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313" r:id="rId24"/>
    <p:sldId id="314" r:id="rId25"/>
    <p:sldId id="329" r:id="rId26"/>
    <p:sldId id="318" r:id="rId27"/>
    <p:sldId id="331" r:id="rId28"/>
    <p:sldId id="333" r:id="rId29"/>
    <p:sldId id="321" r:id="rId30"/>
    <p:sldId id="322" r:id="rId31"/>
    <p:sldId id="334" r:id="rId32"/>
    <p:sldId id="323" r:id="rId33"/>
    <p:sldId id="328" r:id="rId34"/>
    <p:sldId id="327" r:id="rId35"/>
    <p:sldId id="324" r:id="rId36"/>
    <p:sldId id="325" r:id="rId37"/>
    <p:sldId id="326" r:id="rId38"/>
    <p:sldId id="336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52D3B4-53EE-5AEE-011D-416B64C29D2B}" v="3" dt="2022-10-09T20:18:17.125"/>
    <p1510:client id="{732B1A0B-424A-351F-871D-753F369897D7}" v="8" dt="2022-10-10T07:32:14.432"/>
    <p1510:client id="{9D4FB9AD-FF42-4DE2-BC1E-60524B7EBA4A}" v="1" dt="2022-10-10T11:52:47.7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071" autoAdjust="0"/>
    <p:restoredTop sz="71483" autoAdjust="0"/>
  </p:normalViewPr>
  <p:slideViewPr>
    <p:cSldViewPr snapToGrid="0">
      <p:cViewPr varScale="1">
        <p:scale>
          <a:sx n="81" d="100"/>
          <a:sy n="81" d="100"/>
        </p:scale>
        <p:origin x="1116" y="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732B1A0B-424A-351F-871D-753F369897D7}"/>
    <pc:docChg chg="delSld modSld">
      <pc:chgData name="Kate Piper (IMH)" userId="S::k.piper1@uwtsd.ac.uk::f69ee4e2-845b-4a1f-89c4-60fce9da139f" providerId="AD" clId="Web-{732B1A0B-424A-351F-871D-753F369897D7}" dt="2022-10-10T07:32:14.432" v="6"/>
      <pc:docMkLst>
        <pc:docMk/>
      </pc:docMkLst>
      <pc:sldChg chg="modSp">
        <pc:chgData name="Kate Piper (IMH)" userId="S::k.piper1@uwtsd.ac.uk::f69ee4e2-845b-4a1f-89c4-60fce9da139f" providerId="AD" clId="Web-{732B1A0B-424A-351F-871D-753F369897D7}" dt="2022-10-10T07:31:43.181" v="5" actId="20577"/>
        <pc:sldMkLst>
          <pc:docMk/>
          <pc:sldMk cId="3775814746" sldId="318"/>
        </pc:sldMkLst>
        <pc:spChg chg="mod">
          <ac:chgData name="Kate Piper (IMH)" userId="S::k.piper1@uwtsd.ac.uk::f69ee4e2-845b-4a1f-89c4-60fce9da139f" providerId="AD" clId="Web-{732B1A0B-424A-351F-871D-753F369897D7}" dt="2022-10-10T07:31:43.181" v="5" actId="20577"/>
          <ac:spMkLst>
            <pc:docMk/>
            <pc:sldMk cId="3775814746" sldId="318"/>
            <ac:spMk id="2" creationId="{FC6D6103-B37B-4519-9D03-B99B2FC942E3}"/>
          </ac:spMkLst>
        </pc:spChg>
      </pc:sldChg>
      <pc:sldChg chg="del">
        <pc:chgData name="Kate Piper (IMH)" userId="S::k.piper1@uwtsd.ac.uk::f69ee4e2-845b-4a1f-89c4-60fce9da139f" providerId="AD" clId="Web-{732B1A0B-424A-351F-871D-753F369897D7}" dt="2022-10-10T07:32:14.432" v="6"/>
        <pc:sldMkLst>
          <pc:docMk/>
          <pc:sldMk cId="3557312454" sldId="320"/>
        </pc:sldMkLst>
      </pc:sldChg>
    </pc:docChg>
  </pc:docChgLst>
  <pc:docChgLst>
    <pc:chgData name="Kate Piper (IMH)" userId="f69ee4e2-845b-4a1f-89c4-60fce9da139f" providerId="ADAL" clId="{9D4FB9AD-FF42-4DE2-BC1E-60524B7EBA4A}"/>
    <pc:docChg chg="custSel addSld delSld modSld">
      <pc:chgData name="Kate Piper (IMH)" userId="f69ee4e2-845b-4a1f-89c4-60fce9da139f" providerId="ADAL" clId="{9D4FB9AD-FF42-4DE2-BC1E-60524B7EBA4A}" dt="2022-10-10T11:52:49.222" v="11" actId="47"/>
      <pc:docMkLst>
        <pc:docMk/>
      </pc:docMkLst>
      <pc:sldChg chg="delSp modSp new mod">
        <pc:chgData name="Kate Piper (IMH)" userId="f69ee4e2-845b-4a1f-89c4-60fce9da139f" providerId="ADAL" clId="{9D4FB9AD-FF42-4DE2-BC1E-60524B7EBA4A}" dt="2022-10-10T11:47:48.891" v="8" actId="27636"/>
        <pc:sldMkLst>
          <pc:docMk/>
          <pc:sldMk cId="3738004033" sldId="334"/>
        </pc:sldMkLst>
        <pc:spChg chg="del">
          <ac:chgData name="Kate Piper (IMH)" userId="f69ee4e2-845b-4a1f-89c4-60fce9da139f" providerId="ADAL" clId="{9D4FB9AD-FF42-4DE2-BC1E-60524B7EBA4A}" dt="2022-10-10T11:47:38.822" v="3" actId="478"/>
          <ac:spMkLst>
            <pc:docMk/>
            <pc:sldMk cId="3738004033" sldId="334"/>
            <ac:spMk id="2" creationId="{CEDDC8EC-6F28-1477-4D32-82EC3C21B3A6}"/>
          </ac:spMkLst>
        </pc:spChg>
        <pc:spChg chg="mod">
          <ac:chgData name="Kate Piper (IMH)" userId="f69ee4e2-845b-4a1f-89c4-60fce9da139f" providerId="ADAL" clId="{9D4FB9AD-FF42-4DE2-BC1E-60524B7EBA4A}" dt="2022-10-10T11:47:48.891" v="8" actId="27636"/>
          <ac:spMkLst>
            <pc:docMk/>
            <pc:sldMk cId="3738004033" sldId="334"/>
            <ac:spMk id="3" creationId="{A695BC6A-B9EA-AA9B-A0C2-0EBA8B422654}"/>
          </ac:spMkLst>
        </pc:spChg>
      </pc:sldChg>
      <pc:sldChg chg="new del">
        <pc:chgData name="Kate Piper (IMH)" userId="f69ee4e2-845b-4a1f-89c4-60fce9da139f" providerId="ADAL" clId="{9D4FB9AD-FF42-4DE2-BC1E-60524B7EBA4A}" dt="2022-10-10T11:52:49.222" v="11" actId="47"/>
        <pc:sldMkLst>
          <pc:docMk/>
          <pc:sldMk cId="379952155" sldId="335"/>
        </pc:sldMkLst>
      </pc:sldChg>
      <pc:sldChg chg="add">
        <pc:chgData name="Kate Piper (IMH)" userId="f69ee4e2-845b-4a1f-89c4-60fce9da139f" providerId="ADAL" clId="{9D4FB9AD-FF42-4DE2-BC1E-60524B7EBA4A}" dt="2022-10-10T11:52:47.716" v="10"/>
        <pc:sldMkLst>
          <pc:docMk/>
          <pc:sldMk cId="1080217446" sldId="33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369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323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792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810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023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Importance of physical activity for adolescents</a:t>
            </a:r>
          </a:p>
          <a:p>
            <a:endParaRPr lang="en-GB" dirty="0"/>
          </a:p>
          <a:p>
            <a:r>
              <a:rPr lang="en-GB" dirty="0"/>
              <a:t>Relationship between nature and mental health</a:t>
            </a:r>
          </a:p>
          <a:p>
            <a:endParaRPr lang="en-GB" dirty="0"/>
          </a:p>
          <a:p>
            <a:r>
              <a:rPr lang="en-GB" dirty="0"/>
              <a:t>Importance of socio-ecological approach to behaviour change</a:t>
            </a:r>
          </a:p>
          <a:p>
            <a:endParaRPr lang="en-GB" dirty="0"/>
          </a:p>
          <a:p>
            <a:r>
              <a:rPr lang="en-GB" dirty="0"/>
              <a:t>Relationship between strength training and improving marathon time</a:t>
            </a:r>
          </a:p>
          <a:p>
            <a:endParaRPr lang="en-GB" dirty="0"/>
          </a:p>
          <a:p>
            <a:r>
              <a:rPr lang="en-GB" dirty="0"/>
              <a:t>Importance of eccentric contraction exercises in ankle strengthening after injury</a:t>
            </a:r>
          </a:p>
          <a:p>
            <a:endParaRPr lang="en-GB" dirty="0"/>
          </a:p>
          <a:p>
            <a:r>
              <a:rPr lang="en-GB" dirty="0"/>
              <a:t>The importance of social support in dieting/ behaviour change</a:t>
            </a:r>
          </a:p>
          <a:p>
            <a:endParaRPr lang="en-GB" dirty="0"/>
          </a:p>
          <a:p>
            <a:r>
              <a:rPr lang="en-GB" dirty="0"/>
              <a:t>The place of physical education in the new curriculum</a:t>
            </a:r>
          </a:p>
          <a:p>
            <a:endParaRPr lang="en-GB" dirty="0"/>
          </a:p>
          <a:p>
            <a:r>
              <a:rPr lang="en-GB" dirty="0"/>
              <a:t>Importance of outdoor learning for children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5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22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30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33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94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97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4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pn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387929"/>
            <a:ext cx="4535079" cy="3947641"/>
          </a:xfrm>
        </p:spPr>
        <p:txBody>
          <a:bodyPr/>
          <a:lstStyle/>
          <a:p>
            <a:r>
              <a:rPr lang="en-GB" dirty="0"/>
              <a:t>Learning in the digital era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4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 </a:t>
            </a:r>
          </a:p>
          <a:p>
            <a:r>
              <a:rPr lang="en-GB" dirty="0"/>
              <a:t>Study Skills</a:t>
            </a:r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 dirty="0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494912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D558-BCDF-966F-B797-C44B71E1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94547"/>
            <a:ext cx="11481847" cy="1325563"/>
          </a:xfrm>
        </p:spPr>
        <p:txBody>
          <a:bodyPr>
            <a:normAutofit/>
          </a:bodyPr>
          <a:lstStyle/>
          <a:p>
            <a:r>
              <a:rPr lang="en-GB" sz="6000" dirty="0"/>
              <a:t>Lecture outline / </a:t>
            </a:r>
            <a:r>
              <a:rPr lang="en-GB" sz="6000" dirty="0" err="1"/>
              <a:t>Amlinelliad</a:t>
            </a:r>
            <a:r>
              <a:rPr lang="en-GB" sz="6000" dirty="0"/>
              <a:t> </a:t>
            </a:r>
            <a:r>
              <a:rPr lang="en-GB" sz="6000" dirty="0" err="1"/>
              <a:t>darlith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F2825-5378-04EC-4961-C78754BCA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247117"/>
            <a:ext cx="6072709" cy="2181883"/>
          </a:xfrm>
          <a:ln w="5715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Becoming confident with academic learning</a:t>
            </a:r>
          </a:p>
          <a:p>
            <a:r>
              <a:rPr lang="en-GB" sz="3200" dirty="0"/>
              <a:t>Introduction: Finding relevant information</a:t>
            </a:r>
          </a:p>
        </p:txBody>
      </p:sp>
      <p:pic>
        <p:nvPicPr>
          <p:cNvPr id="4" name="Picture 2" descr="Sixth Form Study Skills — Pocklington School">
            <a:extLst>
              <a:ext uri="{FF2B5EF4-FFF2-40B4-BE49-F238E27FC236}">
                <a16:creationId xmlns:a16="http://schemas.microsoft.com/office/drawing/2014/main" id="{20412A2B-9310-81EC-4D27-A1CCFEBD8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825" y="1420110"/>
            <a:ext cx="5491175" cy="412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CDB47FF-39ED-CB40-AFDA-70E48A083F13}"/>
              </a:ext>
            </a:extLst>
          </p:cNvPr>
          <p:cNvSpPr txBox="1">
            <a:spLocks/>
          </p:cNvSpPr>
          <p:nvPr/>
        </p:nvSpPr>
        <p:spPr>
          <a:xfrm>
            <a:off x="351932" y="3490628"/>
            <a:ext cx="6072709" cy="2181884"/>
          </a:xfrm>
          <a:prstGeom prst="rect">
            <a:avLst/>
          </a:prstGeom>
          <a:ln w="76200">
            <a:solidFill>
              <a:srgbClr val="00B05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i="1" dirty="0" err="1"/>
              <a:t>Datblygu</a:t>
            </a:r>
            <a:r>
              <a:rPr lang="en-GB" sz="3200" i="1" dirty="0"/>
              <a:t> </a:t>
            </a:r>
            <a:r>
              <a:rPr lang="en-GB" sz="3200" i="1" dirty="0" err="1"/>
              <a:t>fod</a:t>
            </a:r>
            <a:r>
              <a:rPr lang="en-GB" sz="3200" i="1" dirty="0"/>
              <a:t> </a:t>
            </a:r>
            <a:r>
              <a:rPr lang="en-GB" sz="3200" i="1" dirty="0" err="1"/>
              <a:t>yn</a:t>
            </a:r>
            <a:r>
              <a:rPr lang="en-GB" sz="3200" i="1" dirty="0"/>
              <a:t> </a:t>
            </a:r>
            <a:r>
              <a:rPr lang="en-GB" sz="3200" i="1" dirty="0" err="1"/>
              <a:t>hyderus</a:t>
            </a:r>
            <a:r>
              <a:rPr lang="en-GB" sz="3200" i="1" dirty="0"/>
              <a:t> </a:t>
            </a:r>
            <a:r>
              <a:rPr lang="en-GB" sz="3200" i="1" dirty="0" err="1"/>
              <a:t>wrth</a:t>
            </a:r>
            <a:r>
              <a:rPr lang="en-GB" sz="3200" i="1" dirty="0"/>
              <a:t> </a:t>
            </a:r>
            <a:r>
              <a:rPr lang="en-GB" sz="3200" i="1" dirty="0" err="1"/>
              <a:t>ddysgu’n</a:t>
            </a:r>
            <a:r>
              <a:rPr lang="en-GB" sz="3200" i="1" dirty="0"/>
              <a:t> </a:t>
            </a:r>
            <a:r>
              <a:rPr lang="en-GB" sz="3200" i="1" dirty="0" err="1"/>
              <a:t>academaidd</a:t>
            </a:r>
            <a:endParaRPr lang="en-GB" sz="3200" i="1" dirty="0"/>
          </a:p>
          <a:p>
            <a:r>
              <a:rPr lang="en-GB" sz="3200" i="1" dirty="0" err="1"/>
              <a:t>Cyflwyniad</a:t>
            </a:r>
            <a:r>
              <a:rPr lang="en-GB" sz="3200" i="1" dirty="0"/>
              <a:t> : </a:t>
            </a:r>
            <a:r>
              <a:rPr lang="en-GB" sz="3200" i="1" dirty="0" err="1"/>
              <a:t>dod</a:t>
            </a:r>
            <a:r>
              <a:rPr lang="en-GB" sz="3200" i="1" dirty="0"/>
              <a:t> o </a:t>
            </a:r>
            <a:r>
              <a:rPr lang="en-GB" sz="3200" i="1" dirty="0" err="1"/>
              <a:t>hyd</a:t>
            </a:r>
            <a:r>
              <a:rPr lang="en-GB" sz="3200" i="1" dirty="0"/>
              <a:t> </a:t>
            </a:r>
            <a:r>
              <a:rPr lang="en-GB" sz="3200" i="1" dirty="0" err="1"/>
              <a:t>i</a:t>
            </a:r>
            <a:r>
              <a:rPr lang="en-GB" sz="3200" i="1" dirty="0"/>
              <a:t> </a:t>
            </a:r>
            <a:r>
              <a:rPr lang="en-GB" sz="3200" i="1" dirty="0" err="1"/>
              <a:t>wybodaeth</a:t>
            </a:r>
            <a:r>
              <a:rPr lang="en-GB" sz="3200" i="1" dirty="0"/>
              <a:t> </a:t>
            </a:r>
            <a:r>
              <a:rPr lang="en-GB" sz="3200" i="1" dirty="0" err="1"/>
              <a:t>perthnasol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312812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EF63DC-4955-6600-B156-233472D514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322" t="27714" r="9892" b="29238"/>
          <a:stretch/>
        </p:blipFill>
        <p:spPr>
          <a:xfrm>
            <a:off x="2098765" y="0"/>
            <a:ext cx="7994469" cy="5442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607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6103-B37B-4519-9D03-B99B2FC94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1475" y="312714"/>
            <a:ext cx="6856369" cy="66684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How to find relevant information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6095998" y="1437527"/>
            <a:ext cx="2782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6096000" y="2083858"/>
            <a:ext cx="2782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6111240" y="2696181"/>
            <a:ext cx="2782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6087297" y="3395625"/>
            <a:ext cx="4302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6087297" y="4230014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6095998" y="4876345"/>
            <a:ext cx="4302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6111240" y="5522676"/>
            <a:ext cx="5595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Building Assessment content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4DE158C2-7506-A53C-1428-D12DAF8B1E26}"/>
              </a:ext>
            </a:extLst>
          </p:cNvPr>
          <p:cNvSpPr/>
          <p:nvPr/>
        </p:nvSpPr>
        <p:spPr>
          <a:xfrm>
            <a:off x="3685899" y="1468174"/>
            <a:ext cx="1606732" cy="4958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814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6103-B37B-4519-9D03-B99B2FC94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4885" y="550093"/>
            <a:ext cx="8694820" cy="66684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5286109" y="1437527"/>
            <a:ext cx="2782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Asesu</a:t>
            </a:r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5286109" y="2083858"/>
            <a:ext cx="2782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5286109" y="2688685"/>
            <a:ext cx="5081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Geiriau</a:t>
            </a:r>
            <a:r>
              <a:rPr lang="en-GB" sz="3600" dirty="0"/>
              <a:t> </a:t>
            </a:r>
            <a:r>
              <a:rPr lang="en-GB" sz="3600" dirty="0" err="1"/>
              <a:t>allweddol</a:t>
            </a:r>
            <a:endParaRPr lang="en-GB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5286109" y="3335016"/>
            <a:ext cx="50814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Ymchwil</a:t>
            </a:r>
            <a:r>
              <a:rPr lang="en-GB" sz="3600" dirty="0"/>
              <a:t> </a:t>
            </a:r>
            <a:r>
              <a:rPr lang="en-GB" sz="3600" dirty="0" err="1"/>
              <a:t>gan</a:t>
            </a:r>
            <a:r>
              <a:rPr lang="en-GB" sz="3600" dirty="0"/>
              <a:t> </a:t>
            </a:r>
            <a:r>
              <a:rPr lang="en-GB" sz="3600" dirty="0" err="1"/>
              <a:t>ddenfyddio</a:t>
            </a:r>
            <a:r>
              <a:rPr lang="en-GB" sz="3600" dirty="0"/>
              <a:t> </a:t>
            </a:r>
          </a:p>
          <a:p>
            <a:r>
              <a:rPr lang="en-GB" sz="3600" dirty="0" err="1"/>
              <a:t>geiriau</a:t>
            </a:r>
            <a:r>
              <a:rPr lang="en-GB" sz="3600" dirty="0"/>
              <a:t> </a:t>
            </a:r>
            <a:r>
              <a:rPr lang="en-GB" sz="3600" dirty="0" err="1"/>
              <a:t>allweddol</a:t>
            </a:r>
            <a:endParaRPr lang="en-GB" sz="3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5241770" y="4586174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Darllen</a:t>
            </a:r>
            <a:r>
              <a:rPr lang="en-GB" sz="3600" dirty="0"/>
              <a:t> </a:t>
            </a:r>
            <a:r>
              <a:rPr lang="en-GB" sz="3600" dirty="0" err="1"/>
              <a:t>ffynhonnell</a:t>
            </a:r>
            <a:r>
              <a:rPr lang="en-GB" sz="3600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5229515" y="5248329"/>
            <a:ext cx="4302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Storio</a:t>
            </a:r>
            <a:r>
              <a:rPr lang="en-GB" sz="3600" dirty="0"/>
              <a:t> </a:t>
            </a:r>
            <a:r>
              <a:rPr lang="en-GB" sz="3600" dirty="0" err="1"/>
              <a:t>Gwybodaeth</a:t>
            </a:r>
            <a:r>
              <a:rPr lang="en-GB" sz="3600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5241770" y="5883970"/>
            <a:ext cx="5595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Adeiladu</a:t>
            </a:r>
            <a:r>
              <a:rPr lang="en-GB" sz="3600" dirty="0"/>
              <a:t> </a:t>
            </a:r>
            <a:r>
              <a:rPr lang="en-GB" sz="3600" dirty="0" err="1"/>
              <a:t>Cynnwys</a:t>
            </a:r>
            <a:r>
              <a:rPr lang="en-GB" sz="3600" dirty="0"/>
              <a:t> </a:t>
            </a:r>
            <a:r>
              <a:rPr lang="en-GB" sz="3600" dirty="0" err="1"/>
              <a:t>Asesiad</a:t>
            </a:r>
            <a:endParaRPr lang="en-GB" sz="3600" dirty="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4DE158C2-7506-A53C-1428-D12DAF8B1E26}"/>
              </a:ext>
            </a:extLst>
          </p:cNvPr>
          <p:cNvSpPr/>
          <p:nvPr/>
        </p:nvSpPr>
        <p:spPr>
          <a:xfrm>
            <a:off x="3120667" y="1571549"/>
            <a:ext cx="1606732" cy="4958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77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6103-B37B-4519-9D03-B99B2FC94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8408" y="684034"/>
            <a:ext cx="8573592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Sut </a:t>
            </a:r>
            <a:r>
              <a:rPr lang="en-GB" u="sng" dirty="0" err="1"/>
              <a:t>i</a:t>
            </a:r>
            <a:r>
              <a:rPr lang="en-GB" u="sng" dirty="0"/>
              <a:t> </a:t>
            </a:r>
            <a:r>
              <a:rPr lang="en-GB" u="sng" dirty="0" err="1"/>
              <a:t>ddod</a:t>
            </a:r>
            <a:r>
              <a:rPr lang="en-GB" u="sng" dirty="0"/>
              <a:t> o </a:t>
            </a:r>
            <a:r>
              <a:rPr lang="en-GB" u="sng" dirty="0" err="1"/>
              <a:t>hyd</a:t>
            </a:r>
            <a:r>
              <a:rPr lang="en-GB" u="sng" dirty="0"/>
              <a:t> </a:t>
            </a:r>
            <a:r>
              <a:rPr lang="en-GB" u="sng" dirty="0" err="1"/>
              <a:t>i</a:t>
            </a:r>
            <a:r>
              <a:rPr lang="en-GB" u="sng" dirty="0"/>
              <a:t> </a:t>
            </a:r>
            <a:r>
              <a:rPr lang="en-GB" u="sng" dirty="0" err="1"/>
              <a:t>wybodaeth</a:t>
            </a:r>
            <a:r>
              <a:rPr lang="en-GB" u="sng" dirty="0"/>
              <a:t> </a:t>
            </a:r>
            <a:r>
              <a:rPr lang="en-GB" u="sng" dirty="0" err="1"/>
              <a:t>perthnasol</a:t>
            </a:r>
            <a:br>
              <a:rPr lang="en-GB" dirty="0"/>
            </a:br>
            <a:r>
              <a:rPr lang="en-GB" dirty="0" err="1"/>
              <a:t>Asesiadau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Asesiad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27958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Geiriau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allweddol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5" y="3071315"/>
            <a:ext cx="3078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Chwilio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geiriau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allweddol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59981" y="4238871"/>
            <a:ext cx="30284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Darllen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Ffynhonnell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0" y="4946085"/>
            <a:ext cx="25842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Storio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Gwybodaeth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12195" y="5787651"/>
            <a:ext cx="23802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Adeiladu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cynnwys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asesiad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0F40EB-1D12-62E3-A00E-08E2F4A78522}"/>
              </a:ext>
            </a:extLst>
          </p:cNvPr>
          <p:cNvSpPr/>
          <p:nvPr/>
        </p:nvSpPr>
        <p:spPr>
          <a:xfrm>
            <a:off x="3265481" y="2078800"/>
            <a:ext cx="4362994" cy="9666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err="1"/>
              <a:t>Mathau</a:t>
            </a:r>
            <a:r>
              <a:rPr lang="en-GB" sz="2800" dirty="0"/>
              <a:t> o </a:t>
            </a:r>
            <a:r>
              <a:rPr lang="en-GB" sz="2800" dirty="0" err="1"/>
              <a:t>asesiadau</a:t>
            </a:r>
            <a:endParaRPr lang="en-GB" sz="2800" dirty="0"/>
          </a:p>
          <a:p>
            <a:r>
              <a:rPr lang="en-GB" sz="2800" dirty="0"/>
              <a:t>Types of assessments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55F8BF-F169-EF8F-BC1C-2E9E929FF1DD}"/>
              </a:ext>
            </a:extLst>
          </p:cNvPr>
          <p:cNvSpPr/>
          <p:nvPr/>
        </p:nvSpPr>
        <p:spPr>
          <a:xfrm>
            <a:off x="3347833" y="3626807"/>
            <a:ext cx="4362994" cy="9666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err="1"/>
              <a:t>Prif</a:t>
            </a:r>
            <a:r>
              <a:rPr lang="en-GB" sz="2800" dirty="0"/>
              <a:t> </a:t>
            </a:r>
            <a:r>
              <a:rPr lang="en-GB" sz="2800" dirty="0" err="1"/>
              <a:t>dasg</a:t>
            </a:r>
            <a:endParaRPr lang="en-GB" sz="2800" dirty="0"/>
          </a:p>
          <a:p>
            <a:r>
              <a:rPr lang="en-GB" sz="2800" dirty="0"/>
              <a:t>Main task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4176AC-CCDA-F48F-303A-19DEABFDFB7B}"/>
              </a:ext>
            </a:extLst>
          </p:cNvPr>
          <p:cNvSpPr/>
          <p:nvPr/>
        </p:nvSpPr>
        <p:spPr>
          <a:xfrm>
            <a:off x="3347833" y="5174814"/>
            <a:ext cx="4362994" cy="9666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 err="1"/>
              <a:t>Manyleb</a:t>
            </a:r>
            <a:r>
              <a:rPr lang="en-GB" sz="2800" dirty="0"/>
              <a:t> </a:t>
            </a:r>
            <a:r>
              <a:rPr lang="en-GB" sz="2800" dirty="0" err="1"/>
              <a:t>Penodol</a:t>
            </a:r>
            <a:endParaRPr lang="en-GB" sz="2800" dirty="0"/>
          </a:p>
          <a:p>
            <a:r>
              <a:rPr lang="en-GB" sz="2800" dirty="0"/>
              <a:t>Specific criteria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9F385A-B1F3-B74D-1C64-849EDD15999B}"/>
              </a:ext>
            </a:extLst>
          </p:cNvPr>
          <p:cNvSpPr txBox="1"/>
          <p:nvPr/>
        </p:nvSpPr>
        <p:spPr>
          <a:xfrm>
            <a:off x="7853296" y="2275193"/>
            <a:ext cx="4241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asesiadau</a:t>
            </a:r>
            <a:r>
              <a:rPr lang="en-GB" dirty="0"/>
              <a:t> / Types of assessments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13D0AE-77B8-4016-D03D-9F336E4E7BF4}"/>
              </a:ext>
            </a:extLst>
          </p:cNvPr>
          <p:cNvSpPr txBox="1"/>
          <p:nvPr/>
        </p:nvSpPr>
        <p:spPr>
          <a:xfrm>
            <a:off x="8229600" y="3918368"/>
            <a:ext cx="3409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Action words /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gwneud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FE2C92-7921-2077-DE9E-40CEABC9FE84}"/>
              </a:ext>
            </a:extLst>
          </p:cNvPr>
          <p:cNvSpPr txBox="1"/>
          <p:nvPr/>
        </p:nvSpPr>
        <p:spPr>
          <a:xfrm>
            <a:off x="8229600" y="5407750"/>
            <a:ext cx="3409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/ Start a plan</a:t>
            </a:r>
          </a:p>
        </p:txBody>
      </p:sp>
    </p:spTree>
    <p:extLst>
      <p:ext uri="{BB962C8B-B14F-4D97-AF65-F5344CB8AC3E}">
        <p14:creationId xmlns:p14="http://schemas.microsoft.com/office/powerpoint/2010/main" val="3126502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FF8D0E4-5315-A37C-3C45-8C539BCF1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Leganto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166BF59-F4F8-2946-D0FC-D3A67FF38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464" t="16263" b="33451"/>
          <a:stretch/>
        </p:blipFill>
        <p:spPr>
          <a:xfrm>
            <a:off x="3749765" y="1394550"/>
            <a:ext cx="3908479" cy="245286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E283620-BC0B-3835-CBB1-620BB90ED1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00" t="14499" r="14821" b="9311"/>
          <a:stretch/>
        </p:blipFill>
        <p:spPr>
          <a:xfrm>
            <a:off x="7658244" y="3953374"/>
            <a:ext cx="4288971" cy="2612572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8AA91958-8D6E-4DB0-9C08-8C593123757A}"/>
              </a:ext>
            </a:extLst>
          </p:cNvPr>
          <p:cNvSpPr/>
          <p:nvPr/>
        </p:nvSpPr>
        <p:spPr>
          <a:xfrm>
            <a:off x="5081451" y="2309633"/>
            <a:ext cx="2576793" cy="761681"/>
          </a:xfrm>
          <a:prstGeom prst="ellipse">
            <a:avLst/>
          </a:prstGeom>
          <a:noFill/>
          <a:ln w="57150">
            <a:solidFill>
              <a:srgbClr val="E7C04B"/>
            </a:solidFill>
            <a:extLst>
              <a:ext uri="{C807C97D-BFC1-408E-A445-0C87EB9F89A2}">
                <ask:lineSketchStyleProps xmlns:ask="http://schemas.microsoft.com/office/drawing/2018/sketchyshapes" sd="849061371">
                  <a:custGeom>
                    <a:avLst/>
                    <a:gdLst>
                      <a:gd name="connsiteX0" fmla="*/ 0 w 2576793"/>
                      <a:gd name="connsiteY0" fmla="*/ 380841 h 761681"/>
                      <a:gd name="connsiteX1" fmla="*/ 1288397 w 2576793"/>
                      <a:gd name="connsiteY1" fmla="*/ 0 h 761681"/>
                      <a:gd name="connsiteX2" fmla="*/ 2576794 w 2576793"/>
                      <a:gd name="connsiteY2" fmla="*/ 380841 h 761681"/>
                      <a:gd name="connsiteX3" fmla="*/ 1288397 w 2576793"/>
                      <a:gd name="connsiteY3" fmla="*/ 761682 h 761681"/>
                      <a:gd name="connsiteX4" fmla="*/ 0 w 2576793"/>
                      <a:gd name="connsiteY4" fmla="*/ 380841 h 7616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76793" h="761681" extrusionOk="0">
                        <a:moveTo>
                          <a:pt x="0" y="380841"/>
                        </a:moveTo>
                        <a:cubicBezTo>
                          <a:pt x="-43494" y="84712"/>
                          <a:pt x="614846" y="97034"/>
                          <a:pt x="1288397" y="0"/>
                        </a:cubicBezTo>
                        <a:cubicBezTo>
                          <a:pt x="1994487" y="-21104"/>
                          <a:pt x="2567447" y="165489"/>
                          <a:pt x="2576794" y="380841"/>
                        </a:cubicBezTo>
                        <a:cubicBezTo>
                          <a:pt x="2616902" y="527441"/>
                          <a:pt x="1997025" y="729477"/>
                          <a:pt x="1288397" y="761682"/>
                        </a:cubicBezTo>
                        <a:cubicBezTo>
                          <a:pt x="547935" y="731517"/>
                          <a:pt x="16927" y="573106"/>
                          <a:pt x="0" y="380841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FBF43C-EFD3-532E-E947-BAC0E5E6542B}"/>
              </a:ext>
            </a:extLst>
          </p:cNvPr>
          <p:cNvSpPr txBox="1"/>
          <p:nvPr/>
        </p:nvSpPr>
        <p:spPr>
          <a:xfrm>
            <a:off x="8399417" y="2142309"/>
            <a:ext cx="31742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Found on </a:t>
            </a:r>
            <a:r>
              <a:rPr lang="en-GB" b="1" dirty="0" err="1"/>
              <a:t>moodle</a:t>
            </a:r>
            <a:endParaRPr lang="en-GB" b="1" dirty="0"/>
          </a:p>
          <a:p>
            <a:pPr marL="285750" indent="-285750">
              <a:buFontTx/>
              <a:buChar char="-"/>
            </a:pPr>
            <a:r>
              <a:rPr lang="en-GB" dirty="0"/>
              <a:t>Side panel</a:t>
            </a:r>
          </a:p>
          <a:p>
            <a:pPr marL="285750" indent="-285750">
              <a:buFontTx/>
              <a:buChar char="-"/>
            </a:pPr>
            <a:r>
              <a:rPr lang="en-GB" dirty="0"/>
              <a:t>Part of module content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B88ACB-15FB-D648-3A7E-6CE99ABD18D9}"/>
              </a:ext>
            </a:extLst>
          </p:cNvPr>
          <p:cNvSpPr txBox="1"/>
          <p:nvPr/>
        </p:nvSpPr>
        <p:spPr>
          <a:xfrm>
            <a:off x="3577184" y="4680348"/>
            <a:ext cx="31742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Learning in the Digital era 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Specific module reading lists</a:t>
            </a:r>
          </a:p>
        </p:txBody>
      </p:sp>
    </p:spTree>
    <p:extLst>
      <p:ext uri="{BB962C8B-B14F-4D97-AF65-F5344CB8AC3E}">
        <p14:creationId xmlns:p14="http://schemas.microsoft.com/office/powerpoint/2010/main" val="955863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F825A49-3E59-81F7-754B-30A89FA78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Key Words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C9B603B-8FD1-8E0F-0644-FA66821D42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01" t="8421" r="43397" b="18000"/>
          <a:stretch/>
        </p:blipFill>
        <p:spPr>
          <a:xfrm>
            <a:off x="7308664" y="2208985"/>
            <a:ext cx="4349931" cy="34192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13EB36C-9464-A925-760F-BD6EC763E159}"/>
              </a:ext>
            </a:extLst>
          </p:cNvPr>
          <p:cNvSpPr/>
          <p:nvPr/>
        </p:nvSpPr>
        <p:spPr>
          <a:xfrm>
            <a:off x="3993485" y="2399324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you already know about the topic? How do you know it?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A923E1-7B78-F862-DF47-2783E47107C6}"/>
              </a:ext>
            </a:extLst>
          </p:cNvPr>
          <p:cNvSpPr/>
          <p:nvPr/>
        </p:nvSpPr>
        <p:spPr>
          <a:xfrm>
            <a:off x="3985424" y="4400978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inclusion criteria (demographics/ special populations etc)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F46E79-9A07-D11A-C672-66CBB5978EBE}"/>
              </a:ext>
            </a:extLst>
          </p:cNvPr>
          <p:cNvSpPr/>
          <p:nvPr/>
        </p:nvSpPr>
        <p:spPr>
          <a:xfrm>
            <a:off x="3985422" y="5381625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Think about clear searches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DD29C47-0075-35FC-5996-8CFA283B07B6}"/>
              </a:ext>
            </a:extLst>
          </p:cNvPr>
          <p:cNvSpPr/>
          <p:nvPr/>
        </p:nvSpPr>
        <p:spPr>
          <a:xfrm>
            <a:off x="3990862" y="1412763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Starting a BASIC plan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0B0EC90-87ED-2570-4337-AD71A1E97B77}"/>
              </a:ext>
            </a:extLst>
          </p:cNvPr>
          <p:cNvSpPr/>
          <p:nvPr/>
        </p:nvSpPr>
        <p:spPr>
          <a:xfrm>
            <a:off x="3985423" y="3397194"/>
            <a:ext cx="2676937" cy="8968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you need to know about the topic?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045E58-DED6-C186-0487-1CE68285255C}"/>
              </a:ext>
            </a:extLst>
          </p:cNvPr>
          <p:cNvSpPr txBox="1"/>
          <p:nvPr/>
        </p:nvSpPr>
        <p:spPr>
          <a:xfrm>
            <a:off x="9483629" y="6354870"/>
            <a:ext cx="4659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(Use title examples)</a:t>
            </a:r>
          </a:p>
        </p:txBody>
      </p:sp>
    </p:spTree>
    <p:extLst>
      <p:ext uri="{BB962C8B-B14F-4D97-AF65-F5344CB8AC3E}">
        <p14:creationId xmlns:p14="http://schemas.microsoft.com/office/powerpoint/2010/main" val="48624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5BC6A-B9EA-AA9B-A0C2-0EBA8B422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7595" y="285008"/>
            <a:ext cx="8585860" cy="657299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Importance of physical activity for adolescents</a:t>
            </a:r>
          </a:p>
          <a:p>
            <a:endParaRPr lang="en-GB" dirty="0"/>
          </a:p>
          <a:p>
            <a:r>
              <a:rPr lang="en-GB" dirty="0"/>
              <a:t>Relationship between nature and mental health</a:t>
            </a:r>
          </a:p>
          <a:p>
            <a:endParaRPr lang="en-GB" dirty="0"/>
          </a:p>
          <a:p>
            <a:r>
              <a:rPr lang="en-GB" dirty="0"/>
              <a:t>Importance of socio-ecological approach to behaviour change</a:t>
            </a:r>
          </a:p>
          <a:p>
            <a:endParaRPr lang="en-GB" dirty="0"/>
          </a:p>
          <a:p>
            <a:r>
              <a:rPr lang="en-GB" dirty="0"/>
              <a:t>Relationship between strength training and improving marathon time</a:t>
            </a:r>
          </a:p>
          <a:p>
            <a:endParaRPr lang="en-GB" dirty="0"/>
          </a:p>
          <a:p>
            <a:r>
              <a:rPr lang="en-GB" dirty="0"/>
              <a:t>Importance of eccentric contraction exercises in ankle strengthening after injury</a:t>
            </a:r>
          </a:p>
          <a:p>
            <a:endParaRPr lang="en-GB" dirty="0"/>
          </a:p>
          <a:p>
            <a:r>
              <a:rPr lang="en-GB" dirty="0"/>
              <a:t>The importance of social support in dieting/ behaviour change</a:t>
            </a:r>
          </a:p>
          <a:p>
            <a:endParaRPr lang="en-GB" dirty="0"/>
          </a:p>
          <a:p>
            <a:r>
              <a:rPr lang="en-GB" dirty="0"/>
              <a:t>The place of physical education in the new curriculum</a:t>
            </a:r>
          </a:p>
          <a:p>
            <a:endParaRPr lang="en-GB" dirty="0"/>
          </a:p>
          <a:p>
            <a:r>
              <a:rPr lang="en-GB" dirty="0"/>
              <a:t>Importance of outdoor learning for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004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Key Word Searches</a:t>
            </a:r>
          </a:p>
        </p:txBody>
      </p:sp>
      <p:pic>
        <p:nvPicPr>
          <p:cNvPr id="1026" name="Picture 2" descr="Download Google Scholar Logo PNG and Vector (PDF, SVG, Ai, EPS) Free">
            <a:extLst>
              <a:ext uri="{FF2B5EF4-FFF2-40B4-BE49-F238E27FC236}">
                <a16:creationId xmlns:a16="http://schemas.microsoft.com/office/drawing/2014/main" id="{CADEC1B7-4891-0E5E-E9A4-A337D9C4C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755" y="1729373"/>
            <a:ext cx="256222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63D14F2-7B80-2A70-1287-0B340CFD4D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586" t="13620" r="4536" b="10951"/>
          <a:stretch/>
        </p:blipFill>
        <p:spPr>
          <a:xfrm>
            <a:off x="7925692" y="1729373"/>
            <a:ext cx="3020163" cy="1606633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8AAE096-0551-F71E-3A45-E1A72529F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604" y="3855357"/>
            <a:ext cx="3733062" cy="2529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49CF71A-CE3C-C7F5-9AB3-5581D0B73975}"/>
              </a:ext>
            </a:extLst>
          </p:cNvPr>
          <p:cNvSpPr txBox="1"/>
          <p:nvPr/>
        </p:nvSpPr>
        <p:spPr>
          <a:xfrm>
            <a:off x="8254147" y="3955195"/>
            <a:ext cx="30201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Basic Searches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AF4ADE-C654-F68B-13A0-781A183AC428}"/>
              </a:ext>
            </a:extLst>
          </p:cNvPr>
          <p:cNvSpPr txBox="1"/>
          <p:nvPr/>
        </p:nvSpPr>
        <p:spPr>
          <a:xfrm>
            <a:off x="8254146" y="4533899"/>
            <a:ext cx="30201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Advanced Searches</a:t>
            </a:r>
          </a:p>
        </p:txBody>
      </p:sp>
      <p:pic>
        <p:nvPicPr>
          <p:cNvPr id="1032" name="Picture 8">
            <a:extLst>
              <a:ext uri="{FF2B5EF4-FFF2-40B4-BE49-F238E27FC236}">
                <a16:creationId xmlns:a16="http://schemas.microsoft.com/office/drawing/2014/main" id="{A93FDF82-0A2F-966D-E1AE-86981EE4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520" y="5482932"/>
            <a:ext cx="1569855" cy="90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54C300F3-7AFF-1E23-C200-10584660C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8679" y="5482932"/>
            <a:ext cx="1528003" cy="885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92D177C6-2BD4-2EAB-34E5-455CAE7EC4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2986" y="5482932"/>
            <a:ext cx="1571290" cy="90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69EB86E-3099-9AD1-FA25-ED7E58EFE635}"/>
              </a:ext>
            </a:extLst>
          </p:cNvPr>
          <p:cNvSpPr txBox="1"/>
          <p:nvPr/>
        </p:nvSpPr>
        <p:spPr>
          <a:xfrm>
            <a:off x="7277675" y="5115285"/>
            <a:ext cx="878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90FA30-FB3B-8C13-217A-5BED0119D502}"/>
              </a:ext>
            </a:extLst>
          </p:cNvPr>
          <p:cNvSpPr txBox="1"/>
          <p:nvPr/>
        </p:nvSpPr>
        <p:spPr>
          <a:xfrm>
            <a:off x="9119277" y="5097604"/>
            <a:ext cx="878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A748F3-1579-DEDD-A42E-D8284E135C48}"/>
              </a:ext>
            </a:extLst>
          </p:cNvPr>
          <p:cNvSpPr txBox="1"/>
          <p:nvPr/>
        </p:nvSpPr>
        <p:spPr>
          <a:xfrm>
            <a:off x="10750805" y="5097604"/>
            <a:ext cx="878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NOT</a:t>
            </a:r>
          </a:p>
        </p:txBody>
      </p:sp>
    </p:spTree>
    <p:extLst>
      <p:ext uri="{BB962C8B-B14F-4D97-AF65-F5344CB8AC3E}">
        <p14:creationId xmlns:p14="http://schemas.microsoft.com/office/powerpoint/2010/main" val="2674958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Key Word Searches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718FC7-86D1-F958-C7B6-5ECCDC870B52}"/>
              </a:ext>
            </a:extLst>
          </p:cNvPr>
          <p:cNvGrpSpPr/>
          <p:nvPr/>
        </p:nvGrpSpPr>
        <p:grpSpPr>
          <a:xfrm>
            <a:off x="6808177" y="2543812"/>
            <a:ext cx="5188527" cy="2576238"/>
            <a:chOff x="6805749" y="1342619"/>
            <a:chExt cx="5188527" cy="2576238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DB5FEA20-6F13-FEB6-4ADA-4187AD7AD380}"/>
                </a:ext>
              </a:extLst>
            </p:cNvPr>
            <p:cNvGrpSpPr/>
            <p:nvPr/>
          </p:nvGrpSpPr>
          <p:grpSpPr>
            <a:xfrm>
              <a:off x="6869134" y="1342619"/>
              <a:ext cx="5061756" cy="2435169"/>
              <a:chOff x="6932520" y="1342619"/>
              <a:chExt cx="5061756" cy="2435169"/>
            </a:xfrm>
          </p:grpSpPr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D49CF71A-CE3C-C7F5-9AB3-5581D0B73975}"/>
                  </a:ext>
                </a:extLst>
              </p:cNvPr>
              <p:cNvSpPr txBox="1"/>
              <p:nvPr/>
            </p:nvSpPr>
            <p:spPr>
              <a:xfrm>
                <a:off x="8254147" y="1342619"/>
                <a:ext cx="30201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Basic Searches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AF4ADE-C654-F68B-13A0-781A183AC428}"/>
                  </a:ext>
                </a:extLst>
              </p:cNvPr>
              <p:cNvSpPr txBox="1"/>
              <p:nvPr/>
            </p:nvSpPr>
            <p:spPr>
              <a:xfrm>
                <a:off x="8254146" y="1921323"/>
                <a:ext cx="30201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Advanced Searches</a:t>
                </a:r>
              </a:p>
            </p:txBody>
          </p:sp>
          <p:pic>
            <p:nvPicPr>
              <p:cNvPr id="1032" name="Picture 8">
                <a:extLst>
                  <a:ext uri="{FF2B5EF4-FFF2-40B4-BE49-F238E27FC236}">
                    <a16:creationId xmlns:a16="http://schemas.microsoft.com/office/drawing/2014/main" id="{A93FDF82-0A2F-966D-E1AE-86981EE4134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932520" y="2870356"/>
                <a:ext cx="1569855" cy="90743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34" name="Picture 10">
                <a:extLst>
                  <a:ext uri="{FF2B5EF4-FFF2-40B4-BE49-F238E27FC236}">
                    <a16:creationId xmlns:a16="http://schemas.microsoft.com/office/drawing/2014/main" id="{54C300F3-7AFF-1E23-C200-10584660C40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98679" y="2870356"/>
                <a:ext cx="1528003" cy="88598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36" name="Picture 12">
                <a:extLst>
                  <a:ext uri="{FF2B5EF4-FFF2-40B4-BE49-F238E27FC236}">
                    <a16:creationId xmlns:a16="http://schemas.microsoft.com/office/drawing/2014/main" id="{92D177C6-2BD4-2EAB-34E5-455CAE7EC4D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22986" y="2870356"/>
                <a:ext cx="1571290" cy="9074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B69EB86E-3099-9AD1-FA25-ED7E58EFE635}"/>
                  </a:ext>
                </a:extLst>
              </p:cNvPr>
              <p:cNvSpPr txBox="1"/>
              <p:nvPr/>
            </p:nvSpPr>
            <p:spPr>
              <a:xfrm>
                <a:off x="7277675" y="2502709"/>
                <a:ext cx="8783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AND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9A90FA30-FB3B-8C13-217A-5BED0119D502}"/>
                  </a:ext>
                </a:extLst>
              </p:cNvPr>
              <p:cNvSpPr txBox="1"/>
              <p:nvPr/>
            </p:nvSpPr>
            <p:spPr>
              <a:xfrm>
                <a:off x="9119277" y="2485028"/>
                <a:ext cx="8783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OR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DA748F3-1579-DEDD-A42E-D8284E135C48}"/>
                  </a:ext>
                </a:extLst>
              </p:cNvPr>
              <p:cNvSpPr txBox="1"/>
              <p:nvPr/>
            </p:nvSpPr>
            <p:spPr>
              <a:xfrm>
                <a:off x="10750805" y="2485028"/>
                <a:ext cx="8783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 dirty="0"/>
                  <a:t>NOT</a:t>
                </a:r>
              </a:p>
            </p:txBody>
          </p: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CD97CAF8-F9FB-FA65-54F3-1BA304F6E9AD}"/>
                </a:ext>
              </a:extLst>
            </p:cNvPr>
            <p:cNvSpPr/>
            <p:nvPr/>
          </p:nvSpPr>
          <p:spPr>
            <a:xfrm>
              <a:off x="6805749" y="1342619"/>
              <a:ext cx="5188527" cy="2576238"/>
            </a:xfrm>
            <a:prstGeom prst="rect">
              <a:avLst/>
            </a:prstGeom>
            <a:no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96232A2-84BE-F7D9-8292-5B167BFE6B5D}"/>
              </a:ext>
            </a:extLst>
          </p:cNvPr>
          <p:cNvSpPr txBox="1"/>
          <p:nvPr/>
        </p:nvSpPr>
        <p:spPr>
          <a:xfrm>
            <a:off x="3285931" y="2188483"/>
            <a:ext cx="3169304" cy="31786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Databases</a:t>
            </a:r>
          </a:p>
          <a:p>
            <a:r>
              <a:rPr lang="en-GB" sz="3200" dirty="0"/>
              <a:t>Medline</a:t>
            </a:r>
          </a:p>
          <a:p>
            <a:r>
              <a:rPr lang="en-GB" sz="3200" dirty="0" err="1"/>
              <a:t>Pubmed</a:t>
            </a:r>
            <a:endParaRPr lang="en-GB" sz="3200" dirty="0"/>
          </a:p>
          <a:p>
            <a:r>
              <a:rPr lang="en-GB" sz="3200" dirty="0"/>
              <a:t>Google Scholar</a:t>
            </a:r>
          </a:p>
          <a:p>
            <a:r>
              <a:rPr lang="en-GB" sz="3200" dirty="0" err="1"/>
              <a:t>SPORTDiscus</a:t>
            </a:r>
            <a:endParaRPr lang="en-GB" sz="3200" dirty="0"/>
          </a:p>
          <a:p>
            <a:r>
              <a:rPr lang="en-GB" sz="3200" dirty="0"/>
              <a:t>ProQuest</a:t>
            </a:r>
          </a:p>
        </p:txBody>
      </p:sp>
    </p:spTree>
    <p:extLst>
      <p:ext uri="{BB962C8B-B14F-4D97-AF65-F5344CB8AC3E}">
        <p14:creationId xmlns:p14="http://schemas.microsoft.com/office/powerpoint/2010/main" val="366161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D9BC0F0-4E99-0687-677F-11438D99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Key Word Searches</a:t>
            </a:r>
          </a:p>
        </p:txBody>
      </p:sp>
      <p:pic>
        <p:nvPicPr>
          <p:cNvPr id="2050" name="Picture 2" descr="Boolean search for dummies | IT Recruiting">
            <a:extLst>
              <a:ext uri="{FF2B5EF4-FFF2-40B4-BE49-F238E27FC236}">
                <a16:creationId xmlns:a16="http://schemas.microsoft.com/office/drawing/2014/main" id="{8734C996-9978-65EE-7EE7-BBC2BE46F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486" y="1529195"/>
            <a:ext cx="4778829" cy="477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63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5E5C3E-05BC-D87D-47EC-B26E6DB8A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Resource Reading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89C5D13-E209-929D-5826-F2C96D79DF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04" r="35170"/>
          <a:stretch/>
        </p:blipFill>
        <p:spPr bwMode="auto">
          <a:xfrm>
            <a:off x="9757954" y="862114"/>
            <a:ext cx="2285189" cy="629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72FCC664-CDE1-F9EC-2F83-E060EB1CC4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534" y="4546393"/>
            <a:ext cx="6408388" cy="262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7BC3BF6-E1BC-CB6E-7ABA-E81E0159C8AE}"/>
              </a:ext>
            </a:extLst>
          </p:cNvPr>
          <p:cNvSpPr txBox="1"/>
          <p:nvPr/>
        </p:nvSpPr>
        <p:spPr>
          <a:xfrm>
            <a:off x="6950386" y="3318445"/>
            <a:ext cx="2834640" cy="1200329"/>
          </a:xfrm>
          <a:custGeom>
            <a:avLst/>
            <a:gdLst>
              <a:gd name="connsiteX0" fmla="*/ 0 w 2834640"/>
              <a:gd name="connsiteY0" fmla="*/ 0 h 1200329"/>
              <a:gd name="connsiteX1" fmla="*/ 2834640 w 2834640"/>
              <a:gd name="connsiteY1" fmla="*/ 0 h 1200329"/>
              <a:gd name="connsiteX2" fmla="*/ 2834640 w 2834640"/>
              <a:gd name="connsiteY2" fmla="*/ 1200329 h 1200329"/>
              <a:gd name="connsiteX3" fmla="*/ 0 w 2834640"/>
              <a:gd name="connsiteY3" fmla="*/ 1200329 h 1200329"/>
              <a:gd name="connsiteX4" fmla="*/ 0 w 2834640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1200329" extrusionOk="0">
                <a:moveTo>
                  <a:pt x="0" y="0"/>
                </a:moveTo>
                <a:cubicBezTo>
                  <a:pt x="1262768" y="-5264"/>
                  <a:pt x="2385194" y="84467"/>
                  <a:pt x="2834640" y="0"/>
                </a:cubicBezTo>
                <a:cubicBezTo>
                  <a:pt x="2797713" y="393021"/>
                  <a:pt x="2802597" y="1014765"/>
                  <a:pt x="2834640" y="1200329"/>
                </a:cubicBezTo>
                <a:cubicBezTo>
                  <a:pt x="1948007" y="1306649"/>
                  <a:pt x="614752" y="1192680"/>
                  <a:pt x="0" y="1200329"/>
                </a:cubicBezTo>
                <a:cubicBezTo>
                  <a:pt x="-39762" y="727104"/>
                  <a:pt x="103026" y="164741"/>
                  <a:pt x="0" y="0"/>
                </a:cubicBezTo>
                <a:close/>
              </a:path>
            </a:pathLst>
          </a:custGeom>
          <a:noFill/>
          <a:ln>
            <a:solidFill>
              <a:schemeClr val="tx1">
                <a:lumMod val="65000"/>
                <a:lumOff val="35000"/>
              </a:schemeClr>
            </a:solidFill>
            <a:extLst>
              <a:ext uri="{C807C97D-BFC1-408E-A445-0C87EB9F89A2}">
                <ask:lineSketchStyleProps xmlns:ask="http://schemas.microsoft.com/office/drawing/2018/sketchyshapes" sd="265021699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 person – 1 scan read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Key info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info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0BBDE0-FFEB-30CD-6E42-91452813A31E}"/>
              </a:ext>
            </a:extLst>
          </p:cNvPr>
          <p:cNvSpPr txBox="1"/>
          <p:nvPr/>
        </p:nvSpPr>
        <p:spPr>
          <a:xfrm>
            <a:off x="3504410" y="1498540"/>
            <a:ext cx="466532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information from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Full reference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Summary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Big quotes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Opinions/ ideas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Findings/ Results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Considerations 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2400" dirty="0"/>
              <a:t>Definitions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Links/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1595664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6" y="4289053"/>
            <a:ext cx="2119592" cy="830997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6B0C051-17B7-5C51-D07F-470153025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Storing Information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05122F8-4965-65D3-E439-B222C4EC86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176" t="-2050" r="6330" b="92824"/>
          <a:stretch/>
        </p:blipFill>
        <p:spPr>
          <a:xfrm>
            <a:off x="2575550" y="5859824"/>
            <a:ext cx="9561201" cy="7405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EFF21B-7550-7AD8-B6EA-F5DE3A24ED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786" t="20382" r="22321" b="5999"/>
          <a:stretch/>
        </p:blipFill>
        <p:spPr>
          <a:xfrm>
            <a:off x="3387327" y="1267708"/>
            <a:ext cx="3265714" cy="454029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CB3748E-2DB6-90E1-D86C-062FB49D10C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893" t="26571" r="1535" b="24919"/>
          <a:stretch/>
        </p:blipFill>
        <p:spPr>
          <a:xfrm>
            <a:off x="6854045" y="1729373"/>
            <a:ext cx="5120243" cy="14684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3519091-EB9E-36B8-B4B3-BFDCF1EB24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53041" y="3687778"/>
            <a:ext cx="1610686" cy="14979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DBEB871-29A2-4CEE-4C61-5ACA7EF28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69625" y="3687778"/>
            <a:ext cx="1610686" cy="1497938"/>
          </a:xfrm>
          <a:prstGeom prst="rect">
            <a:avLst/>
          </a:prstGeom>
        </p:spPr>
      </p:pic>
      <p:pic>
        <p:nvPicPr>
          <p:cNvPr id="21" name="Picture 2" descr="Download Google Scholar Logo PNG and Vector (PDF, SVG, Ai, EPS) Free">
            <a:extLst>
              <a:ext uri="{FF2B5EF4-FFF2-40B4-BE49-F238E27FC236}">
                <a16:creationId xmlns:a16="http://schemas.microsoft.com/office/drawing/2014/main" id="{B42D062B-0DBB-DA52-C369-BEFA3C6CB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9993" y="3170954"/>
            <a:ext cx="1929924" cy="1348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7DA6BB9-A16F-F1E6-1ECB-839B33B1B1C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94387" t="11333" r="4316" b="84682"/>
          <a:stretch/>
        </p:blipFill>
        <p:spPr>
          <a:xfrm>
            <a:off x="10282783" y="4537936"/>
            <a:ext cx="964343" cy="833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543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B797D8-A312-E5AE-374E-63077727E4BA}"/>
              </a:ext>
            </a:extLst>
          </p:cNvPr>
          <p:cNvSpPr txBox="1"/>
          <p:nvPr/>
        </p:nvSpPr>
        <p:spPr>
          <a:xfrm>
            <a:off x="217712" y="126770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FAD4B-917E-C19A-9E25-BBAD0CB1F351}"/>
              </a:ext>
            </a:extLst>
          </p:cNvPr>
          <p:cNvSpPr txBox="1"/>
          <p:nvPr/>
        </p:nvSpPr>
        <p:spPr>
          <a:xfrm>
            <a:off x="217712" y="184796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Leganto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1726D-EB97-0536-511A-D71CDE518E95}"/>
              </a:ext>
            </a:extLst>
          </p:cNvPr>
          <p:cNvSpPr txBox="1"/>
          <p:nvPr/>
        </p:nvSpPr>
        <p:spPr>
          <a:xfrm>
            <a:off x="244785" y="2413358"/>
            <a:ext cx="1671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757264-7A36-FF20-C8A0-A394F4397CAF}"/>
              </a:ext>
            </a:extLst>
          </p:cNvPr>
          <p:cNvSpPr txBox="1"/>
          <p:nvPr/>
        </p:nvSpPr>
        <p:spPr>
          <a:xfrm>
            <a:off x="187226" y="3071315"/>
            <a:ext cx="25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Key word searches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51A50-0DE5-38E3-2761-724AA75EAFFC}"/>
              </a:ext>
            </a:extLst>
          </p:cNvPr>
          <p:cNvSpPr txBox="1"/>
          <p:nvPr/>
        </p:nvSpPr>
        <p:spPr>
          <a:xfrm>
            <a:off x="195296" y="3687778"/>
            <a:ext cx="2380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 Reading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80FE-401E-29C5-641B-508D5601BC3E}"/>
              </a:ext>
            </a:extLst>
          </p:cNvPr>
          <p:cNvSpPr txBox="1"/>
          <p:nvPr/>
        </p:nvSpPr>
        <p:spPr>
          <a:xfrm>
            <a:off x="244785" y="4289053"/>
            <a:ext cx="25842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Storing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74B219-3E53-9BBF-D29A-1CE01A088B46}"/>
              </a:ext>
            </a:extLst>
          </p:cNvPr>
          <p:cNvSpPr txBox="1"/>
          <p:nvPr/>
        </p:nvSpPr>
        <p:spPr>
          <a:xfrm>
            <a:off x="224236" y="5259660"/>
            <a:ext cx="1937659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Building Assessment content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BB7CA57-EA9F-B987-354B-F113710D7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486" y="443343"/>
            <a:ext cx="6856369" cy="666841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How to find relevant information</a:t>
            </a:r>
            <a:br>
              <a:rPr lang="en-GB" dirty="0"/>
            </a:br>
            <a:r>
              <a:rPr lang="en-GB" dirty="0"/>
              <a:t>Building Assessment Content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EE0983-BE0C-AE0C-D1DF-774F06C3CD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9223" y="1587234"/>
            <a:ext cx="1158300" cy="10772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3EBCAF-B6C0-8622-9778-14970A8B34BC}"/>
              </a:ext>
            </a:extLst>
          </p:cNvPr>
          <p:cNvSpPr txBox="1"/>
          <p:nvPr/>
        </p:nvSpPr>
        <p:spPr>
          <a:xfrm>
            <a:off x="5521255" y="1587235"/>
            <a:ext cx="55747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Create an essay planning document</a:t>
            </a:r>
          </a:p>
          <a:p>
            <a:r>
              <a:rPr lang="en-GB" dirty="0"/>
              <a:t>Using your database collect relevant information/ papers/ authors under each section of your essay.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4EEF81-EC5F-5E43-078D-2EA3AA875C7A}"/>
              </a:ext>
            </a:extLst>
          </p:cNvPr>
          <p:cNvSpPr/>
          <p:nvPr/>
        </p:nvSpPr>
        <p:spPr>
          <a:xfrm>
            <a:off x="4376057" y="4920025"/>
            <a:ext cx="1567543" cy="6792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F4ABD9C-7038-7114-DEF5-5696B5F3456B}"/>
              </a:ext>
            </a:extLst>
          </p:cNvPr>
          <p:cNvSpPr/>
          <p:nvPr/>
        </p:nvSpPr>
        <p:spPr>
          <a:xfrm>
            <a:off x="3579223" y="3918610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7B17760-27D9-CB3C-27D1-5F5FAA88D531}"/>
              </a:ext>
            </a:extLst>
          </p:cNvPr>
          <p:cNvSpPr/>
          <p:nvPr/>
        </p:nvSpPr>
        <p:spPr>
          <a:xfrm>
            <a:off x="5817327" y="4071009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BFC79EC-0A42-D012-6CB8-6CA5BBC8DCA6}"/>
              </a:ext>
            </a:extLst>
          </p:cNvPr>
          <p:cNvSpPr/>
          <p:nvPr/>
        </p:nvSpPr>
        <p:spPr>
          <a:xfrm>
            <a:off x="3274423" y="5769712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475A2B6-09C6-2D94-5917-81193D5D7EAF}"/>
              </a:ext>
            </a:extLst>
          </p:cNvPr>
          <p:cNvSpPr/>
          <p:nvPr/>
        </p:nvSpPr>
        <p:spPr>
          <a:xfrm>
            <a:off x="5677989" y="5769711"/>
            <a:ext cx="1397726" cy="830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6531A64-5DF9-9D76-D571-5B3A48AF605B}"/>
              </a:ext>
            </a:extLst>
          </p:cNvPr>
          <p:cNvCxnSpPr>
            <a:stCxn id="15" idx="0"/>
            <a:endCxn id="16" idx="5"/>
          </p:cNvCxnSpPr>
          <p:nvPr/>
        </p:nvCxnSpPr>
        <p:spPr>
          <a:xfrm flipH="1" flipV="1">
            <a:off x="4772257" y="4627910"/>
            <a:ext cx="387572" cy="2921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0641ABD-DAC2-1AF1-6E77-FC4762DB0DEF}"/>
              </a:ext>
            </a:extLst>
          </p:cNvPr>
          <p:cNvCxnSpPr>
            <a:stCxn id="15" idx="3"/>
          </p:cNvCxnSpPr>
          <p:nvPr/>
        </p:nvCxnSpPr>
        <p:spPr>
          <a:xfrm flipV="1">
            <a:off x="5943600" y="4920025"/>
            <a:ext cx="433252" cy="3396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3DABC74-D25B-D2D0-F721-95FF9469D235}"/>
              </a:ext>
            </a:extLst>
          </p:cNvPr>
          <p:cNvCxnSpPr>
            <a:stCxn id="15" idx="2"/>
            <a:endCxn id="19" idx="1"/>
          </p:cNvCxnSpPr>
          <p:nvPr/>
        </p:nvCxnSpPr>
        <p:spPr>
          <a:xfrm>
            <a:off x="5159829" y="5599294"/>
            <a:ext cx="722852" cy="2921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664CC37-67DA-DF99-1DF1-FE128BAA7618}"/>
              </a:ext>
            </a:extLst>
          </p:cNvPr>
          <p:cNvCxnSpPr>
            <a:stCxn id="15" idx="1"/>
          </p:cNvCxnSpPr>
          <p:nvPr/>
        </p:nvCxnSpPr>
        <p:spPr>
          <a:xfrm flipH="1">
            <a:off x="4089486" y="5259660"/>
            <a:ext cx="286571" cy="510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9FB6A3EF-80E3-EC40-E791-32AF6FA902A4}"/>
              </a:ext>
            </a:extLst>
          </p:cNvPr>
          <p:cNvCxnSpPr/>
          <p:nvPr/>
        </p:nvCxnSpPr>
        <p:spPr>
          <a:xfrm flipH="1">
            <a:off x="3853543" y="4767626"/>
            <a:ext cx="113252" cy="89583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698E172-0B4F-EB96-7B1E-222C96FCC454}"/>
              </a:ext>
            </a:extLst>
          </p:cNvPr>
          <p:cNvCxnSpPr/>
          <p:nvPr/>
        </p:nvCxnSpPr>
        <p:spPr>
          <a:xfrm>
            <a:off x="5251269" y="4334108"/>
            <a:ext cx="42672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C82B138-D2AD-90FE-3D61-D41561B5289C}"/>
              </a:ext>
            </a:extLst>
          </p:cNvPr>
          <p:cNvCxnSpPr/>
          <p:nvPr/>
        </p:nvCxnSpPr>
        <p:spPr>
          <a:xfrm>
            <a:off x="6714309" y="4920025"/>
            <a:ext cx="0" cy="849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FA194CC5-FFC2-B649-29C7-81E1C40059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3561" y="2786991"/>
            <a:ext cx="3062798" cy="407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214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EF63DC-4955-6600-B156-233472D514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322" t="27714" r="9892" b="29238"/>
          <a:stretch/>
        </p:blipFill>
        <p:spPr>
          <a:xfrm>
            <a:off x="2098765" y="0"/>
            <a:ext cx="7994469" cy="5442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21744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e817316-4aca-4b9e-ace6-40706940dca6"/>
    <ds:schemaRef ds:uri="616eabd9-892f-425c-aaec-cee6893c8e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  <ds:schemaRef ds:uri="http://schemas.openxmlformats.org/package/2006/metadata/core-properties"/>
    <ds:schemaRef ds:uri="http://purl.org/dc/dcmitype/"/>
    <ds:schemaRef ds:uri="616eabd9-892f-425c-aaec-cee6893c8e0e"/>
    <ds:schemaRef ds:uri="1e817316-4aca-4b9e-ace6-40706940dca6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608</Words>
  <Application>Microsoft Office PowerPoint</Application>
  <PresentationFormat>Widescreen</PresentationFormat>
  <Paragraphs>198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Lecture outline / Amlinelliad darlith </vt:lpstr>
      <vt:lpstr>PowerPoint Presentation</vt:lpstr>
      <vt:lpstr>How to find relevant information</vt:lpstr>
      <vt:lpstr>Sut i ddod o hyd i wybodaeth perthnasol </vt:lpstr>
      <vt:lpstr>Sut i ddod o hyd i wybodaeth perthnasol Asesiadau </vt:lpstr>
      <vt:lpstr>How to find relevant information Leganto</vt:lpstr>
      <vt:lpstr>How to find relevant information Key Words</vt:lpstr>
      <vt:lpstr>PowerPoint Presentation</vt:lpstr>
      <vt:lpstr>How to find relevant information Key Word Searches</vt:lpstr>
      <vt:lpstr>How to find relevant information Key Word Searches</vt:lpstr>
      <vt:lpstr>How to find relevant information Key Word Searches</vt:lpstr>
      <vt:lpstr>How to find relevant information Resource Reading</vt:lpstr>
      <vt:lpstr>How to find relevant information Storing Information</vt:lpstr>
      <vt:lpstr>How to find relevant information Building Assessment Content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27</cp:revision>
  <dcterms:created xsi:type="dcterms:W3CDTF">2021-03-09T15:35:42Z</dcterms:created>
  <dcterms:modified xsi:type="dcterms:W3CDTF">2022-10-10T11:52:57Z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