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 id="2147483696" r:id="rId2"/>
    <p:sldMasterId id="2147483709" r:id="rId3"/>
    <p:sldMasterId id="2147483721" r:id="rId4"/>
  </p:sldMasterIdLst>
  <p:notesMasterIdLst>
    <p:notesMasterId r:id="rId15"/>
  </p:notesMasterIdLst>
  <p:sldIdLst>
    <p:sldId id="455" r:id="rId5"/>
    <p:sldId id="260" r:id="rId6"/>
    <p:sldId id="456" r:id="rId7"/>
    <p:sldId id="457" r:id="rId8"/>
    <p:sldId id="458" r:id="rId9"/>
    <p:sldId id="459" r:id="rId10"/>
    <p:sldId id="460" r:id="rId11"/>
    <p:sldId id="461" r:id="rId12"/>
    <p:sldId id="462" r:id="rId13"/>
    <p:sldId id="32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23" autoAdjust="0"/>
    <p:restoredTop sz="94660"/>
  </p:normalViewPr>
  <p:slideViewPr>
    <p:cSldViewPr snapToGrid="0">
      <p:cViewPr varScale="1">
        <p:scale>
          <a:sx n="66" d="100"/>
          <a:sy n="66" d="100"/>
        </p:scale>
        <p:origin x="47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stafa zaman" userId="d399f28ec2300cd4" providerId="LiveId" clId="{F48D3E68-FDC9-4365-AA19-D33CE7C4C101}"/>
    <pc:docChg chg="addSld delSld modSld">
      <pc:chgData name="mustafa zaman" userId="d399f28ec2300cd4" providerId="LiveId" clId="{F48D3E68-FDC9-4365-AA19-D33CE7C4C101}" dt="2023-11-13T01:50:40.723" v="29" actId="20577"/>
      <pc:docMkLst>
        <pc:docMk/>
      </pc:docMkLst>
      <pc:sldChg chg="del">
        <pc:chgData name="mustafa zaman" userId="d399f28ec2300cd4" providerId="LiveId" clId="{F48D3E68-FDC9-4365-AA19-D33CE7C4C101}" dt="2023-11-13T01:47:40.968" v="0" actId="47"/>
        <pc:sldMkLst>
          <pc:docMk/>
          <pc:sldMk cId="2626428983" sldId="256"/>
        </pc:sldMkLst>
      </pc:sldChg>
      <pc:sldChg chg="del">
        <pc:chgData name="mustafa zaman" userId="d399f28ec2300cd4" providerId="LiveId" clId="{F48D3E68-FDC9-4365-AA19-D33CE7C4C101}" dt="2023-11-13T01:47:40.968" v="0" actId="47"/>
        <pc:sldMkLst>
          <pc:docMk/>
          <pc:sldMk cId="2486785460" sldId="257"/>
        </pc:sldMkLst>
      </pc:sldChg>
      <pc:sldChg chg="del">
        <pc:chgData name="mustafa zaman" userId="d399f28ec2300cd4" providerId="LiveId" clId="{F48D3E68-FDC9-4365-AA19-D33CE7C4C101}" dt="2023-11-13T01:47:40.968" v="0" actId="47"/>
        <pc:sldMkLst>
          <pc:docMk/>
          <pc:sldMk cId="292343251" sldId="258"/>
        </pc:sldMkLst>
      </pc:sldChg>
      <pc:sldChg chg="add">
        <pc:chgData name="mustafa zaman" userId="d399f28ec2300cd4" providerId="LiveId" clId="{F48D3E68-FDC9-4365-AA19-D33CE7C4C101}" dt="2023-11-13T01:47:53.034" v="1"/>
        <pc:sldMkLst>
          <pc:docMk/>
          <pc:sldMk cId="2637417526" sldId="260"/>
        </pc:sldMkLst>
      </pc:sldChg>
      <pc:sldChg chg="add">
        <pc:chgData name="mustafa zaman" userId="d399f28ec2300cd4" providerId="LiveId" clId="{F48D3E68-FDC9-4365-AA19-D33CE7C4C101}" dt="2023-11-13T01:47:53.034" v="1"/>
        <pc:sldMkLst>
          <pc:docMk/>
          <pc:sldMk cId="1555249484" sldId="324"/>
        </pc:sldMkLst>
      </pc:sldChg>
      <pc:sldChg chg="modSp add mod">
        <pc:chgData name="mustafa zaman" userId="d399f28ec2300cd4" providerId="LiveId" clId="{F48D3E68-FDC9-4365-AA19-D33CE7C4C101}" dt="2023-11-13T01:50:40.723" v="29" actId="20577"/>
        <pc:sldMkLst>
          <pc:docMk/>
          <pc:sldMk cId="2562605439" sldId="455"/>
        </pc:sldMkLst>
        <pc:spChg chg="mod">
          <ac:chgData name="mustafa zaman" userId="d399f28ec2300cd4" providerId="LiveId" clId="{F48D3E68-FDC9-4365-AA19-D33CE7C4C101}" dt="2023-11-13T01:50:40.723" v="29" actId="20577"/>
          <ac:spMkLst>
            <pc:docMk/>
            <pc:sldMk cId="2562605439" sldId="455"/>
            <ac:spMk id="5" creationId="{F0071143-2695-3107-0F6F-0133C9ABD5F6}"/>
          </ac:spMkLst>
        </pc:spChg>
      </pc:sldChg>
      <pc:sldChg chg="add">
        <pc:chgData name="mustafa zaman" userId="d399f28ec2300cd4" providerId="LiveId" clId="{F48D3E68-FDC9-4365-AA19-D33CE7C4C101}" dt="2023-11-13T01:47:53.034" v="1"/>
        <pc:sldMkLst>
          <pc:docMk/>
          <pc:sldMk cId="1505486659" sldId="456"/>
        </pc:sldMkLst>
      </pc:sldChg>
      <pc:sldChg chg="add">
        <pc:chgData name="mustafa zaman" userId="d399f28ec2300cd4" providerId="LiveId" clId="{F48D3E68-FDC9-4365-AA19-D33CE7C4C101}" dt="2023-11-13T01:47:53.034" v="1"/>
        <pc:sldMkLst>
          <pc:docMk/>
          <pc:sldMk cId="3652885861" sldId="457"/>
        </pc:sldMkLst>
      </pc:sldChg>
      <pc:sldChg chg="add">
        <pc:chgData name="mustafa zaman" userId="d399f28ec2300cd4" providerId="LiveId" clId="{F48D3E68-FDC9-4365-AA19-D33CE7C4C101}" dt="2023-11-13T01:47:53.034" v="1"/>
        <pc:sldMkLst>
          <pc:docMk/>
          <pc:sldMk cId="1524919527" sldId="458"/>
        </pc:sldMkLst>
      </pc:sldChg>
      <pc:sldChg chg="add">
        <pc:chgData name="mustafa zaman" userId="d399f28ec2300cd4" providerId="LiveId" clId="{F48D3E68-FDC9-4365-AA19-D33CE7C4C101}" dt="2023-11-13T01:47:53.034" v="1"/>
        <pc:sldMkLst>
          <pc:docMk/>
          <pc:sldMk cId="2612410834" sldId="459"/>
        </pc:sldMkLst>
      </pc:sldChg>
      <pc:sldChg chg="add">
        <pc:chgData name="mustafa zaman" userId="d399f28ec2300cd4" providerId="LiveId" clId="{F48D3E68-FDC9-4365-AA19-D33CE7C4C101}" dt="2023-11-13T01:47:53.034" v="1"/>
        <pc:sldMkLst>
          <pc:docMk/>
          <pc:sldMk cId="935741758" sldId="460"/>
        </pc:sldMkLst>
      </pc:sldChg>
      <pc:sldChg chg="add">
        <pc:chgData name="mustafa zaman" userId="d399f28ec2300cd4" providerId="LiveId" clId="{F48D3E68-FDC9-4365-AA19-D33CE7C4C101}" dt="2023-11-13T01:47:53.034" v="1"/>
        <pc:sldMkLst>
          <pc:docMk/>
          <pc:sldMk cId="1003926009" sldId="461"/>
        </pc:sldMkLst>
      </pc:sldChg>
      <pc:sldChg chg="add">
        <pc:chgData name="mustafa zaman" userId="d399f28ec2300cd4" providerId="LiveId" clId="{F48D3E68-FDC9-4365-AA19-D33CE7C4C101}" dt="2023-11-13T01:47:53.034" v="1"/>
        <pc:sldMkLst>
          <pc:docMk/>
          <pc:sldMk cId="257552293" sldId="46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473197-6F0D-411C-B729-03F63234E8B3}" type="doc">
      <dgm:prSet loTypeId="urn:microsoft.com/office/officeart/2005/8/layout/venn3" loCatId="relationship" qsTypeId="urn:microsoft.com/office/officeart/2005/8/quickstyle/simple2" qsCatId="simple" csTypeId="urn:microsoft.com/office/officeart/2005/8/colors/colorful5" csCatId="colorful" phldr="1"/>
      <dgm:spPr/>
    </dgm:pt>
    <dgm:pt modelId="{CE17D8DF-35A7-4F0F-AE20-12F528E50076}">
      <dgm:prSet custT="1"/>
      <dgm:spPr/>
      <dgm:t>
        <a:bodyPr/>
        <a:lstStyle/>
        <a:p>
          <a:r>
            <a:rPr lang="en-US" sz="1800" dirty="0"/>
            <a:t>State-of-the-art kitchen tools </a:t>
          </a:r>
        </a:p>
      </dgm:t>
    </dgm:pt>
    <dgm:pt modelId="{0CDBAE03-9C66-49AE-958F-4F36E0B79A2D}" type="parTrans" cxnId="{72DE2B41-9133-443A-B0A2-F401A7AA49A8}">
      <dgm:prSet/>
      <dgm:spPr/>
      <dgm:t>
        <a:bodyPr/>
        <a:lstStyle/>
        <a:p>
          <a:endParaRPr lang="en-US"/>
        </a:p>
      </dgm:t>
    </dgm:pt>
    <dgm:pt modelId="{75FFD53D-C9A2-4433-8904-35060222731E}" type="sibTrans" cxnId="{72DE2B41-9133-443A-B0A2-F401A7AA49A8}">
      <dgm:prSet/>
      <dgm:spPr/>
      <dgm:t>
        <a:bodyPr/>
        <a:lstStyle/>
        <a:p>
          <a:endParaRPr lang="en-US"/>
        </a:p>
      </dgm:t>
    </dgm:pt>
    <dgm:pt modelId="{B92EB8E7-844E-4345-BE67-2E1606BCFBF9}">
      <dgm:prSet custT="1"/>
      <dgm:spPr/>
      <dgm:t>
        <a:bodyPr/>
        <a:lstStyle/>
        <a:p>
          <a:r>
            <a:rPr lang="en-US" sz="1800" dirty="0"/>
            <a:t>Clean Plate Challenge</a:t>
          </a:r>
        </a:p>
      </dgm:t>
    </dgm:pt>
    <dgm:pt modelId="{691AA66C-FBA4-4CC4-A0E8-238B032001B8}" type="parTrans" cxnId="{A6173EBA-F9F7-4999-A443-F88BA61E9BDF}">
      <dgm:prSet/>
      <dgm:spPr/>
      <dgm:t>
        <a:bodyPr/>
        <a:lstStyle/>
        <a:p>
          <a:endParaRPr lang="en-US"/>
        </a:p>
      </dgm:t>
    </dgm:pt>
    <dgm:pt modelId="{930139F2-A294-4C2A-AB29-51D8E2935FDA}" type="sibTrans" cxnId="{A6173EBA-F9F7-4999-A443-F88BA61E9BDF}">
      <dgm:prSet/>
      <dgm:spPr/>
      <dgm:t>
        <a:bodyPr/>
        <a:lstStyle/>
        <a:p>
          <a:endParaRPr lang="en-US"/>
        </a:p>
      </dgm:t>
    </dgm:pt>
    <dgm:pt modelId="{9B7495A4-DE80-4945-B786-C0007D28A1A8}">
      <dgm:prSet custT="1"/>
      <dgm:spPr/>
      <dgm:t>
        <a:bodyPr/>
        <a:lstStyle/>
        <a:p>
          <a:r>
            <a:rPr lang="en-US" sz="1800" dirty="0"/>
            <a:t>"Root-to-Stem" and "Nose-to-Tail" method</a:t>
          </a:r>
        </a:p>
      </dgm:t>
    </dgm:pt>
    <dgm:pt modelId="{38501569-4D46-44B3-9C42-F0B91205FEDD}" type="parTrans" cxnId="{569B10E8-FD6A-4E6A-8C3E-0D5E9A441500}">
      <dgm:prSet/>
      <dgm:spPr/>
      <dgm:t>
        <a:bodyPr/>
        <a:lstStyle/>
        <a:p>
          <a:endParaRPr lang="en-US"/>
        </a:p>
      </dgm:t>
    </dgm:pt>
    <dgm:pt modelId="{3381462F-4E6A-40A7-A4C2-36D3A7E2B174}" type="sibTrans" cxnId="{569B10E8-FD6A-4E6A-8C3E-0D5E9A441500}">
      <dgm:prSet/>
      <dgm:spPr/>
      <dgm:t>
        <a:bodyPr/>
        <a:lstStyle/>
        <a:p>
          <a:endParaRPr lang="en-US"/>
        </a:p>
      </dgm:t>
    </dgm:pt>
    <dgm:pt modelId="{7EEAA04B-6EB9-4191-B756-A186C0CD8884}" type="pres">
      <dgm:prSet presAssocID="{42473197-6F0D-411C-B729-03F63234E8B3}" presName="Name0" presStyleCnt="0">
        <dgm:presLayoutVars>
          <dgm:dir/>
          <dgm:resizeHandles val="exact"/>
        </dgm:presLayoutVars>
      </dgm:prSet>
      <dgm:spPr/>
    </dgm:pt>
    <dgm:pt modelId="{321275C6-55CB-4397-A432-33485998A1FC}" type="pres">
      <dgm:prSet presAssocID="{CE17D8DF-35A7-4F0F-AE20-12F528E50076}" presName="Name5" presStyleLbl="vennNode1" presStyleIdx="0" presStyleCnt="3">
        <dgm:presLayoutVars>
          <dgm:bulletEnabled val="1"/>
        </dgm:presLayoutVars>
      </dgm:prSet>
      <dgm:spPr/>
    </dgm:pt>
    <dgm:pt modelId="{3982DFB9-21D5-411B-A08E-1BA76C38B5D6}" type="pres">
      <dgm:prSet presAssocID="{75FFD53D-C9A2-4433-8904-35060222731E}" presName="space" presStyleCnt="0"/>
      <dgm:spPr/>
    </dgm:pt>
    <dgm:pt modelId="{B7CF7885-3E7B-4885-8FB1-057CEFE58FA1}" type="pres">
      <dgm:prSet presAssocID="{B92EB8E7-844E-4345-BE67-2E1606BCFBF9}" presName="Name5" presStyleLbl="vennNode1" presStyleIdx="1" presStyleCnt="3">
        <dgm:presLayoutVars>
          <dgm:bulletEnabled val="1"/>
        </dgm:presLayoutVars>
      </dgm:prSet>
      <dgm:spPr/>
    </dgm:pt>
    <dgm:pt modelId="{D6BE36DF-D252-435D-8665-3395A8E5B797}" type="pres">
      <dgm:prSet presAssocID="{930139F2-A294-4C2A-AB29-51D8E2935FDA}" presName="space" presStyleCnt="0"/>
      <dgm:spPr/>
    </dgm:pt>
    <dgm:pt modelId="{B427B230-289E-4EEF-98ED-DE0B8D192D66}" type="pres">
      <dgm:prSet presAssocID="{9B7495A4-DE80-4945-B786-C0007D28A1A8}" presName="Name5" presStyleLbl="vennNode1" presStyleIdx="2" presStyleCnt="3">
        <dgm:presLayoutVars>
          <dgm:bulletEnabled val="1"/>
        </dgm:presLayoutVars>
      </dgm:prSet>
      <dgm:spPr/>
    </dgm:pt>
  </dgm:ptLst>
  <dgm:cxnLst>
    <dgm:cxn modelId="{384AE410-7F01-4839-9976-3E3E2F54FB58}" type="presOf" srcId="{42473197-6F0D-411C-B729-03F63234E8B3}" destId="{7EEAA04B-6EB9-4191-B756-A186C0CD8884}" srcOrd="0" destOrd="0" presId="urn:microsoft.com/office/officeart/2005/8/layout/venn3"/>
    <dgm:cxn modelId="{72DE2B41-9133-443A-B0A2-F401A7AA49A8}" srcId="{42473197-6F0D-411C-B729-03F63234E8B3}" destId="{CE17D8DF-35A7-4F0F-AE20-12F528E50076}" srcOrd="0" destOrd="0" parTransId="{0CDBAE03-9C66-49AE-958F-4F36E0B79A2D}" sibTransId="{75FFD53D-C9A2-4433-8904-35060222731E}"/>
    <dgm:cxn modelId="{E8AF596D-DD26-4766-8948-69366AABEB87}" type="presOf" srcId="{9B7495A4-DE80-4945-B786-C0007D28A1A8}" destId="{B427B230-289E-4EEF-98ED-DE0B8D192D66}" srcOrd="0" destOrd="0" presId="urn:microsoft.com/office/officeart/2005/8/layout/venn3"/>
    <dgm:cxn modelId="{52899EB3-A48E-4CF8-9CC3-2F1E119549B9}" type="presOf" srcId="{CE17D8DF-35A7-4F0F-AE20-12F528E50076}" destId="{321275C6-55CB-4397-A432-33485998A1FC}" srcOrd="0" destOrd="0" presId="urn:microsoft.com/office/officeart/2005/8/layout/venn3"/>
    <dgm:cxn modelId="{A6173EBA-F9F7-4999-A443-F88BA61E9BDF}" srcId="{42473197-6F0D-411C-B729-03F63234E8B3}" destId="{B92EB8E7-844E-4345-BE67-2E1606BCFBF9}" srcOrd="1" destOrd="0" parTransId="{691AA66C-FBA4-4CC4-A0E8-238B032001B8}" sibTransId="{930139F2-A294-4C2A-AB29-51D8E2935FDA}"/>
    <dgm:cxn modelId="{569B10E8-FD6A-4E6A-8C3E-0D5E9A441500}" srcId="{42473197-6F0D-411C-B729-03F63234E8B3}" destId="{9B7495A4-DE80-4945-B786-C0007D28A1A8}" srcOrd="2" destOrd="0" parTransId="{38501569-4D46-44B3-9C42-F0B91205FEDD}" sibTransId="{3381462F-4E6A-40A7-A4C2-36D3A7E2B174}"/>
    <dgm:cxn modelId="{42B975E8-09E8-4019-95B8-0CC4B23866E5}" type="presOf" srcId="{B92EB8E7-844E-4345-BE67-2E1606BCFBF9}" destId="{B7CF7885-3E7B-4885-8FB1-057CEFE58FA1}" srcOrd="0" destOrd="0" presId="urn:microsoft.com/office/officeart/2005/8/layout/venn3"/>
    <dgm:cxn modelId="{3B40B9E8-CDD8-4036-B97B-B17B6272EAA0}" type="presParOf" srcId="{7EEAA04B-6EB9-4191-B756-A186C0CD8884}" destId="{321275C6-55CB-4397-A432-33485998A1FC}" srcOrd="0" destOrd="0" presId="urn:microsoft.com/office/officeart/2005/8/layout/venn3"/>
    <dgm:cxn modelId="{A43228A2-2EF7-41FE-B68B-F34950B7E463}" type="presParOf" srcId="{7EEAA04B-6EB9-4191-B756-A186C0CD8884}" destId="{3982DFB9-21D5-411B-A08E-1BA76C38B5D6}" srcOrd="1" destOrd="0" presId="urn:microsoft.com/office/officeart/2005/8/layout/venn3"/>
    <dgm:cxn modelId="{08D0C15D-D861-48AE-AF4F-DA747354626D}" type="presParOf" srcId="{7EEAA04B-6EB9-4191-B756-A186C0CD8884}" destId="{B7CF7885-3E7B-4885-8FB1-057CEFE58FA1}" srcOrd="2" destOrd="0" presId="urn:microsoft.com/office/officeart/2005/8/layout/venn3"/>
    <dgm:cxn modelId="{F472AEA1-D293-4403-A60E-2AEC8B5D39FF}" type="presParOf" srcId="{7EEAA04B-6EB9-4191-B756-A186C0CD8884}" destId="{D6BE36DF-D252-435D-8665-3395A8E5B797}" srcOrd="3" destOrd="0" presId="urn:microsoft.com/office/officeart/2005/8/layout/venn3"/>
    <dgm:cxn modelId="{E0877B6C-8193-4754-B137-992FEA2D0D01}" type="presParOf" srcId="{7EEAA04B-6EB9-4191-B756-A186C0CD8884}" destId="{B427B230-289E-4EEF-98ED-DE0B8D192D66}" srcOrd="4"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3BEBEE7-ACF6-4355-B987-A22C76FC9FB1}" type="doc">
      <dgm:prSet loTypeId="urn:microsoft.com/office/officeart/2005/8/layout/process1" loCatId="process" qsTypeId="urn:microsoft.com/office/officeart/2005/8/quickstyle/simple5" qsCatId="simple" csTypeId="urn:microsoft.com/office/officeart/2005/8/colors/colorful5" csCatId="colorful" phldr="1"/>
      <dgm:spPr/>
    </dgm:pt>
    <dgm:pt modelId="{978AE1FD-B241-4FA7-BCC8-29C1BD9F155E}">
      <dgm:prSet phldrT="[Text]"/>
      <dgm:spPr/>
      <dgm:t>
        <a:bodyPr/>
        <a:lstStyle/>
        <a:p>
          <a:r>
            <a:rPr lang="en-US" dirty="0">
              <a:latin typeface="+mj-lt"/>
            </a:rPr>
            <a:t>Environmental </a:t>
          </a:r>
        </a:p>
      </dgm:t>
    </dgm:pt>
    <dgm:pt modelId="{7D4766F7-666E-4070-B3EA-200CCBF69A20}" type="parTrans" cxnId="{6D885816-04E7-413E-9DA1-5629C6FAF4AC}">
      <dgm:prSet/>
      <dgm:spPr/>
      <dgm:t>
        <a:bodyPr/>
        <a:lstStyle/>
        <a:p>
          <a:endParaRPr lang="en-US">
            <a:latin typeface="+mj-lt"/>
          </a:endParaRPr>
        </a:p>
      </dgm:t>
    </dgm:pt>
    <dgm:pt modelId="{6794722B-5FFE-4376-8A70-DD256D5A7F97}" type="sibTrans" cxnId="{6D885816-04E7-413E-9DA1-5629C6FAF4AC}">
      <dgm:prSet/>
      <dgm:spPr/>
      <dgm:t>
        <a:bodyPr/>
        <a:lstStyle/>
        <a:p>
          <a:endParaRPr lang="en-US">
            <a:latin typeface="+mj-lt"/>
          </a:endParaRPr>
        </a:p>
      </dgm:t>
    </dgm:pt>
    <dgm:pt modelId="{A6D34015-8585-4C68-B2FE-9D89B33A32C4}">
      <dgm:prSet phldrT="[Text]"/>
      <dgm:spPr/>
      <dgm:t>
        <a:bodyPr/>
        <a:lstStyle/>
        <a:p>
          <a:r>
            <a:rPr lang="en-US" dirty="0">
              <a:latin typeface="+mj-lt"/>
            </a:rPr>
            <a:t>Economic </a:t>
          </a:r>
        </a:p>
      </dgm:t>
    </dgm:pt>
    <dgm:pt modelId="{1F049D3E-8CFD-4FBB-BC2F-3C470521110B}" type="parTrans" cxnId="{8227C473-D86D-4B0C-AAA3-9324B1F6F786}">
      <dgm:prSet/>
      <dgm:spPr/>
      <dgm:t>
        <a:bodyPr/>
        <a:lstStyle/>
        <a:p>
          <a:endParaRPr lang="en-US">
            <a:latin typeface="+mj-lt"/>
          </a:endParaRPr>
        </a:p>
      </dgm:t>
    </dgm:pt>
    <dgm:pt modelId="{EE4B8F38-AAD3-4018-944A-8DAEDA60F261}" type="sibTrans" cxnId="{8227C473-D86D-4B0C-AAA3-9324B1F6F786}">
      <dgm:prSet/>
      <dgm:spPr/>
      <dgm:t>
        <a:bodyPr/>
        <a:lstStyle/>
        <a:p>
          <a:endParaRPr lang="en-US">
            <a:latin typeface="+mj-lt"/>
          </a:endParaRPr>
        </a:p>
      </dgm:t>
    </dgm:pt>
    <dgm:pt modelId="{85E4B475-0FE6-46F2-9F77-7B9EB0F614C2}">
      <dgm:prSet phldrT="[Text]"/>
      <dgm:spPr/>
      <dgm:t>
        <a:bodyPr/>
        <a:lstStyle/>
        <a:p>
          <a:r>
            <a:rPr lang="en-US" dirty="0">
              <a:latin typeface="+mj-lt"/>
            </a:rPr>
            <a:t>Social </a:t>
          </a:r>
        </a:p>
      </dgm:t>
    </dgm:pt>
    <dgm:pt modelId="{1255BA52-B529-4239-9330-798F5E2EDBEF}" type="parTrans" cxnId="{B0540B1B-12F6-49D2-81DB-EBB7B90D5A79}">
      <dgm:prSet/>
      <dgm:spPr/>
      <dgm:t>
        <a:bodyPr/>
        <a:lstStyle/>
        <a:p>
          <a:endParaRPr lang="en-US">
            <a:latin typeface="+mj-lt"/>
          </a:endParaRPr>
        </a:p>
      </dgm:t>
    </dgm:pt>
    <dgm:pt modelId="{6A9D6134-CEE4-4A6E-9798-A7316727AC01}" type="sibTrans" cxnId="{B0540B1B-12F6-49D2-81DB-EBB7B90D5A79}">
      <dgm:prSet/>
      <dgm:spPr/>
      <dgm:t>
        <a:bodyPr/>
        <a:lstStyle/>
        <a:p>
          <a:endParaRPr lang="en-US">
            <a:latin typeface="+mj-lt"/>
          </a:endParaRPr>
        </a:p>
      </dgm:t>
    </dgm:pt>
    <dgm:pt modelId="{7D08D31E-1F11-4267-AB4F-A580D7550F23}" type="pres">
      <dgm:prSet presAssocID="{B3BEBEE7-ACF6-4355-B987-A22C76FC9FB1}" presName="Name0" presStyleCnt="0">
        <dgm:presLayoutVars>
          <dgm:dir/>
          <dgm:resizeHandles val="exact"/>
        </dgm:presLayoutVars>
      </dgm:prSet>
      <dgm:spPr/>
    </dgm:pt>
    <dgm:pt modelId="{59FE38CD-DD28-46F9-8B70-B0548F6FBAD5}" type="pres">
      <dgm:prSet presAssocID="{978AE1FD-B241-4FA7-BCC8-29C1BD9F155E}" presName="node" presStyleLbl="node1" presStyleIdx="0" presStyleCnt="3">
        <dgm:presLayoutVars>
          <dgm:bulletEnabled val="1"/>
        </dgm:presLayoutVars>
      </dgm:prSet>
      <dgm:spPr/>
    </dgm:pt>
    <dgm:pt modelId="{82D7D7EF-D9C7-4DC0-94D3-8D9826B26554}" type="pres">
      <dgm:prSet presAssocID="{6794722B-5FFE-4376-8A70-DD256D5A7F97}" presName="sibTrans" presStyleLbl="sibTrans2D1" presStyleIdx="0" presStyleCnt="2"/>
      <dgm:spPr/>
    </dgm:pt>
    <dgm:pt modelId="{3B0C5C63-5F33-4886-9C55-665BD0B6DF8F}" type="pres">
      <dgm:prSet presAssocID="{6794722B-5FFE-4376-8A70-DD256D5A7F97}" presName="connectorText" presStyleLbl="sibTrans2D1" presStyleIdx="0" presStyleCnt="2"/>
      <dgm:spPr/>
    </dgm:pt>
    <dgm:pt modelId="{D22D85AF-6742-4C66-B3C9-1EDFA22D9AD1}" type="pres">
      <dgm:prSet presAssocID="{A6D34015-8585-4C68-B2FE-9D89B33A32C4}" presName="node" presStyleLbl="node1" presStyleIdx="1" presStyleCnt="3">
        <dgm:presLayoutVars>
          <dgm:bulletEnabled val="1"/>
        </dgm:presLayoutVars>
      </dgm:prSet>
      <dgm:spPr/>
    </dgm:pt>
    <dgm:pt modelId="{F54B97C5-72A7-40CC-930C-52BBD97D6845}" type="pres">
      <dgm:prSet presAssocID="{EE4B8F38-AAD3-4018-944A-8DAEDA60F261}" presName="sibTrans" presStyleLbl="sibTrans2D1" presStyleIdx="1" presStyleCnt="2"/>
      <dgm:spPr/>
    </dgm:pt>
    <dgm:pt modelId="{5A3BD8C2-04D0-4405-8D17-58562B55216F}" type="pres">
      <dgm:prSet presAssocID="{EE4B8F38-AAD3-4018-944A-8DAEDA60F261}" presName="connectorText" presStyleLbl="sibTrans2D1" presStyleIdx="1" presStyleCnt="2"/>
      <dgm:spPr/>
    </dgm:pt>
    <dgm:pt modelId="{E894B383-2DBB-4090-A07B-24FD1FECA53F}" type="pres">
      <dgm:prSet presAssocID="{85E4B475-0FE6-46F2-9F77-7B9EB0F614C2}" presName="node" presStyleLbl="node1" presStyleIdx="2" presStyleCnt="3">
        <dgm:presLayoutVars>
          <dgm:bulletEnabled val="1"/>
        </dgm:presLayoutVars>
      </dgm:prSet>
      <dgm:spPr/>
    </dgm:pt>
  </dgm:ptLst>
  <dgm:cxnLst>
    <dgm:cxn modelId="{6D885816-04E7-413E-9DA1-5629C6FAF4AC}" srcId="{B3BEBEE7-ACF6-4355-B987-A22C76FC9FB1}" destId="{978AE1FD-B241-4FA7-BCC8-29C1BD9F155E}" srcOrd="0" destOrd="0" parTransId="{7D4766F7-666E-4070-B3EA-200CCBF69A20}" sibTransId="{6794722B-5FFE-4376-8A70-DD256D5A7F97}"/>
    <dgm:cxn modelId="{B0540B1B-12F6-49D2-81DB-EBB7B90D5A79}" srcId="{B3BEBEE7-ACF6-4355-B987-A22C76FC9FB1}" destId="{85E4B475-0FE6-46F2-9F77-7B9EB0F614C2}" srcOrd="2" destOrd="0" parTransId="{1255BA52-B529-4239-9330-798F5E2EDBEF}" sibTransId="{6A9D6134-CEE4-4A6E-9798-A7316727AC01}"/>
    <dgm:cxn modelId="{7801AC1E-5E58-43DB-B475-41A2EC5EC326}" type="presOf" srcId="{978AE1FD-B241-4FA7-BCC8-29C1BD9F155E}" destId="{59FE38CD-DD28-46F9-8B70-B0548F6FBAD5}" srcOrd="0" destOrd="0" presId="urn:microsoft.com/office/officeart/2005/8/layout/process1"/>
    <dgm:cxn modelId="{926D202F-444A-4069-9C0D-9670FD1C19B8}" type="presOf" srcId="{A6D34015-8585-4C68-B2FE-9D89B33A32C4}" destId="{D22D85AF-6742-4C66-B3C9-1EDFA22D9AD1}" srcOrd="0" destOrd="0" presId="urn:microsoft.com/office/officeart/2005/8/layout/process1"/>
    <dgm:cxn modelId="{B51D6139-AB07-428E-A7D6-05770A11B525}" type="presOf" srcId="{B3BEBEE7-ACF6-4355-B987-A22C76FC9FB1}" destId="{7D08D31E-1F11-4267-AB4F-A580D7550F23}" srcOrd="0" destOrd="0" presId="urn:microsoft.com/office/officeart/2005/8/layout/process1"/>
    <dgm:cxn modelId="{11D7946E-B69F-4340-92B4-B1C8FBD2A3DF}" type="presOf" srcId="{6794722B-5FFE-4376-8A70-DD256D5A7F97}" destId="{3B0C5C63-5F33-4886-9C55-665BD0B6DF8F}" srcOrd="1" destOrd="0" presId="urn:microsoft.com/office/officeart/2005/8/layout/process1"/>
    <dgm:cxn modelId="{8227C473-D86D-4B0C-AAA3-9324B1F6F786}" srcId="{B3BEBEE7-ACF6-4355-B987-A22C76FC9FB1}" destId="{A6D34015-8585-4C68-B2FE-9D89B33A32C4}" srcOrd="1" destOrd="0" parTransId="{1F049D3E-8CFD-4FBB-BC2F-3C470521110B}" sibTransId="{EE4B8F38-AAD3-4018-944A-8DAEDA60F261}"/>
    <dgm:cxn modelId="{E0BD847B-ACF9-4B5C-B30F-2BCDD2A7B1BE}" type="presOf" srcId="{85E4B475-0FE6-46F2-9F77-7B9EB0F614C2}" destId="{E894B383-2DBB-4090-A07B-24FD1FECA53F}" srcOrd="0" destOrd="0" presId="urn:microsoft.com/office/officeart/2005/8/layout/process1"/>
    <dgm:cxn modelId="{81046794-F436-484E-826C-6BD37109B7CC}" type="presOf" srcId="{6794722B-5FFE-4376-8A70-DD256D5A7F97}" destId="{82D7D7EF-D9C7-4DC0-94D3-8D9826B26554}" srcOrd="0" destOrd="0" presId="urn:microsoft.com/office/officeart/2005/8/layout/process1"/>
    <dgm:cxn modelId="{8B4E7ED8-2D86-4D27-941B-F2982B1383A3}" type="presOf" srcId="{EE4B8F38-AAD3-4018-944A-8DAEDA60F261}" destId="{5A3BD8C2-04D0-4405-8D17-58562B55216F}" srcOrd="1" destOrd="0" presId="urn:microsoft.com/office/officeart/2005/8/layout/process1"/>
    <dgm:cxn modelId="{FA6FD2DC-D7B9-4399-A747-9970E3FD325E}" type="presOf" srcId="{EE4B8F38-AAD3-4018-944A-8DAEDA60F261}" destId="{F54B97C5-72A7-40CC-930C-52BBD97D6845}" srcOrd="0" destOrd="0" presId="urn:microsoft.com/office/officeart/2005/8/layout/process1"/>
    <dgm:cxn modelId="{5E0BC07D-8ED6-4AD8-90CF-DB18192F2659}" type="presParOf" srcId="{7D08D31E-1F11-4267-AB4F-A580D7550F23}" destId="{59FE38CD-DD28-46F9-8B70-B0548F6FBAD5}" srcOrd="0" destOrd="0" presId="urn:microsoft.com/office/officeart/2005/8/layout/process1"/>
    <dgm:cxn modelId="{410E1460-3D8A-4BDF-AC96-7874640736E4}" type="presParOf" srcId="{7D08D31E-1F11-4267-AB4F-A580D7550F23}" destId="{82D7D7EF-D9C7-4DC0-94D3-8D9826B26554}" srcOrd="1" destOrd="0" presId="urn:microsoft.com/office/officeart/2005/8/layout/process1"/>
    <dgm:cxn modelId="{E46C4B45-3565-4DB1-95A8-22C7EB3A3400}" type="presParOf" srcId="{82D7D7EF-D9C7-4DC0-94D3-8D9826B26554}" destId="{3B0C5C63-5F33-4886-9C55-665BD0B6DF8F}" srcOrd="0" destOrd="0" presId="urn:microsoft.com/office/officeart/2005/8/layout/process1"/>
    <dgm:cxn modelId="{B4A04CDC-9EE3-40F6-BC1C-EFA4D079F93C}" type="presParOf" srcId="{7D08D31E-1F11-4267-AB4F-A580D7550F23}" destId="{D22D85AF-6742-4C66-B3C9-1EDFA22D9AD1}" srcOrd="2" destOrd="0" presId="urn:microsoft.com/office/officeart/2005/8/layout/process1"/>
    <dgm:cxn modelId="{08056D4A-D7F9-4A69-8442-4869B500A5FA}" type="presParOf" srcId="{7D08D31E-1F11-4267-AB4F-A580D7550F23}" destId="{F54B97C5-72A7-40CC-930C-52BBD97D6845}" srcOrd="3" destOrd="0" presId="urn:microsoft.com/office/officeart/2005/8/layout/process1"/>
    <dgm:cxn modelId="{14C01B6A-FFB3-4EDD-960D-B4E47C21AB43}" type="presParOf" srcId="{F54B97C5-72A7-40CC-930C-52BBD97D6845}" destId="{5A3BD8C2-04D0-4405-8D17-58562B55216F}" srcOrd="0" destOrd="0" presId="urn:microsoft.com/office/officeart/2005/8/layout/process1"/>
    <dgm:cxn modelId="{4C9B183A-2F16-49E0-BBEA-9B3E26A132B1}" type="presParOf" srcId="{7D08D31E-1F11-4267-AB4F-A580D7550F23}" destId="{E894B383-2DBB-4090-A07B-24FD1FECA53F}"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81C3AF9-FE5A-44B8-9A39-E971C4C94CF8}" type="doc">
      <dgm:prSet loTypeId="urn:microsoft.com/office/officeart/2005/8/layout/chart3" loCatId="cycle" qsTypeId="urn:microsoft.com/office/officeart/2005/8/quickstyle/simple1" qsCatId="simple" csTypeId="urn:microsoft.com/office/officeart/2005/8/colors/colorful2" csCatId="colorful" phldr="1"/>
      <dgm:spPr/>
    </dgm:pt>
    <dgm:pt modelId="{05395578-131A-448D-B59B-8275F73B5402}">
      <dgm:prSet phldrT="[Text]"/>
      <dgm:spPr/>
      <dgm:t>
        <a:bodyPr/>
        <a:lstStyle/>
        <a:p>
          <a:r>
            <a:rPr lang="en-US" dirty="0">
              <a:latin typeface="+mj-lt"/>
            </a:rPr>
            <a:t>Donation </a:t>
          </a:r>
        </a:p>
      </dgm:t>
    </dgm:pt>
    <dgm:pt modelId="{B291B298-DEAF-475D-A037-0C307DEEBD73}" type="parTrans" cxnId="{80AEC168-B415-4A74-9922-8EC516769540}">
      <dgm:prSet/>
      <dgm:spPr/>
      <dgm:t>
        <a:bodyPr/>
        <a:lstStyle/>
        <a:p>
          <a:endParaRPr lang="en-US">
            <a:latin typeface="+mj-lt"/>
          </a:endParaRPr>
        </a:p>
      </dgm:t>
    </dgm:pt>
    <dgm:pt modelId="{2C0906DA-D67C-4632-982B-89A99315951D}" type="sibTrans" cxnId="{80AEC168-B415-4A74-9922-8EC516769540}">
      <dgm:prSet/>
      <dgm:spPr/>
      <dgm:t>
        <a:bodyPr/>
        <a:lstStyle/>
        <a:p>
          <a:endParaRPr lang="en-US">
            <a:latin typeface="+mj-lt"/>
          </a:endParaRPr>
        </a:p>
      </dgm:t>
    </dgm:pt>
    <dgm:pt modelId="{C3987C89-8D8D-4B0C-B253-662C6BA3BFA5}">
      <dgm:prSet phldrT="[Text]"/>
      <dgm:spPr/>
      <dgm:t>
        <a:bodyPr/>
        <a:lstStyle/>
        <a:p>
          <a:r>
            <a:rPr lang="en-US" dirty="0">
              <a:latin typeface="+mj-lt"/>
            </a:rPr>
            <a:t>Composition </a:t>
          </a:r>
        </a:p>
      </dgm:t>
    </dgm:pt>
    <dgm:pt modelId="{DC50E870-F77D-4D23-B6D0-A69E772DBF8B}" type="parTrans" cxnId="{897AAA9C-7F7D-4DAC-965E-54BF8E13574A}">
      <dgm:prSet/>
      <dgm:spPr/>
      <dgm:t>
        <a:bodyPr/>
        <a:lstStyle/>
        <a:p>
          <a:endParaRPr lang="en-US">
            <a:latin typeface="+mj-lt"/>
          </a:endParaRPr>
        </a:p>
      </dgm:t>
    </dgm:pt>
    <dgm:pt modelId="{4CE17208-B68D-4FB0-A449-C5CEE69C989B}" type="sibTrans" cxnId="{897AAA9C-7F7D-4DAC-965E-54BF8E13574A}">
      <dgm:prSet/>
      <dgm:spPr/>
      <dgm:t>
        <a:bodyPr/>
        <a:lstStyle/>
        <a:p>
          <a:endParaRPr lang="en-US">
            <a:latin typeface="+mj-lt"/>
          </a:endParaRPr>
        </a:p>
      </dgm:t>
    </dgm:pt>
    <dgm:pt modelId="{CE470255-F877-4FB5-AC9E-BA16806BF306}">
      <dgm:prSet phldrT="[Text]"/>
      <dgm:spPr/>
      <dgm:t>
        <a:bodyPr/>
        <a:lstStyle/>
        <a:p>
          <a:r>
            <a:rPr lang="en-US" dirty="0">
              <a:latin typeface="+mj-lt"/>
            </a:rPr>
            <a:t>Waste audit </a:t>
          </a:r>
        </a:p>
      </dgm:t>
    </dgm:pt>
    <dgm:pt modelId="{86614C2B-BD0C-4D21-9044-5DA4440A0FB2}" type="parTrans" cxnId="{0EC59888-EF56-4210-85C8-62BB51B4324E}">
      <dgm:prSet/>
      <dgm:spPr/>
      <dgm:t>
        <a:bodyPr/>
        <a:lstStyle/>
        <a:p>
          <a:endParaRPr lang="en-US">
            <a:latin typeface="+mj-lt"/>
          </a:endParaRPr>
        </a:p>
      </dgm:t>
    </dgm:pt>
    <dgm:pt modelId="{895378C3-3C6D-4145-BD62-1338C7F6A857}" type="sibTrans" cxnId="{0EC59888-EF56-4210-85C8-62BB51B4324E}">
      <dgm:prSet/>
      <dgm:spPr/>
      <dgm:t>
        <a:bodyPr/>
        <a:lstStyle/>
        <a:p>
          <a:endParaRPr lang="en-US">
            <a:latin typeface="+mj-lt"/>
          </a:endParaRPr>
        </a:p>
      </dgm:t>
    </dgm:pt>
    <dgm:pt modelId="{AB61BC74-5DB7-400C-BFFE-02697C31C071}" type="pres">
      <dgm:prSet presAssocID="{381C3AF9-FE5A-44B8-9A39-E971C4C94CF8}" presName="compositeShape" presStyleCnt="0">
        <dgm:presLayoutVars>
          <dgm:chMax val="7"/>
          <dgm:dir/>
          <dgm:resizeHandles val="exact"/>
        </dgm:presLayoutVars>
      </dgm:prSet>
      <dgm:spPr/>
    </dgm:pt>
    <dgm:pt modelId="{2CDDBED9-B17B-4A4C-AAB0-C1AFF41B4CB6}" type="pres">
      <dgm:prSet presAssocID="{381C3AF9-FE5A-44B8-9A39-E971C4C94CF8}" presName="wedge1" presStyleLbl="node1" presStyleIdx="0" presStyleCnt="3"/>
      <dgm:spPr/>
    </dgm:pt>
    <dgm:pt modelId="{D81ACFD8-BF4F-4E3E-9756-D8844F4BBF5D}" type="pres">
      <dgm:prSet presAssocID="{381C3AF9-FE5A-44B8-9A39-E971C4C94CF8}" presName="wedge1Tx" presStyleLbl="node1" presStyleIdx="0" presStyleCnt="3">
        <dgm:presLayoutVars>
          <dgm:chMax val="0"/>
          <dgm:chPref val="0"/>
          <dgm:bulletEnabled val="1"/>
        </dgm:presLayoutVars>
      </dgm:prSet>
      <dgm:spPr/>
    </dgm:pt>
    <dgm:pt modelId="{EA8BA8E2-E119-4BE4-8BD0-0696BC99A0A4}" type="pres">
      <dgm:prSet presAssocID="{381C3AF9-FE5A-44B8-9A39-E971C4C94CF8}" presName="wedge2" presStyleLbl="node1" presStyleIdx="1" presStyleCnt="3"/>
      <dgm:spPr/>
    </dgm:pt>
    <dgm:pt modelId="{DB45D217-A4C0-4AF1-A5E6-4CDB9F2BF3F9}" type="pres">
      <dgm:prSet presAssocID="{381C3AF9-FE5A-44B8-9A39-E971C4C94CF8}" presName="wedge2Tx" presStyleLbl="node1" presStyleIdx="1" presStyleCnt="3">
        <dgm:presLayoutVars>
          <dgm:chMax val="0"/>
          <dgm:chPref val="0"/>
          <dgm:bulletEnabled val="1"/>
        </dgm:presLayoutVars>
      </dgm:prSet>
      <dgm:spPr/>
    </dgm:pt>
    <dgm:pt modelId="{5ED3DBEA-C872-4400-8979-48EAE90A9770}" type="pres">
      <dgm:prSet presAssocID="{381C3AF9-FE5A-44B8-9A39-E971C4C94CF8}" presName="wedge3" presStyleLbl="node1" presStyleIdx="2" presStyleCnt="3"/>
      <dgm:spPr/>
    </dgm:pt>
    <dgm:pt modelId="{86D209A4-8F99-4F0F-A099-4C5FB43A7A63}" type="pres">
      <dgm:prSet presAssocID="{381C3AF9-FE5A-44B8-9A39-E971C4C94CF8}" presName="wedge3Tx" presStyleLbl="node1" presStyleIdx="2" presStyleCnt="3">
        <dgm:presLayoutVars>
          <dgm:chMax val="0"/>
          <dgm:chPref val="0"/>
          <dgm:bulletEnabled val="1"/>
        </dgm:presLayoutVars>
      </dgm:prSet>
      <dgm:spPr/>
    </dgm:pt>
  </dgm:ptLst>
  <dgm:cxnLst>
    <dgm:cxn modelId="{8D22C70E-0F68-442B-A36D-9211D85FCC8B}" type="presOf" srcId="{C3987C89-8D8D-4B0C-B253-662C6BA3BFA5}" destId="{DB45D217-A4C0-4AF1-A5E6-4CDB9F2BF3F9}" srcOrd="1" destOrd="0" presId="urn:microsoft.com/office/officeart/2005/8/layout/chart3"/>
    <dgm:cxn modelId="{56B2F235-245C-4E64-A88C-9200E747D682}" type="presOf" srcId="{381C3AF9-FE5A-44B8-9A39-E971C4C94CF8}" destId="{AB61BC74-5DB7-400C-BFFE-02697C31C071}" srcOrd="0" destOrd="0" presId="urn:microsoft.com/office/officeart/2005/8/layout/chart3"/>
    <dgm:cxn modelId="{5CB65537-6AA1-488D-86F7-9035987F468A}" type="presOf" srcId="{05395578-131A-448D-B59B-8275F73B5402}" destId="{D81ACFD8-BF4F-4E3E-9756-D8844F4BBF5D}" srcOrd="1" destOrd="0" presId="urn:microsoft.com/office/officeart/2005/8/layout/chart3"/>
    <dgm:cxn modelId="{80AEC168-B415-4A74-9922-8EC516769540}" srcId="{381C3AF9-FE5A-44B8-9A39-E971C4C94CF8}" destId="{05395578-131A-448D-B59B-8275F73B5402}" srcOrd="0" destOrd="0" parTransId="{B291B298-DEAF-475D-A037-0C307DEEBD73}" sibTransId="{2C0906DA-D67C-4632-982B-89A99315951D}"/>
    <dgm:cxn modelId="{4BF92572-9B35-4956-BE75-5464FC35426E}" type="presOf" srcId="{05395578-131A-448D-B59B-8275F73B5402}" destId="{2CDDBED9-B17B-4A4C-AAB0-C1AFF41B4CB6}" srcOrd="0" destOrd="0" presId="urn:microsoft.com/office/officeart/2005/8/layout/chart3"/>
    <dgm:cxn modelId="{0EC59888-EF56-4210-85C8-62BB51B4324E}" srcId="{381C3AF9-FE5A-44B8-9A39-E971C4C94CF8}" destId="{CE470255-F877-4FB5-AC9E-BA16806BF306}" srcOrd="2" destOrd="0" parTransId="{86614C2B-BD0C-4D21-9044-5DA4440A0FB2}" sibTransId="{895378C3-3C6D-4145-BD62-1338C7F6A857}"/>
    <dgm:cxn modelId="{2E10B490-C000-4AEF-B8A2-D27BC68489D7}" type="presOf" srcId="{C3987C89-8D8D-4B0C-B253-662C6BA3BFA5}" destId="{EA8BA8E2-E119-4BE4-8BD0-0696BC99A0A4}" srcOrd="0" destOrd="0" presId="urn:microsoft.com/office/officeart/2005/8/layout/chart3"/>
    <dgm:cxn modelId="{897AAA9C-7F7D-4DAC-965E-54BF8E13574A}" srcId="{381C3AF9-FE5A-44B8-9A39-E971C4C94CF8}" destId="{C3987C89-8D8D-4B0C-B253-662C6BA3BFA5}" srcOrd="1" destOrd="0" parTransId="{DC50E870-F77D-4D23-B6D0-A69E772DBF8B}" sibTransId="{4CE17208-B68D-4FB0-A449-C5CEE69C989B}"/>
    <dgm:cxn modelId="{A0FB12D5-E75E-4169-9C2D-070471181804}" type="presOf" srcId="{CE470255-F877-4FB5-AC9E-BA16806BF306}" destId="{5ED3DBEA-C872-4400-8979-48EAE90A9770}" srcOrd="0" destOrd="0" presId="urn:microsoft.com/office/officeart/2005/8/layout/chart3"/>
    <dgm:cxn modelId="{A1CA81DF-2747-4F5B-B806-FAE30B6F5448}" type="presOf" srcId="{CE470255-F877-4FB5-AC9E-BA16806BF306}" destId="{86D209A4-8F99-4F0F-A099-4C5FB43A7A63}" srcOrd="1" destOrd="0" presId="urn:microsoft.com/office/officeart/2005/8/layout/chart3"/>
    <dgm:cxn modelId="{707098E6-92DC-47B5-A344-CA5D9A75FBC5}" type="presParOf" srcId="{AB61BC74-5DB7-400C-BFFE-02697C31C071}" destId="{2CDDBED9-B17B-4A4C-AAB0-C1AFF41B4CB6}" srcOrd="0" destOrd="0" presId="urn:microsoft.com/office/officeart/2005/8/layout/chart3"/>
    <dgm:cxn modelId="{4695A0A0-7C2A-4E01-8809-CFB5168081EB}" type="presParOf" srcId="{AB61BC74-5DB7-400C-BFFE-02697C31C071}" destId="{D81ACFD8-BF4F-4E3E-9756-D8844F4BBF5D}" srcOrd="1" destOrd="0" presId="urn:microsoft.com/office/officeart/2005/8/layout/chart3"/>
    <dgm:cxn modelId="{200B9A66-151E-492B-B55F-060AECAD89CF}" type="presParOf" srcId="{AB61BC74-5DB7-400C-BFFE-02697C31C071}" destId="{EA8BA8E2-E119-4BE4-8BD0-0696BC99A0A4}" srcOrd="2" destOrd="0" presId="urn:microsoft.com/office/officeart/2005/8/layout/chart3"/>
    <dgm:cxn modelId="{31EE9CA8-A927-460C-866A-B670EC4AC8F4}" type="presParOf" srcId="{AB61BC74-5DB7-400C-BFFE-02697C31C071}" destId="{DB45D217-A4C0-4AF1-A5E6-4CDB9F2BF3F9}" srcOrd="3" destOrd="0" presId="urn:microsoft.com/office/officeart/2005/8/layout/chart3"/>
    <dgm:cxn modelId="{AE5BCE6B-2071-4869-B185-0214182B8B2B}" type="presParOf" srcId="{AB61BC74-5DB7-400C-BFFE-02697C31C071}" destId="{5ED3DBEA-C872-4400-8979-48EAE90A9770}" srcOrd="4" destOrd="0" presId="urn:microsoft.com/office/officeart/2005/8/layout/chart3"/>
    <dgm:cxn modelId="{04C37900-4D8A-4552-B614-175172675270}" type="presParOf" srcId="{AB61BC74-5DB7-400C-BFFE-02697C31C071}" destId="{86D209A4-8F99-4F0F-A099-4C5FB43A7A63}" srcOrd="5" destOrd="0" presId="urn:microsoft.com/office/officeart/2005/8/layout/chart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67A660B-714A-429A-9D8D-BB2CB37AE2CC}" type="doc">
      <dgm:prSet loTypeId="urn:microsoft.com/office/officeart/2005/8/layout/matrix3" loCatId="matrix" qsTypeId="urn:microsoft.com/office/officeart/2005/8/quickstyle/simple4" qsCatId="simple" csTypeId="urn:microsoft.com/office/officeart/2005/8/colors/colorful2" csCatId="colorful"/>
      <dgm:spPr/>
      <dgm:t>
        <a:bodyPr/>
        <a:lstStyle/>
        <a:p>
          <a:endParaRPr lang="en-US"/>
        </a:p>
      </dgm:t>
    </dgm:pt>
    <dgm:pt modelId="{EE12F581-0BEE-4634-ABF3-4FDAC7CF77FA}">
      <dgm:prSet custT="1"/>
      <dgm:spPr/>
      <dgm:t>
        <a:bodyPr/>
        <a:lstStyle/>
        <a:p>
          <a:pPr rtl="0"/>
          <a:r>
            <a:rPr lang="en-US" sz="1800" dirty="0">
              <a:latin typeface="+mj-lt"/>
            </a:rPr>
            <a:t>Emergence of AI for operational work </a:t>
          </a:r>
        </a:p>
      </dgm:t>
    </dgm:pt>
    <dgm:pt modelId="{8F16FB64-9980-4932-8978-91B6903BAFA0}" type="parTrans" cxnId="{E3D9EAC3-32B3-4CE1-8EFE-9F810B2E7AF3}">
      <dgm:prSet/>
      <dgm:spPr/>
      <dgm:t>
        <a:bodyPr/>
        <a:lstStyle/>
        <a:p>
          <a:endParaRPr lang="en-US" sz="2400"/>
        </a:p>
      </dgm:t>
    </dgm:pt>
    <dgm:pt modelId="{7E4C2D0E-BC5F-4AE1-B13A-9EBD16572801}" type="sibTrans" cxnId="{E3D9EAC3-32B3-4CE1-8EFE-9F810B2E7AF3}">
      <dgm:prSet/>
      <dgm:spPr/>
      <dgm:t>
        <a:bodyPr/>
        <a:lstStyle/>
        <a:p>
          <a:endParaRPr lang="en-US" sz="2400"/>
        </a:p>
      </dgm:t>
    </dgm:pt>
    <dgm:pt modelId="{2502819D-174D-49D3-B374-9C9243E9B49E}">
      <dgm:prSet custT="1"/>
      <dgm:spPr/>
      <dgm:t>
        <a:bodyPr/>
        <a:lstStyle/>
        <a:p>
          <a:pPr rtl="0"/>
          <a:r>
            <a:rPr lang="en-US" sz="1800" dirty="0">
              <a:latin typeface="+mj-lt"/>
            </a:rPr>
            <a:t>Intelligent food inventory control systems </a:t>
          </a:r>
        </a:p>
      </dgm:t>
    </dgm:pt>
    <dgm:pt modelId="{39BFA55A-61C1-44BD-B943-3141A0977077}" type="parTrans" cxnId="{4CD5F823-48BB-4A52-B939-782B1DB67892}">
      <dgm:prSet/>
      <dgm:spPr/>
      <dgm:t>
        <a:bodyPr/>
        <a:lstStyle/>
        <a:p>
          <a:endParaRPr lang="en-US" sz="2400"/>
        </a:p>
      </dgm:t>
    </dgm:pt>
    <dgm:pt modelId="{1E5E1846-DBA0-48BE-9C2A-46B8F665FAAD}" type="sibTrans" cxnId="{4CD5F823-48BB-4A52-B939-782B1DB67892}">
      <dgm:prSet/>
      <dgm:spPr/>
      <dgm:t>
        <a:bodyPr/>
        <a:lstStyle/>
        <a:p>
          <a:endParaRPr lang="en-US" sz="2400"/>
        </a:p>
      </dgm:t>
    </dgm:pt>
    <dgm:pt modelId="{1639A0E8-2172-4E2A-BF5D-D21A41C2FFEC}">
      <dgm:prSet custT="1"/>
      <dgm:spPr/>
      <dgm:t>
        <a:bodyPr/>
        <a:lstStyle/>
        <a:p>
          <a:pPr rtl="0"/>
          <a:r>
            <a:rPr lang="en-US" sz="1800" dirty="0">
              <a:latin typeface="+mj-lt"/>
            </a:rPr>
            <a:t>Establishing challenging goals for reducing food waste</a:t>
          </a:r>
        </a:p>
      </dgm:t>
    </dgm:pt>
    <dgm:pt modelId="{0995FCE4-781B-4C86-8F7A-A72C9DFC6153}" type="parTrans" cxnId="{A5091708-C87E-4912-838A-AF842149B95E}">
      <dgm:prSet/>
      <dgm:spPr/>
      <dgm:t>
        <a:bodyPr/>
        <a:lstStyle/>
        <a:p>
          <a:endParaRPr lang="en-US" sz="2400"/>
        </a:p>
      </dgm:t>
    </dgm:pt>
    <dgm:pt modelId="{3EE0CD0F-3182-41D1-86BF-279BCAE6F5FE}" type="sibTrans" cxnId="{A5091708-C87E-4912-838A-AF842149B95E}">
      <dgm:prSet/>
      <dgm:spPr/>
      <dgm:t>
        <a:bodyPr/>
        <a:lstStyle/>
        <a:p>
          <a:endParaRPr lang="en-US" sz="2400"/>
        </a:p>
      </dgm:t>
    </dgm:pt>
    <dgm:pt modelId="{C87BCD8C-3FE6-4C5B-A425-0B0DDE7C7B2D}">
      <dgm:prSet custT="1"/>
      <dgm:spPr/>
      <dgm:t>
        <a:bodyPr/>
        <a:lstStyle/>
        <a:p>
          <a:pPr rtl="0"/>
          <a:r>
            <a:rPr lang="en-US" sz="1800" dirty="0">
              <a:latin typeface="+mj-lt"/>
            </a:rPr>
            <a:t>Invest in technologies</a:t>
          </a:r>
        </a:p>
      </dgm:t>
    </dgm:pt>
    <dgm:pt modelId="{4FB70B88-C4D1-4786-900E-12B0F1393A80}" type="parTrans" cxnId="{73DA2BDF-57E2-4782-B520-A349582E9E86}">
      <dgm:prSet/>
      <dgm:spPr/>
      <dgm:t>
        <a:bodyPr/>
        <a:lstStyle/>
        <a:p>
          <a:endParaRPr lang="en-US" sz="2400"/>
        </a:p>
      </dgm:t>
    </dgm:pt>
    <dgm:pt modelId="{57691488-E060-4A89-A43C-4D15F97C10A7}" type="sibTrans" cxnId="{73DA2BDF-57E2-4782-B520-A349582E9E86}">
      <dgm:prSet/>
      <dgm:spPr/>
      <dgm:t>
        <a:bodyPr/>
        <a:lstStyle/>
        <a:p>
          <a:endParaRPr lang="en-US" sz="2400"/>
        </a:p>
      </dgm:t>
    </dgm:pt>
    <dgm:pt modelId="{1D6C6C9C-1C2D-4A68-B09F-1EEF27B92521}" type="pres">
      <dgm:prSet presAssocID="{667A660B-714A-429A-9D8D-BB2CB37AE2CC}" presName="matrix" presStyleCnt="0">
        <dgm:presLayoutVars>
          <dgm:chMax val="1"/>
          <dgm:dir/>
          <dgm:resizeHandles val="exact"/>
        </dgm:presLayoutVars>
      </dgm:prSet>
      <dgm:spPr/>
    </dgm:pt>
    <dgm:pt modelId="{90629B28-06A3-47E0-B8C6-5AE958A25218}" type="pres">
      <dgm:prSet presAssocID="{667A660B-714A-429A-9D8D-BB2CB37AE2CC}" presName="diamond" presStyleLbl="bgShp" presStyleIdx="0" presStyleCnt="1"/>
      <dgm:spPr/>
    </dgm:pt>
    <dgm:pt modelId="{6ED958E5-4F4F-4C8D-BBB1-46B4B624EC6F}" type="pres">
      <dgm:prSet presAssocID="{667A660B-714A-429A-9D8D-BB2CB37AE2CC}" presName="quad1" presStyleLbl="node1" presStyleIdx="0" presStyleCnt="4">
        <dgm:presLayoutVars>
          <dgm:chMax val="0"/>
          <dgm:chPref val="0"/>
          <dgm:bulletEnabled val="1"/>
        </dgm:presLayoutVars>
      </dgm:prSet>
      <dgm:spPr/>
    </dgm:pt>
    <dgm:pt modelId="{B183476B-BA16-4805-9BBE-986D97F315EF}" type="pres">
      <dgm:prSet presAssocID="{667A660B-714A-429A-9D8D-BB2CB37AE2CC}" presName="quad2" presStyleLbl="node1" presStyleIdx="1" presStyleCnt="4">
        <dgm:presLayoutVars>
          <dgm:chMax val="0"/>
          <dgm:chPref val="0"/>
          <dgm:bulletEnabled val="1"/>
        </dgm:presLayoutVars>
      </dgm:prSet>
      <dgm:spPr/>
    </dgm:pt>
    <dgm:pt modelId="{BD0567DF-09C2-4A58-B17D-21D7790D9616}" type="pres">
      <dgm:prSet presAssocID="{667A660B-714A-429A-9D8D-BB2CB37AE2CC}" presName="quad3" presStyleLbl="node1" presStyleIdx="2" presStyleCnt="4">
        <dgm:presLayoutVars>
          <dgm:chMax val="0"/>
          <dgm:chPref val="0"/>
          <dgm:bulletEnabled val="1"/>
        </dgm:presLayoutVars>
      </dgm:prSet>
      <dgm:spPr/>
    </dgm:pt>
    <dgm:pt modelId="{D7DDFAB1-5459-49E8-BCC3-B977606E2EC5}" type="pres">
      <dgm:prSet presAssocID="{667A660B-714A-429A-9D8D-BB2CB37AE2CC}" presName="quad4" presStyleLbl="node1" presStyleIdx="3" presStyleCnt="4">
        <dgm:presLayoutVars>
          <dgm:chMax val="0"/>
          <dgm:chPref val="0"/>
          <dgm:bulletEnabled val="1"/>
        </dgm:presLayoutVars>
      </dgm:prSet>
      <dgm:spPr/>
    </dgm:pt>
  </dgm:ptLst>
  <dgm:cxnLst>
    <dgm:cxn modelId="{A5091708-C87E-4912-838A-AF842149B95E}" srcId="{667A660B-714A-429A-9D8D-BB2CB37AE2CC}" destId="{1639A0E8-2172-4E2A-BF5D-D21A41C2FFEC}" srcOrd="2" destOrd="0" parTransId="{0995FCE4-781B-4C86-8F7A-A72C9DFC6153}" sibTransId="{3EE0CD0F-3182-41D1-86BF-279BCAE6F5FE}"/>
    <dgm:cxn modelId="{11606715-676C-44B6-A1B9-1B615B8243C2}" type="presOf" srcId="{C87BCD8C-3FE6-4C5B-A425-0B0DDE7C7B2D}" destId="{D7DDFAB1-5459-49E8-BCC3-B977606E2EC5}" srcOrd="0" destOrd="0" presId="urn:microsoft.com/office/officeart/2005/8/layout/matrix3"/>
    <dgm:cxn modelId="{4CD5F823-48BB-4A52-B939-782B1DB67892}" srcId="{667A660B-714A-429A-9D8D-BB2CB37AE2CC}" destId="{2502819D-174D-49D3-B374-9C9243E9B49E}" srcOrd="1" destOrd="0" parTransId="{39BFA55A-61C1-44BD-B943-3141A0977077}" sibTransId="{1E5E1846-DBA0-48BE-9C2A-46B8F665FAAD}"/>
    <dgm:cxn modelId="{E5BBA777-DA20-4A20-874F-2381685BBCDA}" type="presOf" srcId="{2502819D-174D-49D3-B374-9C9243E9B49E}" destId="{B183476B-BA16-4805-9BBE-986D97F315EF}" srcOrd="0" destOrd="0" presId="urn:microsoft.com/office/officeart/2005/8/layout/matrix3"/>
    <dgm:cxn modelId="{E3D9EAC3-32B3-4CE1-8EFE-9F810B2E7AF3}" srcId="{667A660B-714A-429A-9D8D-BB2CB37AE2CC}" destId="{EE12F581-0BEE-4634-ABF3-4FDAC7CF77FA}" srcOrd="0" destOrd="0" parTransId="{8F16FB64-9980-4932-8978-91B6903BAFA0}" sibTransId="{7E4C2D0E-BC5F-4AE1-B13A-9EBD16572801}"/>
    <dgm:cxn modelId="{173965D3-2439-4E65-9910-4B20AAF5C7D8}" type="presOf" srcId="{EE12F581-0BEE-4634-ABF3-4FDAC7CF77FA}" destId="{6ED958E5-4F4F-4C8D-BBB1-46B4B624EC6F}" srcOrd="0" destOrd="0" presId="urn:microsoft.com/office/officeart/2005/8/layout/matrix3"/>
    <dgm:cxn modelId="{28DD3FD6-A631-499D-9A8B-E736E5955987}" type="presOf" srcId="{667A660B-714A-429A-9D8D-BB2CB37AE2CC}" destId="{1D6C6C9C-1C2D-4A68-B09F-1EEF27B92521}" srcOrd="0" destOrd="0" presId="urn:microsoft.com/office/officeart/2005/8/layout/matrix3"/>
    <dgm:cxn modelId="{73DA2BDF-57E2-4782-B520-A349582E9E86}" srcId="{667A660B-714A-429A-9D8D-BB2CB37AE2CC}" destId="{C87BCD8C-3FE6-4C5B-A425-0B0DDE7C7B2D}" srcOrd="3" destOrd="0" parTransId="{4FB70B88-C4D1-4786-900E-12B0F1393A80}" sibTransId="{57691488-E060-4A89-A43C-4D15F97C10A7}"/>
    <dgm:cxn modelId="{D55871F2-D03B-4217-A868-E866012F070A}" type="presOf" srcId="{1639A0E8-2172-4E2A-BF5D-D21A41C2FFEC}" destId="{BD0567DF-09C2-4A58-B17D-21D7790D9616}" srcOrd="0" destOrd="0" presId="urn:microsoft.com/office/officeart/2005/8/layout/matrix3"/>
    <dgm:cxn modelId="{B6FAAD1D-B1D3-436C-880E-A547AFFA7029}" type="presParOf" srcId="{1D6C6C9C-1C2D-4A68-B09F-1EEF27B92521}" destId="{90629B28-06A3-47E0-B8C6-5AE958A25218}" srcOrd="0" destOrd="0" presId="urn:microsoft.com/office/officeart/2005/8/layout/matrix3"/>
    <dgm:cxn modelId="{5F9CB50B-0E0A-42E3-8A61-4A46EC5B16E1}" type="presParOf" srcId="{1D6C6C9C-1C2D-4A68-B09F-1EEF27B92521}" destId="{6ED958E5-4F4F-4C8D-BBB1-46B4B624EC6F}" srcOrd="1" destOrd="0" presId="urn:microsoft.com/office/officeart/2005/8/layout/matrix3"/>
    <dgm:cxn modelId="{0E121F97-F2C2-4A65-AF7D-20632F02EB92}" type="presParOf" srcId="{1D6C6C9C-1C2D-4A68-B09F-1EEF27B92521}" destId="{B183476B-BA16-4805-9BBE-986D97F315EF}" srcOrd="2" destOrd="0" presId="urn:microsoft.com/office/officeart/2005/8/layout/matrix3"/>
    <dgm:cxn modelId="{E3908704-FEDB-4230-A327-F044D46FBB67}" type="presParOf" srcId="{1D6C6C9C-1C2D-4A68-B09F-1EEF27B92521}" destId="{BD0567DF-09C2-4A58-B17D-21D7790D9616}" srcOrd="3" destOrd="0" presId="urn:microsoft.com/office/officeart/2005/8/layout/matrix3"/>
    <dgm:cxn modelId="{FC290BB2-7928-4455-A86C-81018F1D41C9}" type="presParOf" srcId="{1D6C6C9C-1C2D-4A68-B09F-1EEF27B92521}" destId="{D7DDFAB1-5459-49E8-BCC3-B977606E2EC5}"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1275C6-55CB-4397-A432-33485998A1FC}">
      <dsp:nvSpPr>
        <dsp:cNvPr id="0" name=""/>
        <dsp:cNvSpPr/>
      </dsp:nvSpPr>
      <dsp:spPr>
        <a:xfrm>
          <a:off x="214338" y="1087"/>
          <a:ext cx="2741026" cy="2741026"/>
        </a:xfrm>
        <a:prstGeom prst="ellipse">
          <a:avLst/>
        </a:prstGeom>
        <a:solidFill>
          <a:schemeClr val="accent5">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150848" tIns="22860" rIns="150848" bIns="22860" numCol="1" spcCol="1270" anchor="ctr" anchorCtr="0">
          <a:noAutofit/>
        </a:bodyPr>
        <a:lstStyle/>
        <a:p>
          <a:pPr marL="0" lvl="0" indent="0" algn="ctr" defTabSz="800100">
            <a:lnSpc>
              <a:spcPct val="90000"/>
            </a:lnSpc>
            <a:spcBef>
              <a:spcPct val="0"/>
            </a:spcBef>
            <a:spcAft>
              <a:spcPct val="35000"/>
            </a:spcAft>
            <a:buNone/>
          </a:pPr>
          <a:r>
            <a:rPr lang="en-US" sz="1800" kern="1200" dirty="0"/>
            <a:t>State-of-the-art kitchen tools </a:t>
          </a:r>
        </a:p>
      </dsp:txBody>
      <dsp:txXfrm>
        <a:off x="615752" y="402501"/>
        <a:ext cx="1938198" cy="1938198"/>
      </dsp:txXfrm>
    </dsp:sp>
    <dsp:sp modelId="{B7CF7885-3E7B-4885-8FB1-057CEFE58FA1}">
      <dsp:nvSpPr>
        <dsp:cNvPr id="0" name=""/>
        <dsp:cNvSpPr/>
      </dsp:nvSpPr>
      <dsp:spPr>
        <a:xfrm>
          <a:off x="2407159" y="1087"/>
          <a:ext cx="2741026" cy="2741026"/>
        </a:xfrm>
        <a:prstGeom prst="ellipse">
          <a:avLst/>
        </a:prstGeom>
        <a:solidFill>
          <a:schemeClr val="accent5">
            <a:alpha val="50000"/>
            <a:hueOff val="-3379271"/>
            <a:satOff val="-8710"/>
            <a:lumOff val="-588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150848" tIns="22860" rIns="150848" bIns="22860" numCol="1" spcCol="1270" anchor="ctr" anchorCtr="0">
          <a:noAutofit/>
        </a:bodyPr>
        <a:lstStyle/>
        <a:p>
          <a:pPr marL="0" lvl="0" indent="0" algn="ctr" defTabSz="800100">
            <a:lnSpc>
              <a:spcPct val="90000"/>
            </a:lnSpc>
            <a:spcBef>
              <a:spcPct val="0"/>
            </a:spcBef>
            <a:spcAft>
              <a:spcPct val="35000"/>
            </a:spcAft>
            <a:buNone/>
          </a:pPr>
          <a:r>
            <a:rPr lang="en-US" sz="1800" kern="1200" dirty="0"/>
            <a:t>Clean Plate Challenge</a:t>
          </a:r>
        </a:p>
      </dsp:txBody>
      <dsp:txXfrm>
        <a:off x="2808573" y="402501"/>
        <a:ext cx="1938198" cy="1938198"/>
      </dsp:txXfrm>
    </dsp:sp>
    <dsp:sp modelId="{B427B230-289E-4EEF-98ED-DE0B8D192D66}">
      <dsp:nvSpPr>
        <dsp:cNvPr id="0" name=""/>
        <dsp:cNvSpPr/>
      </dsp:nvSpPr>
      <dsp:spPr>
        <a:xfrm>
          <a:off x="4599980" y="1087"/>
          <a:ext cx="2741026" cy="2741026"/>
        </a:xfrm>
        <a:prstGeom prst="ellipse">
          <a:avLst/>
        </a:prstGeom>
        <a:solidFill>
          <a:schemeClr val="accent5">
            <a:alpha val="50000"/>
            <a:hueOff val="-6758543"/>
            <a:satOff val="-17419"/>
            <a:lumOff val="-1176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150848" tIns="22860" rIns="150848" bIns="22860" numCol="1" spcCol="1270" anchor="ctr" anchorCtr="0">
          <a:noAutofit/>
        </a:bodyPr>
        <a:lstStyle/>
        <a:p>
          <a:pPr marL="0" lvl="0" indent="0" algn="ctr" defTabSz="800100">
            <a:lnSpc>
              <a:spcPct val="90000"/>
            </a:lnSpc>
            <a:spcBef>
              <a:spcPct val="0"/>
            </a:spcBef>
            <a:spcAft>
              <a:spcPct val="35000"/>
            </a:spcAft>
            <a:buNone/>
          </a:pPr>
          <a:r>
            <a:rPr lang="en-US" sz="1800" kern="1200" dirty="0"/>
            <a:t>"Root-to-Stem" and "Nose-to-Tail" method</a:t>
          </a:r>
        </a:p>
      </dsp:txBody>
      <dsp:txXfrm>
        <a:off x="5001394" y="402501"/>
        <a:ext cx="1938198" cy="19381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FE38CD-DD28-46F9-8B70-B0548F6FBAD5}">
      <dsp:nvSpPr>
        <dsp:cNvPr id="0" name=""/>
        <dsp:cNvSpPr/>
      </dsp:nvSpPr>
      <dsp:spPr>
        <a:xfrm>
          <a:off x="4365" y="959386"/>
          <a:ext cx="1304769" cy="782861"/>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mj-lt"/>
            </a:rPr>
            <a:t>Environmental </a:t>
          </a:r>
        </a:p>
      </dsp:txBody>
      <dsp:txXfrm>
        <a:off x="27294" y="982315"/>
        <a:ext cx="1258911" cy="737003"/>
      </dsp:txXfrm>
    </dsp:sp>
    <dsp:sp modelId="{82D7D7EF-D9C7-4DC0-94D3-8D9826B26554}">
      <dsp:nvSpPr>
        <dsp:cNvPr id="0" name=""/>
        <dsp:cNvSpPr/>
      </dsp:nvSpPr>
      <dsp:spPr>
        <a:xfrm>
          <a:off x="1439611" y="1189026"/>
          <a:ext cx="276611" cy="323582"/>
        </a:xfrm>
        <a:prstGeom prst="rightArrow">
          <a:avLst>
            <a:gd name="adj1" fmla="val 60000"/>
            <a:gd name="adj2" fmla="val 5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latin typeface="+mj-lt"/>
          </a:endParaRPr>
        </a:p>
      </dsp:txBody>
      <dsp:txXfrm>
        <a:off x="1439611" y="1253742"/>
        <a:ext cx="193628" cy="194150"/>
      </dsp:txXfrm>
    </dsp:sp>
    <dsp:sp modelId="{D22D85AF-6742-4C66-B3C9-1EDFA22D9AD1}">
      <dsp:nvSpPr>
        <dsp:cNvPr id="0" name=""/>
        <dsp:cNvSpPr/>
      </dsp:nvSpPr>
      <dsp:spPr>
        <a:xfrm>
          <a:off x="1831042" y="959386"/>
          <a:ext cx="1304769" cy="782861"/>
        </a:xfrm>
        <a:prstGeom prst="roundRect">
          <a:avLst>
            <a:gd name="adj" fmla="val 10000"/>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mj-lt"/>
            </a:rPr>
            <a:t>Economic </a:t>
          </a:r>
        </a:p>
      </dsp:txBody>
      <dsp:txXfrm>
        <a:off x="1853971" y="982315"/>
        <a:ext cx="1258911" cy="737003"/>
      </dsp:txXfrm>
    </dsp:sp>
    <dsp:sp modelId="{F54B97C5-72A7-40CC-930C-52BBD97D6845}">
      <dsp:nvSpPr>
        <dsp:cNvPr id="0" name=""/>
        <dsp:cNvSpPr/>
      </dsp:nvSpPr>
      <dsp:spPr>
        <a:xfrm>
          <a:off x="3266289" y="1189026"/>
          <a:ext cx="276611" cy="323582"/>
        </a:xfrm>
        <a:prstGeom prst="rightArrow">
          <a:avLst>
            <a:gd name="adj1" fmla="val 60000"/>
            <a:gd name="adj2" fmla="val 50000"/>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latin typeface="+mj-lt"/>
          </a:endParaRPr>
        </a:p>
      </dsp:txBody>
      <dsp:txXfrm>
        <a:off x="3266289" y="1253742"/>
        <a:ext cx="193628" cy="194150"/>
      </dsp:txXfrm>
    </dsp:sp>
    <dsp:sp modelId="{E894B383-2DBB-4090-A07B-24FD1FECA53F}">
      <dsp:nvSpPr>
        <dsp:cNvPr id="0" name=""/>
        <dsp:cNvSpPr/>
      </dsp:nvSpPr>
      <dsp:spPr>
        <a:xfrm>
          <a:off x="3657720" y="959386"/>
          <a:ext cx="1304769" cy="782861"/>
        </a:xfrm>
        <a:prstGeom prst="roundRect">
          <a:avLst>
            <a:gd name="adj" fmla="val 10000"/>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mj-lt"/>
            </a:rPr>
            <a:t>Social </a:t>
          </a:r>
        </a:p>
      </dsp:txBody>
      <dsp:txXfrm>
        <a:off x="3680649" y="982315"/>
        <a:ext cx="1258911" cy="7370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DDBED9-B17B-4A4C-AAB0-C1AFF41B4CB6}">
      <dsp:nvSpPr>
        <dsp:cNvPr id="0" name=""/>
        <dsp:cNvSpPr/>
      </dsp:nvSpPr>
      <dsp:spPr>
        <a:xfrm>
          <a:off x="1528521" y="203869"/>
          <a:ext cx="2537043" cy="2537043"/>
        </a:xfrm>
        <a:prstGeom prst="pie">
          <a:avLst>
            <a:gd name="adj1" fmla="val 16200000"/>
            <a:gd name="adj2" fmla="val 18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mj-lt"/>
            </a:rPr>
            <a:t>Donation </a:t>
          </a:r>
        </a:p>
      </dsp:txBody>
      <dsp:txXfrm>
        <a:off x="2907888" y="672014"/>
        <a:ext cx="860782" cy="845681"/>
      </dsp:txXfrm>
    </dsp:sp>
    <dsp:sp modelId="{EA8BA8E2-E119-4BE4-8BD0-0696BC99A0A4}">
      <dsp:nvSpPr>
        <dsp:cNvPr id="0" name=""/>
        <dsp:cNvSpPr/>
      </dsp:nvSpPr>
      <dsp:spPr>
        <a:xfrm>
          <a:off x="1397743" y="279376"/>
          <a:ext cx="2537043" cy="2537043"/>
        </a:xfrm>
        <a:prstGeom prst="pie">
          <a:avLst>
            <a:gd name="adj1" fmla="val 1800000"/>
            <a:gd name="adj2" fmla="val 900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mj-lt"/>
            </a:rPr>
            <a:t>Composition </a:t>
          </a:r>
        </a:p>
      </dsp:txBody>
      <dsp:txXfrm>
        <a:off x="2092410" y="1880130"/>
        <a:ext cx="1147710" cy="785275"/>
      </dsp:txXfrm>
    </dsp:sp>
    <dsp:sp modelId="{5ED3DBEA-C872-4400-8979-48EAE90A9770}">
      <dsp:nvSpPr>
        <dsp:cNvPr id="0" name=""/>
        <dsp:cNvSpPr/>
      </dsp:nvSpPr>
      <dsp:spPr>
        <a:xfrm>
          <a:off x="1397743" y="279376"/>
          <a:ext cx="2537043" cy="2537043"/>
        </a:xfrm>
        <a:prstGeom prst="pie">
          <a:avLst>
            <a:gd name="adj1" fmla="val 9000000"/>
            <a:gd name="adj2" fmla="val 1620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mj-lt"/>
            </a:rPr>
            <a:t>Waste audit </a:t>
          </a:r>
        </a:p>
      </dsp:txBody>
      <dsp:txXfrm>
        <a:off x="1669569" y="777724"/>
        <a:ext cx="860782" cy="8456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629B28-06A3-47E0-B8C6-5AE958A25218}">
      <dsp:nvSpPr>
        <dsp:cNvPr id="0" name=""/>
        <dsp:cNvSpPr/>
      </dsp:nvSpPr>
      <dsp:spPr>
        <a:xfrm>
          <a:off x="3344970" y="0"/>
          <a:ext cx="3494762" cy="3494762"/>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ED958E5-4F4F-4C8D-BBB1-46B4B624EC6F}">
      <dsp:nvSpPr>
        <dsp:cNvPr id="0" name=""/>
        <dsp:cNvSpPr/>
      </dsp:nvSpPr>
      <dsp:spPr>
        <a:xfrm>
          <a:off x="3676972" y="332002"/>
          <a:ext cx="1362957" cy="1362957"/>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dirty="0">
              <a:latin typeface="+mj-lt"/>
            </a:rPr>
            <a:t>Emergence of AI for operational work </a:t>
          </a:r>
        </a:p>
      </dsp:txBody>
      <dsp:txXfrm>
        <a:off x="3743506" y="398536"/>
        <a:ext cx="1229889" cy="1229889"/>
      </dsp:txXfrm>
    </dsp:sp>
    <dsp:sp modelId="{B183476B-BA16-4805-9BBE-986D97F315EF}">
      <dsp:nvSpPr>
        <dsp:cNvPr id="0" name=""/>
        <dsp:cNvSpPr/>
      </dsp:nvSpPr>
      <dsp:spPr>
        <a:xfrm>
          <a:off x="5144772" y="332002"/>
          <a:ext cx="1362957" cy="1362957"/>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dirty="0">
              <a:latin typeface="+mj-lt"/>
            </a:rPr>
            <a:t>Intelligent food inventory control systems </a:t>
          </a:r>
        </a:p>
      </dsp:txBody>
      <dsp:txXfrm>
        <a:off x="5211306" y="398536"/>
        <a:ext cx="1229889" cy="1229889"/>
      </dsp:txXfrm>
    </dsp:sp>
    <dsp:sp modelId="{BD0567DF-09C2-4A58-B17D-21D7790D9616}">
      <dsp:nvSpPr>
        <dsp:cNvPr id="0" name=""/>
        <dsp:cNvSpPr/>
      </dsp:nvSpPr>
      <dsp:spPr>
        <a:xfrm>
          <a:off x="3676972" y="1799802"/>
          <a:ext cx="1362957" cy="1362957"/>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dirty="0">
              <a:latin typeface="+mj-lt"/>
            </a:rPr>
            <a:t>Establishing challenging goals for reducing food waste</a:t>
          </a:r>
        </a:p>
      </dsp:txBody>
      <dsp:txXfrm>
        <a:off x="3743506" y="1866336"/>
        <a:ext cx="1229889" cy="1229889"/>
      </dsp:txXfrm>
    </dsp:sp>
    <dsp:sp modelId="{D7DDFAB1-5459-49E8-BCC3-B977606E2EC5}">
      <dsp:nvSpPr>
        <dsp:cNvPr id="0" name=""/>
        <dsp:cNvSpPr/>
      </dsp:nvSpPr>
      <dsp:spPr>
        <a:xfrm>
          <a:off x="5144772" y="1799802"/>
          <a:ext cx="1362957" cy="1362957"/>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dirty="0">
              <a:latin typeface="+mj-lt"/>
            </a:rPr>
            <a:t>Invest in technologies</a:t>
          </a:r>
        </a:p>
      </dsp:txBody>
      <dsp:txXfrm>
        <a:off x="5211306" y="1866336"/>
        <a:ext cx="1229889" cy="1229889"/>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DB08B4-01AF-44A3-A6AE-89966236ED31}" type="datetimeFigureOut">
              <a:rPr lang="en-GB" smtClean="0"/>
              <a:t>13/11/2023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B75E0A-C193-4D32-A15A-74618A304BF0}" type="slidenum">
              <a:rPr lang="en-GB" smtClean="0"/>
              <a:t>‹#›</a:t>
            </a:fld>
            <a:endParaRPr lang="en-GB"/>
          </a:p>
        </p:txBody>
      </p:sp>
    </p:spTree>
    <p:extLst>
      <p:ext uri="{BB962C8B-B14F-4D97-AF65-F5344CB8AC3E}">
        <p14:creationId xmlns:p14="http://schemas.microsoft.com/office/powerpoint/2010/main" val="7214130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Gill (2019), Sustainability is the ability to meet current requirements without compromising the ability of future generations to meet their own needs. The method of development considers social, economic, and environmental aspects comprehensively. The hotel and hospitality industry uses resources such as food, water, and electricity. Hotels can use sustainable practices to lessen their environmental impact and protect the environment.  A third of all food produced for human use is wasted annually (Fischer and </a:t>
            </a:r>
            <a:r>
              <a:rPr lang="en-US" dirty="0" err="1"/>
              <a:t>Newig</a:t>
            </a:r>
            <a:r>
              <a:rPr lang="en-US" dirty="0"/>
              <a:t>, 2019). This food waste severely harms the economy, society, and environment. The hotel business is one of the main causes of food waste. Food waste frequently finds its way into the atmosphere in landfills, where it breaks down and releases methane. Delta implemented strategies to decrease food waste, including composting, food donation, and food waste audits. Delta Hotels by Marriott has a goal to cut food waste in half by 2030.</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38E0E6F-9F86-418E-AC36-6514D8CA4DE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645444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Hotels have implemented sustainability initiatives, such as waste minimization, water conservation, and energy preservation. According to </a:t>
            </a:r>
            <a:r>
              <a:rPr lang="en-US" dirty="0" err="1"/>
              <a:t>Gustavsson</a:t>
            </a:r>
            <a:r>
              <a:rPr lang="en-US" dirty="0"/>
              <a:t> (2017), Rules encouraging sustainability in the hospitality industry have been implemented by many nations. Every hotel in the UK must obtain an Energy Performance Certificate (EPC) rating (</a:t>
            </a:r>
            <a:r>
              <a:rPr lang="en-US" dirty="0" err="1"/>
              <a:t>Kovaleva</a:t>
            </a:r>
            <a:r>
              <a:rPr lang="en-US" dirty="0"/>
              <a:t>, 2020). The rating evaluates the energy efficiency of the structure. The hospitality sector is becoming more sustainable despite these challenges. </a:t>
            </a:r>
          </a:p>
          <a:p>
            <a:r>
              <a:rPr lang="en-US" dirty="0"/>
              <a:t>According to a 2022 survey conducted by the Hotel Sustainability Benchmark (</a:t>
            </a:r>
            <a:r>
              <a:rPr lang="en-US" dirty="0" err="1"/>
              <a:t>Iranmanesh</a:t>
            </a:r>
            <a:r>
              <a:rPr lang="en-US" dirty="0"/>
              <a:t> and </a:t>
            </a:r>
            <a:r>
              <a:rPr lang="en-US" dirty="0" err="1"/>
              <a:t>Ghobakhloo</a:t>
            </a:r>
            <a:r>
              <a:rPr lang="en-US" dirty="0"/>
              <a:t>, 2022), 63% of UK hotels have a sustainability manager, and 78% have a sustainability policy. Only 38% of hotels have a sustainability certification, and only 19% have a publicly accessible report (</a:t>
            </a:r>
            <a:r>
              <a:rPr lang="en-US" dirty="0" err="1"/>
              <a:t>Brezet</a:t>
            </a:r>
            <a:r>
              <a:rPr lang="en-US" dirty="0"/>
              <a:t> and </a:t>
            </a:r>
            <a:r>
              <a:rPr lang="en-US" dirty="0" err="1"/>
              <a:t>Backman</a:t>
            </a:r>
            <a:r>
              <a:rPr lang="en-US" dirty="0"/>
              <a:t>, 2019). Consumer demand is forcing hotels to offer more sustainable products and services. According to </a:t>
            </a:r>
            <a:r>
              <a:rPr lang="en-US" dirty="0" err="1"/>
              <a:t>Tonini</a:t>
            </a:r>
            <a:r>
              <a:rPr lang="en-US" dirty="0"/>
              <a:t> and </a:t>
            </a:r>
            <a:r>
              <a:rPr lang="en-US" dirty="0" err="1"/>
              <a:t>Albizzati</a:t>
            </a:r>
            <a:r>
              <a:rPr lang="en-US" dirty="0"/>
              <a:t> (2020), about 73% of international </a:t>
            </a:r>
            <a:r>
              <a:rPr lang="en-US" dirty="0" err="1"/>
              <a:t>travellers</a:t>
            </a:r>
            <a:r>
              <a:rPr lang="en-US" dirty="0"/>
              <a:t> take sustainability into account when choosing a destination.</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4661F1-DB81-44E4-BB5E-8CFA2BC5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55705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Delta Hotel By Marriott, a major player in the hotel business, has taken proactive steps to address the urgent issue of food waste. Delta Hotel by Marriott is committed to </a:t>
            </a:r>
            <a:r>
              <a:rPr lang="en-US" dirty="0" err="1"/>
              <a:t>minimising</a:t>
            </a:r>
            <a:r>
              <a:rPr lang="en-US" dirty="0"/>
              <a:t> food waste by implementing various initiatives and strategies. They collaborated with nearby food banks, which is noteworthy. Delta Hotel By Marriott consistently distributes excess food to </a:t>
            </a:r>
            <a:r>
              <a:rPr lang="en-US" dirty="0" err="1"/>
              <a:t>organisations</a:t>
            </a:r>
            <a:r>
              <a:rPr lang="en-US" dirty="0"/>
              <a:t> to ensure that edible, unused food reaches people in need (</a:t>
            </a:r>
            <a:r>
              <a:rPr lang="en-US" dirty="0" err="1"/>
              <a:t>Berezan</a:t>
            </a:r>
            <a:r>
              <a:rPr lang="en-US" dirty="0"/>
              <a:t> and </a:t>
            </a:r>
            <a:r>
              <a:rPr lang="en-US" dirty="0" err="1"/>
              <a:t>Raab</a:t>
            </a:r>
            <a:r>
              <a:rPr lang="en-US" dirty="0"/>
              <a:t>, 2020). A "waste minimization </a:t>
            </a:r>
            <a:r>
              <a:rPr lang="en-US" dirty="0" err="1"/>
              <a:t>programme</a:t>
            </a:r>
            <a:r>
              <a:rPr lang="en-US" dirty="0"/>
              <a:t>" has been implemented (Delta Hotels by Marriott, 2023). It involves monitoring food production and consumption carefully. Chefs at Delta Hotel By Marriott have received training on portion control and food preservation methods to reduce food waste.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4661F1-DB81-44E4-BB5E-8CFA2BC5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32690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Delta Hotel by Marriott uses practical, measurable measures to implement its food waste reduction </a:t>
            </a:r>
            <a:r>
              <a:rPr lang="en-US" dirty="0" err="1"/>
              <a:t>programme</a:t>
            </a:r>
            <a:r>
              <a:rPr lang="en-US" dirty="0"/>
              <a:t>.</a:t>
            </a:r>
          </a:p>
          <a:p>
            <a:r>
              <a:rPr lang="en-US" dirty="0"/>
              <a:t>The hotel tracks food waste through waste audits and this has resulted in a 20% decrease in food waste in the past year. Delta Hotel By Marriott has helped cooks reduce food waste by 15% by investing in state-of-the-art kitchen tools like smart scales, which help them precisely portion ingredients (Bader, 2019). 30% less plate waste is produced through the "Clean Plate Challenge," which encourages guests to actively participate (YOUNGS and NOBIS, 2022). Customers who finish their meals entirely will receive discounts on subsequent trips. Delta Hotel By Marriott addresses pre-consumer food waste by adopting a "Root-to-Stem" and "Nose-to-Tail" method. The approach involves using all ingredients, which leads to a 25% decrease in waste during meal preparation. The hotel aims to reduce food waste by 50% by 2025, following the UN's Sustainable Development Goals (YOUNGS and NOBIS, 2022). Delta Hotel By Marriott is dedicated to cutting down on food waste and ensuring a sustainable future for the hotel business.</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4661F1-DB81-44E4-BB5E-8CFA2BC5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64228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Environmental: Food waste releases methane, a greenhouse gas, into the atmosphere, causing climate change. It wastes important resources like energy, water, and land and pollutes the soil and water.</a:t>
            </a:r>
          </a:p>
          <a:p>
            <a:r>
              <a:rPr lang="en-US" dirty="0"/>
              <a:t>Economic: Hotel food waste incurs costs in the economic aspect. The estimated annual food waste in the hotel business is $100 billion (</a:t>
            </a:r>
            <a:r>
              <a:rPr lang="en-US" dirty="0" err="1"/>
              <a:t>Scherhaufer</a:t>
            </a:r>
            <a:r>
              <a:rPr lang="en-US" dirty="0"/>
              <a:t> and Moates, 2022). The money could be used to lower lodging prices, buy new facilities, or increase employee compensation.</a:t>
            </a:r>
          </a:p>
          <a:p>
            <a:r>
              <a:rPr lang="en-US" dirty="0"/>
              <a:t>Social: Food waste contributes globally to malnutrition and starvation. Annually, a third of all food produced for human use is lost or wasted (</a:t>
            </a:r>
            <a:r>
              <a:rPr lang="en-US" dirty="0" err="1"/>
              <a:t>Dongre</a:t>
            </a:r>
            <a:r>
              <a:rPr lang="en-US" dirty="0"/>
              <a:t>, 2018). This amount of food can feed two billion people.</a:t>
            </a:r>
          </a:p>
          <a:p>
            <a:r>
              <a:rPr lang="en-US" dirty="0"/>
              <a:t>For example, The England Hotel and Lodging Association conducted a study and found that the average hotel spends £32 on food waste per guest every year (Business Waste, 2023). Food waste at a 100-room hotel may cost more than £3 million annually.</a:t>
            </a:r>
          </a:p>
          <a:p>
            <a:r>
              <a:rPr lang="en-US" dirty="0"/>
              <a:t>Food waste at Delta Hotels from Marriott has real-life effects.</a:t>
            </a:r>
          </a:p>
          <a:p>
            <a:r>
              <a:rPr lang="en-US" dirty="0"/>
              <a:t>Marriott's Delta Hotels </a:t>
            </a:r>
            <a:r>
              <a:rPr lang="en-US" dirty="0" err="1"/>
              <a:t>minimises</a:t>
            </a:r>
            <a:r>
              <a:rPr lang="en-US" dirty="0"/>
              <a:t> food waste. The company has taken steps to cut down on food waste.</a:t>
            </a:r>
          </a:p>
          <a:p>
            <a:r>
              <a:rPr lang="en-US" dirty="0"/>
              <a:t>Waste audit: Delta Hotels by Marriott regularly carries out food waste audits to find locations where food waste can be </a:t>
            </a:r>
            <a:r>
              <a:rPr lang="en-US" dirty="0" err="1"/>
              <a:t>minimised</a:t>
            </a:r>
            <a:r>
              <a:rPr lang="en-US" dirty="0"/>
              <a:t> (Okazaki and Turn, 2019). Delta Hotels by Marriott has significantly reduced food waste. In 2022, Delta Hotels by Marriott had a 10% decrease in food waste compared to 2021 (Muller, 2022). </a:t>
            </a:r>
          </a:p>
          <a:p>
            <a:r>
              <a:rPr lang="en-US" dirty="0"/>
              <a:t>Donation: Delta Hotels by Marriott donates extra food to nearby food banks and charitable </a:t>
            </a:r>
            <a:r>
              <a:rPr lang="en-US" dirty="0" err="1"/>
              <a:t>organisations</a:t>
            </a:r>
            <a:r>
              <a:rPr lang="en-US" dirty="0"/>
              <a:t>. Delta Hotels by Marriott donated over a million pounds of food to nearby food banks and charitable </a:t>
            </a:r>
            <a:r>
              <a:rPr lang="en-US" dirty="0" err="1"/>
              <a:t>organisations</a:t>
            </a:r>
            <a:r>
              <a:rPr lang="en-US" dirty="0"/>
              <a:t> in 2022 (Lee and Li, 2021). This food helped feed over 100,000 people in need.</a:t>
            </a:r>
          </a:p>
          <a:p>
            <a:r>
              <a:rPr lang="en-US" dirty="0"/>
              <a:t>Composition: Delta Hotels by Marriott has lessened its environmental effect by cutting back on food waste. Delta Hotels by Marriott lowered its methane emissions by more than 10,000 </a:t>
            </a:r>
            <a:r>
              <a:rPr lang="en-US" dirty="0" err="1"/>
              <a:t>tonnes</a:t>
            </a:r>
            <a:r>
              <a:rPr lang="en-US" dirty="0"/>
              <a:t> in 2022 by cutting back on food waste (Muller, 2022).</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4661F1-DB81-44E4-BB5E-8CFA2BC5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992436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Strengths </a:t>
            </a:r>
          </a:p>
          <a:p>
            <a:r>
              <a:rPr lang="en-US" dirty="0"/>
              <a:t>•	Delta Hotels by Marriott has set up several programs such as planning meals, watching how much you eat, donating food, and composting.</a:t>
            </a:r>
          </a:p>
          <a:p>
            <a:r>
              <a:rPr lang="en-US" dirty="0"/>
              <a:t>•	Delta Hotels by Marriott trains their staff to waste as little food as possible (</a:t>
            </a:r>
            <a:r>
              <a:rPr lang="en-US" dirty="0" err="1"/>
              <a:t>Morone</a:t>
            </a:r>
            <a:r>
              <a:rPr lang="en-US" dirty="0"/>
              <a:t> and </a:t>
            </a:r>
            <a:r>
              <a:rPr lang="en-US" dirty="0" err="1"/>
              <a:t>Papendiek</a:t>
            </a:r>
            <a:r>
              <a:rPr lang="en-US" dirty="0"/>
              <a:t>, 2019).</a:t>
            </a:r>
          </a:p>
          <a:p>
            <a:r>
              <a:rPr lang="en-US" dirty="0"/>
              <a:t>•	Delta Hotels by Marriott has deals with food banks and recycling businesses.</a:t>
            </a:r>
          </a:p>
          <a:p>
            <a:r>
              <a:rPr lang="en-US" dirty="0"/>
              <a:t>Limitations </a:t>
            </a:r>
          </a:p>
          <a:p>
            <a:r>
              <a:rPr lang="en-US" dirty="0"/>
              <a:t>•	It could be expensive for Delta by Marriott on food waste </a:t>
            </a:r>
          </a:p>
          <a:p>
            <a:r>
              <a:rPr lang="en-US" dirty="0"/>
              <a:t>•	The </a:t>
            </a:r>
            <a:r>
              <a:rPr lang="en-US" dirty="0" err="1"/>
              <a:t>behaviour</a:t>
            </a:r>
            <a:r>
              <a:rPr lang="en-US" dirty="0"/>
              <a:t> of the guests can be different which is challenging for Delta by Marriott. </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4661F1-DB81-44E4-BB5E-8CFA2BC5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16556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AI can examine previous data on food sales, visitor preferences, and other variables to forecast food demand. Menus can be </a:t>
            </a:r>
            <a:r>
              <a:rPr lang="en-US" dirty="0" err="1"/>
              <a:t>optimised</a:t>
            </a:r>
            <a:r>
              <a:rPr lang="en-US" dirty="0"/>
              <a:t> to cut down on food waste using this data (</a:t>
            </a:r>
            <a:r>
              <a:rPr lang="en-US" dirty="0" err="1"/>
              <a:t>Amicarelli</a:t>
            </a:r>
            <a:r>
              <a:rPr lang="en-US" dirty="0"/>
              <a:t> and </a:t>
            </a:r>
            <a:r>
              <a:rPr lang="en-US" dirty="0" err="1"/>
              <a:t>Aluculesei</a:t>
            </a:r>
            <a:r>
              <a:rPr lang="en-US" dirty="0"/>
              <a:t>, 2021).</a:t>
            </a:r>
          </a:p>
          <a:p>
            <a:r>
              <a:rPr lang="en-US" dirty="0"/>
              <a:t>•	Intelligent food inventory control systems should be implemented. Intelligent food inventory management systems can track food usage and expiration dates in real time. Food waste and spoilage can be decreased by using this knowledge.</a:t>
            </a:r>
          </a:p>
          <a:p>
            <a:r>
              <a:rPr lang="en-US" dirty="0"/>
              <a:t>•	Establishing challenging goals for reducing food waste. Hotels should set high goals for reducing food waste. The hotel may aim to reduce food waste by 25% within one year or by 50% within five years (</a:t>
            </a:r>
            <a:r>
              <a:rPr lang="en-US" dirty="0" err="1"/>
              <a:t>Morone</a:t>
            </a:r>
            <a:r>
              <a:rPr lang="en-US" dirty="0"/>
              <a:t> and </a:t>
            </a:r>
            <a:r>
              <a:rPr lang="en-US" dirty="0" err="1"/>
              <a:t>Papendiek</a:t>
            </a:r>
            <a:r>
              <a:rPr lang="en-US" dirty="0"/>
              <a:t>, 2019).</a:t>
            </a:r>
          </a:p>
          <a:p>
            <a:r>
              <a:rPr lang="en-US" dirty="0"/>
              <a:t>•	Invest in technologies that measure and track food waste can be used by Delta Hotel by Marriott. Hotels can track their progress in reducing food waste and identify locations where it occurs by using food waste tracking and measuring systems.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4661F1-DB81-44E4-BB5E-8CFA2BC5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83259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Food waste is a significant issue, but it can be resolved. Hotels can reduce food waste by investing in food waste tracking and measurement technology, implementing food waste prevention strategies, setting aggressive goals for reducing food waste, donating excess food to nearby food banks and charities, and composting food waste. Delta Hotels by Marriott is a pioneer in cutting down on food waste in the hotel business. The corporation has adopted a comprehensive policy to reduce food waste by 50% by 2030. Delta Hotels by Marriott contributes to cost savings, environmental preservation, and hunger alleviation by employing cutting-edge procedures and methods.</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4661F1-DB81-44E4-BB5E-8CFA2BC5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935728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DB10DBC-E1FA-4524-BB7B-3A7F30080886}" type="datetimeFigureOut">
              <a:rPr lang="en-GB" smtClean="0"/>
              <a:t>13/11/2023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5E1959-8680-4557-8E7B-014D69DC7E5C}" type="slidenum">
              <a:rPr lang="en-GB" smtClean="0"/>
              <a:t>‹#›</a:t>
            </a:fld>
            <a:endParaRPr lang="en-GB"/>
          </a:p>
        </p:txBody>
      </p:sp>
    </p:spTree>
    <p:extLst>
      <p:ext uri="{BB962C8B-B14F-4D97-AF65-F5344CB8AC3E}">
        <p14:creationId xmlns:p14="http://schemas.microsoft.com/office/powerpoint/2010/main" val="6785159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ADB10DBC-E1FA-4524-BB7B-3A7F30080886}" type="datetimeFigureOut">
              <a:rPr lang="en-GB" smtClean="0"/>
              <a:t>13/11/2023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5E1959-8680-4557-8E7B-014D69DC7E5C}" type="slidenum">
              <a:rPr lang="en-GB" smtClean="0"/>
              <a:t>‹#›</a:t>
            </a:fld>
            <a:endParaRPr lang="en-GB"/>
          </a:p>
        </p:txBody>
      </p:sp>
    </p:spTree>
    <p:extLst>
      <p:ext uri="{BB962C8B-B14F-4D97-AF65-F5344CB8AC3E}">
        <p14:creationId xmlns:p14="http://schemas.microsoft.com/office/powerpoint/2010/main" val="3452571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B10DBC-E1FA-4524-BB7B-3A7F30080886}" type="datetimeFigureOut">
              <a:rPr lang="en-GB" smtClean="0"/>
              <a:t>13/11/2023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5E1959-8680-4557-8E7B-014D69DC7E5C}" type="slidenum">
              <a:rPr lang="en-GB" smtClean="0"/>
              <a:t>‹#›</a:t>
            </a:fld>
            <a:endParaRPr lang="en-GB"/>
          </a:p>
        </p:txBody>
      </p:sp>
    </p:spTree>
    <p:extLst>
      <p:ext uri="{BB962C8B-B14F-4D97-AF65-F5344CB8AC3E}">
        <p14:creationId xmlns:p14="http://schemas.microsoft.com/office/powerpoint/2010/main" val="2447511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DB10DBC-E1FA-4524-BB7B-3A7F30080886}" type="datetimeFigureOut">
              <a:rPr lang="en-GB" smtClean="0"/>
              <a:t>13/11/2023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5E1959-8680-4557-8E7B-014D69DC7E5C}" type="slidenum">
              <a:rPr lang="en-GB" smtClean="0"/>
              <a:t>‹#›</a:t>
            </a:fld>
            <a:endParaRPr lang="en-GB"/>
          </a:p>
        </p:txBody>
      </p:sp>
    </p:spTree>
    <p:extLst>
      <p:ext uri="{BB962C8B-B14F-4D97-AF65-F5344CB8AC3E}">
        <p14:creationId xmlns:p14="http://schemas.microsoft.com/office/powerpoint/2010/main" val="21327228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DB10DBC-E1FA-4524-BB7B-3A7F30080886}" type="datetimeFigureOut">
              <a:rPr lang="en-GB" smtClean="0"/>
              <a:t>13/11/2023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5E1959-8680-4557-8E7B-014D69DC7E5C}" type="slidenum">
              <a:rPr lang="en-GB" smtClean="0"/>
              <a:t>‹#›</a:t>
            </a:fld>
            <a:endParaRPr lang="en-GB"/>
          </a:p>
        </p:txBody>
      </p:sp>
    </p:spTree>
    <p:extLst>
      <p:ext uri="{BB962C8B-B14F-4D97-AF65-F5344CB8AC3E}">
        <p14:creationId xmlns:p14="http://schemas.microsoft.com/office/powerpoint/2010/main" val="5594788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ADB10DBC-E1FA-4524-BB7B-3A7F30080886}" type="datetimeFigureOut">
              <a:rPr lang="en-GB" smtClean="0"/>
              <a:t>13/11/2023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545E1959-8680-4557-8E7B-014D69DC7E5C}" type="slidenum">
              <a:rPr lang="en-GB" smtClean="0"/>
              <a:t>‹#›</a:t>
            </a:fld>
            <a:endParaRPr lang="en-GB"/>
          </a:p>
        </p:txBody>
      </p:sp>
    </p:spTree>
    <p:extLst>
      <p:ext uri="{BB962C8B-B14F-4D97-AF65-F5344CB8AC3E}">
        <p14:creationId xmlns:p14="http://schemas.microsoft.com/office/powerpoint/2010/main" val="14452626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DB10DBC-E1FA-4524-BB7B-3A7F30080886}" type="datetimeFigureOut">
              <a:rPr lang="en-GB" smtClean="0"/>
              <a:t>13/11/2023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545E1959-8680-4557-8E7B-014D69DC7E5C}" type="slidenum">
              <a:rPr lang="en-GB" smtClean="0"/>
              <a:t>‹#›</a:t>
            </a:fld>
            <a:endParaRPr lang="en-GB"/>
          </a:p>
        </p:txBody>
      </p:sp>
    </p:spTree>
    <p:extLst>
      <p:ext uri="{BB962C8B-B14F-4D97-AF65-F5344CB8AC3E}">
        <p14:creationId xmlns:p14="http://schemas.microsoft.com/office/powerpoint/2010/main" val="2400293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ADB10DBC-E1FA-4524-BB7B-3A7F30080886}" type="datetimeFigureOut">
              <a:rPr lang="en-GB" smtClean="0"/>
              <a:t>13/11/2023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545E1959-8680-4557-8E7B-014D69DC7E5C}" type="slidenum">
              <a:rPr lang="en-GB" smtClean="0"/>
              <a:t>‹#›</a:t>
            </a:fld>
            <a:endParaRPr lang="en-GB"/>
          </a:p>
        </p:txBody>
      </p:sp>
    </p:spTree>
    <p:extLst>
      <p:ext uri="{BB962C8B-B14F-4D97-AF65-F5344CB8AC3E}">
        <p14:creationId xmlns:p14="http://schemas.microsoft.com/office/powerpoint/2010/main" val="23753848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DB10DBC-E1FA-4524-BB7B-3A7F30080886}" type="datetimeFigureOut">
              <a:rPr lang="en-GB" smtClean="0"/>
              <a:t>13/11/2023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5E1959-8680-4557-8E7B-014D69DC7E5C}" type="slidenum">
              <a:rPr lang="en-GB" smtClean="0"/>
              <a:t>‹#›</a:t>
            </a:fld>
            <a:endParaRPr lang="en-GB"/>
          </a:p>
        </p:txBody>
      </p:sp>
    </p:spTree>
    <p:extLst>
      <p:ext uri="{BB962C8B-B14F-4D97-AF65-F5344CB8AC3E}">
        <p14:creationId xmlns:p14="http://schemas.microsoft.com/office/powerpoint/2010/main" val="30581730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DB10DBC-E1FA-4524-BB7B-3A7F30080886}" type="datetimeFigureOut">
              <a:rPr lang="en-GB" smtClean="0"/>
              <a:t>13/11/2023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5E1959-8680-4557-8E7B-014D69DC7E5C}" type="slidenum">
              <a:rPr lang="en-GB" smtClean="0"/>
              <a:t>‹#›</a:t>
            </a:fld>
            <a:endParaRPr lang="en-GB"/>
          </a:p>
        </p:txBody>
      </p:sp>
    </p:spTree>
    <p:extLst>
      <p:ext uri="{BB962C8B-B14F-4D97-AF65-F5344CB8AC3E}">
        <p14:creationId xmlns:p14="http://schemas.microsoft.com/office/powerpoint/2010/main" val="2187670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DB10DBC-E1FA-4524-BB7B-3A7F30080886}" type="datetimeFigureOut">
              <a:rPr lang="en-GB" smtClean="0"/>
              <a:t>13/11/2023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5E1959-8680-4557-8E7B-014D69DC7E5C}" type="slidenum">
              <a:rPr lang="en-GB" smtClean="0"/>
              <a:t>‹#›</a:t>
            </a:fld>
            <a:endParaRPr lang="en-GB"/>
          </a:p>
        </p:txBody>
      </p:sp>
    </p:spTree>
    <p:extLst>
      <p:ext uri="{BB962C8B-B14F-4D97-AF65-F5344CB8AC3E}">
        <p14:creationId xmlns:p14="http://schemas.microsoft.com/office/powerpoint/2010/main" val="12246671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DB10DBC-E1FA-4524-BB7B-3A7F30080886}" type="datetimeFigureOut">
              <a:rPr lang="en-GB" smtClean="0"/>
              <a:t>13/11/2023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5E1959-8680-4557-8E7B-014D69DC7E5C}"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1522900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B10DBC-E1FA-4524-BB7B-3A7F30080886}" type="datetimeFigureOut">
              <a:rPr lang="en-GB" smtClean="0"/>
              <a:t>13/11/2023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5E1959-8680-4557-8E7B-014D69DC7E5C}" type="slidenum">
              <a:rPr lang="en-GB" smtClean="0"/>
              <a:t>‹#›</a:t>
            </a:fld>
            <a:endParaRPr lang="en-GB"/>
          </a:p>
        </p:txBody>
      </p:sp>
    </p:spTree>
    <p:extLst>
      <p:ext uri="{BB962C8B-B14F-4D97-AF65-F5344CB8AC3E}">
        <p14:creationId xmlns:p14="http://schemas.microsoft.com/office/powerpoint/2010/main" val="12863611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DB10DBC-E1FA-4524-BB7B-3A7F30080886}" type="datetimeFigureOut">
              <a:rPr lang="en-GB" smtClean="0"/>
              <a:t>13/11/2023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5E1959-8680-4557-8E7B-014D69DC7E5C}" type="slidenum">
              <a:rPr lang="en-GB" smtClean="0"/>
              <a:t>‹#›</a:t>
            </a:fld>
            <a:endParaRPr lang="en-GB"/>
          </a:p>
        </p:txBody>
      </p:sp>
    </p:spTree>
    <p:extLst>
      <p:ext uri="{BB962C8B-B14F-4D97-AF65-F5344CB8AC3E}">
        <p14:creationId xmlns:p14="http://schemas.microsoft.com/office/powerpoint/2010/main" val="42063040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DB10DBC-E1FA-4524-BB7B-3A7F30080886}" type="datetimeFigureOut">
              <a:rPr lang="en-GB" smtClean="0"/>
              <a:t>13/11/2023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5E1959-8680-4557-8E7B-014D69DC7E5C}" type="slidenum">
              <a:rPr lang="en-GB" smtClean="0"/>
              <a:t>‹#›</a:t>
            </a:fld>
            <a:endParaRPr lang="en-GB"/>
          </a:p>
        </p:txBody>
      </p:sp>
    </p:spTree>
    <p:extLst>
      <p:ext uri="{BB962C8B-B14F-4D97-AF65-F5344CB8AC3E}">
        <p14:creationId xmlns:p14="http://schemas.microsoft.com/office/powerpoint/2010/main" val="31458111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B10DBC-E1FA-4524-BB7B-3A7F30080886}" type="datetimeFigureOut">
              <a:rPr lang="en-GB" smtClean="0"/>
              <a:t>13/11/2023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5E1959-8680-4557-8E7B-014D69DC7E5C}" type="slidenum">
              <a:rPr lang="en-GB" smtClean="0"/>
              <a:t>‹#›</a:t>
            </a:fld>
            <a:endParaRPr lang="en-GB"/>
          </a:p>
        </p:txBody>
      </p:sp>
    </p:spTree>
    <p:extLst>
      <p:ext uri="{BB962C8B-B14F-4D97-AF65-F5344CB8AC3E}">
        <p14:creationId xmlns:p14="http://schemas.microsoft.com/office/powerpoint/2010/main" val="1291027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B10DBC-E1FA-4524-BB7B-3A7F30080886}" type="datetimeFigureOut">
              <a:rPr lang="en-GB" smtClean="0"/>
              <a:t>13/11/2023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5E1959-8680-4557-8E7B-014D69DC7E5C}" type="slidenum">
              <a:rPr lang="en-GB" smtClean="0"/>
              <a:t>‹#›</a:t>
            </a:fld>
            <a:endParaRPr lang="en-GB"/>
          </a:p>
        </p:txBody>
      </p:sp>
    </p:spTree>
    <p:extLst>
      <p:ext uri="{BB962C8B-B14F-4D97-AF65-F5344CB8AC3E}">
        <p14:creationId xmlns:p14="http://schemas.microsoft.com/office/powerpoint/2010/main" val="14003845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41925800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1222108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0184599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25323091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5451046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4409843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411011017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5918686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26122301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39098136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5135049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8849630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5889698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737768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844561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590335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0589073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0229874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3657475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2968226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3976698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5508967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9881714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5758795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62769695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3070630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13/11/2023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9159254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1055544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5502269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1704983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67850372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30414036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43060295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7620917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9273470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image" Target="../media/image6.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image" Target="../media/image7.jpg"/><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theme" Target="../theme/theme3.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theme" Target="../theme/theme4.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5" Type="http://schemas.openxmlformats.org/officeDocument/2006/relationships/image" Target="../media/image8.jpg"/><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 Id="rId14" Type="http://schemas.openxmlformats.org/officeDocument/2006/relationships/image" Target="../media/image7.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ADB10DBC-E1FA-4524-BB7B-3A7F30080886}" type="datetimeFigureOut">
              <a:rPr lang="en-GB" smtClean="0"/>
              <a:t>13/11/2023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45E1959-8680-4557-8E7B-014D69DC7E5C}" type="slidenum">
              <a:rPr lang="en-GB" smtClean="0"/>
              <a:t>‹#›</a:t>
            </a:fld>
            <a:endParaRPr lang="en-GB"/>
          </a:p>
        </p:txBody>
      </p:sp>
    </p:spTree>
    <p:extLst>
      <p:ext uri="{BB962C8B-B14F-4D97-AF65-F5344CB8AC3E}">
        <p14:creationId xmlns:p14="http://schemas.microsoft.com/office/powerpoint/2010/main" val="3184520708"/>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81361153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43280763"/>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70616663"/>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3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3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33.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3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0071143-2695-3107-0F6F-0133C9ABD5F6}"/>
              </a:ext>
            </a:extLst>
          </p:cNvPr>
          <p:cNvSpPr>
            <a:spLocks noGrp="1"/>
          </p:cNvSpPr>
          <p:nvPr>
            <p:ph type="title"/>
          </p:nvPr>
        </p:nvSpPr>
        <p:spPr/>
        <p:txBody>
          <a:bodyPr/>
          <a:lstStyle/>
          <a:p>
            <a:r>
              <a:rPr lang="en-US" sz="2800" dirty="0">
                <a:latin typeface="+mj-lt"/>
              </a:rPr>
              <a:t>International Hotel Management</a:t>
            </a:r>
            <a:br>
              <a:rPr lang="en-US" sz="2800" dirty="0">
                <a:latin typeface="+mj-lt"/>
              </a:rPr>
            </a:br>
            <a:r>
              <a:rPr lang="en-US" sz="2800" dirty="0">
                <a:latin typeface="+mj-lt"/>
              </a:rPr>
              <a:t>BMIH6001 Contemporary Themes</a:t>
            </a:r>
            <a:br>
              <a:rPr lang="en-US" sz="2800" dirty="0">
                <a:latin typeface="+mj-lt"/>
              </a:rPr>
            </a:br>
            <a:r>
              <a:rPr lang="en-US" sz="2800" dirty="0">
                <a:latin typeface="+mj-lt"/>
              </a:rPr>
              <a:t>Assignment 2-Presentation</a:t>
            </a:r>
            <a:br>
              <a:rPr lang="en-US" sz="2800" dirty="0">
                <a:latin typeface="+mj-lt"/>
              </a:rPr>
            </a:br>
            <a:r>
              <a:rPr lang="en-US" sz="2000" dirty="0">
                <a:latin typeface="+mj-lt"/>
              </a:rPr>
              <a:t>Student name: Md Mustafa Zaman</a:t>
            </a:r>
            <a:br>
              <a:rPr lang="en-US" sz="2000" dirty="0">
                <a:latin typeface="+mj-lt"/>
              </a:rPr>
            </a:br>
            <a:r>
              <a:rPr lang="en-US" sz="2000" dirty="0">
                <a:latin typeface="+mj-lt"/>
              </a:rPr>
              <a:t>Student ID: 2016410</a:t>
            </a:r>
            <a:br>
              <a:rPr lang="en-US" sz="2000" dirty="0">
                <a:latin typeface="+mj-lt"/>
              </a:rPr>
            </a:br>
            <a:r>
              <a:rPr lang="en-US" sz="2000" dirty="0">
                <a:latin typeface="+mj-lt"/>
              </a:rPr>
              <a:t>Lecturer Name: Giulia </a:t>
            </a:r>
            <a:r>
              <a:rPr lang="en-US" sz="2000" dirty="0" err="1">
                <a:latin typeface="+mj-lt"/>
              </a:rPr>
              <a:t>Chifari</a:t>
            </a:r>
            <a:br>
              <a:rPr lang="en-US" dirty="0"/>
            </a:br>
            <a:endParaRPr lang="en-GB" dirty="0"/>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a:t>
            </a:r>
            <a:r>
              <a:rPr lang="en-US" dirty="0"/>
              <a:t> </a:t>
            </a:r>
          </a:p>
        </p:txBody>
      </p:sp>
      <p:sp>
        <p:nvSpPr>
          <p:cNvPr id="3" name="Content Placeholder 2"/>
          <p:cNvSpPr>
            <a:spLocks noGrp="1"/>
          </p:cNvSpPr>
          <p:nvPr>
            <p:ph idx="1"/>
          </p:nvPr>
        </p:nvSpPr>
        <p:spPr>
          <a:xfrm>
            <a:off x="838200" y="1825625"/>
            <a:ext cx="10515600" cy="3494520"/>
          </a:xfrm>
          <a:solidFill>
            <a:schemeClr val="accent1">
              <a:lumMod val="40000"/>
              <a:lumOff val="60000"/>
            </a:schemeClr>
          </a:solidFill>
        </p:spPr>
        <p:txBody>
          <a:bodyPr>
            <a:normAutofit fontScale="85000" lnSpcReduction="10000"/>
          </a:bodyPr>
          <a:lstStyle/>
          <a:p>
            <a:pPr marL="0" indent="0" algn="just">
              <a:lnSpc>
                <a:spcPct val="150000"/>
              </a:lnSpc>
              <a:buNone/>
            </a:pPr>
            <a:r>
              <a:rPr lang="en-US" sz="2000" dirty="0">
                <a:latin typeface="+mj-lt"/>
              </a:rPr>
              <a:t>According to Gill (2019), Sustainability is the ability to meet current requirements without compromising the ability of future generations to meet their own needs. The method of development considers social, economic, and environmental aspects comprehensively. The hotel and hospitality industry uses resources such as food, water, and electricity. Hotels can use sustainable practices to lessen their environmental impact and protect the environment.  A third of all food produced for human use is wasted annually (Fischer and </a:t>
            </a:r>
            <a:r>
              <a:rPr lang="en-US" sz="2000" dirty="0" err="1">
                <a:latin typeface="+mj-lt"/>
              </a:rPr>
              <a:t>Newig</a:t>
            </a:r>
            <a:r>
              <a:rPr lang="en-US" sz="2000" dirty="0">
                <a:latin typeface="+mj-lt"/>
              </a:rPr>
              <a:t>, 2019). This food waste severely harms the economy, society, and environment. The hotel business is one of the main causes of food waste. Food waste frequently finds its way into the atmosphere in landfills, where it breaks down and releases methane. Delta implemented strategies to decrease food waste, including composting, food donation, and food waste audits. Delta Hotels by Marriott has a goal to cut food waste in half by 2030.</a:t>
            </a:r>
          </a:p>
        </p:txBody>
      </p:sp>
    </p:spTree>
    <p:extLst>
      <p:ext uri="{BB962C8B-B14F-4D97-AF65-F5344CB8AC3E}">
        <p14:creationId xmlns:p14="http://schemas.microsoft.com/office/powerpoint/2010/main" val="2637417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Overview of Literature </a:t>
            </a:r>
          </a:p>
        </p:txBody>
      </p:sp>
      <p:sp>
        <p:nvSpPr>
          <p:cNvPr id="3" name="Content Placeholder 2"/>
          <p:cNvSpPr>
            <a:spLocks noGrp="1"/>
          </p:cNvSpPr>
          <p:nvPr>
            <p:ph idx="1"/>
          </p:nvPr>
        </p:nvSpPr>
        <p:spPr>
          <a:xfrm>
            <a:off x="838200" y="1677836"/>
            <a:ext cx="10515600" cy="4351338"/>
          </a:xfrm>
        </p:spPr>
        <p:txBody>
          <a:bodyPr>
            <a:normAutofit/>
          </a:bodyPr>
          <a:lstStyle/>
          <a:p>
            <a:pPr algn="just">
              <a:lnSpc>
                <a:spcPct val="150000"/>
              </a:lnSpc>
            </a:pPr>
            <a:r>
              <a:rPr lang="en-US" sz="2000" dirty="0">
                <a:latin typeface="+mj-lt"/>
              </a:rPr>
              <a:t>According to </a:t>
            </a:r>
            <a:r>
              <a:rPr lang="en-US" sz="2000" dirty="0" err="1">
                <a:latin typeface="+mj-lt"/>
              </a:rPr>
              <a:t>Gustavsson</a:t>
            </a:r>
            <a:r>
              <a:rPr lang="en-US" sz="2000" dirty="0">
                <a:latin typeface="+mj-lt"/>
              </a:rPr>
              <a:t> (2017), Rules encouraging sustainability in the hospitality industry have been implemented by many nations. Every hotel in the UK must obtain an Energy Performance Certificate (EPC) rating. </a:t>
            </a:r>
          </a:p>
          <a:p>
            <a:pPr algn="just">
              <a:lnSpc>
                <a:spcPct val="150000"/>
              </a:lnSpc>
            </a:pPr>
            <a:r>
              <a:rPr lang="en-US" sz="2000" dirty="0">
                <a:latin typeface="+mj-lt"/>
              </a:rPr>
              <a:t>According to a 2022 survey conducted by the Hotel Sustainability Benchmark (</a:t>
            </a:r>
            <a:r>
              <a:rPr lang="en-US" sz="2000" dirty="0" err="1">
                <a:latin typeface="+mj-lt"/>
              </a:rPr>
              <a:t>Iranmanesh</a:t>
            </a:r>
            <a:r>
              <a:rPr lang="en-US" sz="2000" dirty="0">
                <a:latin typeface="+mj-lt"/>
              </a:rPr>
              <a:t> and </a:t>
            </a:r>
            <a:r>
              <a:rPr lang="en-US" sz="2000" dirty="0" err="1">
                <a:latin typeface="+mj-lt"/>
              </a:rPr>
              <a:t>Ghobakhloo</a:t>
            </a:r>
            <a:r>
              <a:rPr lang="en-US" sz="2000" dirty="0">
                <a:latin typeface="+mj-lt"/>
              </a:rPr>
              <a:t>, 2022), 63% of UK hotels have a sustainability manager, and 78% have a sustainability policy. </a:t>
            </a:r>
          </a:p>
          <a:p>
            <a:pPr algn="just">
              <a:lnSpc>
                <a:spcPct val="150000"/>
              </a:lnSpc>
            </a:pPr>
            <a:r>
              <a:rPr lang="en-US" sz="2000" dirty="0">
                <a:latin typeface="+mj-lt"/>
              </a:rPr>
              <a:t>According to </a:t>
            </a:r>
            <a:r>
              <a:rPr lang="en-US" sz="2000" dirty="0" err="1">
                <a:latin typeface="+mj-lt"/>
              </a:rPr>
              <a:t>Tonini</a:t>
            </a:r>
            <a:r>
              <a:rPr lang="en-US" sz="2000" dirty="0">
                <a:latin typeface="+mj-lt"/>
              </a:rPr>
              <a:t> and </a:t>
            </a:r>
            <a:r>
              <a:rPr lang="en-US" sz="2000" dirty="0" err="1">
                <a:latin typeface="+mj-lt"/>
              </a:rPr>
              <a:t>Albizzati</a:t>
            </a:r>
            <a:r>
              <a:rPr lang="en-US" sz="2000" dirty="0">
                <a:latin typeface="+mj-lt"/>
              </a:rPr>
              <a:t> (2020), about 73% of international </a:t>
            </a:r>
            <a:r>
              <a:rPr lang="en-US" sz="2000" dirty="0" err="1">
                <a:latin typeface="+mj-lt"/>
              </a:rPr>
              <a:t>travellers</a:t>
            </a:r>
            <a:r>
              <a:rPr lang="en-US" sz="2000" dirty="0">
                <a:latin typeface="+mj-lt"/>
              </a:rPr>
              <a:t> take sustainability into account when choosing a destination.</a:t>
            </a:r>
          </a:p>
        </p:txBody>
      </p:sp>
    </p:spTree>
    <p:extLst>
      <p:ext uri="{BB962C8B-B14F-4D97-AF65-F5344CB8AC3E}">
        <p14:creationId xmlns:p14="http://schemas.microsoft.com/office/powerpoint/2010/main" val="15054866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Selection and introduction of specific area of the hotel industry</a:t>
            </a:r>
          </a:p>
        </p:txBody>
      </p:sp>
      <p:pic>
        <p:nvPicPr>
          <p:cNvPr id="4" name="Picture 3"/>
          <p:cNvPicPr>
            <a:picLocks noChangeAspect="1"/>
          </p:cNvPicPr>
          <p:nvPr/>
        </p:nvPicPr>
        <p:blipFill>
          <a:blip r:embed="rId3"/>
          <a:stretch>
            <a:fillRect/>
          </a:stretch>
        </p:blipFill>
        <p:spPr>
          <a:xfrm>
            <a:off x="838199" y="2163872"/>
            <a:ext cx="2505313" cy="2530256"/>
          </a:xfrm>
          <a:prstGeom prst="rect">
            <a:avLst/>
          </a:prstGeom>
        </p:spPr>
      </p:pic>
      <p:sp>
        <p:nvSpPr>
          <p:cNvPr id="5" name="Rounded Rectangle 4"/>
          <p:cNvSpPr/>
          <p:nvPr/>
        </p:nvSpPr>
        <p:spPr>
          <a:xfrm>
            <a:off x="5321531" y="2163872"/>
            <a:ext cx="5298509" cy="2530256"/>
          </a:xfrm>
          <a:prstGeom prst="roundRect">
            <a:avLst/>
          </a:prstGeom>
          <a:solidFill>
            <a:schemeClr val="accent5">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Light" panose="020F0302020204030204"/>
                <a:ea typeface="+mn-ea"/>
                <a:cs typeface="+mn-cs"/>
              </a:rPr>
              <a:t>Delta Hotel By Marriott, a major player in the hotel business, has taken proactive steps to address the urgent issue of food waste. Delta Hotel By Marriott is committed to </a:t>
            </a:r>
            <a:r>
              <a:rPr kumimoji="0" lang="en-US" sz="1800" b="0" i="0" u="none" strike="noStrike" kern="1200" cap="none" spc="0" normalizeH="0" baseline="0" noProof="0" dirty="0" err="1">
                <a:ln>
                  <a:noFill/>
                </a:ln>
                <a:solidFill>
                  <a:prstClr val="black"/>
                </a:solidFill>
                <a:effectLst/>
                <a:uLnTx/>
                <a:uFillTx/>
                <a:latin typeface="Calibri Light" panose="020F0302020204030204"/>
                <a:ea typeface="+mn-ea"/>
                <a:cs typeface="+mn-cs"/>
              </a:rPr>
              <a:t>minimising</a:t>
            </a:r>
            <a:r>
              <a:rPr kumimoji="0" lang="en-US" sz="1800" b="0" i="0" u="none" strike="noStrike" kern="1200" cap="none" spc="0" normalizeH="0" baseline="0" noProof="0" dirty="0">
                <a:ln>
                  <a:noFill/>
                </a:ln>
                <a:solidFill>
                  <a:prstClr val="black"/>
                </a:solidFill>
                <a:effectLst/>
                <a:uLnTx/>
                <a:uFillTx/>
                <a:latin typeface="Calibri Light" panose="020F0302020204030204"/>
                <a:ea typeface="+mn-ea"/>
                <a:cs typeface="+mn-cs"/>
              </a:rPr>
              <a:t> food waste by implementing various initiatives and strategies by portion control and food preservation methods to reduce food waste.</a:t>
            </a:r>
          </a:p>
        </p:txBody>
      </p:sp>
    </p:spTree>
    <p:extLst>
      <p:ext uri="{BB962C8B-B14F-4D97-AF65-F5344CB8AC3E}">
        <p14:creationId xmlns:p14="http://schemas.microsoft.com/office/powerpoint/2010/main" val="36528858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Application to the hotel and hospitality sector </a:t>
            </a:r>
          </a:p>
        </p:txBody>
      </p:sp>
      <p:graphicFrame>
        <p:nvGraphicFramePr>
          <p:cNvPr id="5" name="Diagram 4"/>
          <p:cNvGraphicFramePr/>
          <p:nvPr/>
        </p:nvGraphicFramePr>
        <p:xfrm>
          <a:off x="2318327" y="1690688"/>
          <a:ext cx="7555345" cy="2743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49195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Real-life impacts both in hotel and Delta Hotel by Marriott</a:t>
            </a:r>
          </a:p>
        </p:txBody>
      </p:sp>
      <p:graphicFrame>
        <p:nvGraphicFramePr>
          <p:cNvPr id="6" name="Content Placeholder 5"/>
          <p:cNvGraphicFramePr>
            <a:graphicFrameLocks noGrp="1"/>
          </p:cNvGraphicFramePr>
          <p:nvPr>
            <p:ph sz="half" idx="1"/>
          </p:nvPr>
        </p:nvGraphicFramePr>
        <p:xfrm>
          <a:off x="607291" y="2660074"/>
          <a:ext cx="4966855" cy="27016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Content Placeholder 4"/>
          <p:cNvSpPr>
            <a:spLocks noGrp="1"/>
          </p:cNvSpPr>
          <p:nvPr>
            <p:ph sz="half" idx="2"/>
          </p:nvPr>
        </p:nvSpPr>
        <p:spPr>
          <a:xfrm>
            <a:off x="748145" y="2019590"/>
            <a:ext cx="5181600" cy="640484"/>
          </a:xfrm>
        </p:spPr>
        <p:txBody>
          <a:bodyPr>
            <a:normAutofit/>
          </a:bodyPr>
          <a:lstStyle/>
          <a:p>
            <a:pPr marL="0" indent="0">
              <a:buNone/>
            </a:pPr>
            <a:r>
              <a:rPr lang="en-US" sz="2000" b="1" dirty="0">
                <a:latin typeface="+mj-lt"/>
              </a:rPr>
              <a:t>Real-life impacts in the hotel</a:t>
            </a:r>
          </a:p>
        </p:txBody>
      </p:sp>
      <p:sp>
        <p:nvSpPr>
          <p:cNvPr id="8" name="Content Placeholder 4"/>
          <p:cNvSpPr txBox="1">
            <a:spLocks/>
          </p:cNvSpPr>
          <p:nvPr/>
        </p:nvSpPr>
        <p:spPr>
          <a:xfrm>
            <a:off x="6684818" y="2019590"/>
            <a:ext cx="5181600" cy="95913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prstClr val="black"/>
                </a:solidFill>
                <a:effectLst/>
                <a:uLnTx/>
                <a:uFillTx/>
                <a:latin typeface="Calibri Light" panose="020F0302020204030204"/>
                <a:ea typeface="+mn-ea"/>
                <a:cs typeface="+mn-cs"/>
              </a:rPr>
              <a:t>Real-life impacts in Delta Hotel by Marriott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prstClr val="black"/>
              </a:solidFill>
              <a:effectLst/>
              <a:uLnTx/>
              <a:uFillTx/>
              <a:latin typeface="Calibri Light" panose="020F0302020204030204"/>
              <a:ea typeface="+mn-ea"/>
              <a:cs typeface="+mn-cs"/>
            </a:endParaRPr>
          </a:p>
        </p:txBody>
      </p:sp>
      <p:graphicFrame>
        <p:nvGraphicFramePr>
          <p:cNvPr id="9" name="Diagram 8"/>
          <p:cNvGraphicFramePr/>
          <p:nvPr/>
        </p:nvGraphicFramePr>
        <p:xfrm>
          <a:off x="6121400" y="2369127"/>
          <a:ext cx="5463309" cy="302029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6124108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Strengths and limitations </a:t>
            </a:r>
          </a:p>
        </p:txBody>
      </p:sp>
      <p:graphicFrame>
        <p:nvGraphicFramePr>
          <p:cNvPr id="4" name="Content Placeholder 3"/>
          <p:cNvGraphicFramePr>
            <a:graphicFrameLocks noGrp="1"/>
          </p:cNvGraphicFramePr>
          <p:nvPr>
            <p:ph idx="1"/>
          </p:nvPr>
        </p:nvGraphicFramePr>
        <p:xfrm>
          <a:off x="685800" y="1451101"/>
          <a:ext cx="10668000" cy="3944494"/>
        </p:xfrm>
        <a:graphic>
          <a:graphicData uri="http://schemas.openxmlformats.org/drawingml/2006/table">
            <a:tbl>
              <a:tblPr firstRow="1" firstCol="1" bandRow="1">
                <a:tableStyleId>{8799B23B-EC83-4686-B30A-512413B5E67A}</a:tableStyleId>
              </a:tblPr>
              <a:tblGrid>
                <a:gridCol w="5334000">
                  <a:extLst>
                    <a:ext uri="{9D8B030D-6E8A-4147-A177-3AD203B41FA5}">
                      <a16:colId xmlns:a16="http://schemas.microsoft.com/office/drawing/2014/main" val="538594829"/>
                    </a:ext>
                  </a:extLst>
                </a:gridCol>
                <a:gridCol w="5334000">
                  <a:extLst>
                    <a:ext uri="{9D8B030D-6E8A-4147-A177-3AD203B41FA5}">
                      <a16:colId xmlns:a16="http://schemas.microsoft.com/office/drawing/2014/main" val="2822926538"/>
                    </a:ext>
                  </a:extLst>
                </a:gridCol>
              </a:tblGrid>
              <a:tr h="199750">
                <a:tc>
                  <a:txBody>
                    <a:bodyPr/>
                    <a:lstStyle/>
                    <a:p>
                      <a:pPr marL="0" marR="0" algn="ctr">
                        <a:lnSpc>
                          <a:spcPct val="150000"/>
                        </a:lnSpc>
                        <a:spcBef>
                          <a:spcPts val="0"/>
                        </a:spcBef>
                        <a:spcAft>
                          <a:spcPts val="0"/>
                        </a:spcAft>
                      </a:pPr>
                      <a:r>
                        <a:rPr lang="en-GB" sz="1600">
                          <a:effectLst/>
                        </a:rPr>
                        <a:t>Strengths</a:t>
                      </a:r>
                      <a:endParaRPr lang="en-US" sz="1600">
                        <a:effectLst/>
                        <a:latin typeface="Arial" panose="020B0604020202020204" pitchFamily="34" charset="0"/>
                        <a:ea typeface="Calibri" panose="020F0502020204030204" pitchFamily="34" charset="0"/>
                        <a:cs typeface="Times New Roman" panose="02020603050405020304" pitchFamily="18" charset="0"/>
                      </a:endParaRPr>
                    </a:p>
                  </a:txBody>
                  <a:tcPr marL="67990" marR="67990" marT="0" marB="0"/>
                </a:tc>
                <a:tc>
                  <a:txBody>
                    <a:bodyPr/>
                    <a:lstStyle/>
                    <a:p>
                      <a:pPr marL="0" marR="0" algn="ctr">
                        <a:lnSpc>
                          <a:spcPct val="150000"/>
                        </a:lnSpc>
                        <a:spcBef>
                          <a:spcPts val="0"/>
                        </a:spcBef>
                        <a:spcAft>
                          <a:spcPts val="0"/>
                        </a:spcAft>
                      </a:pPr>
                      <a:r>
                        <a:rPr lang="en-GB" sz="1600">
                          <a:effectLst/>
                        </a:rPr>
                        <a:t>Limitations</a:t>
                      </a:r>
                      <a:endParaRPr lang="en-US" sz="1600">
                        <a:effectLst/>
                        <a:latin typeface="Arial" panose="020B0604020202020204" pitchFamily="34" charset="0"/>
                        <a:ea typeface="Calibri" panose="020F0502020204030204" pitchFamily="34" charset="0"/>
                        <a:cs typeface="Times New Roman" panose="02020603050405020304" pitchFamily="18" charset="0"/>
                      </a:endParaRPr>
                    </a:p>
                  </a:txBody>
                  <a:tcPr marL="67990" marR="67990" marT="0" marB="0"/>
                </a:tc>
                <a:extLst>
                  <a:ext uri="{0D108BD9-81ED-4DB2-BD59-A6C34878D82A}">
                    <a16:rowId xmlns:a16="http://schemas.microsoft.com/office/drawing/2014/main" val="2888914292"/>
                  </a:ext>
                </a:extLst>
              </a:tr>
              <a:tr h="3194614">
                <a:tc>
                  <a:txBody>
                    <a:bodyPr/>
                    <a:lstStyle/>
                    <a:p>
                      <a:pPr marL="342900" marR="0" lvl="0" indent="-342900" algn="just">
                        <a:lnSpc>
                          <a:spcPct val="150000"/>
                        </a:lnSpc>
                        <a:spcBef>
                          <a:spcPts val="0"/>
                        </a:spcBef>
                        <a:spcAft>
                          <a:spcPts val="0"/>
                        </a:spcAft>
                        <a:buFont typeface="Symbol" panose="05050102010706020507" pitchFamily="18" charset="2"/>
                        <a:buChar char=""/>
                      </a:pPr>
                      <a:r>
                        <a:rPr lang="en-GB" sz="1600" dirty="0">
                          <a:effectLst/>
                        </a:rPr>
                        <a:t>Delta Hotels by Marriott has set up several programs such as planning meals, watching how much you eat, donating food, and composting (</a:t>
                      </a:r>
                      <a:r>
                        <a:rPr lang="en-GB" sz="1600" dirty="0" err="1">
                          <a:effectLst/>
                        </a:rPr>
                        <a:t>Maduhu</a:t>
                      </a:r>
                      <a:r>
                        <a:rPr lang="en-GB" sz="1600" dirty="0">
                          <a:effectLst/>
                        </a:rPr>
                        <a:t> and </a:t>
                      </a:r>
                      <a:r>
                        <a:rPr lang="en-GB" sz="1600" dirty="0" err="1">
                          <a:effectLst/>
                        </a:rPr>
                        <a:t>Makori</a:t>
                      </a:r>
                      <a:r>
                        <a:rPr lang="en-GB" sz="1600" dirty="0">
                          <a:effectLst/>
                        </a:rPr>
                        <a:t>, 2019).</a:t>
                      </a:r>
                      <a:endParaRPr lang="en-US" sz="1600" dirty="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600" dirty="0">
                          <a:effectLst/>
                        </a:rPr>
                        <a:t>Delta Hotels by Marriott trains their staff to waste as little food as possible (</a:t>
                      </a:r>
                      <a:r>
                        <a:rPr lang="en-GB" sz="1600" dirty="0" err="1">
                          <a:effectLst/>
                        </a:rPr>
                        <a:t>Morone</a:t>
                      </a:r>
                      <a:r>
                        <a:rPr lang="en-GB" sz="1600" dirty="0">
                          <a:effectLst/>
                        </a:rPr>
                        <a:t> and </a:t>
                      </a:r>
                      <a:r>
                        <a:rPr lang="en-GB" sz="1600" dirty="0" err="1">
                          <a:effectLst/>
                        </a:rPr>
                        <a:t>Papendiek</a:t>
                      </a:r>
                      <a:r>
                        <a:rPr lang="en-GB" sz="1600" dirty="0">
                          <a:effectLst/>
                        </a:rPr>
                        <a:t>, 2019).</a:t>
                      </a:r>
                      <a:endParaRPr lang="en-US" sz="1600" dirty="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600" dirty="0">
                          <a:effectLst/>
                        </a:rPr>
                        <a:t>Delta Hotels by Marriott has deals with food banks and recycling businesses.</a:t>
                      </a:r>
                      <a:endParaRPr lang="en-US" sz="1600" dirty="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600" dirty="0">
                          <a:effectLst/>
                        </a:rPr>
                        <a:t>Food trash is more likely to be given away or turned into compost than to end up in a landfill.</a:t>
                      </a:r>
                      <a:endParaRPr lang="en-US" sz="1600" dirty="0">
                        <a:effectLst/>
                        <a:latin typeface="Arial" panose="020B0604020202020204" pitchFamily="34" charset="0"/>
                        <a:ea typeface="Calibri" panose="020F0502020204030204" pitchFamily="34" charset="0"/>
                        <a:cs typeface="Times New Roman" panose="02020603050405020304" pitchFamily="18" charset="0"/>
                      </a:endParaRPr>
                    </a:p>
                  </a:txBody>
                  <a:tcPr marL="67990" marR="67990" marT="0" marB="0"/>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GB" sz="1600" dirty="0">
                          <a:effectLst/>
                        </a:rPr>
                        <a:t>It could be expensive for Delta by Marriott on food waste </a:t>
                      </a:r>
                      <a:endParaRPr lang="en-US" sz="1600" dirty="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600" dirty="0">
                          <a:effectLst/>
                        </a:rPr>
                        <a:t>The behaviour of the guests can be different which is challenging for Delta by Marriott. </a:t>
                      </a:r>
                      <a:endParaRPr lang="en-US" sz="1600" dirty="0">
                        <a:effectLst/>
                        <a:latin typeface="Arial" panose="020B0604020202020204" pitchFamily="34" charset="0"/>
                        <a:ea typeface="Calibri" panose="020F0502020204030204" pitchFamily="34" charset="0"/>
                        <a:cs typeface="Times New Roman" panose="02020603050405020304" pitchFamily="18" charset="0"/>
                      </a:endParaRPr>
                    </a:p>
                  </a:txBody>
                  <a:tcPr marL="67990" marR="67990" marT="0" marB="0"/>
                </a:tc>
                <a:extLst>
                  <a:ext uri="{0D108BD9-81ED-4DB2-BD59-A6C34878D82A}">
                    <a16:rowId xmlns:a16="http://schemas.microsoft.com/office/drawing/2014/main" val="1952488269"/>
                  </a:ext>
                </a:extLst>
              </a:tr>
            </a:tbl>
          </a:graphicData>
        </a:graphic>
      </p:graphicFrame>
    </p:spTree>
    <p:extLst>
      <p:ext uri="{BB962C8B-B14F-4D97-AF65-F5344CB8AC3E}">
        <p14:creationId xmlns:p14="http://schemas.microsoft.com/office/powerpoint/2010/main" val="935741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t>Analyse potential managerial and policy solutions for this issue in the future.</a:t>
            </a:r>
          </a:p>
        </p:txBody>
      </p:sp>
      <p:graphicFrame>
        <p:nvGraphicFramePr>
          <p:cNvPr id="4" name="Content Placeholder 3"/>
          <p:cNvGraphicFramePr>
            <a:graphicFrameLocks noGrp="1"/>
          </p:cNvGraphicFramePr>
          <p:nvPr>
            <p:ph idx="1"/>
          </p:nvPr>
        </p:nvGraphicFramePr>
        <p:xfrm>
          <a:off x="838200" y="1929008"/>
          <a:ext cx="10184703" cy="3494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39260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a:t>
            </a:r>
            <a:r>
              <a:rPr lang="en-US" dirty="0"/>
              <a:t> </a:t>
            </a:r>
          </a:p>
        </p:txBody>
      </p:sp>
      <p:sp>
        <p:nvSpPr>
          <p:cNvPr id="3" name="Content Placeholder 2"/>
          <p:cNvSpPr>
            <a:spLocks noGrp="1"/>
          </p:cNvSpPr>
          <p:nvPr>
            <p:ph idx="1"/>
          </p:nvPr>
        </p:nvSpPr>
        <p:spPr>
          <a:xfrm>
            <a:off x="838200" y="1562578"/>
            <a:ext cx="10515600" cy="4351338"/>
          </a:xfrm>
        </p:spPr>
        <p:txBody>
          <a:bodyPr>
            <a:normAutofit/>
          </a:bodyPr>
          <a:lstStyle/>
          <a:p>
            <a:pPr marL="0" indent="0" algn="just">
              <a:lnSpc>
                <a:spcPct val="150000"/>
              </a:lnSpc>
              <a:buNone/>
            </a:pPr>
            <a:r>
              <a:rPr lang="en-US" sz="2000" dirty="0">
                <a:latin typeface="+mj-lt"/>
              </a:rPr>
              <a:t>Food waste is a significant issue, but it can be resolved. Hotels can reduce food waste by investing in food waste tracking and measurement technology, implementing food waste prevention strategies, setting aggressive goals for reducing food waste, donating excess food to nearby food banks and charities, and composting food waste. Delta Hotels by Marriott is a pioneer in cutting down on food waste in the hotel business. The corporation has adopted a comprehensive policy to reduce food waste by 50% by 2030. Delta Hotels by Marriott contributes to cost savings, environmental preservation, and hunger alleviation by employing cutting-edge procedures and methods.</a:t>
            </a:r>
          </a:p>
        </p:txBody>
      </p:sp>
    </p:spTree>
    <p:extLst>
      <p:ext uri="{BB962C8B-B14F-4D97-AF65-F5344CB8AC3E}">
        <p14:creationId xmlns:p14="http://schemas.microsoft.com/office/powerpoint/2010/main" val="257552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A07756-BC21-5209-4DF0-4FC3565742B8}"/>
              </a:ext>
            </a:extLst>
          </p:cNvPr>
          <p:cNvSpPr>
            <a:spLocks noGrp="1"/>
          </p:cNvSpPr>
          <p:nvPr>
            <p:ph type="title"/>
          </p:nvPr>
        </p:nvSpPr>
        <p:spPr>
          <a:xfrm>
            <a:off x="488515" y="613775"/>
            <a:ext cx="10768065" cy="5052734"/>
          </a:xfrm>
        </p:spPr>
        <p:txBody>
          <a:bodyPr anchor="t" anchorCtr="0">
            <a:normAutofit fontScale="90000"/>
          </a:bodyPr>
          <a:lstStyle/>
          <a:p>
            <a:r>
              <a:rPr lang="en-GB" sz="3600" b="1" dirty="0">
                <a:latin typeface="+mj-lt"/>
              </a:rPr>
              <a:t>References </a:t>
            </a:r>
            <a:br>
              <a:rPr lang="en-US" b="1" dirty="0"/>
            </a:br>
            <a:r>
              <a:rPr lang="en-US" sz="1300" dirty="0" err="1">
                <a:latin typeface="+mj-lt"/>
              </a:rPr>
              <a:t>Amicarelli</a:t>
            </a:r>
            <a:r>
              <a:rPr lang="en-US" sz="1300" dirty="0">
                <a:latin typeface="+mj-lt"/>
              </a:rPr>
              <a:t>, V. and </a:t>
            </a:r>
            <a:r>
              <a:rPr lang="en-US" sz="1300" dirty="0" err="1">
                <a:latin typeface="+mj-lt"/>
              </a:rPr>
              <a:t>Aluculesei</a:t>
            </a:r>
            <a:r>
              <a:rPr lang="en-US" sz="1300" dirty="0">
                <a:latin typeface="+mj-lt"/>
              </a:rPr>
              <a:t>, A.-C. (2021). How to manage and minimize food waste in the hotel industry: an exploratory research. </a:t>
            </a:r>
            <a:r>
              <a:rPr lang="en-US" sz="1300" i="1" dirty="0">
                <a:latin typeface="+mj-lt"/>
              </a:rPr>
              <a:t>International Journal of Culture, Tourism and Hospitality Research</a:t>
            </a:r>
            <a:r>
              <a:rPr lang="en-US" sz="1300" dirty="0">
                <a:latin typeface="+mj-lt"/>
              </a:rPr>
              <a:t>, ahead-of-print(ahead-of-print).</a:t>
            </a:r>
            <a:br>
              <a:rPr lang="en-US" sz="1300" dirty="0">
                <a:latin typeface="+mj-lt"/>
              </a:rPr>
            </a:br>
            <a:r>
              <a:rPr lang="en-US" sz="1300" dirty="0">
                <a:latin typeface="+mj-lt"/>
              </a:rPr>
              <a:t>Bader, E.E. (2019). Sustainable hotel business practices. </a:t>
            </a:r>
            <a:r>
              <a:rPr lang="en-US" sz="1300" i="1" dirty="0">
                <a:latin typeface="+mj-lt"/>
              </a:rPr>
              <a:t>Journal of Retail &amp; Leisure Property</a:t>
            </a:r>
            <a:r>
              <a:rPr lang="en-US" sz="1300" dirty="0">
                <a:latin typeface="+mj-lt"/>
              </a:rPr>
              <a:t>, 5(1), pp.70–77.</a:t>
            </a:r>
            <a:br>
              <a:rPr lang="en-US" sz="1300" dirty="0">
                <a:latin typeface="+mj-lt"/>
              </a:rPr>
            </a:br>
            <a:r>
              <a:rPr lang="en-US" sz="1300" dirty="0" err="1">
                <a:latin typeface="+mj-lt"/>
              </a:rPr>
              <a:t>Berezan</a:t>
            </a:r>
            <a:r>
              <a:rPr lang="en-US" sz="1300" dirty="0">
                <a:latin typeface="+mj-lt"/>
              </a:rPr>
              <a:t>, O. and </a:t>
            </a:r>
            <a:r>
              <a:rPr lang="en-US" sz="1300" dirty="0" err="1">
                <a:latin typeface="+mj-lt"/>
              </a:rPr>
              <a:t>Raab</a:t>
            </a:r>
            <a:r>
              <a:rPr lang="en-US" sz="1300" dirty="0">
                <a:latin typeface="+mj-lt"/>
              </a:rPr>
              <a:t>, C. (2020). Sustainable hotel practices and nationality: The impact on guest satisfaction and guest intention to return. </a:t>
            </a:r>
            <a:r>
              <a:rPr lang="en-US" sz="1300" i="1" dirty="0">
                <a:latin typeface="+mj-lt"/>
              </a:rPr>
              <a:t>International Journal of Hospitality Management</a:t>
            </a:r>
            <a:r>
              <a:rPr lang="en-US" sz="1300" dirty="0">
                <a:latin typeface="+mj-lt"/>
              </a:rPr>
              <a:t>, 34(1), pp.227–233.</a:t>
            </a:r>
            <a:br>
              <a:rPr lang="en-US" sz="1300" dirty="0">
                <a:latin typeface="+mj-lt"/>
              </a:rPr>
            </a:br>
            <a:r>
              <a:rPr lang="en-US" sz="1300" dirty="0" err="1">
                <a:latin typeface="+mj-lt"/>
              </a:rPr>
              <a:t>Brezet</a:t>
            </a:r>
            <a:r>
              <a:rPr lang="en-US" sz="1300" dirty="0">
                <a:latin typeface="+mj-lt"/>
              </a:rPr>
              <a:t>, H. and </a:t>
            </a:r>
            <a:r>
              <a:rPr lang="en-US" sz="1300" dirty="0" err="1">
                <a:latin typeface="+mj-lt"/>
              </a:rPr>
              <a:t>Backman</a:t>
            </a:r>
            <a:r>
              <a:rPr lang="en-US" sz="1300" dirty="0">
                <a:latin typeface="+mj-lt"/>
              </a:rPr>
              <a:t>, M. (2019). The entrepreneurship factor in sustainable tourism development. </a:t>
            </a:r>
            <a:r>
              <a:rPr lang="en-US" sz="1300" i="1" dirty="0">
                <a:latin typeface="+mj-lt"/>
              </a:rPr>
              <a:t>Journal of Cleaner Production</a:t>
            </a:r>
            <a:r>
              <a:rPr lang="en-US" sz="1300" dirty="0">
                <a:latin typeface="+mj-lt"/>
              </a:rPr>
              <a:t>, 13(8), pp.787–798.</a:t>
            </a:r>
            <a:br>
              <a:rPr lang="en-US" sz="1300" dirty="0">
                <a:latin typeface="+mj-lt"/>
              </a:rPr>
            </a:br>
            <a:r>
              <a:rPr lang="en-US" sz="1300" dirty="0">
                <a:latin typeface="+mj-lt"/>
              </a:rPr>
              <a:t>Business Waste (2023). </a:t>
            </a:r>
            <a:r>
              <a:rPr lang="en-US" sz="1300" i="1" dirty="0">
                <a:latin typeface="+mj-lt"/>
              </a:rPr>
              <a:t>Britain’s Hospitality Sector Generates 920K </a:t>
            </a:r>
            <a:r>
              <a:rPr lang="en-US" sz="1300" i="1" dirty="0" err="1">
                <a:latin typeface="+mj-lt"/>
              </a:rPr>
              <a:t>Tonnes</a:t>
            </a:r>
            <a:r>
              <a:rPr lang="en-US" sz="1300" i="1" dirty="0">
                <a:latin typeface="+mj-lt"/>
              </a:rPr>
              <a:t> of Food Waste Annually</a:t>
            </a:r>
            <a:r>
              <a:rPr lang="en-US" sz="1300" dirty="0">
                <a:latin typeface="+mj-lt"/>
              </a:rPr>
              <a:t>. [online] Business Waste. Available at: https://www.businesswaste.co.uk/britains-hospitality-sector-generates-920k-tonnes-of-food-waste-annually/.</a:t>
            </a:r>
            <a:br>
              <a:rPr lang="en-US" sz="1300" dirty="0">
                <a:latin typeface="+mj-lt"/>
              </a:rPr>
            </a:br>
            <a:r>
              <a:rPr lang="en-US" sz="1300" dirty="0">
                <a:latin typeface="+mj-lt"/>
              </a:rPr>
              <a:t>Delta Hotels by Marriott (2023). </a:t>
            </a:r>
            <a:r>
              <a:rPr lang="en-US" sz="1300" i="1" dirty="0">
                <a:latin typeface="+mj-lt"/>
              </a:rPr>
              <a:t>Find &amp; Book Hotels | Delta Hotels by Marriott</a:t>
            </a:r>
            <a:r>
              <a:rPr lang="en-US" sz="1300" dirty="0">
                <a:latin typeface="+mj-lt"/>
              </a:rPr>
              <a:t>. [online] Delta Hotels. Available at: https://delta-hotels.marriott.com/.</a:t>
            </a:r>
            <a:br>
              <a:rPr lang="en-US" sz="1300" dirty="0">
                <a:latin typeface="+mj-lt"/>
              </a:rPr>
            </a:br>
            <a:r>
              <a:rPr lang="en-US" sz="1300" dirty="0" err="1">
                <a:latin typeface="+mj-lt"/>
              </a:rPr>
              <a:t>Dongre</a:t>
            </a:r>
            <a:r>
              <a:rPr lang="en-US" sz="1300" dirty="0">
                <a:latin typeface="+mj-lt"/>
              </a:rPr>
              <a:t>, </a:t>
            </a:r>
            <a:r>
              <a:rPr lang="en-US" sz="1300" dirty="0" err="1">
                <a:latin typeface="+mj-lt"/>
              </a:rPr>
              <a:t>Ms.R</a:t>
            </a:r>
            <a:r>
              <a:rPr lang="en-US" sz="1300" dirty="0">
                <a:latin typeface="+mj-lt"/>
              </a:rPr>
              <a:t>. (2018). A Study of Generation of Food Waste and Awareness Regarding the Food Waste Amongst Indian Households. </a:t>
            </a:r>
            <a:r>
              <a:rPr lang="en-US" sz="1300" i="1" dirty="0">
                <a:latin typeface="+mj-lt"/>
              </a:rPr>
              <a:t>International Journal of Trend in Scientific Research and Development</a:t>
            </a:r>
            <a:r>
              <a:rPr lang="en-US" sz="1300" dirty="0">
                <a:latin typeface="+mj-lt"/>
              </a:rPr>
              <a:t>, Volume-2(Issue-4), pp.1174–1178.</a:t>
            </a:r>
            <a:br>
              <a:rPr lang="en-US" sz="1300" dirty="0">
                <a:latin typeface="+mj-lt"/>
              </a:rPr>
            </a:br>
            <a:r>
              <a:rPr lang="en-US" sz="1300" dirty="0">
                <a:latin typeface="+mj-lt"/>
              </a:rPr>
              <a:t>Fischer, L.-B. and </a:t>
            </a:r>
            <a:r>
              <a:rPr lang="en-US" sz="1300" dirty="0" err="1">
                <a:latin typeface="+mj-lt"/>
              </a:rPr>
              <a:t>Newig</a:t>
            </a:r>
            <a:r>
              <a:rPr lang="en-US" sz="1300" dirty="0">
                <a:latin typeface="+mj-lt"/>
              </a:rPr>
              <a:t>, J. (2019). Importance of Actors and Agency in Sustainability Transitions: A Systematic Exploration of the Literature. </a:t>
            </a:r>
            <a:r>
              <a:rPr lang="en-US" sz="1300" i="1" dirty="0">
                <a:latin typeface="+mj-lt"/>
              </a:rPr>
              <a:t>Sustainability</a:t>
            </a:r>
            <a:r>
              <a:rPr lang="en-US" sz="1300" dirty="0">
                <a:latin typeface="+mj-lt"/>
              </a:rPr>
              <a:t>, 8(5), p.476.</a:t>
            </a:r>
            <a:br>
              <a:rPr lang="en-US" sz="1300" dirty="0">
                <a:latin typeface="+mj-lt"/>
              </a:rPr>
            </a:br>
            <a:r>
              <a:rPr lang="en-US" sz="1300" dirty="0">
                <a:latin typeface="+mj-lt"/>
              </a:rPr>
              <a:t>Gill, A. (2019). </a:t>
            </a:r>
            <a:r>
              <a:rPr lang="en-US" sz="1300" i="1" dirty="0">
                <a:latin typeface="+mj-lt"/>
              </a:rPr>
              <a:t>Resilient destinations and tourism : governance strategies in the transition towards sustainability in tourism</a:t>
            </a:r>
            <a:r>
              <a:rPr lang="en-US" sz="1300" dirty="0">
                <a:latin typeface="+mj-lt"/>
              </a:rPr>
              <a:t>. 8th ed. Abingdon, Oxon ; New York, </a:t>
            </a:r>
            <a:r>
              <a:rPr lang="en-US" sz="1300" dirty="0" err="1">
                <a:latin typeface="+mj-lt"/>
              </a:rPr>
              <a:t>Ny</a:t>
            </a:r>
            <a:r>
              <a:rPr lang="en-US" sz="1300" dirty="0">
                <a:latin typeface="+mj-lt"/>
              </a:rPr>
              <a:t>: Routledge.</a:t>
            </a:r>
            <a:br>
              <a:rPr lang="en-US" sz="1300" dirty="0">
                <a:latin typeface="+mj-lt"/>
              </a:rPr>
            </a:br>
            <a:r>
              <a:rPr lang="en-US" sz="1300" dirty="0" err="1">
                <a:latin typeface="+mj-lt"/>
              </a:rPr>
              <a:t>Gustavsson</a:t>
            </a:r>
            <a:r>
              <a:rPr lang="en-US" sz="1300" dirty="0">
                <a:latin typeface="+mj-lt"/>
              </a:rPr>
              <a:t>, J. (2017). </a:t>
            </a:r>
            <a:r>
              <a:rPr lang="en-US" sz="1300" i="1" dirty="0">
                <a:latin typeface="+mj-lt"/>
              </a:rPr>
              <a:t>Global food losses and food waste : extent, causes and prevention</a:t>
            </a:r>
            <a:r>
              <a:rPr lang="en-US" sz="1300" dirty="0">
                <a:latin typeface="+mj-lt"/>
              </a:rPr>
              <a:t>. 4th ed. [online] Rome: Food And Agriculture Organization Of The United Nations </a:t>
            </a:r>
            <a:r>
              <a:rPr lang="en-US" sz="1300" dirty="0" err="1">
                <a:latin typeface="+mj-lt"/>
              </a:rPr>
              <a:t>Fao</a:t>
            </a:r>
            <a:r>
              <a:rPr lang="en-US" sz="1300" dirty="0">
                <a:latin typeface="+mj-lt"/>
              </a:rPr>
              <a:t>. Available at: http://agris.fao.org/agris-search/search.do?request_locale=es&amp;recordID=XF2013001423.</a:t>
            </a:r>
            <a:br>
              <a:rPr lang="en-US" sz="1300" dirty="0">
                <a:latin typeface="+mj-lt"/>
              </a:rPr>
            </a:br>
            <a:r>
              <a:rPr lang="en-US" sz="1300" dirty="0" err="1">
                <a:latin typeface="+mj-lt"/>
              </a:rPr>
              <a:t>Kovaleva</a:t>
            </a:r>
            <a:r>
              <a:rPr lang="en-US" sz="1300" dirty="0">
                <a:latin typeface="+mj-lt"/>
              </a:rPr>
              <a:t>, M. (2020). </a:t>
            </a:r>
            <a:r>
              <a:rPr lang="en-US" sz="1300" i="1" dirty="0">
                <a:latin typeface="+mj-lt"/>
              </a:rPr>
              <a:t>Food Waste and Sustainable Food Waste Management in the Baltic Sea Region</a:t>
            </a:r>
            <a:r>
              <a:rPr lang="en-US" sz="1300" dirty="0">
                <a:latin typeface="+mj-lt"/>
              </a:rPr>
              <a:t>. 2nd ed. Cham: Springer International Publishing.</a:t>
            </a:r>
            <a:br>
              <a:rPr lang="en-US" sz="1300" dirty="0">
                <a:latin typeface="+mj-lt"/>
              </a:rPr>
            </a:br>
            <a:r>
              <a:rPr lang="en-US" sz="1300" dirty="0">
                <a:latin typeface="+mj-lt"/>
              </a:rPr>
              <a:t>Lee, H. and Li, X. (2021). Guests’ perceptions of green hotel practices and management responses on TripAdvisor. </a:t>
            </a:r>
            <a:r>
              <a:rPr lang="en-US" sz="1300" i="1" dirty="0">
                <a:latin typeface="+mj-lt"/>
              </a:rPr>
              <a:t>Journal of Hospitality and Tourism Technology</a:t>
            </a:r>
            <a:r>
              <a:rPr lang="en-US" sz="1300" dirty="0">
                <a:latin typeface="+mj-lt"/>
              </a:rPr>
              <a:t>, 7(2), pp.182–199.</a:t>
            </a:r>
            <a:br>
              <a:rPr lang="en-US" sz="1300" dirty="0">
                <a:latin typeface="+mj-lt"/>
              </a:rPr>
            </a:br>
            <a:r>
              <a:rPr lang="en-US" sz="1300" dirty="0" err="1">
                <a:latin typeface="+mj-lt"/>
              </a:rPr>
              <a:t>Maduhu</a:t>
            </a:r>
            <a:r>
              <a:rPr lang="en-US" sz="1300" dirty="0">
                <a:latin typeface="+mj-lt"/>
              </a:rPr>
              <a:t>, M.S. and </a:t>
            </a:r>
            <a:r>
              <a:rPr lang="en-US" sz="1300" dirty="0" err="1">
                <a:latin typeface="+mj-lt"/>
              </a:rPr>
              <a:t>Makori</a:t>
            </a:r>
            <a:r>
              <a:rPr lang="en-US" sz="1300" dirty="0">
                <a:latin typeface="+mj-lt"/>
              </a:rPr>
              <a:t>, F. (2019). Food Waste Management. </a:t>
            </a:r>
            <a:r>
              <a:rPr lang="en-US" sz="1300" i="1" dirty="0">
                <a:latin typeface="+mj-lt"/>
              </a:rPr>
              <a:t>International Journal of Academic Research in Business and Social Sciences</a:t>
            </a:r>
            <a:r>
              <a:rPr lang="en-US" sz="1300" dirty="0">
                <a:latin typeface="+mj-lt"/>
              </a:rPr>
              <a:t>, 9(11).</a:t>
            </a:r>
            <a:br>
              <a:rPr lang="en-US" sz="1300" dirty="0">
                <a:latin typeface="+mj-lt"/>
              </a:rPr>
            </a:br>
            <a:r>
              <a:rPr lang="en-US" sz="1300" dirty="0" err="1">
                <a:latin typeface="+mj-lt"/>
              </a:rPr>
              <a:t>Morone</a:t>
            </a:r>
            <a:r>
              <a:rPr lang="en-US" sz="1300" dirty="0">
                <a:latin typeface="+mj-lt"/>
              </a:rPr>
              <a:t>, P. and </a:t>
            </a:r>
            <a:r>
              <a:rPr lang="en-US" sz="1300" dirty="0" err="1">
                <a:latin typeface="+mj-lt"/>
              </a:rPr>
              <a:t>Papendiek</a:t>
            </a:r>
            <a:r>
              <a:rPr lang="en-US" sz="1300" dirty="0">
                <a:latin typeface="+mj-lt"/>
              </a:rPr>
              <a:t>, F. (2019). </a:t>
            </a:r>
            <a:r>
              <a:rPr lang="en-US" sz="1300" i="1" dirty="0">
                <a:latin typeface="+mj-lt"/>
              </a:rPr>
              <a:t>Food waste reduction and </a:t>
            </a:r>
            <a:r>
              <a:rPr lang="en-US" sz="1300" i="1" dirty="0" err="1">
                <a:latin typeface="+mj-lt"/>
              </a:rPr>
              <a:t>valorisation</a:t>
            </a:r>
            <a:r>
              <a:rPr lang="en-US" sz="1300" i="1" dirty="0">
                <a:latin typeface="+mj-lt"/>
              </a:rPr>
              <a:t> : sustainability assessment and policy analysis</a:t>
            </a:r>
            <a:r>
              <a:rPr lang="en-US" sz="1300" dirty="0">
                <a:latin typeface="+mj-lt"/>
              </a:rPr>
              <a:t>. 7th ed. Cham: Springer.</a:t>
            </a:r>
            <a:br>
              <a:rPr lang="en-US" sz="1300" dirty="0">
                <a:latin typeface="+mj-lt"/>
              </a:rPr>
            </a:br>
            <a:r>
              <a:rPr lang="en-US" sz="1300" dirty="0">
                <a:latin typeface="+mj-lt"/>
              </a:rPr>
              <a:t>Muller, C. (2022). Food waste impact | Marriott. </a:t>
            </a:r>
            <a:r>
              <a:rPr lang="en-US" sz="1300" i="1" dirty="0">
                <a:latin typeface="+mj-lt"/>
              </a:rPr>
              <a:t>Cornell Hotel and Restaurant Administration Quarterly</a:t>
            </a:r>
            <a:r>
              <a:rPr lang="en-US" sz="1300" dirty="0">
                <a:latin typeface="+mj-lt"/>
              </a:rPr>
              <a:t>, 30(4), pp.7–13.</a:t>
            </a:r>
            <a:br>
              <a:rPr lang="en-US" sz="1300" dirty="0">
                <a:latin typeface="+mj-lt"/>
              </a:rPr>
            </a:br>
            <a:r>
              <a:rPr lang="en-US" sz="1300" dirty="0">
                <a:latin typeface="+mj-lt"/>
              </a:rPr>
              <a:t>Okazaki, W.K. and Turn, S.Q. (2019). Characterization of food waste generators: A Hawaii case study. </a:t>
            </a:r>
            <a:r>
              <a:rPr lang="en-US" sz="1300" i="1" dirty="0">
                <a:latin typeface="+mj-lt"/>
              </a:rPr>
              <a:t>Waste Management</a:t>
            </a:r>
            <a:r>
              <a:rPr lang="en-US" sz="1300" dirty="0">
                <a:latin typeface="+mj-lt"/>
              </a:rPr>
              <a:t>, 28(12), pp.2483–2494.</a:t>
            </a:r>
            <a:br>
              <a:rPr lang="en-US" sz="1300" dirty="0">
                <a:latin typeface="+mj-lt"/>
              </a:rPr>
            </a:br>
            <a:r>
              <a:rPr lang="en-US" sz="1300" dirty="0" err="1">
                <a:latin typeface="+mj-lt"/>
              </a:rPr>
              <a:t>Reinikainen</a:t>
            </a:r>
            <a:r>
              <a:rPr lang="en-US" sz="1300" dirty="0">
                <a:latin typeface="+mj-lt"/>
              </a:rPr>
              <a:t>, A. and </a:t>
            </a:r>
            <a:r>
              <a:rPr lang="en-US" sz="1300" dirty="0" err="1">
                <a:latin typeface="+mj-lt"/>
              </a:rPr>
              <a:t>Hartikainen</a:t>
            </a:r>
            <a:r>
              <a:rPr lang="en-US" sz="1300" dirty="0">
                <a:latin typeface="+mj-lt"/>
              </a:rPr>
              <a:t>, H. (2019). Elements affecting food waste in the food service sector. </a:t>
            </a:r>
            <a:r>
              <a:rPr lang="en-US" sz="1300" i="1" dirty="0">
                <a:latin typeface="+mj-lt"/>
              </a:rPr>
              <a:t>Waste Management</a:t>
            </a:r>
            <a:r>
              <a:rPr lang="en-US" sz="1300" dirty="0">
                <a:latin typeface="+mj-lt"/>
              </a:rPr>
              <a:t>, 56, pp.446–453.</a:t>
            </a:r>
            <a:br>
              <a:rPr lang="en-US" sz="1300" dirty="0">
                <a:latin typeface="+mj-lt"/>
              </a:rPr>
            </a:br>
            <a:r>
              <a:rPr lang="en-US" sz="1300" dirty="0" err="1">
                <a:latin typeface="+mj-lt"/>
              </a:rPr>
              <a:t>Scherhaufer</a:t>
            </a:r>
            <a:r>
              <a:rPr lang="en-US" sz="1300" dirty="0">
                <a:latin typeface="+mj-lt"/>
              </a:rPr>
              <a:t>, S. and Moates, G. (2022). Environmental impacts of food waste in Europe. </a:t>
            </a:r>
            <a:r>
              <a:rPr lang="en-US" sz="1300" i="1" dirty="0">
                <a:latin typeface="+mj-lt"/>
              </a:rPr>
              <a:t>Waste Management</a:t>
            </a:r>
            <a:r>
              <a:rPr lang="en-US" sz="1300" dirty="0">
                <a:latin typeface="+mj-lt"/>
              </a:rPr>
              <a:t>, 77, pp.98–113.</a:t>
            </a:r>
            <a:br>
              <a:rPr lang="en-US" sz="1300" dirty="0">
                <a:latin typeface="+mj-lt"/>
              </a:rPr>
            </a:br>
            <a:r>
              <a:rPr lang="en-US" sz="1300" dirty="0" err="1">
                <a:latin typeface="+mj-lt"/>
              </a:rPr>
              <a:t>Tonini</a:t>
            </a:r>
            <a:r>
              <a:rPr lang="en-US" sz="1300" dirty="0">
                <a:latin typeface="+mj-lt"/>
              </a:rPr>
              <a:t>, D. and </a:t>
            </a:r>
            <a:r>
              <a:rPr lang="en-US" sz="1300" dirty="0" err="1">
                <a:latin typeface="+mj-lt"/>
              </a:rPr>
              <a:t>Albizzati</a:t>
            </a:r>
            <a:r>
              <a:rPr lang="en-US" sz="1300" dirty="0">
                <a:latin typeface="+mj-lt"/>
              </a:rPr>
              <a:t>, P.F. (2020). Environmental impacts of food waste: Learnings and challenges from a case study on UK. </a:t>
            </a:r>
            <a:r>
              <a:rPr lang="en-US" sz="1300" i="1" dirty="0">
                <a:latin typeface="+mj-lt"/>
              </a:rPr>
              <a:t>Waste Management</a:t>
            </a:r>
            <a:r>
              <a:rPr lang="en-US" sz="1300" dirty="0">
                <a:latin typeface="+mj-lt"/>
              </a:rPr>
              <a:t>, [online] 76(1), pp.744–766. Available at: https://www.sciencedirect.com/science/article/pii/S0956053X18301740.</a:t>
            </a:r>
            <a:br>
              <a:rPr lang="en-US" sz="1300" dirty="0">
                <a:latin typeface="+mj-lt"/>
              </a:rPr>
            </a:br>
            <a:r>
              <a:rPr lang="en-US" sz="1300" dirty="0">
                <a:latin typeface="+mj-lt"/>
              </a:rPr>
              <a:t>YOUNGS, A. and NOBIS, G. (2022). Food waste from hotels and restaurants in the U.K. </a:t>
            </a:r>
            <a:r>
              <a:rPr lang="en-US" sz="1300" i="1" dirty="0">
                <a:latin typeface="+mj-lt"/>
              </a:rPr>
              <a:t>Waste Management &amp; Research</a:t>
            </a:r>
            <a:r>
              <a:rPr lang="en-US" sz="1300" dirty="0">
                <a:latin typeface="+mj-lt"/>
              </a:rPr>
              <a:t>, 1(4), pp.295–308.</a:t>
            </a:r>
            <a:br>
              <a:rPr lang="en-US" sz="2700" dirty="0"/>
            </a:br>
            <a:br>
              <a:rPr lang="en-US" dirty="0"/>
            </a:br>
            <a:endParaRPr lang="en-GB" dirty="0"/>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3.xml><?xml version="1.0" encoding="utf-8"?>
<a:theme xmlns:a="http://schemas.openxmlformats.org/drawingml/2006/main" name="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3" id="{43F99639-B193-4022-BE69-23FA00B831EA}" vid="{33ACB9AB-A5D0-46AF-B162-B0129356D5DB}"/>
    </a:ext>
  </a:extLst>
</a:theme>
</file>

<file path=ppt/theme/theme4.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117</TotalTime>
  <Words>2894</Words>
  <Application>Microsoft Office PowerPoint</Application>
  <PresentationFormat>Widescreen</PresentationFormat>
  <Paragraphs>74</Paragraphs>
  <Slides>10</Slides>
  <Notes>8</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10</vt:i4>
      </vt:variant>
    </vt:vector>
  </HeadingPairs>
  <TitlesOfParts>
    <vt:vector size="20" baseType="lpstr">
      <vt:lpstr>Arial</vt:lpstr>
      <vt:lpstr>Calibri</vt:lpstr>
      <vt:lpstr>Calibri Light</vt:lpstr>
      <vt:lpstr>Century Gothic</vt:lpstr>
      <vt:lpstr>Symbol</vt:lpstr>
      <vt:lpstr>Wingdings 3</vt:lpstr>
      <vt:lpstr>Ion</vt:lpstr>
      <vt:lpstr>Theme1</vt:lpstr>
      <vt:lpstr>Theme3</vt:lpstr>
      <vt:lpstr>Theme4</vt:lpstr>
      <vt:lpstr>International Hotel Management BMIH6001 Contemporary Themes Assignment 2-Presentation Student name: Md Mustafa Zaman Student ID: 2016410 Lecturer Name: Giulia Chifari </vt:lpstr>
      <vt:lpstr>Introduction </vt:lpstr>
      <vt:lpstr>Overview of Literature </vt:lpstr>
      <vt:lpstr>Selection and introduction of specific area of the hotel industry</vt:lpstr>
      <vt:lpstr>Application to the hotel and hospitality sector </vt:lpstr>
      <vt:lpstr>Real-life impacts both in hotel and Delta Hotel by Marriott</vt:lpstr>
      <vt:lpstr>Strengths and limitations </vt:lpstr>
      <vt:lpstr>Analyse potential managerial and policy solutions for this issue in the future.</vt:lpstr>
      <vt:lpstr>Conclusion </vt:lpstr>
      <vt:lpstr>References  Amicarelli, V. and Aluculesei, A.-C. (2021). How to manage and minimize food waste in the hotel industry: an exploratory research. International Journal of Culture, Tourism and Hospitality Research, ahead-of-print(ahead-of-print). Bader, E.E. (2019). Sustainable hotel business practices. Journal of Retail &amp; Leisure Property, 5(1), pp.70–77. Berezan, O. and Raab, C. (2020). Sustainable hotel practices and nationality: The impact on guest satisfaction and guest intention to return. International Journal of Hospitality Management, 34(1), pp.227–233. Brezet, H. and Backman, M. (2019). The entrepreneurship factor in sustainable tourism development. Journal of Cleaner Production, 13(8), pp.787–798. Business Waste (2023). Britain’s Hospitality Sector Generates 920K Tonnes of Food Waste Annually. [online] Business Waste. Available at: https://www.businesswaste.co.uk/britains-hospitality-sector-generates-920k-tonnes-of-food-waste-annually/. Delta Hotels by Marriott (2023). Find &amp; Book Hotels | Delta Hotels by Marriott. [online] Delta Hotels. Available at: https://delta-hotels.marriott.com/. Dongre, Ms.R. (2018). A Study of Generation of Food Waste and Awareness Regarding the Food Waste Amongst Indian Households. International Journal of Trend in Scientific Research and Development, Volume-2(Issue-4), pp.1174–1178. Fischer, L.-B. and Newig, J. (2019). Importance of Actors and Agency in Sustainability Transitions: A Systematic Exploration of the Literature. Sustainability, 8(5), p.476. Gill, A. (2019). Resilient destinations and tourism : governance strategies in the transition towards sustainability in tourism. 8th ed. Abingdon, Oxon ; New York, Ny: Routledge. Gustavsson, J. (2017). Global food losses and food waste : extent, causes and prevention. 4th ed. [online] Rome: Food And Agriculture Organization Of The United Nations Fao. Available at: http://agris.fao.org/agris-search/search.do?request_locale=es&amp;recordID=XF2013001423. Kovaleva, M. (2020). Food Waste and Sustainable Food Waste Management in the Baltic Sea Region. 2nd ed. Cham: Springer International Publishing. Lee, H. and Li, X. (2021). Guests’ perceptions of green hotel practices and management responses on TripAdvisor. Journal of Hospitality and Tourism Technology, 7(2), pp.182–199. Maduhu, M.S. and Makori, F. (2019). Food Waste Management. International Journal of Academic Research in Business and Social Sciences, 9(11). Morone, P. and Papendiek, F. (2019). Food waste reduction and valorisation : sustainability assessment and policy analysis. 7th ed. Cham: Springer. Muller, C. (2022). Food waste impact | Marriott. Cornell Hotel and Restaurant Administration Quarterly, 30(4), pp.7–13. Okazaki, W.K. and Turn, S.Q. (2019). Characterization of food waste generators: A Hawaii case study. Waste Management, 28(12), pp.2483–2494. Reinikainen, A. and Hartikainen, H. (2019). Elements affecting food waste in the food service sector. Waste Management, 56, pp.446–453. Scherhaufer, S. and Moates, G. (2022). Environmental impacts of food waste in Europe. Waste Management, 77, pp.98–113. Tonini, D. and Albizzati, P.F. (2020). Environmental impacts of food waste: Learnings and challenges from a case study on UK. Waste Management, [online] 76(1), pp.744–766. Available at: https://www.sciencedirect.com/science/article/pii/S0956053X18301740. YOUNGS, A. and NOBIS, G. (2022). Food waste from hotels and restaurants in the U.K. Waste Management &amp; Research, 1(4), pp.295–308.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Md Mustafa</dc:creator>
  <cp:lastModifiedBy>mustafa zaman</cp:lastModifiedBy>
  <cp:revision>2</cp:revision>
  <dcterms:created xsi:type="dcterms:W3CDTF">2023-10-09T08:59:31Z</dcterms:created>
  <dcterms:modified xsi:type="dcterms:W3CDTF">2023-11-13T01:51:15Z</dcterms:modified>
</cp:coreProperties>
</file>