
<file path=[Content_Types].xml><?xml version="1.0" encoding="utf-8"?>
<Types xmlns="http://schemas.openxmlformats.org/package/2006/content-types">
  <Default Extension="jpeg" ContentType="image/jpeg"/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  <p:sldMasterId id="2147483678" r:id="rId3"/>
  </p:sldMasterIdLst>
  <p:notesMasterIdLst>
    <p:notesMasterId r:id="rId3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81" r:id="rId11"/>
    <p:sldId id="283" r:id="rId12"/>
    <p:sldId id="284" r:id="rId13"/>
    <p:sldId id="282" r:id="rId14"/>
    <p:sldId id="265" r:id="rId15"/>
    <p:sldId id="285" r:id="rId16"/>
    <p:sldId id="286" r:id="rId17"/>
    <p:sldId id="263" r:id="rId18"/>
    <p:sldId id="264" r:id="rId19"/>
    <p:sldId id="266" r:id="rId20"/>
    <p:sldId id="269" r:id="rId21"/>
    <p:sldId id="270" r:id="rId22"/>
    <p:sldId id="271" r:id="rId23"/>
    <p:sldId id="272" r:id="rId24"/>
    <p:sldId id="273" r:id="rId25"/>
    <p:sldId id="355" r:id="rId26"/>
    <p:sldId id="275" r:id="rId27"/>
    <p:sldId id="276" r:id="rId28"/>
    <p:sldId id="277" r:id="rId29"/>
    <p:sldId id="279" r:id="rId30"/>
    <p:sldId id="356" r:id="rId31"/>
    <p:sldId id="357" r:id="rId32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500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6BA812-6005-4888-B36F-ACD1E3BE2E30}" type="doc">
      <dgm:prSet loTypeId="urn:microsoft.com/office/officeart/2008/layout/HorizontalMultiLevelHierarchy" loCatId="hierarchy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065DCD54-48EB-4094-84BB-E575E45DF636}">
      <dgm:prSet phldrT="[Text]"/>
      <dgm:spPr/>
      <dgm:t>
        <a:bodyPr/>
        <a:lstStyle/>
        <a:p>
          <a:r>
            <a:rPr lang="en-GB" dirty="0"/>
            <a:t>Business Growth</a:t>
          </a:r>
        </a:p>
      </dgm:t>
    </dgm:pt>
    <dgm:pt modelId="{8D4E3F5F-8A99-478A-970B-F314EC6E4982}" type="parTrans" cxnId="{0C0B20C0-460B-416B-966F-F3D5820F7DEB}">
      <dgm:prSet/>
      <dgm:spPr/>
      <dgm:t>
        <a:bodyPr/>
        <a:lstStyle/>
        <a:p>
          <a:endParaRPr lang="en-GB"/>
        </a:p>
      </dgm:t>
    </dgm:pt>
    <dgm:pt modelId="{2C6560F1-5630-4B62-89BA-12D042BA3FA9}" type="sibTrans" cxnId="{0C0B20C0-460B-416B-966F-F3D5820F7DEB}">
      <dgm:prSet/>
      <dgm:spPr/>
      <dgm:t>
        <a:bodyPr/>
        <a:lstStyle/>
        <a:p>
          <a:endParaRPr lang="en-GB"/>
        </a:p>
      </dgm:t>
    </dgm:pt>
    <dgm:pt modelId="{B63E3F5B-F2F8-491E-91B1-DFD061E89145}">
      <dgm:prSet phldrT="[Text]"/>
      <dgm:spPr/>
      <dgm:t>
        <a:bodyPr/>
        <a:lstStyle/>
        <a:p>
          <a:r>
            <a:rPr lang="en-GB"/>
            <a:t>Organic </a:t>
          </a:r>
          <a:endParaRPr lang="en-GB" dirty="0"/>
        </a:p>
      </dgm:t>
    </dgm:pt>
    <dgm:pt modelId="{F782C1DE-BBE2-4592-9BA1-D2B78D342329}" type="parTrans" cxnId="{E5D839B6-84DD-4A6A-B933-EB270A0DD186}">
      <dgm:prSet/>
      <dgm:spPr/>
      <dgm:t>
        <a:bodyPr/>
        <a:lstStyle/>
        <a:p>
          <a:endParaRPr lang="en-GB"/>
        </a:p>
      </dgm:t>
    </dgm:pt>
    <dgm:pt modelId="{A62E8C09-EF4F-4E74-9CED-2A80132A8147}" type="sibTrans" cxnId="{E5D839B6-84DD-4A6A-B933-EB270A0DD186}">
      <dgm:prSet/>
      <dgm:spPr/>
      <dgm:t>
        <a:bodyPr/>
        <a:lstStyle/>
        <a:p>
          <a:endParaRPr lang="en-GB"/>
        </a:p>
      </dgm:t>
    </dgm:pt>
    <dgm:pt modelId="{266218FF-A573-40F3-8051-4094F400068E}">
      <dgm:prSet phldrT="[Text]"/>
      <dgm:spPr/>
      <dgm:t>
        <a:bodyPr/>
        <a:lstStyle/>
        <a:p>
          <a:r>
            <a:rPr lang="en-GB" dirty="0"/>
            <a:t>Integration</a:t>
          </a:r>
        </a:p>
      </dgm:t>
    </dgm:pt>
    <dgm:pt modelId="{E6F2E209-ABF4-4F05-84C5-7DF1B8983808}" type="parTrans" cxnId="{7D3A8E43-FB05-42C1-A5C5-19C713E8DD20}">
      <dgm:prSet/>
      <dgm:spPr/>
      <dgm:t>
        <a:bodyPr/>
        <a:lstStyle/>
        <a:p>
          <a:endParaRPr lang="en-GB"/>
        </a:p>
      </dgm:t>
    </dgm:pt>
    <dgm:pt modelId="{CC89CAF1-44C7-47C8-A95E-7993C903514F}" type="sibTrans" cxnId="{7D3A8E43-FB05-42C1-A5C5-19C713E8DD20}">
      <dgm:prSet/>
      <dgm:spPr/>
      <dgm:t>
        <a:bodyPr/>
        <a:lstStyle/>
        <a:p>
          <a:endParaRPr lang="en-GB"/>
        </a:p>
      </dgm:t>
    </dgm:pt>
    <dgm:pt modelId="{6F8E6531-D60D-4837-AAC8-E816A4D4336C}" type="pres">
      <dgm:prSet presAssocID="{496BA812-6005-4888-B36F-ACD1E3BE2E3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D70D870-C9EC-4605-B650-043EBCDA15C3}" type="pres">
      <dgm:prSet presAssocID="{065DCD54-48EB-4094-84BB-E575E45DF636}" presName="root1" presStyleCnt="0"/>
      <dgm:spPr/>
    </dgm:pt>
    <dgm:pt modelId="{356CC94B-5439-45CE-8289-8D71965FAC6C}" type="pres">
      <dgm:prSet presAssocID="{065DCD54-48EB-4094-84BB-E575E45DF636}" presName="LevelOneTextNode" presStyleLbl="node0" presStyleIdx="0" presStyleCnt="1">
        <dgm:presLayoutVars>
          <dgm:chPref val="3"/>
        </dgm:presLayoutVars>
      </dgm:prSet>
      <dgm:spPr/>
    </dgm:pt>
    <dgm:pt modelId="{D37A8C54-7ACE-419D-B92D-CFD27C291167}" type="pres">
      <dgm:prSet presAssocID="{065DCD54-48EB-4094-84BB-E575E45DF636}" presName="level2hierChild" presStyleCnt="0"/>
      <dgm:spPr/>
    </dgm:pt>
    <dgm:pt modelId="{6E7A728F-29D4-4DA1-856D-4257E95B7969}" type="pres">
      <dgm:prSet presAssocID="{F782C1DE-BBE2-4592-9BA1-D2B78D342329}" presName="conn2-1" presStyleLbl="parChTrans1D2" presStyleIdx="0" presStyleCnt="2"/>
      <dgm:spPr/>
    </dgm:pt>
    <dgm:pt modelId="{59AB14DC-8A71-4A93-A5B1-5F2AA69D92F9}" type="pres">
      <dgm:prSet presAssocID="{F782C1DE-BBE2-4592-9BA1-D2B78D342329}" presName="connTx" presStyleLbl="parChTrans1D2" presStyleIdx="0" presStyleCnt="2"/>
      <dgm:spPr/>
    </dgm:pt>
    <dgm:pt modelId="{C0F22B62-2E26-4632-9138-59E18D921DEF}" type="pres">
      <dgm:prSet presAssocID="{B63E3F5B-F2F8-491E-91B1-DFD061E89145}" presName="root2" presStyleCnt="0"/>
      <dgm:spPr/>
    </dgm:pt>
    <dgm:pt modelId="{BE319C0C-9A54-4B08-A7AC-F06BF01A9CD3}" type="pres">
      <dgm:prSet presAssocID="{B63E3F5B-F2F8-491E-91B1-DFD061E89145}" presName="LevelTwoTextNode" presStyleLbl="node2" presStyleIdx="0" presStyleCnt="2" custLinFactY="-44079" custLinFactNeighborX="-5331" custLinFactNeighborY="-100000">
        <dgm:presLayoutVars>
          <dgm:chPref val="3"/>
        </dgm:presLayoutVars>
      </dgm:prSet>
      <dgm:spPr/>
    </dgm:pt>
    <dgm:pt modelId="{173B94F9-AE24-41D2-B77E-9CE2BD02D6B6}" type="pres">
      <dgm:prSet presAssocID="{B63E3F5B-F2F8-491E-91B1-DFD061E89145}" presName="level3hierChild" presStyleCnt="0"/>
      <dgm:spPr/>
    </dgm:pt>
    <dgm:pt modelId="{17431AC0-FD1A-4F16-AE21-49029EAD3A26}" type="pres">
      <dgm:prSet presAssocID="{E6F2E209-ABF4-4F05-84C5-7DF1B8983808}" presName="conn2-1" presStyleLbl="parChTrans1D2" presStyleIdx="1" presStyleCnt="2"/>
      <dgm:spPr/>
    </dgm:pt>
    <dgm:pt modelId="{20B34752-F78D-45C7-B961-2D6EB20401B9}" type="pres">
      <dgm:prSet presAssocID="{E6F2E209-ABF4-4F05-84C5-7DF1B8983808}" presName="connTx" presStyleLbl="parChTrans1D2" presStyleIdx="1" presStyleCnt="2"/>
      <dgm:spPr/>
    </dgm:pt>
    <dgm:pt modelId="{1B7A25F2-DA7A-4E58-81F1-9797AA0D16BB}" type="pres">
      <dgm:prSet presAssocID="{266218FF-A573-40F3-8051-4094F400068E}" presName="root2" presStyleCnt="0"/>
      <dgm:spPr/>
    </dgm:pt>
    <dgm:pt modelId="{C96EF3F8-AC7F-46A6-B5E7-2B3A49FA527C}" type="pres">
      <dgm:prSet presAssocID="{266218FF-A573-40F3-8051-4094F400068E}" presName="LevelTwoTextNode" presStyleLbl="node2" presStyleIdx="1" presStyleCnt="2" custLinFactY="35526" custLinFactNeighborX="-5331" custLinFactNeighborY="100000">
        <dgm:presLayoutVars>
          <dgm:chPref val="3"/>
        </dgm:presLayoutVars>
      </dgm:prSet>
      <dgm:spPr/>
    </dgm:pt>
    <dgm:pt modelId="{B6037AA0-6C3A-4FDF-8D4D-19AB8064A4E9}" type="pres">
      <dgm:prSet presAssocID="{266218FF-A573-40F3-8051-4094F400068E}" presName="level3hierChild" presStyleCnt="0"/>
      <dgm:spPr/>
    </dgm:pt>
  </dgm:ptLst>
  <dgm:cxnLst>
    <dgm:cxn modelId="{ADDC2B29-7548-40A5-9463-595B38E68DD7}" type="presOf" srcId="{496BA812-6005-4888-B36F-ACD1E3BE2E30}" destId="{6F8E6531-D60D-4837-AAC8-E816A4D4336C}" srcOrd="0" destOrd="0" presId="urn:microsoft.com/office/officeart/2008/layout/HorizontalMultiLevelHierarchy"/>
    <dgm:cxn modelId="{D1743929-365C-4B91-8FFC-623D447B4997}" type="presOf" srcId="{E6F2E209-ABF4-4F05-84C5-7DF1B8983808}" destId="{20B34752-F78D-45C7-B961-2D6EB20401B9}" srcOrd="1" destOrd="0" presId="urn:microsoft.com/office/officeart/2008/layout/HorizontalMultiLevelHierarchy"/>
    <dgm:cxn modelId="{E20D4260-37EC-4F93-9165-D9ECEADCAA60}" type="presOf" srcId="{F782C1DE-BBE2-4592-9BA1-D2B78D342329}" destId="{6E7A728F-29D4-4DA1-856D-4257E95B7969}" srcOrd="0" destOrd="0" presId="urn:microsoft.com/office/officeart/2008/layout/HorizontalMultiLevelHierarchy"/>
    <dgm:cxn modelId="{7D3A8E43-FB05-42C1-A5C5-19C713E8DD20}" srcId="{065DCD54-48EB-4094-84BB-E575E45DF636}" destId="{266218FF-A573-40F3-8051-4094F400068E}" srcOrd="1" destOrd="0" parTransId="{E6F2E209-ABF4-4F05-84C5-7DF1B8983808}" sibTransId="{CC89CAF1-44C7-47C8-A95E-7993C903514F}"/>
    <dgm:cxn modelId="{FF378B7E-7DC0-4E2C-B3C2-8B642FB68F34}" type="presOf" srcId="{E6F2E209-ABF4-4F05-84C5-7DF1B8983808}" destId="{17431AC0-FD1A-4F16-AE21-49029EAD3A26}" srcOrd="0" destOrd="0" presId="urn:microsoft.com/office/officeart/2008/layout/HorizontalMultiLevelHierarchy"/>
    <dgm:cxn modelId="{AA7CE193-95DC-40C3-AAC5-DDEA3D791DD2}" type="presOf" srcId="{F782C1DE-BBE2-4592-9BA1-D2B78D342329}" destId="{59AB14DC-8A71-4A93-A5B1-5F2AA69D92F9}" srcOrd="1" destOrd="0" presId="urn:microsoft.com/office/officeart/2008/layout/HorizontalMultiLevelHierarchy"/>
    <dgm:cxn modelId="{E5D839B6-84DD-4A6A-B933-EB270A0DD186}" srcId="{065DCD54-48EB-4094-84BB-E575E45DF636}" destId="{B63E3F5B-F2F8-491E-91B1-DFD061E89145}" srcOrd="0" destOrd="0" parTransId="{F782C1DE-BBE2-4592-9BA1-D2B78D342329}" sibTransId="{A62E8C09-EF4F-4E74-9CED-2A80132A8147}"/>
    <dgm:cxn modelId="{0C0B20C0-460B-416B-966F-F3D5820F7DEB}" srcId="{496BA812-6005-4888-B36F-ACD1E3BE2E30}" destId="{065DCD54-48EB-4094-84BB-E575E45DF636}" srcOrd="0" destOrd="0" parTransId="{8D4E3F5F-8A99-478A-970B-F314EC6E4982}" sibTransId="{2C6560F1-5630-4B62-89BA-12D042BA3FA9}"/>
    <dgm:cxn modelId="{A51410CB-46B0-4B67-9E89-A82DD1275C48}" type="presOf" srcId="{B63E3F5B-F2F8-491E-91B1-DFD061E89145}" destId="{BE319C0C-9A54-4B08-A7AC-F06BF01A9CD3}" srcOrd="0" destOrd="0" presId="urn:microsoft.com/office/officeart/2008/layout/HorizontalMultiLevelHierarchy"/>
    <dgm:cxn modelId="{B3C21DD8-07C7-4E82-8107-6A20125A46C9}" type="presOf" srcId="{065DCD54-48EB-4094-84BB-E575E45DF636}" destId="{356CC94B-5439-45CE-8289-8D71965FAC6C}" srcOrd="0" destOrd="0" presId="urn:microsoft.com/office/officeart/2008/layout/HorizontalMultiLevelHierarchy"/>
    <dgm:cxn modelId="{C74CA4FC-ABD7-4947-BA3F-BB8E4D570615}" type="presOf" srcId="{266218FF-A573-40F3-8051-4094F400068E}" destId="{C96EF3F8-AC7F-46A6-B5E7-2B3A49FA527C}" srcOrd="0" destOrd="0" presId="urn:microsoft.com/office/officeart/2008/layout/HorizontalMultiLevelHierarchy"/>
    <dgm:cxn modelId="{AA17828E-61FA-4782-BB1F-D63690C32100}" type="presParOf" srcId="{6F8E6531-D60D-4837-AAC8-E816A4D4336C}" destId="{5D70D870-C9EC-4605-B650-043EBCDA15C3}" srcOrd="0" destOrd="0" presId="urn:microsoft.com/office/officeart/2008/layout/HorizontalMultiLevelHierarchy"/>
    <dgm:cxn modelId="{9ACBBD7F-674F-4A1D-BDC9-5A260BE45E3F}" type="presParOf" srcId="{5D70D870-C9EC-4605-B650-043EBCDA15C3}" destId="{356CC94B-5439-45CE-8289-8D71965FAC6C}" srcOrd="0" destOrd="0" presId="urn:microsoft.com/office/officeart/2008/layout/HorizontalMultiLevelHierarchy"/>
    <dgm:cxn modelId="{4C23A2E4-C460-49A3-B815-6FA9EDA76DB9}" type="presParOf" srcId="{5D70D870-C9EC-4605-B650-043EBCDA15C3}" destId="{D37A8C54-7ACE-419D-B92D-CFD27C291167}" srcOrd="1" destOrd="0" presId="urn:microsoft.com/office/officeart/2008/layout/HorizontalMultiLevelHierarchy"/>
    <dgm:cxn modelId="{9103D85E-64C7-4C5D-9E91-70F535B44173}" type="presParOf" srcId="{D37A8C54-7ACE-419D-B92D-CFD27C291167}" destId="{6E7A728F-29D4-4DA1-856D-4257E95B7969}" srcOrd="0" destOrd="0" presId="urn:microsoft.com/office/officeart/2008/layout/HorizontalMultiLevelHierarchy"/>
    <dgm:cxn modelId="{6AF9AF75-2402-4CB0-977F-65C7EDF33930}" type="presParOf" srcId="{6E7A728F-29D4-4DA1-856D-4257E95B7969}" destId="{59AB14DC-8A71-4A93-A5B1-5F2AA69D92F9}" srcOrd="0" destOrd="0" presId="urn:microsoft.com/office/officeart/2008/layout/HorizontalMultiLevelHierarchy"/>
    <dgm:cxn modelId="{4074A523-8672-4576-9F85-BAB1A78A42E4}" type="presParOf" srcId="{D37A8C54-7ACE-419D-B92D-CFD27C291167}" destId="{C0F22B62-2E26-4632-9138-59E18D921DEF}" srcOrd="1" destOrd="0" presId="urn:microsoft.com/office/officeart/2008/layout/HorizontalMultiLevelHierarchy"/>
    <dgm:cxn modelId="{25E5CAEF-0453-4FEE-9687-D3AD7281EC4A}" type="presParOf" srcId="{C0F22B62-2E26-4632-9138-59E18D921DEF}" destId="{BE319C0C-9A54-4B08-A7AC-F06BF01A9CD3}" srcOrd="0" destOrd="0" presId="urn:microsoft.com/office/officeart/2008/layout/HorizontalMultiLevelHierarchy"/>
    <dgm:cxn modelId="{CBCBAE31-C7A4-4A5E-A6E3-CB900C04FED3}" type="presParOf" srcId="{C0F22B62-2E26-4632-9138-59E18D921DEF}" destId="{173B94F9-AE24-41D2-B77E-9CE2BD02D6B6}" srcOrd="1" destOrd="0" presId="urn:microsoft.com/office/officeart/2008/layout/HorizontalMultiLevelHierarchy"/>
    <dgm:cxn modelId="{B638AC55-C539-4CFA-BCB4-19AF4DBC8A76}" type="presParOf" srcId="{D37A8C54-7ACE-419D-B92D-CFD27C291167}" destId="{17431AC0-FD1A-4F16-AE21-49029EAD3A26}" srcOrd="2" destOrd="0" presId="urn:microsoft.com/office/officeart/2008/layout/HorizontalMultiLevelHierarchy"/>
    <dgm:cxn modelId="{329C4D7A-A6F2-40A5-8FBC-97D91FA43BFC}" type="presParOf" srcId="{17431AC0-FD1A-4F16-AE21-49029EAD3A26}" destId="{20B34752-F78D-45C7-B961-2D6EB20401B9}" srcOrd="0" destOrd="0" presId="urn:microsoft.com/office/officeart/2008/layout/HorizontalMultiLevelHierarchy"/>
    <dgm:cxn modelId="{28733342-B72A-4FC8-80D5-40B27CB03407}" type="presParOf" srcId="{D37A8C54-7ACE-419D-B92D-CFD27C291167}" destId="{1B7A25F2-DA7A-4E58-81F1-9797AA0D16BB}" srcOrd="3" destOrd="0" presId="urn:microsoft.com/office/officeart/2008/layout/HorizontalMultiLevelHierarchy"/>
    <dgm:cxn modelId="{0FB3BE33-ADE9-4ACB-BB2C-00461906ACF2}" type="presParOf" srcId="{1B7A25F2-DA7A-4E58-81F1-9797AA0D16BB}" destId="{C96EF3F8-AC7F-46A6-B5E7-2B3A49FA527C}" srcOrd="0" destOrd="0" presId="urn:microsoft.com/office/officeart/2008/layout/HorizontalMultiLevelHierarchy"/>
    <dgm:cxn modelId="{A55113D4-1951-407B-B39B-397E70E63D57}" type="presParOf" srcId="{1B7A25F2-DA7A-4E58-81F1-9797AA0D16BB}" destId="{B6037AA0-6C3A-4FDF-8D4D-19AB8064A4E9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31AC0-FD1A-4F16-AE21-49029EAD3A26}">
      <dsp:nvSpPr>
        <dsp:cNvPr id="0" name=""/>
        <dsp:cNvSpPr/>
      </dsp:nvSpPr>
      <dsp:spPr>
        <a:xfrm>
          <a:off x="623312" y="1409700"/>
          <a:ext cx="257741" cy="10607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8870" y="0"/>
              </a:lnTo>
              <a:lnTo>
                <a:pt x="128870" y="1060797"/>
              </a:lnTo>
              <a:lnTo>
                <a:pt x="257741" y="106079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24892" y="1912807"/>
        <a:ext cx="54583" cy="54583"/>
      </dsp:txXfrm>
    </dsp:sp>
    <dsp:sp modelId="{6E7A728F-29D4-4DA1-856D-4257E95B7969}">
      <dsp:nvSpPr>
        <dsp:cNvPr id="0" name=""/>
        <dsp:cNvSpPr/>
      </dsp:nvSpPr>
      <dsp:spPr>
        <a:xfrm>
          <a:off x="623312" y="303085"/>
          <a:ext cx="257741" cy="1106614"/>
        </a:xfrm>
        <a:custGeom>
          <a:avLst/>
          <a:gdLst/>
          <a:ahLst/>
          <a:cxnLst/>
          <a:rect l="0" t="0" r="0" b="0"/>
          <a:pathLst>
            <a:path>
              <a:moveTo>
                <a:pt x="0" y="1106614"/>
              </a:moveTo>
              <a:lnTo>
                <a:pt x="128870" y="1106614"/>
              </a:lnTo>
              <a:lnTo>
                <a:pt x="128870" y="0"/>
              </a:lnTo>
              <a:lnTo>
                <a:pt x="257741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23777" y="827986"/>
        <a:ext cx="56811" cy="56811"/>
      </dsp:txXfrm>
    </dsp:sp>
    <dsp:sp modelId="{356CC94B-5439-45CE-8289-8D71965FAC6C}">
      <dsp:nvSpPr>
        <dsp:cNvPr id="0" name=""/>
        <dsp:cNvSpPr/>
      </dsp:nvSpPr>
      <dsp:spPr>
        <a:xfrm rot="16200000">
          <a:off x="-1054230" y="1141857"/>
          <a:ext cx="2819400" cy="53568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Business Growth</a:t>
          </a:r>
        </a:p>
      </dsp:txBody>
      <dsp:txXfrm>
        <a:off x="-1054230" y="1141857"/>
        <a:ext cx="2819400" cy="535686"/>
      </dsp:txXfrm>
    </dsp:sp>
    <dsp:sp modelId="{BE319C0C-9A54-4B08-A7AC-F06BF01A9CD3}">
      <dsp:nvSpPr>
        <dsp:cNvPr id="0" name=""/>
        <dsp:cNvSpPr/>
      </dsp:nvSpPr>
      <dsp:spPr>
        <a:xfrm>
          <a:off x="881054" y="35242"/>
          <a:ext cx="1757050" cy="53568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Organic </a:t>
          </a:r>
          <a:endParaRPr lang="en-GB" sz="3000" kern="1200" dirty="0"/>
        </a:p>
      </dsp:txBody>
      <dsp:txXfrm>
        <a:off x="881054" y="35242"/>
        <a:ext cx="1757050" cy="535686"/>
      </dsp:txXfrm>
    </dsp:sp>
    <dsp:sp modelId="{C96EF3F8-AC7F-46A6-B5E7-2B3A49FA527C}">
      <dsp:nvSpPr>
        <dsp:cNvPr id="0" name=""/>
        <dsp:cNvSpPr/>
      </dsp:nvSpPr>
      <dsp:spPr>
        <a:xfrm>
          <a:off x="881054" y="2202654"/>
          <a:ext cx="1757050" cy="53568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Integration</a:t>
          </a:r>
        </a:p>
      </dsp:txBody>
      <dsp:txXfrm>
        <a:off x="881054" y="2202654"/>
        <a:ext cx="1757050" cy="535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9D16DC-0414-42BA-84EC-BBF7145F00A8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33DDC-BB56-41A0-82CB-ED53C9C46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009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ighlight>
                  <a:srgbClr val="FFFF00"/>
                </a:highlight>
              </a:rPr>
              <a:t>To be added when the assignments’ briefs are approved.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14A9C3-BF87-644C-A0DF-121D73AA4F3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78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58134" y="210769"/>
            <a:ext cx="2427731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7CC3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9714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8645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40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0945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96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1134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16533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2289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0570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04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2241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8782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7614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8092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055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6948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80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545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7862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7466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816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33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70579" y="202133"/>
            <a:ext cx="24028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6FC0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7268" y="1238186"/>
            <a:ext cx="7748270" cy="39166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7134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155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89075" y="3309315"/>
            <a:ext cx="6960234" cy="134844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810" algn="ctr">
              <a:lnSpc>
                <a:spcPct val="100000"/>
              </a:lnSpc>
              <a:spcBef>
                <a:spcPts val="95"/>
              </a:spcBef>
            </a:pPr>
            <a:r>
              <a:rPr lang="en-GB" sz="2800" spc="-5" dirty="0">
                <a:solidFill>
                  <a:srgbClr val="FFFFFF"/>
                </a:solidFill>
                <a:latin typeface="Segoe UI"/>
                <a:cs typeface="Segoe UI"/>
              </a:rPr>
              <a:t>Cost behaviour </a:t>
            </a:r>
            <a:r>
              <a:rPr sz="2800" spc="-5" dirty="0">
                <a:solidFill>
                  <a:srgbClr val="FFFFFF"/>
                </a:solidFill>
                <a:latin typeface="Segoe UI"/>
                <a:cs typeface="Segoe UI"/>
              </a:rPr>
              <a:t>(analysis</a:t>
            </a:r>
            <a:r>
              <a:rPr sz="28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25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Segoe UI"/>
                <a:cs typeface="Segoe UI"/>
              </a:rPr>
              <a:t>business</a:t>
            </a:r>
            <a:r>
              <a:rPr sz="2800" spc="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Segoe UI"/>
                <a:cs typeface="Segoe UI"/>
              </a:rPr>
              <a:t>costs</a:t>
            </a:r>
            <a:r>
              <a:rPr sz="2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Segoe UI"/>
                <a:cs typeface="Segoe UI"/>
              </a:rPr>
              <a:t>and </a:t>
            </a:r>
            <a:r>
              <a:rPr sz="2800" spc="-75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15" dirty="0">
                <a:solidFill>
                  <a:srgbClr val="FFFFFF"/>
                </a:solidFill>
                <a:latin typeface="Segoe UI"/>
                <a:cs typeface="Segoe UI"/>
              </a:rPr>
              <a:t>resource</a:t>
            </a:r>
            <a:r>
              <a:rPr sz="2800" spc="-5" dirty="0">
                <a:solidFill>
                  <a:srgbClr val="FFFFFF"/>
                </a:solidFill>
                <a:latin typeface="Segoe UI"/>
                <a:cs typeface="Segoe UI"/>
              </a:rPr>
              <a:t> allocation-</a:t>
            </a:r>
            <a:r>
              <a:rPr sz="2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Segoe UI"/>
                <a:cs typeface="Segoe UI"/>
              </a:rPr>
              <a:t>business</a:t>
            </a:r>
            <a:r>
              <a:rPr sz="2800" spc="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Segoe UI"/>
                <a:cs typeface="Segoe UI"/>
              </a:rPr>
              <a:t>decision)</a:t>
            </a:r>
            <a:endParaRPr sz="28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30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95222" y="1118200"/>
            <a:ext cx="7508875" cy="1672589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0"/>
              </a:spcBef>
            </a:pPr>
            <a:r>
              <a:rPr spc="-5" dirty="0">
                <a:solidFill>
                  <a:srgbClr val="000000"/>
                </a:solidFill>
              </a:rPr>
              <a:t>Bachelor</a:t>
            </a:r>
            <a:r>
              <a:rPr spc="-10" dirty="0">
                <a:solidFill>
                  <a:srgbClr val="000000"/>
                </a:solidFill>
              </a:rPr>
              <a:t> </a:t>
            </a:r>
            <a:r>
              <a:rPr spc="-25" dirty="0">
                <a:solidFill>
                  <a:srgbClr val="000000"/>
                </a:solidFill>
              </a:rPr>
              <a:t>of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spc="20" dirty="0">
                <a:solidFill>
                  <a:srgbClr val="000000"/>
                </a:solidFill>
              </a:rPr>
              <a:t>Arts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Business</a:t>
            </a:r>
            <a:r>
              <a:rPr spc="-1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Management</a:t>
            </a:r>
          </a:p>
          <a:p>
            <a:pPr marL="2275840" marR="1357630" indent="-1382395">
              <a:lnSpc>
                <a:spcPct val="100000"/>
              </a:lnSpc>
              <a:spcBef>
                <a:spcPts val="259"/>
              </a:spcBef>
            </a:pPr>
            <a:r>
              <a:rPr sz="3600" spc="-10" dirty="0">
                <a:solidFill>
                  <a:srgbClr val="FFFF00"/>
                </a:solidFill>
              </a:rPr>
              <a:t>Management </a:t>
            </a:r>
            <a:r>
              <a:rPr sz="3600" spc="-5" dirty="0">
                <a:solidFill>
                  <a:srgbClr val="FFFF00"/>
                </a:solidFill>
              </a:rPr>
              <a:t>Economics </a:t>
            </a:r>
            <a:r>
              <a:rPr sz="3600" spc="-980" dirty="0">
                <a:solidFill>
                  <a:srgbClr val="FFFF00"/>
                </a:solidFill>
              </a:rPr>
              <a:t> </a:t>
            </a:r>
            <a:r>
              <a:rPr sz="3600" spc="-15" dirty="0">
                <a:solidFill>
                  <a:srgbClr val="FFFF00"/>
                </a:solidFill>
              </a:rPr>
              <a:t>(LCBB500</a:t>
            </a:r>
            <a:r>
              <a:rPr lang="en-GB" sz="3600" spc="-15" dirty="0">
                <a:solidFill>
                  <a:srgbClr val="FFFF00"/>
                </a:solidFill>
              </a:rPr>
              <a:t>8</a:t>
            </a:r>
            <a:r>
              <a:rPr sz="3600" spc="-15" dirty="0">
                <a:solidFill>
                  <a:srgbClr val="FFFF00"/>
                </a:solidFill>
              </a:rPr>
              <a:t>)</a:t>
            </a:r>
            <a:endParaRPr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04338" y="288797"/>
            <a:ext cx="3735704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Learning</a:t>
            </a:r>
            <a:r>
              <a:rPr spc="-70" dirty="0"/>
              <a:t> </a:t>
            </a:r>
            <a:r>
              <a:rPr spc="-5" dirty="0"/>
              <a:t>Outcomes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67" y="1437259"/>
            <a:ext cx="6808470" cy="25006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800" spc="-10" dirty="0">
                <a:latin typeface="Segoe UI"/>
                <a:cs typeface="Segoe UI"/>
              </a:rPr>
              <a:t>Cost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of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production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&amp;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profit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maximization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06FC0"/>
              </a:buClr>
              <a:buFont typeface="Wingdings"/>
              <a:buChar char=""/>
            </a:pPr>
            <a:endParaRPr sz="35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800" spc="-5" dirty="0">
                <a:latin typeface="Segoe UI"/>
                <a:cs typeface="Segoe UI"/>
              </a:rPr>
              <a:t>Economists'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vs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Accountants</a:t>
            </a:r>
            <a:endParaRPr sz="28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006FC0"/>
              </a:buClr>
              <a:buFont typeface="Wingdings"/>
              <a:buChar char=""/>
            </a:pPr>
            <a:endParaRPr sz="35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800" spc="-5" dirty="0">
                <a:latin typeface="Segoe UI"/>
                <a:cs typeface="Segoe UI"/>
              </a:rPr>
              <a:t>Long-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10" dirty="0">
                <a:latin typeface="Segoe UI"/>
                <a:cs typeface="Segoe UI"/>
              </a:rPr>
              <a:t>short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term </a:t>
            </a:r>
            <a:r>
              <a:rPr sz="2800" spc="-5" dirty="0">
                <a:latin typeface="Segoe UI"/>
                <a:cs typeface="Segoe UI"/>
              </a:rPr>
              <a:t>production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89070" y="288797"/>
            <a:ext cx="116713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0" dirty="0"/>
              <a:t>R</a:t>
            </a:r>
            <a:r>
              <a:rPr spc="-5" dirty="0"/>
              <a:t>ecap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2060"/>
            <a:ext cx="8042275" cy="2917825"/>
          </a:xfrm>
          <a:prstGeom prst="rect">
            <a:avLst/>
          </a:prstGeom>
        </p:spPr>
        <p:txBody>
          <a:bodyPr vert="horz" wrap="square" lIns="0" tIns="1117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80"/>
              </a:spcBef>
            </a:pPr>
            <a:r>
              <a:rPr sz="3200" b="1" spc="-5" dirty="0">
                <a:solidFill>
                  <a:srgbClr val="006FC0"/>
                </a:solidFill>
                <a:latin typeface="Segoe UI"/>
                <a:cs typeface="Segoe UI"/>
              </a:rPr>
              <a:t>According</a:t>
            </a:r>
            <a:r>
              <a:rPr sz="3200" b="1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spc="-10" dirty="0">
                <a:solidFill>
                  <a:srgbClr val="006FC0"/>
                </a:solidFill>
                <a:latin typeface="Segoe UI"/>
                <a:cs typeface="Segoe UI"/>
              </a:rPr>
              <a:t>to</a:t>
            </a:r>
            <a:r>
              <a:rPr sz="3200" b="1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spc="-5" dirty="0">
                <a:solidFill>
                  <a:srgbClr val="006FC0"/>
                </a:solidFill>
                <a:latin typeface="Segoe UI"/>
                <a:cs typeface="Segoe UI"/>
              </a:rPr>
              <a:t>the Law</a:t>
            </a:r>
            <a:r>
              <a:rPr sz="3200" b="1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spc="-25" dirty="0">
                <a:solidFill>
                  <a:srgbClr val="006FC0"/>
                </a:solidFill>
                <a:latin typeface="Segoe UI"/>
                <a:cs typeface="Segoe UI"/>
              </a:rPr>
              <a:t>of</a:t>
            </a:r>
            <a:r>
              <a:rPr sz="3200" b="1" spc="-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dirty="0">
                <a:solidFill>
                  <a:srgbClr val="006FC0"/>
                </a:solidFill>
                <a:latin typeface="Segoe UI"/>
                <a:cs typeface="Segoe UI"/>
              </a:rPr>
              <a:t>Supply:</a:t>
            </a:r>
            <a:endParaRPr sz="3200">
              <a:latin typeface="Segoe UI"/>
              <a:cs typeface="Segoe UI"/>
            </a:endParaRPr>
          </a:p>
          <a:p>
            <a:pPr marL="756285" marR="5080" indent="-287020">
              <a:lnSpc>
                <a:spcPct val="100000"/>
              </a:lnSpc>
              <a:spcBef>
                <a:spcPts val="675"/>
              </a:spcBef>
              <a:buSzPct val="96428"/>
              <a:buFont typeface="Wingdings"/>
              <a:buChar char=""/>
              <a:tabLst>
                <a:tab pos="787400" algn="l"/>
              </a:tabLst>
            </a:pPr>
            <a:r>
              <a:rPr sz="2800" spc="-10" dirty="0">
                <a:latin typeface="Segoe UI"/>
                <a:cs typeface="Segoe UI"/>
              </a:rPr>
              <a:t>Firms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are</a:t>
            </a:r>
            <a:r>
              <a:rPr sz="2800" spc="-10" dirty="0">
                <a:latin typeface="Segoe UI"/>
                <a:cs typeface="Segoe UI"/>
              </a:rPr>
              <a:t> willing</a:t>
            </a:r>
            <a:r>
              <a:rPr sz="2800" spc="25" dirty="0">
                <a:latin typeface="Segoe UI"/>
                <a:cs typeface="Segoe UI"/>
              </a:rPr>
              <a:t> </a:t>
            </a:r>
            <a:r>
              <a:rPr sz="2800" spc="-15" dirty="0">
                <a:latin typeface="Segoe UI"/>
                <a:cs typeface="Segoe UI"/>
              </a:rPr>
              <a:t>to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produce</a:t>
            </a:r>
            <a:r>
              <a:rPr sz="2800" spc="-5" dirty="0">
                <a:latin typeface="Segoe UI"/>
                <a:cs typeface="Segoe UI"/>
              </a:rPr>
              <a:t> and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sell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greater </a:t>
            </a:r>
            <a:r>
              <a:rPr sz="2800" spc="-5" dirty="0">
                <a:latin typeface="Segoe UI"/>
                <a:cs typeface="Segoe UI"/>
              </a:rPr>
              <a:t> quantity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30" dirty="0">
                <a:latin typeface="Segoe UI"/>
                <a:cs typeface="Segoe UI"/>
              </a:rPr>
              <a:t>of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good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when</a:t>
            </a:r>
            <a:r>
              <a:rPr sz="2800" spc="1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the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price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of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the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good </a:t>
            </a:r>
            <a:r>
              <a:rPr sz="2800" spc="-75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is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high.</a:t>
            </a:r>
            <a:endParaRPr sz="2800">
              <a:latin typeface="Segoe UI"/>
              <a:cs typeface="Segoe UI"/>
            </a:endParaRPr>
          </a:p>
          <a:p>
            <a:pPr marL="756285" marR="965835" indent="-287020">
              <a:lnSpc>
                <a:spcPct val="100000"/>
              </a:lnSpc>
              <a:spcBef>
                <a:spcPts val="675"/>
              </a:spcBef>
              <a:buSzPct val="96428"/>
              <a:buFont typeface="Wingdings"/>
              <a:buChar char=""/>
              <a:tabLst>
                <a:tab pos="787400" algn="l"/>
              </a:tabLst>
            </a:pPr>
            <a:r>
              <a:rPr sz="2800" spc="-5" dirty="0">
                <a:latin typeface="Segoe UI"/>
                <a:cs typeface="Segoe UI"/>
              </a:rPr>
              <a:t>This </a:t>
            </a:r>
            <a:r>
              <a:rPr sz="2800" spc="-10" dirty="0">
                <a:latin typeface="Segoe UI"/>
                <a:cs typeface="Segoe UI"/>
              </a:rPr>
              <a:t>results </a:t>
            </a:r>
            <a:r>
              <a:rPr sz="2800" spc="-5" dirty="0">
                <a:latin typeface="Segoe UI"/>
                <a:cs typeface="Segoe UI"/>
              </a:rPr>
              <a:t>in a </a:t>
            </a:r>
            <a:r>
              <a:rPr sz="2800" spc="-10" dirty="0">
                <a:latin typeface="Segoe UI"/>
                <a:cs typeface="Segoe UI"/>
              </a:rPr>
              <a:t>supply </a:t>
            </a:r>
            <a:r>
              <a:rPr sz="2800" spc="20" dirty="0">
                <a:latin typeface="Segoe UI"/>
                <a:cs typeface="Segoe UI"/>
              </a:rPr>
              <a:t>curve </a:t>
            </a:r>
            <a:r>
              <a:rPr sz="2800" spc="-5" dirty="0">
                <a:latin typeface="Segoe UI"/>
                <a:cs typeface="Segoe UI"/>
              </a:rPr>
              <a:t>that </a:t>
            </a:r>
            <a:r>
              <a:rPr sz="2800" spc="-10" dirty="0">
                <a:latin typeface="Segoe UI"/>
                <a:cs typeface="Segoe UI"/>
              </a:rPr>
              <a:t>slopes </a:t>
            </a:r>
            <a:r>
              <a:rPr sz="2800" spc="-75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upward.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6173" y="288797"/>
            <a:ext cx="799084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 dirty="0">
                <a:solidFill>
                  <a:srgbClr val="006FC0"/>
                </a:solidFill>
                <a:latin typeface="Segoe UI"/>
                <a:cs typeface="Segoe UI"/>
              </a:rPr>
              <a:t>Cost</a:t>
            </a:r>
            <a:r>
              <a:rPr sz="3200" b="1" spc="2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spc="-25" dirty="0">
                <a:solidFill>
                  <a:srgbClr val="006FC0"/>
                </a:solidFill>
                <a:latin typeface="Segoe UI"/>
                <a:cs typeface="Segoe UI"/>
              </a:rPr>
              <a:t>of</a:t>
            </a:r>
            <a:r>
              <a:rPr sz="3200" b="1" spc="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spc="-5" dirty="0">
                <a:solidFill>
                  <a:srgbClr val="006FC0"/>
                </a:solidFill>
                <a:latin typeface="Segoe UI"/>
                <a:cs typeface="Segoe UI"/>
              </a:rPr>
              <a:t>production</a:t>
            </a:r>
            <a:r>
              <a:rPr sz="3200" b="1" spc="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dirty="0">
                <a:solidFill>
                  <a:srgbClr val="006FC0"/>
                </a:solidFill>
                <a:latin typeface="Segoe UI"/>
                <a:cs typeface="Segoe UI"/>
              </a:rPr>
              <a:t>&amp;</a:t>
            </a:r>
            <a:r>
              <a:rPr sz="3200" b="1" spc="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spc="-15" dirty="0">
                <a:solidFill>
                  <a:srgbClr val="006FC0"/>
                </a:solidFill>
                <a:latin typeface="Segoe UI"/>
                <a:cs typeface="Segoe UI"/>
              </a:rPr>
              <a:t>Profit</a:t>
            </a:r>
            <a:r>
              <a:rPr sz="3200" b="1" spc="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200" b="1" spc="-5" dirty="0">
                <a:solidFill>
                  <a:srgbClr val="006FC0"/>
                </a:solidFill>
                <a:latin typeface="Segoe UI"/>
                <a:cs typeface="Segoe UI"/>
              </a:rPr>
              <a:t>maximization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51356" y="2235454"/>
            <a:ext cx="7038340" cy="878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34565" marR="5080" indent="-22225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latin typeface="Segoe UI"/>
                <a:cs typeface="Segoe UI"/>
              </a:rPr>
              <a:t>The economic goal/objective </a:t>
            </a:r>
            <a:r>
              <a:rPr sz="2800" spc="-25" dirty="0">
                <a:latin typeface="Segoe UI"/>
                <a:cs typeface="Segoe UI"/>
              </a:rPr>
              <a:t>of </a:t>
            </a:r>
            <a:r>
              <a:rPr sz="2800" spc="-5" dirty="0">
                <a:latin typeface="Segoe UI"/>
                <a:cs typeface="Segoe UI"/>
              </a:rPr>
              <a:t>the </a:t>
            </a:r>
            <a:r>
              <a:rPr sz="2800" spc="-10" dirty="0">
                <a:latin typeface="Segoe UI"/>
                <a:cs typeface="Segoe UI"/>
              </a:rPr>
              <a:t>firm </a:t>
            </a:r>
            <a:r>
              <a:rPr sz="2800" spc="-5" dirty="0">
                <a:latin typeface="Segoe UI"/>
                <a:cs typeface="Segoe UI"/>
              </a:rPr>
              <a:t>is </a:t>
            </a:r>
            <a:r>
              <a:rPr sz="2800" spc="-15" dirty="0">
                <a:latin typeface="Segoe UI"/>
                <a:cs typeface="Segoe UI"/>
              </a:rPr>
              <a:t>to </a:t>
            </a:r>
            <a:r>
              <a:rPr sz="2800" spc="-75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maximize </a:t>
            </a:r>
            <a:r>
              <a:rPr sz="2800" spc="-15" dirty="0">
                <a:latin typeface="Segoe UI"/>
                <a:cs typeface="Segoe UI"/>
              </a:rPr>
              <a:t>profits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28597" y="202133"/>
            <a:ext cx="56857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60" dirty="0"/>
              <a:t>Total</a:t>
            </a:r>
            <a:r>
              <a:rPr spc="-5" dirty="0"/>
              <a:t> </a:t>
            </a:r>
            <a:r>
              <a:rPr spc="-20" dirty="0"/>
              <a:t>Revenue</a:t>
            </a:r>
            <a:r>
              <a:rPr spc="5" dirty="0"/>
              <a:t> </a:t>
            </a:r>
            <a:r>
              <a:rPr spc="-5" dirty="0"/>
              <a:t>Cost</a:t>
            </a:r>
            <a:r>
              <a:rPr spc="-15" dirty="0"/>
              <a:t> </a:t>
            </a:r>
            <a:r>
              <a:rPr spc="5" dirty="0"/>
              <a:t>and</a:t>
            </a:r>
            <a:r>
              <a:rPr spc="-15" dirty="0"/>
              <a:t> Profit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101293"/>
            <a:ext cx="8424545" cy="4032885"/>
          </a:xfrm>
          <a:prstGeom prst="rect">
            <a:avLst/>
          </a:prstGeom>
        </p:spPr>
        <p:txBody>
          <a:bodyPr vert="horz" wrap="square" lIns="0" tIns="80645" rIns="0" bIns="0" rtlCol="0">
            <a:spAutoFit/>
          </a:bodyPr>
          <a:lstStyle/>
          <a:p>
            <a:pPr marL="355600" marR="20320" indent="-343535">
              <a:lnSpc>
                <a:spcPts val="3080"/>
              </a:lnSpc>
              <a:spcBef>
                <a:spcPts val="635"/>
              </a:spcBef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b="1" spc="-60" dirty="0">
                <a:solidFill>
                  <a:srgbClr val="006FC0"/>
                </a:solidFill>
                <a:latin typeface="Segoe UI"/>
                <a:cs typeface="Segoe UI"/>
              </a:rPr>
              <a:t>Total</a:t>
            </a:r>
            <a:r>
              <a:rPr sz="3000" b="1" spc="-15" dirty="0">
                <a:solidFill>
                  <a:srgbClr val="006FC0"/>
                </a:solidFill>
                <a:latin typeface="Segoe UI"/>
                <a:cs typeface="Segoe UI"/>
              </a:rPr>
              <a:t> Revenue-</a:t>
            </a:r>
            <a:r>
              <a:rPr sz="2800" spc="-15" dirty="0">
                <a:latin typeface="Segoe UI"/>
                <a:cs typeface="Segoe UI"/>
              </a:rPr>
              <a:t>The</a:t>
            </a:r>
            <a:r>
              <a:rPr sz="2800" spc="2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amount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firm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receives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for the </a:t>
            </a:r>
            <a:r>
              <a:rPr sz="2800" spc="-75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sale </a:t>
            </a:r>
            <a:r>
              <a:rPr sz="2800" spc="-30" dirty="0">
                <a:latin typeface="Segoe UI"/>
                <a:cs typeface="Segoe UI"/>
              </a:rPr>
              <a:t>of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its output.</a:t>
            </a:r>
            <a:endParaRPr sz="2800">
              <a:latin typeface="Segoe UI"/>
              <a:cs typeface="Segoe UI"/>
            </a:endParaRPr>
          </a:p>
          <a:p>
            <a:pPr marL="355600" marR="378460" indent="-343535">
              <a:lnSpc>
                <a:spcPts val="3070"/>
              </a:lnSpc>
              <a:spcBef>
                <a:spcPts val="835"/>
              </a:spcBef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b="1" spc="-60" dirty="0">
                <a:solidFill>
                  <a:srgbClr val="006FC0"/>
                </a:solidFill>
                <a:latin typeface="Segoe UI"/>
                <a:cs typeface="Segoe UI"/>
              </a:rPr>
              <a:t>Total</a:t>
            </a:r>
            <a:r>
              <a:rPr sz="3000" b="1" spc="-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000" b="1" spc="-5" dirty="0">
                <a:solidFill>
                  <a:srgbClr val="006FC0"/>
                </a:solidFill>
                <a:latin typeface="Segoe UI"/>
                <a:cs typeface="Segoe UI"/>
              </a:rPr>
              <a:t>Cost-</a:t>
            </a:r>
            <a:r>
              <a:rPr sz="2800" spc="-5" dirty="0">
                <a:latin typeface="Segoe UI"/>
                <a:cs typeface="Segoe UI"/>
              </a:rPr>
              <a:t>The</a:t>
            </a:r>
            <a:r>
              <a:rPr sz="2800" spc="10" dirty="0">
                <a:latin typeface="Segoe UI"/>
                <a:cs typeface="Segoe UI"/>
              </a:rPr>
              <a:t> </a:t>
            </a:r>
            <a:r>
              <a:rPr sz="2800" spc="-15" dirty="0">
                <a:latin typeface="Segoe UI"/>
                <a:cs typeface="Segoe UI"/>
              </a:rPr>
              <a:t>market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spc="-15" dirty="0">
                <a:latin typeface="Segoe UI"/>
                <a:cs typeface="Segoe UI"/>
              </a:rPr>
              <a:t>value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30" dirty="0">
                <a:latin typeface="Segoe UI"/>
                <a:cs typeface="Segoe UI"/>
              </a:rPr>
              <a:t>of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the</a:t>
            </a:r>
            <a:r>
              <a:rPr sz="2800" spc="-10" dirty="0">
                <a:latin typeface="Segoe UI"/>
                <a:cs typeface="Segoe UI"/>
              </a:rPr>
              <a:t> inputs</a:t>
            </a:r>
            <a:r>
              <a:rPr sz="2800" spc="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firm </a:t>
            </a:r>
            <a:r>
              <a:rPr sz="2800" spc="-75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uses in production.</a:t>
            </a:r>
            <a:endParaRPr sz="2800">
              <a:latin typeface="Segoe UI"/>
              <a:cs typeface="Segoe UI"/>
            </a:endParaRPr>
          </a:p>
          <a:p>
            <a:pPr marL="355600" indent="-343535">
              <a:lnSpc>
                <a:spcPts val="3435"/>
              </a:lnSpc>
              <a:spcBef>
                <a:spcPts val="305"/>
              </a:spcBef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b="1" spc="-15" dirty="0">
                <a:solidFill>
                  <a:srgbClr val="006FC0"/>
                </a:solidFill>
                <a:latin typeface="Segoe UI"/>
                <a:cs typeface="Segoe UI"/>
              </a:rPr>
              <a:t>Profit</a:t>
            </a:r>
            <a:r>
              <a:rPr sz="3000" b="1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is the </a:t>
            </a:r>
            <a:r>
              <a:rPr sz="2800" spc="-35" dirty="0">
                <a:latin typeface="Segoe UI"/>
                <a:cs typeface="Segoe UI"/>
              </a:rPr>
              <a:t>firm’s</a:t>
            </a:r>
            <a:r>
              <a:rPr sz="2800" spc="-5" dirty="0">
                <a:latin typeface="Segoe UI"/>
                <a:cs typeface="Segoe UI"/>
              </a:rPr>
              <a:t> total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revenue minus</a:t>
            </a:r>
            <a:r>
              <a:rPr sz="2800" spc="1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its </a:t>
            </a:r>
            <a:r>
              <a:rPr sz="2800" spc="-10" dirty="0">
                <a:latin typeface="Segoe UI"/>
                <a:cs typeface="Segoe UI"/>
              </a:rPr>
              <a:t>total</a:t>
            </a:r>
            <a:endParaRPr sz="2800">
              <a:latin typeface="Segoe UI"/>
              <a:cs typeface="Segoe UI"/>
            </a:endParaRPr>
          </a:p>
          <a:p>
            <a:pPr marL="355600">
              <a:lnSpc>
                <a:spcPts val="3195"/>
              </a:lnSpc>
            </a:pPr>
            <a:r>
              <a:rPr sz="2800" spc="-5" dirty="0">
                <a:latin typeface="Segoe UI"/>
                <a:cs typeface="Segoe UI"/>
              </a:rPr>
              <a:t>cost.</a:t>
            </a:r>
            <a:endParaRPr sz="28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350"/>
              </a:spcBef>
              <a:buSzPct val="96666"/>
              <a:buFont typeface="Wingdings"/>
              <a:buChar char=""/>
              <a:tabLst>
                <a:tab pos="356235" algn="l"/>
              </a:tabLst>
            </a:pPr>
            <a:r>
              <a:rPr sz="3000" b="1" spc="-15" dirty="0">
                <a:solidFill>
                  <a:srgbClr val="006FC0"/>
                </a:solidFill>
                <a:latin typeface="Segoe UI"/>
                <a:cs typeface="Segoe UI"/>
              </a:rPr>
              <a:t>Profit </a:t>
            </a:r>
            <a:r>
              <a:rPr sz="2800" spc="-5" dirty="0">
                <a:latin typeface="Segoe UI"/>
                <a:cs typeface="Segoe UI"/>
              </a:rPr>
              <a:t>=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60" dirty="0">
                <a:latin typeface="Segoe UI"/>
                <a:cs typeface="Segoe UI"/>
              </a:rPr>
              <a:t>Total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revenue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-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60" dirty="0">
                <a:latin typeface="Segoe UI"/>
                <a:cs typeface="Segoe UI"/>
              </a:rPr>
              <a:t>Total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cost</a:t>
            </a:r>
            <a:endParaRPr sz="2800">
              <a:latin typeface="Segoe UI"/>
              <a:cs typeface="Segoe UI"/>
            </a:endParaRPr>
          </a:p>
          <a:p>
            <a:pPr marL="355600" marR="5080" indent="-343535">
              <a:lnSpc>
                <a:spcPts val="3070"/>
              </a:lnSpc>
              <a:spcBef>
                <a:spcPts val="910"/>
              </a:spcBef>
              <a:buSzPct val="96428"/>
              <a:buFont typeface="Wingdings"/>
              <a:buChar char=""/>
              <a:tabLst>
                <a:tab pos="356235" algn="l"/>
              </a:tabLst>
            </a:pPr>
            <a:r>
              <a:rPr sz="2800" spc="5" dirty="0">
                <a:latin typeface="Segoe UI"/>
                <a:cs typeface="Segoe UI"/>
              </a:rPr>
              <a:t>Primary</a:t>
            </a:r>
            <a:r>
              <a:rPr sz="2800" spc="-10" dirty="0">
                <a:latin typeface="Segoe UI"/>
                <a:cs typeface="Segoe UI"/>
              </a:rPr>
              <a:t> goal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of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firm is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to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3000" b="1" spc="-5" dirty="0">
                <a:solidFill>
                  <a:srgbClr val="006FC0"/>
                </a:solidFill>
                <a:latin typeface="Segoe UI"/>
                <a:cs typeface="Segoe UI"/>
              </a:rPr>
              <a:t>maximize</a:t>
            </a:r>
            <a:r>
              <a:rPr sz="3000" b="1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3000" b="1" spc="-15" dirty="0">
                <a:solidFill>
                  <a:srgbClr val="006FC0"/>
                </a:solidFill>
                <a:latin typeface="Segoe UI"/>
                <a:cs typeface="Segoe UI"/>
              </a:rPr>
              <a:t>profit</a:t>
            </a:r>
            <a:r>
              <a:rPr sz="3000" b="1" spc="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by 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either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an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increase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in</a:t>
            </a:r>
            <a:r>
              <a:rPr sz="2800" spc="1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revenue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or a</a:t>
            </a:r>
            <a:r>
              <a:rPr sz="2800" spc="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reduction</a:t>
            </a:r>
            <a:r>
              <a:rPr sz="2800" spc="1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in</a:t>
            </a:r>
            <a:r>
              <a:rPr sz="2800" dirty="0">
                <a:latin typeface="Segoe UI"/>
                <a:cs typeface="Segoe UI"/>
              </a:rPr>
              <a:t> </a:t>
            </a:r>
            <a:r>
              <a:rPr sz="2800" spc="-5" dirty="0">
                <a:latin typeface="Segoe UI"/>
                <a:cs typeface="Segoe UI"/>
              </a:rPr>
              <a:t>costs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5"/>
              </a:spcBef>
            </a:pPr>
            <a:r>
              <a:rPr spc="-40" dirty="0"/>
              <a:t>Type</a:t>
            </a:r>
            <a:r>
              <a:rPr spc="-35" dirty="0"/>
              <a:t> </a:t>
            </a:r>
            <a:r>
              <a:rPr spc="-25" dirty="0"/>
              <a:t>of</a:t>
            </a:r>
            <a:r>
              <a:rPr spc="-30" dirty="0"/>
              <a:t> </a:t>
            </a:r>
            <a:r>
              <a:rPr spc="-5" dirty="0"/>
              <a:t>Cost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108913"/>
            <a:ext cx="7623809" cy="41484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105"/>
              </a:spcBef>
              <a:buFont typeface="Wingdings"/>
              <a:buChar char=""/>
              <a:tabLst>
                <a:tab pos="356235" algn="l"/>
              </a:tabLst>
            </a:pPr>
            <a:r>
              <a:rPr sz="2600" b="1" spc="-5" dirty="0">
                <a:solidFill>
                  <a:srgbClr val="006FC0"/>
                </a:solidFill>
                <a:latin typeface="Segoe UI"/>
                <a:cs typeface="Segoe UI"/>
              </a:rPr>
              <a:t>Accounting</a:t>
            </a:r>
            <a:r>
              <a:rPr sz="2600" b="1" spc="-5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600" b="1" spc="-5" dirty="0">
                <a:solidFill>
                  <a:srgbClr val="006FC0"/>
                </a:solidFill>
                <a:latin typeface="Segoe UI"/>
                <a:cs typeface="Segoe UI"/>
              </a:rPr>
              <a:t>Cost</a:t>
            </a:r>
            <a:endParaRPr sz="2600">
              <a:latin typeface="Segoe UI"/>
              <a:cs typeface="Segoe UI"/>
            </a:endParaRPr>
          </a:p>
          <a:p>
            <a:pPr marL="355600" marR="5080" indent="-343535">
              <a:lnSpc>
                <a:spcPts val="2810"/>
              </a:lnSpc>
              <a:spcBef>
                <a:spcPts val="2225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600" spc="-5" dirty="0">
                <a:latin typeface="Segoe UI"/>
                <a:cs typeface="Segoe UI"/>
              </a:rPr>
              <a:t>Considers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only </a:t>
            </a:r>
            <a:r>
              <a:rPr sz="2600" dirty="0">
                <a:solidFill>
                  <a:srgbClr val="006FC0"/>
                </a:solidFill>
                <a:latin typeface="Segoe UI"/>
                <a:cs typeface="Segoe UI"/>
              </a:rPr>
              <a:t>explicit</a:t>
            </a:r>
            <a:r>
              <a:rPr sz="2600" spc="-6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600" dirty="0">
                <a:solidFill>
                  <a:srgbClr val="006FC0"/>
                </a:solidFill>
                <a:latin typeface="Segoe UI"/>
                <a:cs typeface="Segoe UI"/>
              </a:rPr>
              <a:t>costs,</a:t>
            </a:r>
            <a:r>
              <a:rPr sz="2600" spc="-2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such</a:t>
            </a:r>
            <a:r>
              <a:rPr sz="2600" spc="-10" dirty="0"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items</a:t>
            </a:r>
            <a:r>
              <a:rPr sz="2600" spc="-3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as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wages, </a:t>
            </a:r>
            <a:r>
              <a:rPr sz="2600" spc="-700" dirty="0"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salaries,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materials,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 property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rentals</a:t>
            </a:r>
            <a:endParaRPr sz="26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1830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600" spc="-5" dirty="0">
                <a:latin typeface="Segoe UI"/>
                <a:cs typeface="Segoe UI"/>
              </a:rPr>
              <a:t>total</a:t>
            </a:r>
            <a:r>
              <a:rPr sz="2600" spc="-35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revenue</a:t>
            </a:r>
            <a:r>
              <a:rPr sz="2600" spc="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-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total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explicit</a:t>
            </a:r>
            <a:r>
              <a:rPr sz="2600" spc="-6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costs</a:t>
            </a:r>
            <a:endParaRPr sz="26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1560"/>
              </a:spcBef>
              <a:buFont typeface="Wingdings"/>
              <a:buChar char=""/>
              <a:tabLst>
                <a:tab pos="356235" algn="l"/>
              </a:tabLst>
            </a:pPr>
            <a:r>
              <a:rPr sz="2600" b="1" spc="-5" dirty="0">
                <a:solidFill>
                  <a:srgbClr val="006FC0"/>
                </a:solidFill>
                <a:latin typeface="Segoe UI"/>
                <a:cs typeface="Segoe UI"/>
              </a:rPr>
              <a:t>Economic</a:t>
            </a:r>
            <a:r>
              <a:rPr sz="2600" b="1" spc="-3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600" b="1" spc="-10" dirty="0">
                <a:solidFill>
                  <a:srgbClr val="006FC0"/>
                </a:solidFill>
                <a:latin typeface="Segoe UI"/>
                <a:cs typeface="Segoe UI"/>
              </a:rPr>
              <a:t>Cost</a:t>
            </a:r>
            <a:endParaRPr sz="26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1565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600" spc="-5" dirty="0">
                <a:latin typeface="Segoe UI"/>
                <a:cs typeface="Segoe UI"/>
              </a:rPr>
              <a:t>Considers</a:t>
            </a:r>
            <a:r>
              <a:rPr sz="2600" spc="-1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both</a:t>
            </a:r>
            <a:r>
              <a:rPr sz="2600" spc="-5" dirty="0">
                <a:latin typeface="Segoe UI"/>
                <a:cs typeface="Segoe UI"/>
              </a:rPr>
              <a:t> </a:t>
            </a:r>
            <a:r>
              <a:rPr sz="2600" spc="-5" dirty="0">
                <a:solidFill>
                  <a:srgbClr val="006FC0"/>
                </a:solidFill>
                <a:latin typeface="Segoe UI"/>
                <a:cs typeface="Segoe UI"/>
              </a:rPr>
              <a:t>explicit</a:t>
            </a:r>
            <a:r>
              <a:rPr sz="2600" spc="-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spc="-5" dirty="0">
                <a:solidFill>
                  <a:srgbClr val="006FC0"/>
                </a:solidFill>
                <a:latin typeface="Segoe UI"/>
                <a:cs typeface="Segoe UI"/>
              </a:rPr>
              <a:t>implicit</a:t>
            </a:r>
            <a:r>
              <a:rPr sz="2600" spc="-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600" spc="-5" dirty="0">
                <a:solidFill>
                  <a:srgbClr val="006FC0"/>
                </a:solidFill>
                <a:latin typeface="Segoe UI"/>
                <a:cs typeface="Segoe UI"/>
              </a:rPr>
              <a:t>costs.</a:t>
            </a:r>
            <a:endParaRPr sz="2600">
              <a:latin typeface="Segoe UI"/>
              <a:cs typeface="Segoe UI"/>
            </a:endParaRPr>
          </a:p>
          <a:p>
            <a:pPr marL="355600" marR="264795" indent="-343535">
              <a:lnSpc>
                <a:spcPts val="2500"/>
              </a:lnSpc>
              <a:spcBef>
                <a:spcPts val="2160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600" spc="-5" dirty="0">
                <a:latin typeface="Segoe UI"/>
                <a:cs typeface="Segoe UI"/>
              </a:rPr>
              <a:t>total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revenue</a:t>
            </a:r>
            <a:r>
              <a:rPr sz="2600" spc="1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-</a:t>
            </a:r>
            <a:r>
              <a:rPr sz="2600" spc="-10" dirty="0"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total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costs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(including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explicit</a:t>
            </a:r>
            <a:r>
              <a:rPr sz="2600" spc="-5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and </a:t>
            </a:r>
            <a:r>
              <a:rPr sz="2600" spc="-695" dirty="0">
                <a:latin typeface="Segoe UI"/>
                <a:cs typeface="Segoe UI"/>
              </a:rPr>
              <a:t> </a:t>
            </a:r>
            <a:r>
              <a:rPr sz="2600" spc="-5" dirty="0">
                <a:latin typeface="Segoe UI"/>
                <a:cs typeface="Segoe UI"/>
              </a:rPr>
              <a:t>implicit</a:t>
            </a:r>
            <a:r>
              <a:rPr sz="2600" spc="-5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costs)</a:t>
            </a:r>
            <a:endParaRPr sz="2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5"/>
              </a:spcBef>
            </a:pPr>
            <a:r>
              <a:rPr spc="-40" dirty="0"/>
              <a:t>Type</a:t>
            </a:r>
            <a:r>
              <a:rPr spc="-35" dirty="0"/>
              <a:t> </a:t>
            </a:r>
            <a:r>
              <a:rPr spc="-25" dirty="0"/>
              <a:t>of</a:t>
            </a:r>
            <a:r>
              <a:rPr spc="-30" dirty="0"/>
              <a:t> </a:t>
            </a:r>
            <a:r>
              <a:rPr spc="-5" dirty="0"/>
              <a:t>Cost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635" y="838962"/>
            <a:ext cx="7968615" cy="4681220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486409" indent="-474345">
              <a:lnSpc>
                <a:spcPct val="100000"/>
              </a:lnSpc>
              <a:spcBef>
                <a:spcPts val="570"/>
              </a:spcBef>
              <a:buSzPct val="133333"/>
              <a:buFont typeface="Wingdings"/>
              <a:buChar char=""/>
              <a:tabLst>
                <a:tab pos="487045" algn="l"/>
              </a:tabLst>
            </a:pP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Explicit</a:t>
            </a:r>
            <a:r>
              <a:rPr sz="2400" b="1" spc="-2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70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Segoe UI"/>
                <a:cs typeface="Segoe UI"/>
              </a:rPr>
              <a:t>Cost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that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require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expenditure (funds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buying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car)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10" dirty="0">
                <a:latin typeface="Segoe UI"/>
                <a:cs typeface="Segoe UI"/>
              </a:rPr>
              <a:t>Fixed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Costs-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Not </a:t>
            </a:r>
            <a:r>
              <a:rPr sz="2400" dirty="0">
                <a:latin typeface="Segoe UI"/>
                <a:cs typeface="Segoe UI"/>
              </a:rPr>
              <a:t>depended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on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-5" dirty="0">
                <a:latin typeface="Segoe UI"/>
                <a:cs typeface="Segoe UI"/>
              </a:rPr>
              <a:t>level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production</a:t>
            </a:r>
            <a:endParaRPr sz="2400">
              <a:latin typeface="Segoe UI"/>
              <a:cs typeface="Segoe UI"/>
            </a:endParaRPr>
          </a:p>
          <a:p>
            <a:pPr marL="355600" marR="547370" indent="-342900">
              <a:lnSpc>
                <a:spcPts val="2590"/>
              </a:lnSpc>
              <a:spcBef>
                <a:spcPts val="615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25" dirty="0">
                <a:latin typeface="Segoe UI"/>
                <a:cs typeface="Segoe UI"/>
              </a:rPr>
              <a:t>Variable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Costs-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Change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level </a:t>
            </a:r>
            <a:r>
              <a:rPr sz="2400" spc="-25" dirty="0">
                <a:latin typeface="Segoe UI"/>
                <a:cs typeface="Segoe UI"/>
              </a:rPr>
              <a:t>of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production</a:t>
            </a:r>
            <a:r>
              <a:rPr sz="2400" spc="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(raw </a:t>
            </a:r>
            <a:r>
              <a:rPr sz="2400" spc="-64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materials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54"/>
              </a:spcBef>
              <a:buFont typeface="Wingdings"/>
              <a:buChar char=""/>
              <a:tabLst>
                <a:tab pos="355600" algn="l"/>
              </a:tabLst>
            </a:pP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Implicit</a:t>
            </a:r>
            <a:r>
              <a:rPr sz="2400" b="1" spc="-2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Segoe UI"/>
                <a:cs typeface="Segoe UI"/>
              </a:rPr>
              <a:t>Implicit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costs </a:t>
            </a:r>
            <a:r>
              <a:rPr sz="2400" spc="-10" dirty="0">
                <a:latin typeface="Segoe UI"/>
                <a:cs typeface="Segoe UI"/>
              </a:rPr>
              <a:t>are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type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5" dirty="0">
                <a:latin typeface="Segoe UI"/>
                <a:cs typeface="Segoe UI"/>
              </a:rPr>
              <a:t> opportunity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ts val="2735"/>
              </a:lnSpc>
              <a:spcBef>
                <a:spcPts val="29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u="heavy" spc="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Segoe UI"/>
                <a:cs typeface="Segoe UI"/>
              </a:rPr>
              <a:t>Opportunity</a:t>
            </a:r>
            <a:r>
              <a:rPr sz="2400" u="heavy" spc="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Segoe UI"/>
                <a:cs typeface="Segoe UI"/>
              </a:rPr>
              <a:t> </a:t>
            </a:r>
            <a:r>
              <a:rPr sz="2400" u="heavy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Segoe UI"/>
                <a:cs typeface="Segoe UI"/>
              </a:rPr>
              <a:t>cost</a:t>
            </a:r>
            <a:r>
              <a:rPr sz="2400" u="heavy" spc="2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is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value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 next-best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alternative</a:t>
            </a:r>
            <a:endParaRPr sz="2400">
              <a:latin typeface="Segoe UI"/>
              <a:cs typeface="Segoe UI"/>
            </a:endParaRPr>
          </a:p>
          <a:p>
            <a:pPr marL="355600">
              <a:lnSpc>
                <a:spcPts val="2735"/>
              </a:lnSpc>
            </a:pPr>
            <a:r>
              <a:rPr sz="2400" dirty="0">
                <a:latin typeface="Segoe UI"/>
                <a:cs typeface="Segoe UI"/>
              </a:rPr>
              <a:t>when a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decision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is made; </a:t>
            </a:r>
            <a:r>
              <a:rPr sz="2400" spc="-25" dirty="0">
                <a:latin typeface="Segoe UI"/>
                <a:cs typeface="Segoe UI"/>
              </a:rPr>
              <a:t>it's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what </a:t>
            </a:r>
            <a:r>
              <a:rPr sz="2400" spc="-5" dirty="0">
                <a:latin typeface="Segoe UI"/>
                <a:cs typeface="Segoe UI"/>
              </a:rPr>
              <a:t>is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given </a:t>
            </a:r>
            <a:r>
              <a:rPr sz="2400" dirty="0">
                <a:latin typeface="Segoe UI"/>
                <a:cs typeface="Segoe UI"/>
              </a:rPr>
              <a:t>up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1F2021"/>
                </a:solidFill>
                <a:latin typeface="Segoe UI"/>
                <a:cs typeface="Segoe UI"/>
              </a:rPr>
              <a:t>Using</a:t>
            </a:r>
            <a:r>
              <a:rPr sz="2400" spc="10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1F2021"/>
                </a:solidFill>
                <a:latin typeface="Segoe UI"/>
                <a:cs typeface="Segoe UI"/>
              </a:rPr>
              <a:t>an</a:t>
            </a:r>
            <a:r>
              <a:rPr sz="2400" spc="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1F2021"/>
                </a:solidFill>
                <a:latin typeface="Segoe UI"/>
                <a:cs typeface="Segoe UI"/>
              </a:rPr>
              <a:t>asset</a:t>
            </a:r>
            <a:r>
              <a:rPr sz="2400" spc="-2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spc="-10" dirty="0">
                <a:solidFill>
                  <a:srgbClr val="1F2021"/>
                </a:solidFill>
                <a:latin typeface="Segoe UI"/>
                <a:cs typeface="Segoe UI"/>
              </a:rPr>
              <a:t>instead</a:t>
            </a:r>
            <a:r>
              <a:rPr sz="2400" spc="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spc="-25" dirty="0">
                <a:solidFill>
                  <a:srgbClr val="1F2021"/>
                </a:solidFill>
                <a:latin typeface="Segoe UI"/>
                <a:cs typeface="Segoe UI"/>
              </a:rPr>
              <a:t>of</a:t>
            </a:r>
            <a:r>
              <a:rPr sz="2400" spc="10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spc="-5" dirty="0">
                <a:solidFill>
                  <a:srgbClr val="1F2021"/>
                </a:solidFill>
                <a:latin typeface="Segoe UI"/>
                <a:cs typeface="Segoe UI"/>
              </a:rPr>
              <a:t>renting</a:t>
            </a:r>
            <a:r>
              <a:rPr sz="2400" spc="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spc="-5" dirty="0">
                <a:solidFill>
                  <a:srgbClr val="1F2021"/>
                </a:solidFill>
                <a:latin typeface="Segoe UI"/>
                <a:cs typeface="Segoe UI"/>
              </a:rPr>
              <a:t>it</a:t>
            </a:r>
            <a:r>
              <a:rPr sz="2400" spc="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1F2021"/>
                </a:solidFill>
                <a:latin typeface="Segoe UI"/>
                <a:cs typeface="Segoe UI"/>
              </a:rPr>
              <a:t>out</a:t>
            </a:r>
            <a:r>
              <a:rPr sz="2400" spc="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1F2021"/>
                </a:solidFill>
                <a:latin typeface="Segoe UI"/>
                <a:cs typeface="Segoe UI"/>
              </a:rPr>
              <a:t>or</a:t>
            </a:r>
            <a:r>
              <a:rPr sz="2400" spc="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spc="-5" dirty="0">
                <a:solidFill>
                  <a:srgbClr val="1F2021"/>
                </a:solidFill>
                <a:latin typeface="Segoe UI"/>
                <a:cs typeface="Segoe UI"/>
              </a:rPr>
              <a:t>selling</a:t>
            </a:r>
            <a:r>
              <a:rPr sz="2400" spc="15" dirty="0">
                <a:solidFill>
                  <a:srgbClr val="1F2021"/>
                </a:solidFill>
                <a:latin typeface="Segoe UI"/>
                <a:cs typeface="Segoe UI"/>
              </a:rPr>
              <a:t> </a:t>
            </a:r>
            <a:r>
              <a:rPr sz="2400" spc="-5" dirty="0">
                <a:solidFill>
                  <a:srgbClr val="1F2021"/>
                </a:solidFill>
                <a:latin typeface="Segoe UI"/>
                <a:cs typeface="Segoe UI"/>
              </a:rPr>
              <a:t>it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ts val="2735"/>
              </a:lnSpc>
              <a:spcBef>
                <a:spcPts val="290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  <a:tab pos="4607560" algn="l"/>
              </a:tabLst>
            </a:pPr>
            <a:r>
              <a:rPr sz="2400" spc="-5" dirty="0">
                <a:latin typeface="Segoe UI"/>
                <a:cs typeface="Segoe UI"/>
              </a:rPr>
              <a:t>Choosing</a:t>
            </a:r>
            <a:r>
              <a:rPr sz="2400" spc="5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not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work-training	</a:t>
            </a:r>
            <a:r>
              <a:rPr sz="2400" dirty="0">
                <a:latin typeface="Segoe UI"/>
                <a:cs typeface="Segoe UI"/>
              </a:rPr>
              <a:t>or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5" dirty="0">
                <a:latin typeface="Segoe UI"/>
                <a:cs typeface="Segoe UI"/>
              </a:rPr>
              <a:t>machinery </a:t>
            </a:r>
            <a:r>
              <a:rPr sz="2400" spc="-15" dirty="0">
                <a:latin typeface="Segoe UI"/>
                <a:cs typeface="Segoe UI"/>
              </a:rPr>
              <a:t>are</a:t>
            </a:r>
            <a:endParaRPr sz="2400">
              <a:latin typeface="Segoe UI"/>
              <a:cs typeface="Segoe UI"/>
            </a:endParaRPr>
          </a:p>
          <a:p>
            <a:pPr marL="355600">
              <a:lnSpc>
                <a:spcPts val="2735"/>
              </a:lnSpc>
            </a:pPr>
            <a:r>
              <a:rPr sz="2400" spc="10" dirty="0">
                <a:latin typeface="Segoe UI"/>
                <a:cs typeface="Segoe UI"/>
              </a:rPr>
              <a:t>services-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not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producing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701BB-53DB-4203-BFCE-DB604DFF0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202133"/>
            <a:ext cx="6553199" cy="1477328"/>
          </a:xfrm>
        </p:spPr>
        <p:txBody>
          <a:bodyPr/>
          <a:lstStyle/>
          <a:p>
            <a:r>
              <a:rPr lang="en-GB" dirty="0"/>
              <a:t>Understanding 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51249-CEA3-4F4E-B122-A240B1593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7268" y="1238186"/>
            <a:ext cx="7748270" cy="3600986"/>
          </a:xfrm>
        </p:spPr>
        <p:txBody>
          <a:bodyPr/>
          <a:lstStyle/>
          <a:p>
            <a:r>
              <a:rPr lang="en-GB" sz="2400" b="1" dirty="0">
                <a:solidFill>
                  <a:srgbClr val="002060"/>
                </a:solidFill>
              </a:rPr>
              <a:t>In the short-run: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Firm’s output is constrained by its size, production factory size, number of employees.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Volume increases in this situation leads to inefficiencies (too much with too little capacity), premium labour costs etc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Limited IT infrastructure or 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Limited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Limited finance access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689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7F0DA-47C8-475F-8785-D87345D31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578" y="202133"/>
            <a:ext cx="4478021" cy="984885"/>
          </a:xfrm>
        </p:spPr>
        <p:txBody>
          <a:bodyPr/>
          <a:lstStyle/>
          <a:p>
            <a:r>
              <a:rPr lang="en-GB" dirty="0"/>
              <a:t>Economies of scale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FB40EE-E2EF-4628-9991-891FE89F4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" y="2922747"/>
            <a:ext cx="5334000" cy="2769989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C00000"/>
                </a:solidFill>
              </a:rPr>
              <a:t>Trading – Buying, Bulk Selling </a:t>
            </a:r>
            <a:r>
              <a:rPr lang="en-GB" b="1" dirty="0">
                <a:solidFill>
                  <a:srgbClr val="002060"/>
                </a:solidFill>
              </a:rPr>
              <a:t>(advertising and distribution) &amp; </a:t>
            </a:r>
            <a:r>
              <a:rPr lang="en-GB" b="1" dirty="0">
                <a:solidFill>
                  <a:srgbClr val="C00000"/>
                </a:solidFill>
              </a:rPr>
              <a:t>Economies of Scope </a:t>
            </a:r>
            <a:r>
              <a:rPr lang="en-GB" b="1" dirty="0">
                <a:solidFill>
                  <a:srgbClr val="002060"/>
                </a:solidFill>
              </a:rPr>
              <a:t>(benefits due to offering a wider offering)</a:t>
            </a: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C00000"/>
                </a:solidFill>
              </a:rPr>
              <a:t>Financial – </a:t>
            </a:r>
            <a:r>
              <a:rPr lang="en-GB" b="1" dirty="0">
                <a:solidFill>
                  <a:srgbClr val="002060"/>
                </a:solidFill>
              </a:rPr>
              <a:t>assets, debt capacity, access to capital markets</a:t>
            </a: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C00000"/>
                </a:solidFill>
              </a:rPr>
              <a:t>Managerial – </a:t>
            </a:r>
            <a:r>
              <a:rPr lang="en-GB" b="1" dirty="0">
                <a:solidFill>
                  <a:srgbClr val="002060"/>
                </a:solidFill>
              </a:rPr>
              <a:t>specialist staff, functional departments and decentralised operations</a:t>
            </a: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C00000"/>
                </a:solidFill>
              </a:rPr>
              <a:t>Technical </a:t>
            </a:r>
            <a:r>
              <a:rPr lang="en-GB" b="1" dirty="0">
                <a:solidFill>
                  <a:srgbClr val="002060"/>
                </a:solidFill>
              </a:rPr>
              <a:t>– production processes automated resulting in falling average costs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2924F5-CE26-4B91-8F32-9E57D4C27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756284"/>
            <a:ext cx="7239000" cy="2166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855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DDC22-0094-4048-9325-03E7AB8D1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0589" y="216515"/>
            <a:ext cx="4782821" cy="984885"/>
          </a:xfrm>
        </p:spPr>
        <p:txBody>
          <a:bodyPr/>
          <a:lstStyle/>
          <a:p>
            <a:r>
              <a:rPr lang="en-GB" dirty="0"/>
              <a:t>Diseconomies of scale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FFD2D-FCA1-4A35-A42F-D230C44E4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7268" y="1238186"/>
            <a:ext cx="8318132" cy="4770537"/>
          </a:xfrm>
        </p:spPr>
        <p:txBody>
          <a:bodyPr/>
          <a:lstStyle/>
          <a:p>
            <a:r>
              <a:rPr lang="en-GB" sz="3200" b="1" dirty="0">
                <a:solidFill>
                  <a:srgbClr val="002060"/>
                </a:solidFill>
              </a:rPr>
              <a:t>May be due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</a:rPr>
              <a:t>Long chains of command inhibiting agility (key in modern day business environment </a:t>
            </a:r>
            <a:r>
              <a:rPr lang="en-GB" sz="3200" b="1" dirty="0" err="1">
                <a:solidFill>
                  <a:srgbClr val="002060"/>
                </a:solidFill>
              </a:rPr>
              <a:t>e.g</a:t>
            </a:r>
            <a:r>
              <a:rPr lang="en-GB" sz="3200" b="1" dirty="0">
                <a:solidFill>
                  <a:srgbClr val="002060"/>
                </a:solidFill>
              </a:rPr>
              <a:t> COVID-19 PPE early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</a:rPr>
              <a:t>Centralised decision-making and bureaucracy</a:t>
            </a:r>
          </a:p>
          <a:p>
            <a:endParaRPr lang="en-GB" sz="32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</a:rPr>
              <a:t>Staff morale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358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701BB-53DB-4203-BFCE-DB604DFF0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202133"/>
            <a:ext cx="6553199" cy="1477328"/>
          </a:xfrm>
        </p:spPr>
        <p:txBody>
          <a:bodyPr/>
          <a:lstStyle/>
          <a:p>
            <a:r>
              <a:rPr lang="en-GB" dirty="0"/>
              <a:t>Understanding 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51249-CEA3-4F4E-B122-A240B1593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" y="732754"/>
            <a:ext cx="4419600" cy="3477875"/>
          </a:xfrm>
        </p:spPr>
        <p:txBody>
          <a:bodyPr/>
          <a:lstStyle/>
          <a:p>
            <a:r>
              <a:rPr lang="en-GB" sz="1600" b="1" dirty="0">
                <a:solidFill>
                  <a:srgbClr val="002060"/>
                </a:solidFill>
              </a:rPr>
              <a:t>In the long-run: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2060"/>
                </a:solidFill>
              </a:rPr>
              <a:t>The firm adjusts and invests in expansion tools and infrastructure, machinery, equipment. IT, premises, experienced staff etc</a:t>
            </a:r>
          </a:p>
          <a:p>
            <a:endParaRPr lang="en-GB" sz="16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2060"/>
                </a:solidFill>
              </a:rPr>
              <a:t>Leads to economies of scale - improved efficiencies and reduced Average Costs as the business </a:t>
            </a:r>
          </a:p>
          <a:p>
            <a:endParaRPr lang="en-GB" sz="16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2060"/>
                </a:solidFill>
              </a:rPr>
              <a:t>Economies of scale improves until a point where it remains the same (constant) then Average Costs begin to increase again – diseconomies of scale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E80633-EDEA-4C62-B12D-318FE55887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840" y="1055919"/>
            <a:ext cx="5985160" cy="38964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21E00A-D9B8-4F00-AC9A-194E05344CBD}"/>
              </a:ext>
            </a:extLst>
          </p:cNvPr>
          <p:cNvSpPr txBox="1"/>
          <p:nvPr/>
        </p:nvSpPr>
        <p:spPr>
          <a:xfrm>
            <a:off x="0" y="4490738"/>
            <a:ext cx="4572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Economies of scale: </a:t>
            </a:r>
            <a:r>
              <a:rPr lang="en-GB" b="1" dirty="0">
                <a:solidFill>
                  <a:srgbClr val="002060"/>
                </a:solidFill>
              </a:rPr>
              <a:t>A reduction in cost per unit due to an increase in the size of the ﬁrm or of the industry.</a:t>
            </a:r>
          </a:p>
        </p:txBody>
      </p:sp>
    </p:spTree>
    <p:extLst>
      <p:ext uri="{BB962C8B-B14F-4D97-AF65-F5344CB8AC3E}">
        <p14:creationId xmlns:p14="http://schemas.microsoft.com/office/powerpoint/2010/main" val="3722008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5485" y="202133"/>
            <a:ext cx="51904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Law</a:t>
            </a:r>
            <a:r>
              <a:rPr spc="-10" dirty="0"/>
              <a:t> </a:t>
            </a:r>
            <a:r>
              <a:rPr spc="-25" dirty="0"/>
              <a:t>of</a:t>
            </a:r>
            <a:r>
              <a:rPr spc="-5" dirty="0"/>
              <a:t> Diminishing</a:t>
            </a:r>
            <a:r>
              <a:rPr spc="-10" dirty="0"/>
              <a:t> </a:t>
            </a:r>
            <a:r>
              <a:rPr spc="-5" dirty="0"/>
              <a:t>returns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1" y="914400"/>
            <a:ext cx="3657600" cy="4444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24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pPr marL="52069" marR="5080" indent="-2540">
              <a:lnSpc>
                <a:spcPct val="100000"/>
              </a:lnSpc>
              <a:spcBef>
                <a:spcPts val="5"/>
              </a:spcBef>
            </a:pPr>
            <a:r>
              <a:rPr lang="en-GB" sz="2000" b="1" spc="-5" dirty="0">
                <a:solidFill>
                  <a:srgbClr val="002060"/>
                </a:solidFill>
                <a:latin typeface="Segoe UI"/>
                <a:cs typeface="Segoe UI"/>
              </a:rPr>
              <a:t>-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As</a:t>
            </a:r>
            <a:r>
              <a:rPr sz="2000" b="1" spc="1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variable</a:t>
            </a:r>
            <a:r>
              <a:rPr sz="2000" b="1" spc="1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resources</a:t>
            </a:r>
            <a:r>
              <a:rPr sz="2000" b="1" spc="-2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(workers)</a:t>
            </a:r>
            <a:r>
              <a:rPr sz="2000" b="1" spc="1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5" dirty="0">
                <a:solidFill>
                  <a:srgbClr val="002060"/>
                </a:solidFill>
                <a:latin typeface="Segoe UI"/>
                <a:cs typeface="Segoe UI"/>
              </a:rPr>
              <a:t>are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added</a:t>
            </a:r>
            <a:r>
              <a:rPr sz="2000" b="1" spc="25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to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fixed</a:t>
            </a:r>
            <a:r>
              <a:rPr sz="2000" b="1" spc="15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resources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 (machinery,</a:t>
            </a:r>
            <a:r>
              <a:rPr sz="2000" b="1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tool,</a:t>
            </a:r>
            <a:r>
              <a:rPr sz="2000" b="1" spc="2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etc.),</a:t>
            </a:r>
            <a:r>
              <a:rPr sz="2000" b="1" spc="-3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the</a:t>
            </a:r>
            <a:r>
              <a:rPr sz="2000" b="1" spc="1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additional</a:t>
            </a:r>
            <a:r>
              <a:rPr sz="2000" b="1" spc="55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output</a:t>
            </a:r>
            <a:r>
              <a:rPr sz="2000" b="1" spc="5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produced</a:t>
            </a:r>
            <a:r>
              <a:rPr sz="2000" b="1" spc="-10" dirty="0">
                <a:solidFill>
                  <a:srgbClr val="002060"/>
                </a:solidFill>
                <a:latin typeface="Segoe UI"/>
                <a:cs typeface="Segoe UI"/>
              </a:rPr>
              <a:t> from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 each </a:t>
            </a:r>
            <a:r>
              <a:rPr sz="2000" b="1" spc="-585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2060"/>
                </a:solidFill>
                <a:latin typeface="Segoe UI"/>
                <a:cs typeface="Segoe UI"/>
              </a:rPr>
              <a:t>new </a:t>
            </a:r>
            <a:r>
              <a:rPr sz="2000" b="1" spc="-15" dirty="0">
                <a:solidFill>
                  <a:srgbClr val="002060"/>
                </a:solidFill>
                <a:latin typeface="Segoe UI"/>
                <a:cs typeface="Segoe UI"/>
              </a:rPr>
              <a:t>worker</a:t>
            </a:r>
            <a:r>
              <a:rPr sz="2000" b="1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lang="en-GB" sz="2000" b="1" dirty="0">
                <a:solidFill>
                  <a:srgbClr val="002060"/>
                </a:solidFill>
                <a:latin typeface="Segoe UI"/>
                <a:cs typeface="Segoe UI"/>
              </a:rPr>
              <a:t>initially increases</a:t>
            </a:r>
          </a:p>
          <a:p>
            <a:pPr marL="52069" marR="5080" indent="-2540">
              <a:lnSpc>
                <a:spcPct val="100000"/>
              </a:lnSpc>
              <a:spcBef>
                <a:spcPts val="5"/>
              </a:spcBef>
            </a:pPr>
            <a:endParaRPr sz="24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pPr marL="12700" marR="60960"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tabLst>
                <a:tab pos="355600" algn="l"/>
              </a:tabLst>
            </a:pPr>
            <a:r>
              <a:rPr lang="en-GB" sz="2000" b="1" spc="-5" dirty="0">
                <a:solidFill>
                  <a:srgbClr val="C00000"/>
                </a:solidFill>
                <a:latin typeface="Segoe UI"/>
                <a:cs typeface="Segoe UI"/>
              </a:rPr>
              <a:t>-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As</a:t>
            </a:r>
            <a:r>
              <a:rPr sz="2000" b="1" spc="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more</a:t>
            </a:r>
            <a:r>
              <a:rPr sz="2000" b="1" spc="-1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and</a:t>
            </a:r>
            <a:r>
              <a:rPr sz="2000" b="1" spc="2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more</a:t>
            </a:r>
            <a:r>
              <a:rPr sz="2000" b="1" spc="-1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workers</a:t>
            </a:r>
            <a:r>
              <a:rPr sz="2000" b="1" spc="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are hired</a:t>
            </a:r>
            <a:r>
              <a:rPr sz="2000" b="1" spc="1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at</a:t>
            </a:r>
            <a:r>
              <a:rPr sz="2000" b="1" spc="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</a:t>
            </a:r>
            <a:r>
              <a:rPr sz="2000" b="1" spc="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firm;</a:t>
            </a:r>
            <a:r>
              <a:rPr sz="2000" b="1" spc="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each</a:t>
            </a:r>
            <a:r>
              <a:rPr sz="2000" b="1" spc="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additional </a:t>
            </a:r>
            <a:r>
              <a:rPr sz="2000" b="1" spc="-59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5" dirty="0">
                <a:solidFill>
                  <a:srgbClr val="C00000"/>
                </a:solidFill>
                <a:latin typeface="Segoe UI"/>
                <a:cs typeface="Segoe UI"/>
              </a:rPr>
              <a:t>worker</a:t>
            </a:r>
            <a:r>
              <a:rPr sz="2000" b="1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contributes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less</a:t>
            </a:r>
            <a:r>
              <a:rPr sz="2000" b="1" spc="1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and</a:t>
            </a:r>
            <a:r>
              <a:rPr sz="2000" b="1" spc="1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less</a:t>
            </a:r>
            <a:r>
              <a:rPr sz="2000" b="1" spc="1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to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 production</a:t>
            </a:r>
            <a:r>
              <a:rPr sz="2000" b="1" spc="1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because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the </a:t>
            </a:r>
            <a:r>
              <a:rPr sz="2000" b="1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firm</a:t>
            </a:r>
            <a:r>
              <a:rPr sz="2000" b="1" spc="1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has</a:t>
            </a:r>
            <a:r>
              <a:rPr sz="2000" b="1" spc="1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</a:t>
            </a:r>
            <a:r>
              <a:rPr sz="2000" b="1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C00000"/>
                </a:solidFill>
                <a:latin typeface="Segoe UI"/>
                <a:cs typeface="Segoe UI"/>
              </a:rPr>
              <a:t>limited</a:t>
            </a:r>
            <a:r>
              <a:rPr sz="2000" b="1" spc="35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amount</a:t>
            </a:r>
            <a:r>
              <a:rPr sz="2000" b="1" spc="30" dirty="0">
                <a:solidFill>
                  <a:srgbClr val="C00000"/>
                </a:solidFill>
                <a:latin typeface="Segoe UI"/>
                <a:cs typeface="Segoe UI"/>
              </a:rPr>
              <a:t> </a:t>
            </a:r>
            <a:r>
              <a:rPr sz="2000" b="1" spc="-25" dirty="0">
                <a:solidFill>
                  <a:srgbClr val="C00000"/>
                </a:solidFill>
                <a:latin typeface="Segoe UI"/>
                <a:cs typeface="Segoe UI"/>
              </a:rPr>
              <a:t>of</a:t>
            </a:r>
            <a:r>
              <a:rPr sz="2000" b="1" spc="-5" dirty="0">
                <a:solidFill>
                  <a:srgbClr val="C00000"/>
                </a:solidFill>
                <a:latin typeface="Segoe UI"/>
                <a:cs typeface="Segoe UI"/>
              </a:rPr>
              <a:t> equipment.</a:t>
            </a:r>
            <a:endParaRPr sz="2000" b="1" dirty="0">
              <a:solidFill>
                <a:srgbClr val="C00000"/>
              </a:solidFill>
              <a:latin typeface="Segoe UI"/>
              <a:cs typeface="Segoe U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C2F8D7-08DC-43DC-92B5-EED5A2172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5332" y="1066800"/>
            <a:ext cx="4851468" cy="445099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5D074-57D4-4456-AA3F-59B3680D0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2133"/>
            <a:ext cx="5087619" cy="492443"/>
          </a:xfrm>
        </p:spPr>
        <p:txBody>
          <a:bodyPr/>
          <a:lstStyle/>
          <a:p>
            <a:r>
              <a:rPr lang="en-GB" dirty="0"/>
              <a:t>Business growth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16202F5-9F00-4244-AF09-B5C4D968D9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260218"/>
              </p:ext>
            </p:extLst>
          </p:nvPr>
        </p:nvGraphicFramePr>
        <p:xfrm>
          <a:off x="76200" y="838200"/>
          <a:ext cx="2819400" cy="281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7A58351-3BA3-4D82-83BA-596A7673C9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95600" y="838200"/>
            <a:ext cx="6248400" cy="304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6EE01E79-9587-4384-A063-FE815B1EA847}"/>
              </a:ext>
            </a:extLst>
          </p:cNvPr>
          <p:cNvSpPr txBox="1">
            <a:spLocks/>
          </p:cNvSpPr>
          <p:nvPr/>
        </p:nvSpPr>
        <p:spPr>
          <a:xfrm>
            <a:off x="76200" y="4267200"/>
            <a:ext cx="5087619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6FC0"/>
                </a:solidFill>
                <a:latin typeface="Segoe UI"/>
                <a:ea typeface="+mj-ea"/>
                <a:cs typeface="Segoe UI"/>
              </a:defRPr>
            </a:lvl1pPr>
          </a:lstStyle>
          <a:p>
            <a:r>
              <a:rPr lang="en-GB" kern="0" dirty="0">
                <a:solidFill>
                  <a:schemeClr val="tx2">
                    <a:lumMod val="50000"/>
                  </a:schemeClr>
                </a:solidFill>
              </a:rPr>
              <a:t>Examples….</a:t>
            </a:r>
          </a:p>
        </p:txBody>
      </p:sp>
    </p:spTree>
    <p:extLst>
      <p:ext uri="{BB962C8B-B14F-4D97-AF65-F5344CB8AC3E}">
        <p14:creationId xmlns:p14="http://schemas.microsoft.com/office/powerpoint/2010/main" val="49793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C8FF7-CB1C-4EE3-810B-0C8114404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0"/>
            <a:ext cx="4325621" cy="984885"/>
          </a:xfrm>
        </p:spPr>
        <p:txBody>
          <a:bodyPr/>
          <a:lstStyle/>
          <a:p>
            <a:r>
              <a:rPr lang="en-GB" dirty="0"/>
              <a:t>Alternative strategies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542DB8-18BC-4CFA-A9E7-5504675F20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4952" y="495070"/>
            <a:ext cx="8915400" cy="517064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Outsourcing</a:t>
            </a:r>
            <a:r>
              <a:rPr lang="en-GB" sz="2800" b="1" dirty="0">
                <a:solidFill>
                  <a:schemeClr val="tx2">
                    <a:lumMod val="50000"/>
                  </a:schemeClr>
                </a:solidFill>
              </a:rPr>
              <a:t> – giving functions previously done by the firm to a contractor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Off-shoring</a:t>
            </a:r>
            <a:r>
              <a:rPr lang="en-GB" sz="2800" b="1" dirty="0">
                <a:solidFill>
                  <a:schemeClr val="tx2">
                    <a:lumMod val="50000"/>
                  </a:schemeClr>
                </a:solidFill>
              </a:rPr>
              <a:t> – moving in-house operations and production facilities to low cost countries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Network organisations </a:t>
            </a:r>
            <a:r>
              <a:rPr lang="en-GB" sz="2800" b="1" dirty="0">
                <a:solidFill>
                  <a:schemeClr val="tx2">
                    <a:lumMod val="50000"/>
                  </a:schemeClr>
                </a:solidFill>
              </a:rPr>
              <a:t>– most of the in-house operations given to other firms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Shared Service Centre</a:t>
            </a:r>
            <a:r>
              <a:rPr lang="en-GB" sz="2800" b="1" dirty="0">
                <a:solidFill>
                  <a:schemeClr val="tx2">
                    <a:lumMod val="50000"/>
                  </a:schemeClr>
                </a:solidFill>
              </a:rPr>
              <a:t> – numerous firms sharing a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tx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C00000"/>
                </a:solidFill>
              </a:rPr>
              <a:t>Flexible staffing </a:t>
            </a:r>
            <a:r>
              <a:rPr lang="en-GB" sz="2800" b="1" dirty="0">
                <a:solidFill>
                  <a:schemeClr val="tx2">
                    <a:lumMod val="50000"/>
                  </a:schemeClr>
                </a:solidFill>
              </a:rPr>
              <a:t>– pull system </a:t>
            </a:r>
          </a:p>
        </p:txBody>
      </p:sp>
    </p:spTree>
    <p:extLst>
      <p:ext uri="{BB962C8B-B14F-4D97-AF65-F5344CB8AC3E}">
        <p14:creationId xmlns:p14="http://schemas.microsoft.com/office/powerpoint/2010/main" val="201860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0252" y="202133"/>
            <a:ext cx="814578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5" dirty="0"/>
              <a:t>Profit</a:t>
            </a:r>
            <a:r>
              <a:rPr spc="-10" dirty="0"/>
              <a:t> </a:t>
            </a:r>
            <a:r>
              <a:rPr dirty="0"/>
              <a:t>Maximizations-</a:t>
            </a:r>
            <a:r>
              <a:rPr spc="-10" dirty="0"/>
              <a:t> </a:t>
            </a:r>
            <a:r>
              <a:rPr spc="-5" dirty="0"/>
              <a:t>Production function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635" y="1076552"/>
            <a:ext cx="7958455" cy="423354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439420" indent="-426720">
              <a:lnSpc>
                <a:spcPct val="100000"/>
              </a:lnSpc>
              <a:spcBef>
                <a:spcPts val="390"/>
              </a:spcBef>
              <a:buClr>
                <a:srgbClr val="006FC0"/>
              </a:buClr>
              <a:buFont typeface="Wingdings"/>
              <a:buChar char=""/>
              <a:tabLst>
                <a:tab pos="438784" algn="l"/>
                <a:tab pos="439420" algn="l"/>
              </a:tabLst>
            </a:pPr>
            <a:r>
              <a:rPr sz="2400" spc="-15" dirty="0">
                <a:latin typeface="Segoe UI"/>
                <a:cs typeface="Segoe UI"/>
              </a:rPr>
              <a:t>Profit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maximization-</a:t>
            </a:r>
            <a:r>
              <a:rPr sz="2400" spc="5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Profit=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0" dirty="0">
                <a:latin typeface="Segoe UI"/>
                <a:cs typeface="Segoe UI"/>
              </a:rPr>
              <a:t>Total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Revenue- </a:t>
            </a:r>
            <a:r>
              <a:rPr sz="2400" spc="-50" dirty="0">
                <a:latin typeface="Segoe UI"/>
                <a:cs typeface="Segoe UI"/>
              </a:rPr>
              <a:t>Total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Costs</a:t>
            </a:r>
            <a:endParaRPr sz="24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400" dirty="0">
                <a:latin typeface="Segoe UI"/>
                <a:cs typeface="Segoe UI"/>
              </a:rPr>
              <a:t>Managers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would</a:t>
            </a:r>
            <a:r>
              <a:rPr sz="2400" spc="15" dirty="0">
                <a:latin typeface="Segoe UI"/>
                <a:cs typeface="Segoe UI"/>
              </a:rPr>
              <a:t> ask……</a:t>
            </a:r>
            <a:endParaRPr sz="24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 i="1" spc="-10" dirty="0">
                <a:latin typeface="Segoe UI"/>
                <a:cs typeface="Segoe UI"/>
              </a:rPr>
              <a:t>Remember</a:t>
            </a:r>
            <a:r>
              <a:rPr sz="2400" i="1" spc="-25" dirty="0">
                <a:latin typeface="Segoe UI"/>
                <a:cs typeface="Segoe UI"/>
              </a:rPr>
              <a:t> </a:t>
            </a:r>
            <a:r>
              <a:rPr sz="2400" i="1" spc="-5" dirty="0">
                <a:latin typeface="Segoe UI"/>
                <a:cs typeface="Segoe UI"/>
              </a:rPr>
              <a:t>supply</a:t>
            </a:r>
            <a:r>
              <a:rPr sz="2400" i="1" spc="-10" dirty="0">
                <a:latin typeface="Segoe UI"/>
                <a:cs typeface="Segoe UI"/>
              </a:rPr>
              <a:t> </a:t>
            </a:r>
            <a:r>
              <a:rPr sz="2400" i="1" spc="-5" dirty="0">
                <a:latin typeface="Segoe UI"/>
                <a:cs typeface="Segoe UI"/>
              </a:rPr>
              <a:t>-demand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ts val="2735"/>
              </a:lnSpc>
              <a:spcBef>
                <a:spcPts val="290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Segoe UI"/>
                <a:cs typeface="Segoe UI"/>
              </a:rPr>
              <a:t>What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quantity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production</a:t>
            </a:r>
            <a:r>
              <a:rPr sz="2400" spc="45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output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would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maximize</a:t>
            </a:r>
            <a:endParaRPr sz="2400">
              <a:latin typeface="Segoe UI"/>
              <a:cs typeface="Segoe UI"/>
            </a:endParaRPr>
          </a:p>
          <a:p>
            <a:pPr marL="355600">
              <a:lnSpc>
                <a:spcPts val="2735"/>
              </a:lnSpc>
            </a:pPr>
            <a:r>
              <a:rPr sz="2400" spc="-15" dirty="0">
                <a:latin typeface="Segoe UI"/>
                <a:cs typeface="Segoe UI"/>
              </a:rPr>
              <a:t>profits?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Segoe UI"/>
                <a:cs typeface="Segoe UI"/>
              </a:rPr>
              <a:t>When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should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we</a:t>
            </a:r>
            <a:r>
              <a:rPr sz="2400" spc="-10" dirty="0">
                <a:latin typeface="Segoe UI"/>
                <a:cs typeface="Segoe UI"/>
              </a:rPr>
              <a:t> stop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production?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26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Production</a:t>
            </a:r>
            <a:r>
              <a:rPr sz="2400" spc="4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Function</a:t>
            </a:r>
            <a:endParaRPr sz="2400">
              <a:latin typeface="Segoe UI"/>
              <a:cs typeface="Segoe UI"/>
            </a:endParaRPr>
          </a:p>
          <a:p>
            <a:pPr marL="355600" marR="5080" indent="-342900">
              <a:lnSpc>
                <a:spcPts val="2590"/>
              </a:lnSpc>
              <a:spcBef>
                <a:spcPts val="620"/>
              </a:spcBef>
              <a:buClr>
                <a:srgbClr val="006FC0"/>
              </a:buClr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" dirty="0">
                <a:latin typeface="Segoe UI"/>
                <a:cs typeface="Segoe UI"/>
              </a:rPr>
              <a:t> production</a:t>
            </a:r>
            <a:r>
              <a:rPr sz="2400" spc="3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function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shows </a:t>
            </a: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-5" dirty="0">
                <a:latin typeface="Segoe UI"/>
                <a:cs typeface="Segoe UI"/>
              </a:rPr>
              <a:t>relationship</a:t>
            </a:r>
            <a:r>
              <a:rPr sz="2400" spc="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between </a:t>
            </a:r>
            <a:r>
              <a:rPr sz="2400" spc="-6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quantity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inputs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(raw </a:t>
            </a:r>
            <a:r>
              <a:rPr sz="2400" spc="-5" dirty="0">
                <a:latin typeface="Segoe UI"/>
                <a:cs typeface="Segoe UI"/>
              </a:rPr>
              <a:t>materials)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used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make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good 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quantity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dirty="0">
                <a:latin typeface="Segoe UI"/>
                <a:cs typeface="Segoe UI"/>
              </a:rPr>
              <a:t> output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that good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4233" y="202133"/>
            <a:ext cx="3872229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Production</a:t>
            </a:r>
            <a:r>
              <a:rPr spc="-40" dirty="0"/>
              <a:t> </a:t>
            </a:r>
            <a:r>
              <a:rPr spc="-5" dirty="0"/>
              <a:t>function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02919" y="2028571"/>
            <a:ext cx="7332345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5" algn="ctr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solidFill>
                  <a:srgbClr val="006FC0"/>
                </a:solidFill>
                <a:latin typeface="Segoe UI"/>
                <a:cs typeface="Segoe UI"/>
              </a:rPr>
              <a:t>Example</a:t>
            </a:r>
            <a:r>
              <a:rPr sz="2400" spc="-10" dirty="0">
                <a:latin typeface="Segoe UI"/>
                <a:cs typeface="Segoe UI"/>
              </a:rPr>
              <a:t>-Restaurant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Manager-Pizzaria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000">
              <a:latin typeface="Segoe UI"/>
              <a:cs typeface="Segoe UI"/>
            </a:endParaRPr>
          </a:p>
          <a:p>
            <a:pPr marL="12700" marR="5080" algn="ctr">
              <a:lnSpc>
                <a:spcPct val="100000"/>
              </a:lnSpc>
            </a:pPr>
            <a:r>
              <a:rPr sz="2400" spc="-5" dirty="0">
                <a:latin typeface="Segoe UI"/>
                <a:cs typeface="Segoe UI"/>
              </a:rPr>
              <a:t>What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happens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-50" dirty="0">
                <a:latin typeface="Segoe UI"/>
                <a:cs typeface="Segoe UI"/>
              </a:rPr>
              <a:t>Total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Product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(Pizzas)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as</a:t>
            </a:r>
            <a:r>
              <a:rPr sz="2400" spc="-5" dirty="0">
                <a:latin typeface="Segoe UI"/>
                <a:cs typeface="Segoe UI"/>
              </a:rPr>
              <a:t> you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hire </a:t>
            </a:r>
            <a:r>
              <a:rPr sz="2400" spc="-64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more</a:t>
            </a:r>
            <a:r>
              <a:rPr sz="2400" spc="-5" dirty="0">
                <a:latin typeface="Segoe UI"/>
                <a:cs typeface="Segoe UI"/>
              </a:rPr>
              <a:t> workers?-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It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will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reduce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or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increase….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?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4233" y="202133"/>
            <a:ext cx="3872229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Production</a:t>
            </a:r>
            <a:r>
              <a:rPr spc="-40" dirty="0"/>
              <a:t> </a:t>
            </a:r>
            <a:r>
              <a:rPr spc="-5" dirty="0"/>
              <a:t>function</a:t>
            </a:r>
          </a:p>
        </p:txBody>
      </p:sp>
      <p:sp>
        <p:nvSpPr>
          <p:cNvPr id="3" name="object 3"/>
          <p:cNvSpPr/>
          <p:nvPr/>
        </p:nvSpPr>
        <p:spPr>
          <a:xfrm>
            <a:off x="3382517" y="3594353"/>
            <a:ext cx="3594100" cy="0"/>
          </a:xfrm>
          <a:custGeom>
            <a:avLst/>
            <a:gdLst/>
            <a:ahLst/>
            <a:cxnLst/>
            <a:rect l="l" t="t" r="r" b="b"/>
            <a:pathLst>
              <a:path w="3594100">
                <a:moveTo>
                  <a:pt x="0" y="0"/>
                </a:moveTo>
                <a:lnTo>
                  <a:pt x="3593591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10235" y="998194"/>
            <a:ext cx="7309484" cy="4178935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381000" indent="-342900">
              <a:lnSpc>
                <a:spcPct val="100000"/>
              </a:lnSpc>
              <a:spcBef>
                <a:spcPts val="1300"/>
              </a:spcBef>
              <a:buClr>
                <a:srgbClr val="006FC0"/>
              </a:buClr>
              <a:buFont typeface="Wingdings"/>
              <a:buChar char=""/>
              <a:tabLst>
                <a:tab pos="381000" algn="l"/>
              </a:tabLst>
            </a:pPr>
            <a:r>
              <a:rPr sz="2000" spc="-45" dirty="0">
                <a:latin typeface="Segoe UI"/>
                <a:cs typeface="Segoe UI"/>
              </a:rPr>
              <a:t>Total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Physical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Product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(TP)-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total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output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or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quantity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produced</a:t>
            </a:r>
            <a:endParaRPr sz="2000">
              <a:latin typeface="Segoe UI"/>
              <a:cs typeface="Segoe UI"/>
            </a:endParaRPr>
          </a:p>
          <a:p>
            <a:pPr marL="381000" marR="282575" indent="-342900">
              <a:lnSpc>
                <a:spcPct val="100000"/>
              </a:lnSpc>
              <a:spcBef>
                <a:spcPts val="1205"/>
              </a:spcBef>
              <a:buClr>
                <a:srgbClr val="006FC0"/>
              </a:buClr>
              <a:buFont typeface="Wingdings"/>
              <a:buChar char=""/>
              <a:tabLst>
                <a:tab pos="381000" algn="l"/>
              </a:tabLst>
            </a:pPr>
            <a:r>
              <a:rPr sz="2000" spc="-5" dirty="0">
                <a:latin typeface="Segoe UI"/>
                <a:cs typeface="Segoe UI"/>
              </a:rPr>
              <a:t>Marginal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Product </a:t>
            </a:r>
            <a:r>
              <a:rPr sz="2000" dirty="0">
                <a:latin typeface="Segoe UI"/>
                <a:cs typeface="Segoe UI"/>
              </a:rPr>
              <a:t>(MP)-</a:t>
            </a:r>
            <a:r>
              <a:rPr sz="2000" spc="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additional </a:t>
            </a:r>
            <a:r>
              <a:rPr sz="2000" dirty="0">
                <a:latin typeface="Segoe UI"/>
                <a:cs typeface="Segoe UI"/>
              </a:rPr>
              <a:t>output</a:t>
            </a:r>
            <a:r>
              <a:rPr sz="2000" spc="-5" dirty="0">
                <a:latin typeface="Segoe UI"/>
                <a:cs typeface="Segoe UI"/>
              </a:rPr>
              <a:t> generated</a:t>
            </a:r>
            <a:r>
              <a:rPr sz="2000" dirty="0">
                <a:latin typeface="Segoe UI"/>
                <a:cs typeface="Segoe UI"/>
              </a:rPr>
              <a:t> by </a:t>
            </a:r>
            <a:r>
              <a:rPr sz="2000" spc="-53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additional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inputs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(workers).</a:t>
            </a:r>
            <a:endParaRPr sz="2000">
              <a:latin typeface="Segoe UI"/>
              <a:cs typeface="Segoe UI"/>
            </a:endParaRPr>
          </a:p>
          <a:p>
            <a:pPr marL="381000" indent="-342900">
              <a:lnSpc>
                <a:spcPct val="100000"/>
              </a:lnSpc>
              <a:spcBef>
                <a:spcPts val="1200"/>
              </a:spcBef>
              <a:buClr>
                <a:srgbClr val="006FC0"/>
              </a:buClr>
              <a:buFont typeface="Wingdings"/>
              <a:buChar char=""/>
              <a:tabLst>
                <a:tab pos="381000" algn="l"/>
              </a:tabLst>
            </a:pPr>
            <a:r>
              <a:rPr sz="2000" spc="-10" dirty="0">
                <a:latin typeface="Segoe UI"/>
                <a:cs typeface="Segoe UI"/>
              </a:rPr>
              <a:t>Average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Product</a:t>
            </a:r>
            <a:r>
              <a:rPr sz="2000" dirty="0">
                <a:latin typeface="Segoe UI"/>
                <a:cs typeface="Segoe UI"/>
              </a:rPr>
              <a:t> (AP)-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output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per</a:t>
            </a:r>
            <a:r>
              <a:rPr sz="2000" dirty="0">
                <a:latin typeface="Segoe UI"/>
                <a:cs typeface="Segoe UI"/>
              </a:rPr>
              <a:t> unit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of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input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650">
              <a:latin typeface="Segoe UI"/>
              <a:cs typeface="Segoe UI"/>
            </a:endParaRPr>
          </a:p>
          <a:p>
            <a:pPr marL="3188335">
              <a:lnSpc>
                <a:spcPts val="2345"/>
              </a:lnSpc>
            </a:pPr>
            <a:r>
              <a:rPr sz="2000" b="1" dirty="0">
                <a:solidFill>
                  <a:srgbClr val="1F487C"/>
                </a:solidFill>
                <a:latin typeface="Segoe UI"/>
                <a:cs typeface="Segoe UI"/>
              </a:rPr>
              <a:t>Change</a:t>
            </a:r>
            <a:r>
              <a:rPr sz="2000" b="1" spc="-35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1F487C"/>
                </a:solidFill>
                <a:latin typeface="Segoe UI"/>
                <a:cs typeface="Segoe UI"/>
              </a:rPr>
              <a:t>in</a:t>
            </a:r>
            <a:r>
              <a:rPr sz="2000" b="1" spc="-20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spc="-40" dirty="0">
                <a:solidFill>
                  <a:srgbClr val="1F487C"/>
                </a:solidFill>
                <a:latin typeface="Segoe UI"/>
                <a:cs typeface="Segoe UI"/>
              </a:rPr>
              <a:t>Total</a:t>
            </a:r>
            <a:r>
              <a:rPr sz="2000" b="1" spc="-35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Product</a:t>
            </a:r>
            <a:endParaRPr sz="2000">
              <a:latin typeface="Segoe UI"/>
              <a:cs typeface="Segoe UI"/>
            </a:endParaRPr>
          </a:p>
          <a:p>
            <a:pPr marL="480059">
              <a:lnSpc>
                <a:spcPts val="2125"/>
              </a:lnSpc>
            </a:pP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Marginal</a:t>
            </a:r>
            <a:r>
              <a:rPr sz="2000" b="1" spc="-40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Product</a:t>
            </a:r>
            <a:r>
              <a:rPr sz="2000" b="1" spc="-25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1F487C"/>
                </a:solidFill>
                <a:latin typeface="Segoe UI"/>
                <a:cs typeface="Segoe UI"/>
              </a:rPr>
              <a:t>=</a:t>
            </a:r>
            <a:endParaRPr sz="2000">
              <a:latin typeface="Segoe UI"/>
              <a:cs typeface="Segoe UI"/>
            </a:endParaRPr>
          </a:p>
          <a:p>
            <a:pPr marL="3670935">
              <a:lnSpc>
                <a:spcPts val="2180"/>
              </a:lnSpc>
            </a:pP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Change</a:t>
            </a:r>
            <a:r>
              <a:rPr sz="2000" b="1" spc="-40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in</a:t>
            </a:r>
            <a:r>
              <a:rPr sz="2000" b="1" spc="-30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1F487C"/>
                </a:solidFill>
                <a:latin typeface="Segoe UI"/>
                <a:cs typeface="Segoe UI"/>
              </a:rPr>
              <a:t>Inputs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850">
              <a:latin typeface="Segoe UI"/>
              <a:cs typeface="Segoe UI"/>
            </a:endParaRPr>
          </a:p>
          <a:p>
            <a:pPr marL="480059">
              <a:lnSpc>
                <a:spcPts val="2050"/>
              </a:lnSpc>
              <a:tabLst>
                <a:tab pos="2872105" algn="l"/>
                <a:tab pos="5188585" algn="l"/>
              </a:tabLst>
            </a:pPr>
            <a:r>
              <a:rPr sz="2000" b="1" spc="-15" dirty="0">
                <a:solidFill>
                  <a:srgbClr val="1F487C"/>
                </a:solidFill>
                <a:latin typeface="Segoe UI"/>
                <a:cs typeface="Segoe UI"/>
              </a:rPr>
              <a:t>Average</a:t>
            </a:r>
            <a:r>
              <a:rPr sz="2000" b="1" spc="20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Product</a:t>
            </a:r>
            <a:r>
              <a:rPr sz="2000" b="1" spc="5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1F487C"/>
                </a:solidFill>
                <a:latin typeface="Segoe UI"/>
                <a:cs typeface="Segoe UI"/>
              </a:rPr>
              <a:t>=	</a:t>
            </a:r>
            <a:r>
              <a:rPr sz="3000" b="1" u="heavy" spc="-60" baseline="34722" dirty="0">
                <a:solidFill>
                  <a:srgbClr val="1F487C"/>
                </a:solidFill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Total</a:t>
            </a:r>
            <a:r>
              <a:rPr sz="3000" b="1" u="heavy" spc="-82" baseline="34722" dirty="0">
                <a:solidFill>
                  <a:srgbClr val="1F487C"/>
                </a:solidFill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sz="3000" b="1" u="heavy" spc="-7" baseline="34722" dirty="0">
                <a:solidFill>
                  <a:srgbClr val="1F487C"/>
                </a:solidFill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Product	</a:t>
            </a:r>
            <a:endParaRPr sz="3000" baseline="34722">
              <a:latin typeface="Segoe UI"/>
              <a:cs typeface="Segoe UI"/>
            </a:endParaRPr>
          </a:p>
          <a:p>
            <a:pPr marL="3042285">
              <a:lnSpc>
                <a:spcPts val="2050"/>
              </a:lnSpc>
            </a:pP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Units</a:t>
            </a:r>
            <a:r>
              <a:rPr sz="2000" b="1" spc="-50" dirty="0">
                <a:solidFill>
                  <a:srgbClr val="1F487C"/>
                </a:solidFill>
                <a:latin typeface="Segoe UI"/>
                <a:cs typeface="Segoe UI"/>
              </a:rPr>
              <a:t> </a:t>
            </a:r>
            <a:r>
              <a:rPr sz="2000" b="1" spc="-20" dirty="0">
                <a:solidFill>
                  <a:srgbClr val="1F487C"/>
                </a:solidFill>
                <a:latin typeface="Segoe UI"/>
                <a:cs typeface="Segoe UI"/>
              </a:rPr>
              <a:t>of </a:t>
            </a:r>
            <a:r>
              <a:rPr sz="2000" b="1" spc="-5" dirty="0">
                <a:solidFill>
                  <a:srgbClr val="1F487C"/>
                </a:solidFill>
                <a:latin typeface="Segoe UI"/>
                <a:cs typeface="Segoe UI"/>
              </a:rPr>
              <a:t>Labor</a:t>
            </a:r>
            <a:endParaRPr sz="2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2920" y="225678"/>
            <a:ext cx="379349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Costs</a:t>
            </a:r>
            <a:r>
              <a:rPr spc="-15" dirty="0"/>
              <a:t> </a:t>
            </a:r>
            <a:r>
              <a:rPr spc="-25" dirty="0"/>
              <a:t>of</a:t>
            </a:r>
            <a:r>
              <a:rPr spc="-30" dirty="0"/>
              <a:t> </a:t>
            </a:r>
            <a:r>
              <a:rPr spc="-5" dirty="0"/>
              <a:t>production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054100"/>
            <a:ext cx="8209915" cy="44773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7211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latin typeface="Segoe UI"/>
                <a:cs typeface="Segoe UI"/>
              </a:rPr>
              <a:t>Costs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of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production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may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 </a:t>
            </a:r>
            <a:r>
              <a:rPr sz="2000" spc="-5" dirty="0">
                <a:latin typeface="Segoe UI"/>
                <a:cs typeface="Segoe UI"/>
              </a:rPr>
              <a:t>divided</a:t>
            </a:r>
            <a:r>
              <a:rPr sz="2000" spc="2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into</a:t>
            </a:r>
            <a:r>
              <a:rPr sz="2000" spc="20" dirty="0">
                <a:latin typeface="Segoe UI"/>
                <a:cs typeface="Segoe U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Segoe UI"/>
                <a:cs typeface="Segoe UI"/>
              </a:rPr>
              <a:t>fixed </a:t>
            </a:r>
            <a:r>
              <a:rPr sz="2000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r>
              <a:rPr sz="2000" spc="-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Segoe UI"/>
                <a:cs typeface="Segoe UI"/>
              </a:rPr>
              <a:t>variable</a:t>
            </a:r>
            <a:r>
              <a:rPr sz="2000" spc="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1800">
              <a:latin typeface="Segoe UI"/>
              <a:cs typeface="Segoe UI"/>
            </a:endParaRPr>
          </a:p>
          <a:p>
            <a:pPr marL="12700">
              <a:lnSpc>
                <a:spcPts val="2160"/>
              </a:lnSpc>
              <a:spcBef>
                <a:spcPts val="5"/>
              </a:spcBef>
            </a:pPr>
            <a:r>
              <a:rPr sz="2000" b="1" spc="-10" dirty="0">
                <a:solidFill>
                  <a:srgbClr val="006FC0"/>
                </a:solidFill>
                <a:latin typeface="Segoe UI"/>
                <a:cs typeface="Segoe UI"/>
              </a:rPr>
              <a:t>Fixed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r>
              <a:rPr sz="2000" b="1" spc="-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are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those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costs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that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do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not </a:t>
            </a:r>
            <a:r>
              <a:rPr sz="2000" spc="10" dirty="0">
                <a:latin typeface="Segoe UI"/>
                <a:cs typeface="Segoe UI"/>
              </a:rPr>
              <a:t>vary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with the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quantity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of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output</a:t>
            </a:r>
            <a:endParaRPr sz="2000">
              <a:latin typeface="Segoe UI"/>
              <a:cs typeface="Segoe UI"/>
            </a:endParaRPr>
          </a:p>
          <a:p>
            <a:pPr marL="12700">
              <a:lnSpc>
                <a:spcPts val="2160"/>
              </a:lnSpc>
            </a:pPr>
            <a:r>
              <a:rPr sz="2000" spc="-5" dirty="0">
                <a:latin typeface="Segoe UI"/>
                <a:cs typeface="Segoe UI"/>
              </a:rPr>
              <a:t>produced.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FC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=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45" dirty="0">
                <a:latin typeface="Segoe UI"/>
                <a:cs typeface="Segoe UI"/>
              </a:rPr>
              <a:t>Total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Fixed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Costs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150">
              <a:latin typeface="Segoe UI"/>
              <a:cs typeface="Segoe UI"/>
            </a:endParaRPr>
          </a:p>
          <a:p>
            <a:pPr marL="12700" marR="295910">
              <a:lnSpc>
                <a:spcPct val="80000"/>
              </a:lnSpc>
              <a:tabLst>
                <a:tab pos="1285240" algn="l"/>
              </a:tabLst>
            </a:pPr>
            <a:r>
              <a:rPr sz="2000" b="1" spc="-25" dirty="0">
                <a:solidFill>
                  <a:srgbClr val="006FC0"/>
                </a:solidFill>
                <a:latin typeface="Segoe UI"/>
                <a:cs typeface="Segoe UI"/>
              </a:rPr>
              <a:t>Variable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costs </a:t>
            </a:r>
            <a:r>
              <a:rPr sz="2000" spc="-10" dirty="0">
                <a:latin typeface="Segoe UI"/>
                <a:cs typeface="Segoe UI"/>
              </a:rPr>
              <a:t>are </a:t>
            </a:r>
            <a:r>
              <a:rPr sz="2000" dirty="0">
                <a:latin typeface="Segoe UI"/>
                <a:cs typeface="Segoe UI"/>
              </a:rPr>
              <a:t>those costs that do </a:t>
            </a:r>
            <a:r>
              <a:rPr sz="2000" spc="10" dirty="0">
                <a:latin typeface="Segoe UI"/>
                <a:cs typeface="Segoe UI"/>
              </a:rPr>
              <a:t>vary </a:t>
            </a:r>
            <a:r>
              <a:rPr sz="2000" dirty="0">
                <a:latin typeface="Segoe UI"/>
                <a:cs typeface="Segoe UI"/>
              </a:rPr>
              <a:t>with the quantity </a:t>
            </a:r>
            <a:r>
              <a:rPr sz="2000" spc="-20" dirty="0">
                <a:latin typeface="Segoe UI"/>
                <a:cs typeface="Segoe UI"/>
              </a:rPr>
              <a:t>of </a:t>
            </a:r>
            <a:r>
              <a:rPr sz="2000" dirty="0">
                <a:latin typeface="Segoe UI"/>
                <a:cs typeface="Segoe UI"/>
              </a:rPr>
              <a:t>output </a:t>
            </a:r>
            <a:r>
              <a:rPr sz="2000" spc="-53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produced.	</a:t>
            </a:r>
            <a:r>
              <a:rPr sz="2000" b="1" spc="-20" dirty="0">
                <a:solidFill>
                  <a:srgbClr val="006FC0"/>
                </a:solidFill>
                <a:latin typeface="Segoe UI"/>
                <a:cs typeface="Segoe UI"/>
              </a:rPr>
              <a:t>VC</a:t>
            </a:r>
            <a:r>
              <a:rPr sz="2000" b="1" spc="-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= </a:t>
            </a:r>
            <a:r>
              <a:rPr sz="2000" spc="-45" dirty="0">
                <a:latin typeface="Segoe UI"/>
                <a:cs typeface="Segoe UI"/>
              </a:rPr>
              <a:t>Total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Variable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Costs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</a:pPr>
            <a:r>
              <a:rPr sz="2000" b="1" spc="-40" dirty="0">
                <a:solidFill>
                  <a:srgbClr val="006FC0"/>
                </a:solidFill>
                <a:latin typeface="Segoe UI"/>
                <a:cs typeface="Segoe UI"/>
              </a:rPr>
              <a:t>Total</a:t>
            </a:r>
            <a:r>
              <a:rPr sz="2000" b="1" spc="-2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r>
              <a:rPr sz="2000" spc="-5" dirty="0">
                <a:latin typeface="Segoe UI"/>
                <a:cs typeface="Segoe UI"/>
              </a:rPr>
              <a:t>=</a:t>
            </a:r>
            <a:r>
              <a:rPr sz="2000" spc="-15" dirty="0">
                <a:latin typeface="Segoe UI"/>
                <a:cs typeface="Segoe UI"/>
              </a:rPr>
              <a:t> Fixed+Variable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cost.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b="1" spc="-35" dirty="0">
                <a:solidFill>
                  <a:srgbClr val="006FC0"/>
                </a:solidFill>
                <a:latin typeface="Segoe UI"/>
                <a:cs typeface="Segoe UI"/>
              </a:rPr>
              <a:t>TC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=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45" dirty="0">
                <a:latin typeface="Segoe UI"/>
                <a:cs typeface="Segoe UI"/>
              </a:rPr>
              <a:t>Total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Costs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Wingdings"/>
              <a:buChar char=""/>
              <a:tabLst>
                <a:tab pos="356235" algn="l"/>
              </a:tabLst>
            </a:pPr>
            <a:r>
              <a:rPr sz="2000" b="1" spc="-20" dirty="0">
                <a:solidFill>
                  <a:srgbClr val="006FC0"/>
                </a:solidFill>
                <a:latin typeface="Segoe UI"/>
                <a:cs typeface="Segoe UI"/>
              </a:rPr>
              <a:t>Per</a:t>
            </a:r>
            <a:r>
              <a:rPr sz="2000" b="1" spc="-3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Unit</a:t>
            </a:r>
            <a:r>
              <a:rPr sz="2000" b="1" spc="-4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endParaRPr sz="2000">
              <a:latin typeface="Segoe UI"/>
              <a:cs typeface="Segoe UI"/>
            </a:endParaRPr>
          </a:p>
          <a:p>
            <a:pPr marL="12700" marR="4835525">
              <a:lnSpc>
                <a:spcPct val="100000"/>
              </a:lnSpc>
            </a:pP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AFC </a:t>
            </a:r>
            <a:r>
              <a:rPr sz="2000" dirty="0">
                <a:latin typeface="Segoe UI"/>
                <a:cs typeface="Segoe UI"/>
              </a:rPr>
              <a:t>= </a:t>
            </a:r>
            <a:r>
              <a:rPr sz="2000" spc="-10" dirty="0">
                <a:latin typeface="Segoe UI"/>
                <a:cs typeface="Segoe UI"/>
              </a:rPr>
              <a:t>Average </a:t>
            </a:r>
            <a:r>
              <a:rPr sz="2000" spc="-5" dirty="0">
                <a:latin typeface="Segoe UI"/>
                <a:cs typeface="Segoe UI"/>
              </a:rPr>
              <a:t>Fixed Costs 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b="1" spc="-55" dirty="0">
                <a:solidFill>
                  <a:srgbClr val="006FC0"/>
                </a:solidFill>
                <a:latin typeface="Segoe UI"/>
                <a:cs typeface="Segoe UI"/>
              </a:rPr>
              <a:t>AVC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=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Average </a:t>
            </a:r>
            <a:r>
              <a:rPr sz="2000" spc="-20" dirty="0">
                <a:latin typeface="Segoe UI"/>
                <a:cs typeface="Segoe UI"/>
              </a:rPr>
              <a:t>Variable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Costs </a:t>
            </a:r>
            <a:r>
              <a:rPr sz="2000" spc="-535" dirty="0">
                <a:latin typeface="Segoe UI"/>
                <a:cs typeface="Segoe UI"/>
              </a:rPr>
              <a:t> </a:t>
            </a:r>
            <a:r>
              <a:rPr sz="2000" b="1" spc="-75" dirty="0">
                <a:solidFill>
                  <a:srgbClr val="006FC0"/>
                </a:solidFill>
                <a:latin typeface="Segoe UI"/>
                <a:cs typeface="Segoe UI"/>
              </a:rPr>
              <a:t>ATC</a:t>
            </a:r>
            <a:r>
              <a:rPr sz="2000" b="1" spc="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=</a:t>
            </a:r>
            <a:r>
              <a:rPr sz="2000" spc="-10" dirty="0">
                <a:latin typeface="Segoe UI"/>
                <a:cs typeface="Segoe UI"/>
              </a:rPr>
              <a:t> Average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45" dirty="0">
                <a:latin typeface="Segoe UI"/>
                <a:cs typeface="Segoe UI"/>
              </a:rPr>
              <a:t>Total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Costs 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MC</a:t>
            </a:r>
            <a:r>
              <a:rPr sz="2000" b="1" spc="-2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=</a:t>
            </a:r>
            <a:r>
              <a:rPr sz="2000" spc="-5" dirty="0">
                <a:latin typeface="Segoe UI"/>
                <a:cs typeface="Segoe UI"/>
              </a:rPr>
              <a:t> Marginal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</a:t>
            </a:r>
            <a:endParaRPr sz="2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63723" y="111379"/>
            <a:ext cx="3313429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/>
              <a:t>Costs</a:t>
            </a:r>
            <a:r>
              <a:rPr sz="2800" spc="-15" dirty="0"/>
              <a:t> </a:t>
            </a:r>
            <a:r>
              <a:rPr sz="2800" spc="-30" dirty="0"/>
              <a:t>of</a:t>
            </a:r>
            <a:r>
              <a:rPr sz="2800" spc="-25" dirty="0"/>
              <a:t> </a:t>
            </a:r>
            <a:r>
              <a:rPr sz="2800" spc="-10" dirty="0"/>
              <a:t>production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454558" y="933703"/>
            <a:ext cx="8397240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10" dirty="0">
                <a:solidFill>
                  <a:srgbClr val="006FC0"/>
                </a:solidFill>
                <a:latin typeface="Segoe UI"/>
                <a:cs typeface="Segoe UI"/>
              </a:rPr>
              <a:t>Fixed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 Costs:</a:t>
            </a:r>
            <a:r>
              <a:rPr sz="2000" b="1" spc="-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Costs</a:t>
            </a:r>
            <a:r>
              <a:rPr sz="2000" dirty="0">
                <a:latin typeface="Segoe UI"/>
                <a:cs typeface="Segoe UI"/>
              </a:rPr>
              <a:t> for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u="heavy" spc="-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fixed resources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that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10" dirty="0">
                <a:latin typeface="Segoe UI"/>
                <a:cs typeface="Segoe UI"/>
              </a:rPr>
              <a:t>DON’T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change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with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amount</a:t>
            </a:r>
            <a:endParaRPr sz="20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latin typeface="Segoe UI"/>
                <a:cs typeface="Segoe UI"/>
              </a:rPr>
              <a:t>produced-Example: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15" dirty="0">
                <a:latin typeface="Segoe UI"/>
                <a:cs typeface="Segoe UI"/>
              </a:rPr>
              <a:t>Rent,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Insurance,</a:t>
            </a:r>
            <a:r>
              <a:rPr sz="2000" spc="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Managers </a:t>
            </a:r>
            <a:r>
              <a:rPr sz="2000" spc="-5" dirty="0">
                <a:latin typeface="Segoe UI"/>
                <a:cs typeface="Segoe UI"/>
              </a:rPr>
              <a:t>Salaries,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etc.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32712" y="2059304"/>
            <a:ext cx="31908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006FC0"/>
                </a:solidFill>
                <a:latin typeface="Segoe UI"/>
                <a:cs typeface="Segoe UI"/>
              </a:rPr>
              <a:t>Average</a:t>
            </a:r>
            <a:r>
              <a:rPr sz="2400" b="1" spc="-3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10" dirty="0">
                <a:solidFill>
                  <a:srgbClr val="006FC0"/>
                </a:solidFill>
                <a:latin typeface="Segoe UI"/>
                <a:cs typeface="Segoe UI"/>
              </a:rPr>
              <a:t>Fixed</a:t>
            </a:r>
            <a:r>
              <a:rPr sz="2400" b="1" spc="-2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r>
              <a:rPr sz="2400" b="1" spc="-3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Segoe UI"/>
                <a:cs typeface="Segoe UI"/>
              </a:rPr>
              <a:t>=</a:t>
            </a:r>
            <a:endParaRPr sz="2400">
              <a:latin typeface="Segoe UI"/>
              <a:cs typeface="Segoe U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490465" y="2302001"/>
            <a:ext cx="2641600" cy="0"/>
          </a:xfrm>
          <a:custGeom>
            <a:avLst/>
            <a:gdLst/>
            <a:ahLst/>
            <a:cxnLst/>
            <a:rect l="l" t="t" r="r" b="b"/>
            <a:pathLst>
              <a:path w="2641600">
                <a:moveTo>
                  <a:pt x="0" y="0"/>
                </a:moveTo>
                <a:lnTo>
                  <a:pt x="2641091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932934" y="1725041"/>
            <a:ext cx="1636395" cy="94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0025" marR="5080" indent="-187960">
              <a:lnSpc>
                <a:spcPct val="126299"/>
              </a:lnSpc>
              <a:spcBef>
                <a:spcPts val="100"/>
              </a:spcBef>
            </a:pPr>
            <a:r>
              <a:rPr sz="2400" b="1" spc="-10" dirty="0">
                <a:solidFill>
                  <a:srgbClr val="006FC0"/>
                </a:solidFill>
                <a:latin typeface="Segoe UI"/>
                <a:cs typeface="Segoe UI"/>
              </a:rPr>
              <a:t>Fixed</a:t>
            </a:r>
            <a:r>
              <a:rPr sz="2400" b="1" spc="-8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Costs </a:t>
            </a:r>
            <a:r>
              <a:rPr sz="2400" b="1" spc="-65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Quantity</a:t>
            </a:r>
            <a:endParaRPr sz="2400">
              <a:latin typeface="Segoe UI"/>
              <a:cs typeface="Segoe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72846" y="3022854"/>
            <a:ext cx="850265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25" dirty="0">
                <a:solidFill>
                  <a:srgbClr val="006FC0"/>
                </a:solidFill>
                <a:latin typeface="Segoe UI"/>
                <a:cs typeface="Segoe UI"/>
              </a:rPr>
              <a:t>Variable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 Costs:</a:t>
            </a:r>
            <a:r>
              <a:rPr sz="2000" b="1" spc="-1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Costs</a:t>
            </a:r>
            <a:r>
              <a:rPr sz="2000" dirty="0">
                <a:latin typeface="Segoe UI"/>
                <a:cs typeface="Segoe UI"/>
              </a:rPr>
              <a:t> for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u="heavy" spc="-1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variable</a:t>
            </a:r>
            <a:r>
              <a:rPr sz="2000" u="heavy" spc="1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sz="2000" u="heavy" spc="-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resources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that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DO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change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as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more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or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less</a:t>
            </a:r>
            <a:endParaRPr sz="20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latin typeface="Segoe UI"/>
                <a:cs typeface="Segoe UI"/>
              </a:rPr>
              <a:t>is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produced-Example: </a:t>
            </a:r>
            <a:r>
              <a:rPr sz="2000" dirty="0">
                <a:latin typeface="Segoe UI"/>
                <a:cs typeface="Segoe UI"/>
              </a:rPr>
              <a:t>Raw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Materials, </a:t>
            </a:r>
            <a:r>
              <a:rPr sz="2000" spc="-25" dirty="0">
                <a:latin typeface="Segoe UI"/>
                <a:cs typeface="Segoe UI"/>
              </a:rPr>
              <a:t>Labor,</a:t>
            </a:r>
            <a:r>
              <a:rPr sz="2000" spc="-10" dirty="0">
                <a:latin typeface="Segoe UI"/>
                <a:cs typeface="Segoe UI"/>
              </a:rPr>
              <a:t> Electricity,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etc.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66596" y="4199890"/>
            <a:ext cx="35852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006FC0"/>
                </a:solidFill>
                <a:latin typeface="Segoe UI"/>
                <a:cs typeface="Segoe UI"/>
              </a:rPr>
              <a:t>Average</a:t>
            </a:r>
            <a:r>
              <a:rPr sz="2400" b="1" spc="-3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25" dirty="0">
                <a:solidFill>
                  <a:srgbClr val="006FC0"/>
                </a:solidFill>
                <a:latin typeface="Segoe UI"/>
                <a:cs typeface="Segoe UI"/>
              </a:rPr>
              <a:t>Variable</a:t>
            </a:r>
            <a:r>
              <a:rPr sz="2400" b="1" spc="-3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r>
              <a:rPr sz="2400" b="1" spc="-3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Segoe UI"/>
                <a:cs typeface="Segoe UI"/>
              </a:rPr>
              <a:t>=</a:t>
            </a:r>
            <a:endParaRPr sz="2400">
              <a:latin typeface="Segoe UI"/>
              <a:cs typeface="Segoe U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01565" y="3977767"/>
            <a:ext cx="20300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 dirty="0">
                <a:solidFill>
                  <a:srgbClr val="006FC0"/>
                </a:solidFill>
                <a:latin typeface="Segoe UI"/>
                <a:cs typeface="Segoe UI"/>
              </a:rPr>
              <a:t>Variable</a:t>
            </a:r>
            <a:r>
              <a:rPr sz="2400" b="1" spc="-9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endParaRPr sz="2400">
              <a:latin typeface="Segoe UI"/>
              <a:cs typeface="Segoe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824221" y="4440173"/>
            <a:ext cx="2459990" cy="0"/>
          </a:xfrm>
          <a:custGeom>
            <a:avLst/>
            <a:gdLst/>
            <a:ahLst/>
            <a:cxnLst/>
            <a:rect l="l" t="t" r="r" b="b"/>
            <a:pathLst>
              <a:path w="2459990">
                <a:moveTo>
                  <a:pt x="0" y="0"/>
                </a:moveTo>
                <a:lnTo>
                  <a:pt x="2459735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5311521" y="4465066"/>
            <a:ext cx="1278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006FC0"/>
                </a:solidFill>
                <a:latin typeface="Segoe UI"/>
                <a:cs typeface="Segoe UI"/>
              </a:rPr>
              <a:t>Quantity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48992" y="1938274"/>
            <a:ext cx="250825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15" dirty="0">
                <a:solidFill>
                  <a:srgbClr val="006FC0"/>
                </a:solidFill>
                <a:latin typeface="Segoe UI"/>
                <a:cs typeface="Segoe UI"/>
              </a:rPr>
              <a:t>Average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40" dirty="0">
                <a:solidFill>
                  <a:srgbClr val="006FC0"/>
                </a:solidFill>
                <a:latin typeface="Segoe UI"/>
                <a:cs typeface="Segoe UI"/>
              </a:rPr>
              <a:t>Total</a:t>
            </a:r>
            <a:r>
              <a:rPr sz="2000" b="1" spc="-3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</a:t>
            </a:r>
            <a:r>
              <a:rPr sz="2000" b="1" spc="-1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=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025" y="961999"/>
            <a:ext cx="5676265" cy="956310"/>
          </a:xfrm>
          <a:prstGeom prst="rect">
            <a:avLst/>
          </a:prstGeom>
        </p:spPr>
        <p:txBody>
          <a:bodyPr vert="horz" wrap="square" lIns="0" tIns="1733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65"/>
              </a:spcBef>
            </a:pPr>
            <a:r>
              <a:rPr sz="2000" spc="-45" dirty="0">
                <a:latin typeface="Segoe UI"/>
                <a:cs typeface="Segoe UI"/>
              </a:rPr>
              <a:t>Total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Cost:</a:t>
            </a:r>
            <a:r>
              <a:rPr sz="2000" dirty="0">
                <a:latin typeface="Segoe UI"/>
                <a:cs typeface="Segoe UI"/>
              </a:rPr>
              <a:t> Sum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of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Fixed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Variable</a:t>
            </a:r>
            <a:r>
              <a:rPr sz="2000" spc="-5" dirty="0">
                <a:latin typeface="Segoe UI"/>
                <a:cs typeface="Segoe UI"/>
              </a:rPr>
              <a:t> Costs</a:t>
            </a:r>
            <a:endParaRPr sz="2000">
              <a:latin typeface="Segoe UI"/>
              <a:cs typeface="Segoe UI"/>
            </a:endParaRPr>
          </a:p>
          <a:p>
            <a:pPr marR="5080" algn="r">
              <a:lnSpc>
                <a:spcPct val="100000"/>
              </a:lnSpc>
              <a:spcBef>
                <a:spcPts val="1265"/>
              </a:spcBef>
            </a:pPr>
            <a:r>
              <a:rPr sz="2000" b="1" spc="-40" dirty="0">
                <a:solidFill>
                  <a:srgbClr val="006FC0"/>
                </a:solidFill>
                <a:latin typeface="Segoe UI"/>
                <a:cs typeface="Segoe UI"/>
              </a:rPr>
              <a:t>Total</a:t>
            </a:r>
            <a:r>
              <a:rPr sz="2000" b="1" spc="-5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461509" y="2113026"/>
            <a:ext cx="2639695" cy="0"/>
          </a:xfrm>
          <a:custGeom>
            <a:avLst/>
            <a:gdLst/>
            <a:ahLst/>
            <a:cxnLst/>
            <a:rect l="l" t="t" r="r" b="b"/>
            <a:pathLst>
              <a:path w="2639695">
                <a:moveTo>
                  <a:pt x="0" y="0"/>
                </a:moveTo>
                <a:lnTo>
                  <a:pt x="2639567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965572" y="2099894"/>
            <a:ext cx="107061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Quantity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49909" y="2945130"/>
            <a:ext cx="7867015" cy="9410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" algn="ctr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latin typeface="Segoe UI"/>
                <a:cs typeface="Segoe UI"/>
              </a:rPr>
              <a:t>Marginal Cost </a:t>
            </a:r>
            <a:r>
              <a:rPr sz="2000" dirty="0">
                <a:latin typeface="Segoe UI"/>
                <a:cs typeface="Segoe UI"/>
              </a:rPr>
              <a:t>Additional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costs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of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 additional </a:t>
            </a:r>
            <a:r>
              <a:rPr sz="2000" u="heavy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output</a:t>
            </a:r>
            <a:r>
              <a:rPr sz="2000" dirty="0">
                <a:latin typeface="Segoe UI"/>
                <a:cs typeface="Segoe UI"/>
              </a:rPr>
              <a:t>.</a:t>
            </a:r>
            <a:endParaRPr sz="20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000" spc="-5" dirty="0">
                <a:latin typeface="Segoe UI"/>
                <a:cs typeface="Segoe UI"/>
              </a:rPr>
              <a:t>Example: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If</a:t>
            </a:r>
            <a:r>
              <a:rPr sz="2000" spc="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5" dirty="0">
                <a:latin typeface="Segoe UI"/>
                <a:cs typeface="Segoe UI"/>
              </a:rPr>
              <a:t> production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of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2 </a:t>
            </a:r>
            <a:r>
              <a:rPr sz="2000" spc="-10" dirty="0">
                <a:latin typeface="Segoe UI"/>
                <a:cs typeface="Segoe UI"/>
              </a:rPr>
              <a:t>more</a:t>
            </a:r>
            <a:r>
              <a:rPr sz="2000" spc="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outputs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increases</a:t>
            </a:r>
            <a:r>
              <a:rPr sz="2000" spc="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total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cost</a:t>
            </a:r>
            <a:r>
              <a:rPr sz="2000" spc="-10" dirty="0">
                <a:latin typeface="Segoe UI"/>
                <a:cs typeface="Segoe UI"/>
              </a:rPr>
              <a:t> from</a:t>
            </a:r>
            <a:endParaRPr sz="2000">
              <a:latin typeface="Segoe UI"/>
              <a:cs typeface="Segoe UI"/>
            </a:endParaRPr>
          </a:p>
          <a:p>
            <a:pPr marL="10795" algn="ctr">
              <a:lnSpc>
                <a:spcPct val="100000"/>
              </a:lnSpc>
            </a:pPr>
            <a:r>
              <a:rPr sz="2000" spc="-5" dirty="0">
                <a:latin typeface="Segoe UI"/>
                <a:cs typeface="Segoe UI"/>
              </a:rPr>
              <a:t>£100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£120,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5" dirty="0">
                <a:latin typeface="Segoe UI"/>
                <a:cs typeface="Segoe UI"/>
              </a:rPr>
              <a:t>the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MC will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10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00757" y="4601971"/>
            <a:ext cx="193992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Marginal</a:t>
            </a:r>
            <a:r>
              <a:rPr sz="2000" b="1" spc="-4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</a:t>
            </a:r>
            <a:r>
              <a:rPr sz="2000" b="1" spc="-3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=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229227" y="4395038"/>
            <a:ext cx="258191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Change</a:t>
            </a:r>
            <a:r>
              <a:rPr sz="2000" b="1" spc="-4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in</a:t>
            </a:r>
            <a:r>
              <a:rPr sz="2000" b="1" spc="-2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40" dirty="0">
                <a:solidFill>
                  <a:srgbClr val="006FC0"/>
                </a:solidFill>
                <a:latin typeface="Segoe UI"/>
                <a:cs typeface="Segoe UI"/>
              </a:rPr>
              <a:t>Total</a:t>
            </a:r>
            <a:r>
              <a:rPr sz="2000" b="1" spc="-4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Costs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978402" y="4812029"/>
            <a:ext cx="3953510" cy="0"/>
          </a:xfrm>
          <a:custGeom>
            <a:avLst/>
            <a:gdLst/>
            <a:ahLst/>
            <a:cxnLst/>
            <a:rect l="l" t="t" r="r" b="b"/>
            <a:pathLst>
              <a:path w="3953509">
                <a:moveTo>
                  <a:pt x="0" y="0"/>
                </a:moveTo>
                <a:lnTo>
                  <a:pt x="3953255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286250" y="4890896"/>
            <a:ext cx="233299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Change</a:t>
            </a:r>
            <a:r>
              <a:rPr sz="2000" b="1" spc="-5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Segoe UI"/>
                <a:cs typeface="Segoe UI"/>
              </a:rPr>
              <a:t>in</a:t>
            </a:r>
            <a:r>
              <a:rPr sz="2000" b="1" spc="-4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Segoe UI"/>
                <a:cs typeface="Segoe UI"/>
              </a:rPr>
              <a:t>Quantity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2767329" y="46100"/>
            <a:ext cx="33127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/>
              <a:t>Costs</a:t>
            </a:r>
            <a:r>
              <a:rPr sz="2800" spc="-15" dirty="0"/>
              <a:t> </a:t>
            </a:r>
            <a:r>
              <a:rPr sz="2800" spc="-30" dirty="0"/>
              <a:t>of</a:t>
            </a:r>
            <a:r>
              <a:rPr sz="2800" spc="-25" dirty="0"/>
              <a:t> </a:t>
            </a:r>
            <a:r>
              <a:rPr sz="2800" spc="-10" dirty="0"/>
              <a:t>production</a:t>
            </a:r>
            <a:endParaRPr sz="2800"/>
          </a:p>
        </p:txBody>
      </p:sp>
      <p:sp>
        <p:nvSpPr>
          <p:cNvPr id="12" name="object 12"/>
          <p:cNvSpPr txBox="1"/>
          <p:nvPr/>
        </p:nvSpPr>
        <p:spPr>
          <a:xfrm>
            <a:off x="8860028" y="6429247"/>
            <a:ext cx="2057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5" dirty="0">
                <a:latin typeface="Times New Roman"/>
                <a:cs typeface="Times New Roman"/>
              </a:rPr>
              <a:t>16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07922" y="111379"/>
            <a:ext cx="622236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10" dirty="0"/>
              <a:t>Short</a:t>
            </a:r>
            <a:r>
              <a:rPr sz="2800" dirty="0"/>
              <a:t> </a:t>
            </a:r>
            <a:r>
              <a:rPr sz="2800" spc="-10" dirty="0"/>
              <a:t>and</a:t>
            </a:r>
            <a:r>
              <a:rPr sz="2800" spc="15" dirty="0"/>
              <a:t> </a:t>
            </a:r>
            <a:r>
              <a:rPr sz="2800" spc="-10" dirty="0"/>
              <a:t>Long</a:t>
            </a:r>
            <a:r>
              <a:rPr sz="2800" spc="30" dirty="0"/>
              <a:t> </a:t>
            </a:r>
            <a:r>
              <a:rPr sz="2800" dirty="0"/>
              <a:t>run</a:t>
            </a:r>
            <a:r>
              <a:rPr sz="2800" spc="-5" dirty="0"/>
              <a:t> </a:t>
            </a:r>
            <a:r>
              <a:rPr sz="2800" spc="-10" dirty="0"/>
              <a:t>Production</a:t>
            </a:r>
            <a:r>
              <a:rPr sz="2800" spc="55" dirty="0"/>
              <a:t> </a:t>
            </a:r>
            <a:r>
              <a:rPr sz="2800" spc="-5" dirty="0"/>
              <a:t>Costs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330200" y="717880"/>
            <a:ext cx="8275320" cy="4709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4970">
              <a:lnSpc>
                <a:spcPct val="100000"/>
              </a:lnSpc>
              <a:spcBef>
                <a:spcPts val="100"/>
              </a:spcBef>
            </a:pPr>
            <a:r>
              <a:rPr sz="2400" spc="-25" dirty="0">
                <a:latin typeface="Segoe UI"/>
                <a:cs typeface="Segoe UI"/>
              </a:rPr>
              <a:t>Let’s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look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at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both</a:t>
            </a:r>
            <a:r>
              <a:rPr sz="2400" spc="5" dirty="0">
                <a:latin typeface="Segoe UI"/>
                <a:cs typeface="Segoe UI"/>
              </a:rPr>
              <a:t> short-run</a:t>
            </a:r>
            <a:r>
              <a:rPr sz="2400" dirty="0">
                <a:latin typeface="Segoe UI"/>
                <a:cs typeface="Segoe UI"/>
              </a:rPr>
              <a:t> and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long-run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production</a:t>
            </a:r>
            <a:r>
              <a:rPr sz="2400" spc="4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costs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0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</a:pPr>
            <a:r>
              <a:rPr sz="2400" spc="5" dirty="0">
                <a:latin typeface="Segoe UI"/>
                <a:cs typeface="Segoe UI"/>
              </a:rPr>
              <a:t>Short-run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is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40" dirty="0">
                <a:latin typeface="Segoe UI"/>
                <a:cs typeface="Segoe UI"/>
              </a:rPr>
              <a:t>NOT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 set</a:t>
            </a:r>
            <a:r>
              <a:rPr sz="2400" spc="-5" dirty="0">
                <a:latin typeface="Segoe UI"/>
                <a:cs typeface="Segoe UI"/>
              </a:rPr>
              <a:t> specific amount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time.</a:t>
            </a:r>
            <a:endParaRPr sz="2400">
              <a:latin typeface="Segoe UI"/>
              <a:cs typeface="Segoe UI"/>
            </a:endParaRPr>
          </a:p>
          <a:p>
            <a:pPr marL="355600" marR="217170" indent="-343535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5" dirty="0">
                <a:latin typeface="Segoe UI"/>
                <a:cs typeface="Segoe UI"/>
              </a:rPr>
              <a:t>short-run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is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 </a:t>
            </a:r>
            <a:r>
              <a:rPr sz="2400" spc="-5" dirty="0">
                <a:latin typeface="Segoe UI"/>
                <a:cs typeface="Segoe UI"/>
              </a:rPr>
              <a:t>period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in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which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at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least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one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resource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is </a:t>
            </a:r>
            <a:r>
              <a:rPr sz="2400" spc="-64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fixed.</a:t>
            </a:r>
            <a:endParaRPr sz="24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575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400" spc="-5" dirty="0">
                <a:latin typeface="Segoe UI"/>
                <a:cs typeface="Segoe UI"/>
              </a:rPr>
              <a:t>Factory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capacity/size</a:t>
            </a:r>
            <a:r>
              <a:rPr sz="2400" spc="3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is </a:t>
            </a:r>
            <a:r>
              <a:rPr sz="2400" spc="-40" dirty="0">
                <a:latin typeface="Segoe UI"/>
                <a:cs typeface="Segoe UI"/>
              </a:rPr>
              <a:t>NOT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changeable</a:t>
            </a:r>
            <a:endParaRPr sz="2400">
              <a:latin typeface="Segoe UI"/>
              <a:cs typeface="Segoe UI"/>
            </a:endParaRPr>
          </a:p>
          <a:p>
            <a:pPr marL="12700" marR="473709">
              <a:lnSpc>
                <a:spcPct val="120000"/>
              </a:lnSpc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400" spc="-5" dirty="0">
                <a:latin typeface="Segoe UI"/>
                <a:cs typeface="Segoe UI"/>
              </a:rPr>
              <a:t>In</a:t>
            </a:r>
            <a:r>
              <a:rPr sz="2400" dirty="0">
                <a:latin typeface="Segoe UI"/>
                <a:cs typeface="Segoe UI"/>
              </a:rPr>
              <a:t> the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10" dirty="0">
                <a:latin typeface="Segoe UI"/>
                <a:cs typeface="Segoe UI"/>
              </a:rPr>
              <a:t>short </a:t>
            </a:r>
            <a:r>
              <a:rPr sz="2400" dirty="0">
                <a:latin typeface="Segoe UI"/>
                <a:cs typeface="Segoe UI"/>
              </a:rPr>
              <a:t>run, </a:t>
            </a:r>
            <a:r>
              <a:rPr sz="2400" spc="-10" dirty="0">
                <a:latin typeface="Segoe UI"/>
                <a:cs typeface="Segoe UI"/>
              </a:rPr>
              <a:t>there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are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both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fixed</a:t>
            </a:r>
            <a:r>
              <a:rPr sz="2400" dirty="0">
                <a:latin typeface="Segoe UI"/>
                <a:cs typeface="Segoe UI"/>
              </a:rPr>
              <a:t> and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variable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costs. </a:t>
            </a:r>
            <a:r>
              <a:rPr sz="2400" spc="-64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In</a:t>
            </a:r>
            <a:r>
              <a:rPr sz="2400" dirty="0">
                <a:latin typeface="Segoe UI"/>
                <a:cs typeface="Segoe UI"/>
              </a:rPr>
              <a:t> the </a:t>
            </a:r>
            <a:r>
              <a:rPr sz="2400" spc="-5" dirty="0">
                <a:latin typeface="Segoe UI"/>
                <a:cs typeface="Segoe UI"/>
              </a:rPr>
              <a:t>long-run</a:t>
            </a:r>
            <a:r>
              <a:rPr sz="2400" spc="4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ALL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resources are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variable</a:t>
            </a:r>
            <a:endParaRPr sz="24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400" spc="-5" dirty="0">
                <a:latin typeface="Segoe UI"/>
                <a:cs typeface="Segoe UI"/>
              </a:rPr>
              <a:t>NO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fixed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resources</a:t>
            </a:r>
            <a:endParaRPr sz="24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575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400" spc="-5" dirty="0">
                <a:latin typeface="Segoe UI"/>
                <a:cs typeface="Segoe UI"/>
              </a:rPr>
              <a:t>Plant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capacity/size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is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changeable</a:t>
            </a:r>
            <a:endParaRPr sz="24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Font typeface="Wingdings"/>
              <a:buChar char=""/>
              <a:tabLst>
                <a:tab pos="355600" algn="l"/>
                <a:tab pos="356235" algn="l"/>
              </a:tabLst>
            </a:pPr>
            <a:r>
              <a:rPr sz="2400" spc="-5" dirty="0">
                <a:latin typeface="Segoe UI"/>
                <a:cs typeface="Segoe UI"/>
              </a:rPr>
              <a:t>In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" dirty="0">
                <a:latin typeface="Segoe UI"/>
                <a:cs typeface="Segoe UI"/>
              </a:rPr>
              <a:t> long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run,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there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are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no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fixed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costs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80182" y="210769"/>
            <a:ext cx="318452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>
                <a:solidFill>
                  <a:srgbClr val="007CC3"/>
                </a:solidFill>
              </a:rPr>
              <a:t>Practical</a:t>
            </a:r>
            <a:r>
              <a:rPr spc="-50" dirty="0">
                <a:solidFill>
                  <a:srgbClr val="007CC3"/>
                </a:solidFill>
              </a:rPr>
              <a:t> </a:t>
            </a:r>
            <a:r>
              <a:rPr dirty="0">
                <a:solidFill>
                  <a:srgbClr val="007CC3"/>
                </a:solidFill>
              </a:rPr>
              <a:t>Session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3222" y="1210424"/>
            <a:ext cx="4416425" cy="2087245"/>
          </a:xfrm>
          <a:prstGeom prst="rect">
            <a:avLst/>
          </a:prstGeom>
        </p:spPr>
        <p:txBody>
          <a:bodyPr vert="horz" wrap="square" lIns="0" tIns="1625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280"/>
              </a:spcBef>
              <a:buClr>
                <a:srgbClr val="007CC3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spc="-5" dirty="0">
                <a:latin typeface="Segoe UI"/>
                <a:cs typeface="Segoe UI"/>
              </a:rPr>
              <a:t>Assessments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1180"/>
              </a:spcBef>
              <a:buClr>
                <a:srgbClr val="007CC3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Explanation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30" dirty="0">
                <a:latin typeface="Segoe UI"/>
                <a:cs typeface="Segoe UI"/>
              </a:rPr>
              <a:t>of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assessment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1175"/>
              </a:spcBef>
              <a:buClr>
                <a:srgbClr val="007CC3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1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1s</a:t>
            </a:r>
            <a:endParaRPr sz="2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1180"/>
              </a:spcBef>
              <a:buClr>
                <a:srgbClr val="007CC3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spc="-5" dirty="0">
                <a:latin typeface="Segoe UI"/>
                <a:cs typeface="Segoe UI"/>
              </a:rPr>
              <a:t>Practical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activity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7988E-AE4D-CAC1-1F78-F85A87E66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646850"/>
            <a:ext cx="8229600" cy="857250"/>
          </a:xfrm>
        </p:spPr>
        <p:txBody>
          <a:bodyPr/>
          <a:lstStyle/>
          <a:p>
            <a:r>
              <a:rPr lang="en-US" sz="30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E0B693-9044-2D79-3EBF-DCCF0FC214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2394006"/>
            <a:ext cx="4040188" cy="479822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Component 1 (50%) – individual report/ essay (2,500 words +/-10%) to be submitted in week 6</a:t>
            </a:r>
          </a:p>
          <a:p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ADAFA1-1E5F-8A65-9001-8F431C83E5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49183" y="3147628"/>
            <a:ext cx="4041775" cy="479822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Component 2 (50%)</a:t>
            </a:r>
          </a:p>
          <a:p>
            <a:pPr algn="ctr"/>
            <a:r>
              <a:rPr lang="en-US" dirty="0">
                <a:solidFill>
                  <a:srgbClr val="002060"/>
                </a:solidFill>
              </a:rPr>
              <a:t>Computer-based examination to be held in week 11.</a:t>
            </a:r>
          </a:p>
          <a:p>
            <a:pPr algn="ctr"/>
            <a:endParaRPr lang="en-US" dirty="0"/>
          </a:p>
          <a:p>
            <a:pPr algn="ctr"/>
            <a:r>
              <a:rPr lang="en-US" dirty="0">
                <a:solidFill>
                  <a:srgbClr val="C00000"/>
                </a:solidFill>
              </a:rPr>
              <a:t>More assessment information will be discussed in week 2</a:t>
            </a:r>
          </a:p>
          <a:p>
            <a:pPr algn="ctr"/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781254-AF59-1119-5CE6-34738C897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fld id="{58294B62-8E1A-194F-B9B9-BE470DCBB83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685800">
                <a:defRPr/>
              </a:pPr>
              <a:t>17/09/2024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E893071-1919-8447-C280-F0FC42D319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3B73E9B7-706A-2843-BF19-C2EE2C86D41E}" type="slidenum">
              <a:rPr lang="en-GB" altLang="en-US">
                <a:cs typeface="Arial" panose="020B0604020202020204" pitchFamily="34" charset="0"/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GB" altLang="en-US">
              <a:cs typeface="Arial" panose="020B0604020202020204" pitchFamily="34" charset="0"/>
            </a:endParaRPr>
          </a:p>
        </p:txBody>
      </p:sp>
      <p:pic>
        <p:nvPicPr>
          <p:cNvPr id="10" name="Video 9" title="Bouncing rainbow pencils graphic">
            <a:hlinkClick r:id="" action="ppaction://media"/>
            <a:extLst>
              <a:ext uri="{FF2B5EF4-FFF2-40B4-BE49-F238E27FC236}">
                <a16:creationId xmlns:a16="http://schemas.microsoft.com/office/drawing/2014/main" id="{F9ABF72E-385E-49C9-E1D4-A327F9A6ACB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282042"/>
            <a:ext cx="9144000" cy="188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977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58032" y="137617"/>
            <a:ext cx="2026920" cy="406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spc="-5" dirty="0">
                <a:solidFill>
                  <a:srgbClr val="007CC3"/>
                </a:solidFill>
              </a:rPr>
              <a:t>Assessment</a:t>
            </a:r>
            <a:r>
              <a:rPr sz="2500" spc="-70" dirty="0">
                <a:solidFill>
                  <a:srgbClr val="007CC3"/>
                </a:solidFill>
              </a:rPr>
              <a:t> </a:t>
            </a:r>
            <a:r>
              <a:rPr sz="2500" spc="-5" dirty="0">
                <a:solidFill>
                  <a:srgbClr val="007CC3"/>
                </a:solidFill>
              </a:rPr>
              <a:t>1</a:t>
            </a:r>
            <a:endParaRPr sz="2500"/>
          </a:p>
        </p:txBody>
      </p:sp>
      <p:sp>
        <p:nvSpPr>
          <p:cNvPr id="3" name="object 3"/>
          <p:cNvSpPr txBox="1"/>
          <p:nvPr/>
        </p:nvSpPr>
        <p:spPr>
          <a:xfrm>
            <a:off x="433222" y="1099819"/>
            <a:ext cx="8213725" cy="26128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1594" algn="ctr">
              <a:lnSpc>
                <a:spcPct val="100000"/>
              </a:lnSpc>
              <a:spcBef>
                <a:spcPts val="95"/>
              </a:spcBef>
            </a:pPr>
            <a:r>
              <a:rPr sz="1900" b="1" spc="-45" dirty="0">
                <a:latin typeface="Segoe UI"/>
                <a:cs typeface="Segoe UI"/>
              </a:rPr>
              <a:t>Task</a:t>
            </a:r>
            <a:r>
              <a:rPr sz="1900" b="1" spc="-15" dirty="0">
                <a:latin typeface="Segoe UI"/>
                <a:cs typeface="Segoe UI"/>
              </a:rPr>
              <a:t> </a:t>
            </a:r>
            <a:r>
              <a:rPr sz="1900" b="1" dirty="0">
                <a:latin typeface="Segoe UI"/>
                <a:cs typeface="Segoe UI"/>
              </a:rPr>
              <a:t>1-</a:t>
            </a:r>
            <a:r>
              <a:rPr sz="1900" b="1" spc="-20" dirty="0">
                <a:latin typeface="Segoe UI"/>
                <a:cs typeface="Segoe UI"/>
              </a:rPr>
              <a:t> </a:t>
            </a:r>
            <a:r>
              <a:rPr sz="1900" b="1" spc="-10" dirty="0">
                <a:latin typeface="Segoe UI"/>
                <a:cs typeface="Segoe UI"/>
              </a:rPr>
              <a:t>2500</a:t>
            </a:r>
            <a:r>
              <a:rPr sz="1900" b="1" spc="-25" dirty="0">
                <a:latin typeface="Segoe UI"/>
                <a:cs typeface="Segoe UI"/>
              </a:rPr>
              <a:t> </a:t>
            </a:r>
            <a:r>
              <a:rPr sz="1900" b="1" spc="-10" dirty="0">
                <a:latin typeface="Segoe UI"/>
                <a:cs typeface="Segoe UI"/>
              </a:rPr>
              <a:t>words</a:t>
            </a:r>
            <a:r>
              <a:rPr sz="1900" b="1" spc="-15" dirty="0">
                <a:latin typeface="Segoe UI"/>
                <a:cs typeface="Segoe UI"/>
              </a:rPr>
              <a:t> </a:t>
            </a:r>
            <a:r>
              <a:rPr sz="1900" b="1" spc="-5" dirty="0">
                <a:latin typeface="Segoe UI"/>
                <a:cs typeface="Segoe UI"/>
              </a:rPr>
              <a:t>Essay</a:t>
            </a:r>
            <a:r>
              <a:rPr sz="1900" b="1" dirty="0">
                <a:latin typeface="Segoe UI"/>
                <a:cs typeface="Segoe UI"/>
              </a:rPr>
              <a:t> </a:t>
            </a:r>
            <a:r>
              <a:rPr sz="1900" b="1" spc="-10" dirty="0">
                <a:latin typeface="Segoe UI"/>
                <a:cs typeface="Segoe UI"/>
              </a:rPr>
              <a:t>50%</a:t>
            </a:r>
            <a:endParaRPr sz="19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700" dirty="0">
              <a:latin typeface="Segoe UI"/>
              <a:cs typeface="Segoe UI"/>
            </a:endParaRPr>
          </a:p>
          <a:p>
            <a:pPr marL="59690" algn="ctr">
              <a:lnSpc>
                <a:spcPct val="100000"/>
              </a:lnSpc>
              <a:spcBef>
                <a:spcPts val="5"/>
              </a:spcBef>
            </a:pPr>
            <a:r>
              <a:rPr lang="en-GB" sz="1900" b="1" spc="-10" dirty="0">
                <a:latin typeface="Segoe UI"/>
                <a:cs typeface="Segoe UI"/>
              </a:rPr>
              <a:t>Please log on to </a:t>
            </a:r>
            <a:r>
              <a:rPr lang="en-GB" sz="1900" b="1" spc="-10" dirty="0" err="1">
                <a:latin typeface="Segoe UI"/>
                <a:cs typeface="Segoe UI"/>
              </a:rPr>
              <a:t>moodle</a:t>
            </a:r>
            <a:r>
              <a:rPr lang="en-GB" sz="1900" b="1" spc="-10" dirty="0">
                <a:latin typeface="Segoe UI"/>
                <a:cs typeface="Segoe UI"/>
              </a:rPr>
              <a:t> under Assessment Briefs tile for the assessment brief</a:t>
            </a:r>
          </a:p>
          <a:p>
            <a:pPr marL="59690" algn="ctr">
              <a:lnSpc>
                <a:spcPct val="100000"/>
              </a:lnSpc>
              <a:spcBef>
                <a:spcPts val="5"/>
              </a:spcBef>
            </a:pPr>
            <a:endParaRPr lang="en-GB" sz="1900" b="1" spc="-10" dirty="0">
              <a:latin typeface="Segoe UI"/>
              <a:cs typeface="Segoe UI"/>
            </a:endParaRPr>
          </a:p>
          <a:p>
            <a:pPr marL="59690" algn="ctr">
              <a:lnSpc>
                <a:spcPct val="100000"/>
              </a:lnSpc>
              <a:spcBef>
                <a:spcPts val="5"/>
              </a:spcBef>
            </a:pPr>
            <a:endParaRPr lang="en-GB" sz="1900" b="1" spc="-10" dirty="0">
              <a:latin typeface="Segoe UI"/>
              <a:cs typeface="Segoe UI"/>
            </a:endParaRPr>
          </a:p>
          <a:p>
            <a:pPr marL="59690" algn="ctr">
              <a:lnSpc>
                <a:spcPct val="100000"/>
              </a:lnSpc>
              <a:spcBef>
                <a:spcPts val="5"/>
              </a:spcBef>
            </a:pPr>
            <a:r>
              <a:rPr lang="en-GB" sz="1900" b="1" spc="-10" dirty="0">
                <a:latin typeface="Segoe UI"/>
                <a:cs typeface="Segoe UI"/>
              </a:rPr>
              <a:t>I will walk you through the assessment and point out to expectations including use of academic language, referencing, structure and importance of formative feedback</a:t>
            </a:r>
            <a:endParaRPr sz="19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81476" y="148285"/>
            <a:ext cx="17824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007CC3"/>
                </a:solidFill>
              </a:rPr>
              <a:t>Assessment</a:t>
            </a:r>
            <a:r>
              <a:rPr sz="2200" spc="-95" dirty="0">
                <a:solidFill>
                  <a:srgbClr val="007CC3"/>
                </a:solidFill>
              </a:rPr>
              <a:t> </a:t>
            </a:r>
            <a:r>
              <a:rPr sz="2200" spc="-5" dirty="0">
                <a:solidFill>
                  <a:srgbClr val="007CC3"/>
                </a:solidFill>
              </a:rPr>
              <a:t>2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433222" y="1023620"/>
            <a:ext cx="8279130" cy="3629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5760" algn="ctr">
              <a:lnSpc>
                <a:spcPct val="100000"/>
              </a:lnSpc>
              <a:spcBef>
                <a:spcPts val="100"/>
              </a:spcBef>
            </a:pPr>
            <a:r>
              <a:rPr sz="1800" b="1" spc="-45" dirty="0">
                <a:latin typeface="Segoe UI"/>
                <a:cs typeface="Segoe UI"/>
              </a:rPr>
              <a:t>Task</a:t>
            </a:r>
            <a:r>
              <a:rPr sz="1800" b="1" spc="-15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2-</a:t>
            </a:r>
            <a:r>
              <a:rPr sz="1800" b="1" spc="-15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2500</a:t>
            </a:r>
            <a:r>
              <a:rPr sz="1800" b="1" spc="10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words</a:t>
            </a:r>
            <a:r>
              <a:rPr sz="1800" b="1" spc="-40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Essay</a:t>
            </a:r>
            <a:r>
              <a:rPr sz="1800" b="1" spc="-25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50%</a:t>
            </a:r>
            <a:endParaRPr sz="1800">
              <a:latin typeface="Segoe UI"/>
              <a:cs typeface="Segoe UI"/>
            </a:endParaRPr>
          </a:p>
          <a:p>
            <a:pPr marL="363855" algn="ctr">
              <a:lnSpc>
                <a:spcPct val="100000"/>
              </a:lnSpc>
              <a:spcBef>
                <a:spcPts val="1365"/>
              </a:spcBef>
            </a:pPr>
            <a:r>
              <a:rPr sz="1800" b="1" dirty="0">
                <a:latin typeface="Segoe UI"/>
                <a:cs typeface="Segoe UI"/>
              </a:rPr>
              <a:t>Please</a:t>
            </a:r>
            <a:r>
              <a:rPr sz="1800" b="1" spc="-20" dirty="0">
                <a:latin typeface="Segoe UI"/>
                <a:cs typeface="Segoe UI"/>
              </a:rPr>
              <a:t> </a:t>
            </a:r>
            <a:r>
              <a:rPr sz="1800" b="1" dirty="0">
                <a:latin typeface="Segoe UI"/>
                <a:cs typeface="Segoe UI"/>
              </a:rPr>
              <a:t>choose</a:t>
            </a:r>
            <a:r>
              <a:rPr sz="1800" b="1" spc="10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from</a:t>
            </a:r>
            <a:r>
              <a:rPr sz="1800" b="1" spc="-35" dirty="0">
                <a:latin typeface="Segoe UI"/>
                <a:cs typeface="Segoe UI"/>
              </a:rPr>
              <a:t> </a:t>
            </a:r>
            <a:r>
              <a:rPr sz="1800" b="1" u="heavy" spc="-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one</a:t>
            </a:r>
            <a:r>
              <a:rPr sz="1800" b="1" spc="-5" dirty="0">
                <a:latin typeface="Segoe UI"/>
                <a:cs typeface="Segoe UI"/>
              </a:rPr>
              <a:t> </a:t>
            </a:r>
            <a:r>
              <a:rPr sz="1800" b="1" spc="-15" dirty="0">
                <a:latin typeface="Segoe UI"/>
                <a:cs typeface="Segoe UI"/>
              </a:rPr>
              <a:t>of</a:t>
            </a:r>
            <a:r>
              <a:rPr sz="1800" b="1" spc="-20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the</a:t>
            </a:r>
            <a:r>
              <a:rPr sz="1800" b="1" spc="15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following</a:t>
            </a:r>
            <a:r>
              <a:rPr sz="1800" b="1" spc="-20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titles</a:t>
            </a:r>
            <a:r>
              <a:rPr sz="1800" b="1" spc="-10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for</a:t>
            </a:r>
            <a:r>
              <a:rPr sz="1800" b="1" spc="-10" dirty="0">
                <a:latin typeface="Segoe UI"/>
                <a:cs typeface="Segoe UI"/>
              </a:rPr>
              <a:t> </a:t>
            </a:r>
            <a:r>
              <a:rPr sz="1800" b="1" spc="-5" dirty="0">
                <a:latin typeface="Segoe UI"/>
                <a:cs typeface="Segoe UI"/>
              </a:rPr>
              <a:t>your</a:t>
            </a:r>
            <a:r>
              <a:rPr sz="1800" b="1" spc="-25" dirty="0">
                <a:latin typeface="Segoe UI"/>
                <a:cs typeface="Segoe UI"/>
              </a:rPr>
              <a:t> </a:t>
            </a:r>
            <a:r>
              <a:rPr sz="1800" b="1" dirty="0">
                <a:latin typeface="Segoe UI"/>
                <a:cs typeface="Segoe UI"/>
              </a:rPr>
              <a:t>essay</a:t>
            </a:r>
            <a:endParaRPr sz="1800">
              <a:latin typeface="Segoe UI"/>
              <a:cs typeface="Segoe UI"/>
            </a:endParaRPr>
          </a:p>
          <a:p>
            <a:pPr marL="355600" indent="-342900">
              <a:lnSpc>
                <a:spcPts val="1945"/>
              </a:lnSpc>
              <a:spcBef>
                <a:spcPts val="137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1800" spc="-5" dirty="0">
                <a:latin typeface="Segoe UI"/>
                <a:cs typeface="Segoe UI"/>
              </a:rPr>
              <a:t>The</a:t>
            </a:r>
            <a:r>
              <a:rPr sz="1800" spc="24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Covid19</a:t>
            </a:r>
            <a:r>
              <a:rPr sz="1800" spc="25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pandemic</a:t>
            </a:r>
            <a:r>
              <a:rPr sz="1800" spc="2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had</a:t>
            </a:r>
            <a:r>
              <a:rPr sz="1800" spc="24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an</a:t>
            </a:r>
            <a:r>
              <a:rPr sz="1800" spc="25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effect</a:t>
            </a:r>
            <a:r>
              <a:rPr sz="1800" spc="254" dirty="0">
                <a:latin typeface="Segoe UI"/>
                <a:cs typeface="Segoe UI"/>
              </a:rPr>
              <a:t> </a:t>
            </a:r>
            <a:r>
              <a:rPr sz="1800" spc="-15" dirty="0">
                <a:latin typeface="Segoe UI"/>
                <a:cs typeface="Segoe UI"/>
              </a:rPr>
              <a:t>to</a:t>
            </a:r>
            <a:r>
              <a:rPr sz="1800" spc="25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all</a:t>
            </a:r>
            <a:r>
              <a:rPr sz="1800" spc="2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24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economies</a:t>
            </a:r>
            <a:r>
              <a:rPr sz="1800" spc="25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across</a:t>
            </a:r>
            <a:r>
              <a:rPr sz="1800" spc="2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229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world.</a:t>
            </a:r>
            <a:endParaRPr sz="1800">
              <a:latin typeface="Segoe UI"/>
              <a:cs typeface="Segoe UI"/>
            </a:endParaRPr>
          </a:p>
          <a:p>
            <a:pPr marL="355600">
              <a:lnSpc>
                <a:spcPts val="1730"/>
              </a:lnSpc>
              <a:tabLst>
                <a:tab pos="1130935" algn="l"/>
                <a:tab pos="2312670" algn="l"/>
                <a:tab pos="3111500" algn="l"/>
                <a:tab pos="4092575" algn="l"/>
                <a:tab pos="4992370" algn="l"/>
                <a:tab pos="5574030" algn="l"/>
                <a:tab pos="6612255" algn="l"/>
                <a:tab pos="7141209" algn="l"/>
                <a:tab pos="8005445" algn="l"/>
              </a:tabLst>
            </a:pPr>
            <a:r>
              <a:rPr sz="1800" dirty="0">
                <a:latin typeface="Segoe UI"/>
                <a:cs typeface="Segoe UI"/>
              </a:rPr>
              <a:t>Using	econ</a:t>
            </a:r>
            <a:r>
              <a:rPr sz="1800" spc="-10" dirty="0">
                <a:latin typeface="Segoe UI"/>
                <a:cs typeface="Segoe UI"/>
              </a:rPr>
              <a:t>o</a:t>
            </a:r>
            <a:r>
              <a:rPr sz="1800" spc="-5" dirty="0">
                <a:latin typeface="Segoe UI"/>
                <a:cs typeface="Segoe UI"/>
              </a:rPr>
              <a:t>mi</a:t>
            </a:r>
            <a:r>
              <a:rPr sz="1800" dirty="0">
                <a:latin typeface="Segoe UI"/>
                <a:cs typeface="Segoe UI"/>
              </a:rPr>
              <a:t>c	policy	</a:t>
            </a:r>
            <a:r>
              <a:rPr sz="1800" spc="5" dirty="0">
                <a:latin typeface="Segoe UI"/>
                <a:cs typeface="Segoe UI"/>
              </a:rPr>
              <a:t>a</a:t>
            </a:r>
            <a:r>
              <a:rPr sz="1800" dirty="0">
                <a:latin typeface="Segoe UI"/>
                <a:cs typeface="Segoe UI"/>
              </a:rPr>
              <a:t>na</a:t>
            </a:r>
            <a:r>
              <a:rPr sz="1800" spc="-10" dirty="0">
                <a:latin typeface="Segoe UI"/>
                <a:cs typeface="Segoe UI"/>
              </a:rPr>
              <a:t>l</a:t>
            </a:r>
            <a:r>
              <a:rPr sz="1800" dirty="0">
                <a:latin typeface="Segoe UI"/>
                <a:cs typeface="Segoe UI"/>
              </a:rPr>
              <a:t>y</a:t>
            </a:r>
            <a:r>
              <a:rPr sz="1800" spc="5" dirty="0">
                <a:latin typeface="Segoe UI"/>
                <a:cs typeface="Segoe UI"/>
              </a:rPr>
              <a:t>s</a:t>
            </a:r>
            <a:r>
              <a:rPr sz="1800" spc="-5" dirty="0">
                <a:latin typeface="Segoe UI"/>
                <a:cs typeface="Segoe UI"/>
              </a:rPr>
              <a:t>i</a:t>
            </a:r>
            <a:r>
              <a:rPr sz="1800" dirty="0">
                <a:latin typeface="Segoe UI"/>
                <a:cs typeface="Segoe UI"/>
              </a:rPr>
              <a:t>s	</a:t>
            </a:r>
            <a:r>
              <a:rPr sz="1800" spc="-15" dirty="0">
                <a:latin typeface="Segoe UI"/>
                <a:cs typeface="Segoe UI"/>
              </a:rPr>
              <a:t>o</a:t>
            </a:r>
            <a:r>
              <a:rPr sz="1800" dirty="0">
                <a:latin typeface="Segoe UI"/>
                <a:cs typeface="Segoe UI"/>
              </a:rPr>
              <a:t>utli</a:t>
            </a:r>
            <a:r>
              <a:rPr sz="1800" spc="-15" dirty="0">
                <a:latin typeface="Segoe UI"/>
                <a:cs typeface="Segoe UI"/>
              </a:rPr>
              <a:t>n</a:t>
            </a:r>
            <a:r>
              <a:rPr sz="1800" dirty="0">
                <a:latin typeface="Segoe UI"/>
                <a:cs typeface="Segoe UI"/>
              </a:rPr>
              <a:t>e	and	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spc="-35" dirty="0">
                <a:latin typeface="Segoe UI"/>
                <a:cs typeface="Segoe UI"/>
              </a:rPr>
              <a:t>v</a:t>
            </a:r>
            <a:r>
              <a:rPr sz="1800" dirty="0">
                <a:latin typeface="Segoe UI"/>
                <a:cs typeface="Segoe UI"/>
              </a:rPr>
              <a:t>a</a:t>
            </a:r>
            <a:r>
              <a:rPr sz="1800" spc="-10" dirty="0">
                <a:latin typeface="Segoe UI"/>
                <a:cs typeface="Segoe UI"/>
              </a:rPr>
              <a:t>l</a:t>
            </a:r>
            <a:r>
              <a:rPr sz="1800" dirty="0">
                <a:latin typeface="Segoe UI"/>
                <a:cs typeface="Segoe UI"/>
              </a:rPr>
              <a:t>ua</a:t>
            </a:r>
            <a:r>
              <a:rPr sz="1800" spc="-15" dirty="0">
                <a:latin typeface="Segoe UI"/>
                <a:cs typeface="Segoe UI"/>
              </a:rPr>
              <a:t>t</a:t>
            </a:r>
            <a:r>
              <a:rPr sz="1800" dirty="0">
                <a:latin typeface="Segoe UI"/>
                <a:cs typeface="Segoe UI"/>
              </a:rPr>
              <a:t>e	the	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dirty="0">
                <a:latin typeface="Segoe UI"/>
                <a:cs typeface="Segoe UI"/>
              </a:rPr>
              <a:t>ffe</a:t>
            </a:r>
            <a:r>
              <a:rPr sz="1800" spc="-10" dirty="0">
                <a:latin typeface="Segoe UI"/>
                <a:cs typeface="Segoe UI"/>
              </a:rPr>
              <a:t>c</a:t>
            </a:r>
            <a:r>
              <a:rPr sz="1800" dirty="0">
                <a:latin typeface="Segoe UI"/>
                <a:cs typeface="Segoe UI"/>
              </a:rPr>
              <a:t>ts	</a:t>
            </a:r>
            <a:r>
              <a:rPr sz="1800" spc="-15" dirty="0">
                <a:latin typeface="Segoe UI"/>
                <a:cs typeface="Segoe UI"/>
              </a:rPr>
              <a:t>on</a:t>
            </a:r>
            <a:endParaRPr sz="1800">
              <a:latin typeface="Segoe UI"/>
              <a:cs typeface="Segoe UI"/>
            </a:endParaRPr>
          </a:p>
          <a:p>
            <a:pPr marL="355600" marR="5080">
              <a:lnSpc>
                <a:spcPct val="80000"/>
              </a:lnSpc>
              <a:spcBef>
                <a:spcPts val="215"/>
              </a:spcBef>
            </a:pPr>
            <a:r>
              <a:rPr sz="1800" spc="-5" dirty="0">
                <a:latin typeface="Segoe UI"/>
                <a:cs typeface="Segoe UI"/>
              </a:rPr>
              <a:t>employment</a:t>
            </a:r>
            <a:r>
              <a:rPr sz="1800" dirty="0">
                <a:latin typeface="Segoe UI"/>
                <a:cs typeface="Segoe UI"/>
              </a:rPr>
              <a:t> and</a:t>
            </a:r>
            <a:r>
              <a:rPr sz="1800" spc="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standard</a:t>
            </a:r>
            <a:r>
              <a:rPr sz="1800" spc="-5" dirty="0">
                <a:latin typeface="Segoe UI"/>
                <a:cs typeface="Segoe UI"/>
              </a:rPr>
              <a:t> </a:t>
            </a:r>
            <a:r>
              <a:rPr sz="1800" spc="-20" dirty="0">
                <a:latin typeface="Segoe UI"/>
                <a:cs typeface="Segoe UI"/>
              </a:rPr>
              <a:t>of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living</a:t>
            </a:r>
            <a:r>
              <a:rPr sz="180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in</a:t>
            </a:r>
            <a:r>
              <a:rPr sz="1800" dirty="0">
                <a:latin typeface="Segoe UI"/>
                <a:cs typeface="Segoe UI"/>
              </a:rPr>
              <a:t> the</a:t>
            </a:r>
            <a:r>
              <a:rPr sz="1800" spc="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UK</a:t>
            </a:r>
            <a:r>
              <a:rPr sz="180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with</a:t>
            </a:r>
            <a:r>
              <a:rPr sz="180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respect</a:t>
            </a:r>
            <a:r>
              <a:rPr sz="1800" spc="-5" dirty="0">
                <a:latin typeface="Segoe UI"/>
                <a:cs typeface="Segoe UI"/>
              </a:rPr>
              <a:t> to</a:t>
            </a:r>
            <a:r>
              <a:rPr sz="180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managerial </a:t>
            </a:r>
            <a:r>
              <a:rPr sz="1800" spc="-48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decision-making</a:t>
            </a:r>
            <a:r>
              <a:rPr sz="1800" spc="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in</a:t>
            </a:r>
            <a:r>
              <a:rPr sz="180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organisations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(SMEs</a:t>
            </a:r>
            <a:r>
              <a:rPr sz="1800" spc="-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or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large</a:t>
            </a:r>
            <a:r>
              <a:rPr sz="180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organisations)</a:t>
            </a:r>
            <a:endParaRPr sz="1800">
              <a:latin typeface="Segoe UI"/>
              <a:cs typeface="Segoe UI"/>
            </a:endParaRPr>
          </a:p>
          <a:p>
            <a:pPr marL="355600" indent="-342900">
              <a:lnSpc>
                <a:spcPts val="1945"/>
              </a:lnSpc>
              <a:spcBef>
                <a:spcPts val="1375"/>
              </a:spcBef>
              <a:buAutoNum type="arabicPeriod" startAt="2"/>
              <a:tabLst>
                <a:tab pos="354965" algn="l"/>
                <a:tab pos="355600" algn="l"/>
                <a:tab pos="1123315" algn="l"/>
                <a:tab pos="2295525" algn="l"/>
                <a:tab pos="3088640" algn="l"/>
                <a:tab pos="4109720" algn="l"/>
                <a:tab pos="5019675" algn="l"/>
                <a:tab pos="5539105" algn="l"/>
                <a:tab pos="6417310" algn="l"/>
                <a:tab pos="6813550" algn="l"/>
                <a:tab pos="7572375" algn="l"/>
                <a:tab pos="7974965" algn="l"/>
              </a:tabLst>
            </a:pPr>
            <a:r>
              <a:rPr sz="1800" dirty="0">
                <a:latin typeface="Segoe UI"/>
                <a:cs typeface="Segoe UI"/>
              </a:rPr>
              <a:t>Using	econ</a:t>
            </a:r>
            <a:r>
              <a:rPr sz="1800" spc="-10" dirty="0">
                <a:latin typeface="Segoe UI"/>
                <a:cs typeface="Segoe UI"/>
              </a:rPr>
              <a:t>o</a:t>
            </a:r>
            <a:r>
              <a:rPr sz="1800" spc="-5" dirty="0">
                <a:latin typeface="Segoe UI"/>
                <a:cs typeface="Segoe UI"/>
              </a:rPr>
              <a:t>mi</a:t>
            </a:r>
            <a:r>
              <a:rPr sz="1800" dirty="0">
                <a:latin typeface="Segoe UI"/>
                <a:cs typeface="Segoe UI"/>
              </a:rPr>
              <a:t>c	po</a:t>
            </a:r>
            <a:r>
              <a:rPr sz="1800" spc="5" dirty="0">
                <a:latin typeface="Segoe UI"/>
                <a:cs typeface="Segoe UI"/>
              </a:rPr>
              <a:t>li</a:t>
            </a:r>
            <a:r>
              <a:rPr sz="1800" dirty="0">
                <a:latin typeface="Segoe UI"/>
                <a:cs typeface="Segoe UI"/>
              </a:rPr>
              <a:t>cy	an</a:t>
            </a:r>
            <a:r>
              <a:rPr sz="1800" spc="-10" dirty="0">
                <a:latin typeface="Segoe UI"/>
                <a:cs typeface="Segoe UI"/>
              </a:rPr>
              <a:t>a</a:t>
            </a:r>
            <a:r>
              <a:rPr sz="1800" spc="-5" dirty="0">
                <a:latin typeface="Segoe UI"/>
                <a:cs typeface="Segoe UI"/>
              </a:rPr>
              <a:t>ly</a:t>
            </a:r>
            <a:r>
              <a:rPr sz="1800" dirty="0">
                <a:latin typeface="Segoe UI"/>
                <a:cs typeface="Segoe UI"/>
              </a:rPr>
              <a:t>s</a:t>
            </a:r>
            <a:r>
              <a:rPr sz="1800" spc="-5" dirty="0">
                <a:latin typeface="Segoe UI"/>
                <a:cs typeface="Segoe UI"/>
              </a:rPr>
              <a:t>is</a:t>
            </a:r>
            <a:r>
              <a:rPr sz="1800" dirty="0">
                <a:latin typeface="Segoe UI"/>
                <a:cs typeface="Segoe UI"/>
              </a:rPr>
              <a:t>,	d</a:t>
            </a:r>
            <a:r>
              <a:rPr sz="1800" spc="-10" dirty="0">
                <a:latin typeface="Segoe UI"/>
                <a:cs typeface="Segoe UI"/>
              </a:rPr>
              <a:t>i</a:t>
            </a:r>
            <a:r>
              <a:rPr sz="1800" spc="-5" dirty="0">
                <a:latin typeface="Segoe UI"/>
                <a:cs typeface="Segoe UI"/>
              </a:rPr>
              <a:t>scus</a:t>
            </a:r>
            <a:r>
              <a:rPr sz="1800" dirty="0">
                <a:latin typeface="Segoe UI"/>
                <a:cs typeface="Segoe UI"/>
              </a:rPr>
              <a:t>s	</a:t>
            </a:r>
            <a:r>
              <a:rPr sz="1800" spc="-15" dirty="0">
                <a:latin typeface="Segoe UI"/>
                <a:cs typeface="Segoe UI"/>
              </a:rPr>
              <a:t>t</a:t>
            </a:r>
            <a:r>
              <a:rPr sz="1800" dirty="0">
                <a:latin typeface="Segoe UI"/>
                <a:cs typeface="Segoe UI"/>
              </a:rPr>
              <a:t>he	</a:t>
            </a:r>
            <a:r>
              <a:rPr sz="1800" spc="-5" dirty="0">
                <a:latin typeface="Segoe UI"/>
                <a:cs typeface="Segoe UI"/>
              </a:rPr>
              <a:t>i</a:t>
            </a:r>
            <a:r>
              <a:rPr sz="1800" spc="-10" dirty="0">
                <a:latin typeface="Segoe UI"/>
                <a:cs typeface="Segoe UI"/>
              </a:rPr>
              <a:t>m</a:t>
            </a:r>
            <a:r>
              <a:rPr sz="1800" spc="-30" dirty="0">
                <a:latin typeface="Segoe UI"/>
                <a:cs typeface="Segoe UI"/>
              </a:rPr>
              <a:t>p</a:t>
            </a:r>
            <a:r>
              <a:rPr sz="1800" dirty="0">
                <a:latin typeface="Segoe UI"/>
                <a:cs typeface="Segoe UI"/>
              </a:rPr>
              <a:t>a</a:t>
            </a:r>
            <a:r>
              <a:rPr sz="1800" spc="-10" dirty="0">
                <a:latin typeface="Segoe UI"/>
                <a:cs typeface="Segoe UI"/>
              </a:rPr>
              <a:t>c</a:t>
            </a:r>
            <a:r>
              <a:rPr sz="1800" dirty="0">
                <a:latin typeface="Segoe UI"/>
                <a:cs typeface="Segoe UI"/>
              </a:rPr>
              <a:t>t	</a:t>
            </a:r>
            <a:r>
              <a:rPr sz="1800" spc="-35" dirty="0">
                <a:latin typeface="Segoe UI"/>
                <a:cs typeface="Segoe UI"/>
              </a:rPr>
              <a:t>o</a:t>
            </a:r>
            <a:r>
              <a:rPr sz="1800" dirty="0">
                <a:latin typeface="Segoe UI"/>
                <a:cs typeface="Segoe UI"/>
              </a:rPr>
              <a:t>f	</a:t>
            </a:r>
            <a:r>
              <a:rPr sz="1800" spc="-5" dirty="0">
                <a:latin typeface="Segoe UI"/>
                <a:cs typeface="Segoe UI"/>
              </a:rPr>
              <a:t>B</a:t>
            </a:r>
            <a:r>
              <a:rPr sz="1800" spc="-30" dirty="0">
                <a:latin typeface="Segoe UI"/>
                <a:cs typeface="Segoe UI"/>
              </a:rPr>
              <a:t>r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dirty="0">
                <a:latin typeface="Segoe UI"/>
                <a:cs typeface="Segoe UI"/>
              </a:rPr>
              <a:t>xit	</a:t>
            </a:r>
            <a:r>
              <a:rPr sz="1800" spc="-25" dirty="0">
                <a:latin typeface="Segoe UI"/>
                <a:cs typeface="Segoe UI"/>
              </a:rPr>
              <a:t>t</a:t>
            </a:r>
            <a:r>
              <a:rPr sz="1800" dirty="0">
                <a:latin typeface="Segoe UI"/>
                <a:cs typeface="Segoe UI"/>
              </a:rPr>
              <a:t>o	</a:t>
            </a:r>
            <a:r>
              <a:rPr sz="1800" spc="-5" dirty="0">
                <a:latin typeface="Segoe UI"/>
                <a:cs typeface="Segoe UI"/>
              </a:rPr>
              <a:t>UK</a:t>
            </a:r>
            <a:endParaRPr sz="1800">
              <a:latin typeface="Segoe UI"/>
              <a:cs typeface="Segoe UI"/>
            </a:endParaRPr>
          </a:p>
          <a:p>
            <a:pPr marL="355600" marR="6350">
              <a:lnSpc>
                <a:spcPts val="1730"/>
              </a:lnSpc>
              <a:spcBef>
                <a:spcPts val="200"/>
              </a:spcBef>
            </a:pPr>
            <a:r>
              <a:rPr sz="1800" spc="-15" dirty="0">
                <a:latin typeface="Segoe UI"/>
                <a:cs typeface="Segoe UI"/>
              </a:rPr>
              <a:t>government’s</a:t>
            </a:r>
            <a:r>
              <a:rPr sz="1800" spc="21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trade</a:t>
            </a:r>
            <a:r>
              <a:rPr sz="1800" spc="204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policies</a:t>
            </a:r>
            <a:r>
              <a:rPr sz="1800" spc="2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21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204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effect</a:t>
            </a:r>
            <a:r>
              <a:rPr sz="1800" spc="2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on</a:t>
            </a:r>
            <a:r>
              <a:rPr sz="1800" spc="21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UK</a:t>
            </a:r>
            <a:r>
              <a:rPr sz="1800" spc="210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companies</a:t>
            </a:r>
            <a:r>
              <a:rPr sz="1800" spc="21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with</a:t>
            </a:r>
            <a:r>
              <a:rPr sz="1800" spc="21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respect</a:t>
            </a:r>
            <a:r>
              <a:rPr sz="1800" spc="229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to </a:t>
            </a:r>
            <a:r>
              <a:rPr sz="1800" spc="-475" dirty="0">
                <a:latin typeface="Segoe UI"/>
                <a:cs typeface="Segoe UI"/>
              </a:rPr>
              <a:t> </a:t>
            </a:r>
            <a:r>
              <a:rPr sz="1800" spc="-5" dirty="0">
                <a:latin typeface="Segoe UI"/>
                <a:cs typeface="Segoe UI"/>
              </a:rPr>
              <a:t>managerial decision-making.</a:t>
            </a:r>
            <a:endParaRPr sz="1800">
              <a:latin typeface="Segoe UI"/>
              <a:cs typeface="Segoe UI"/>
            </a:endParaRPr>
          </a:p>
          <a:p>
            <a:pPr marL="355600" indent="-342900">
              <a:lnSpc>
                <a:spcPts val="1945"/>
              </a:lnSpc>
              <a:spcBef>
                <a:spcPts val="1380"/>
              </a:spcBef>
              <a:buAutoNum type="arabicPeriod" startAt="3"/>
              <a:tabLst>
                <a:tab pos="354965" algn="l"/>
                <a:tab pos="355600" algn="l"/>
                <a:tab pos="1022985" algn="l"/>
                <a:tab pos="1464945" algn="l"/>
                <a:tab pos="1918970" algn="l"/>
                <a:tab pos="2602230" algn="l"/>
                <a:tab pos="3394710" algn="l"/>
                <a:tab pos="3725545" algn="l"/>
                <a:tab pos="4180840" algn="l"/>
                <a:tab pos="4928235" algn="l"/>
                <a:tab pos="5683885" algn="l"/>
                <a:tab pos="6473190" algn="l"/>
                <a:tab pos="7127875" algn="l"/>
                <a:tab pos="7520940" algn="l"/>
                <a:tab pos="7974965" algn="l"/>
              </a:tabLst>
            </a:pPr>
            <a:r>
              <a:rPr sz="1800" spc="-5" dirty="0">
                <a:latin typeface="Segoe UI"/>
                <a:cs typeface="Segoe UI"/>
              </a:rPr>
              <a:t>Wha</a:t>
            </a:r>
            <a:r>
              <a:rPr sz="1800" dirty="0">
                <a:latin typeface="Segoe UI"/>
                <a:cs typeface="Segoe UI"/>
              </a:rPr>
              <a:t>t	a</a:t>
            </a:r>
            <a:r>
              <a:rPr sz="1800" spc="-35" dirty="0">
                <a:latin typeface="Segoe UI"/>
                <a:cs typeface="Segoe UI"/>
              </a:rPr>
              <a:t>r</a:t>
            </a:r>
            <a:r>
              <a:rPr sz="1800" dirty="0">
                <a:latin typeface="Segoe UI"/>
                <a:cs typeface="Segoe UI"/>
              </a:rPr>
              <a:t>e	</a:t>
            </a:r>
            <a:r>
              <a:rPr sz="1800" spc="-15" dirty="0">
                <a:latin typeface="Segoe UI"/>
                <a:cs typeface="Segoe UI"/>
              </a:rPr>
              <a:t>t</a:t>
            </a:r>
            <a:r>
              <a:rPr sz="1800" dirty="0">
                <a:latin typeface="Segoe UI"/>
                <a:cs typeface="Segoe UI"/>
              </a:rPr>
              <a:t>he	w</a:t>
            </a:r>
            <a:r>
              <a:rPr sz="1800" spc="-10" dirty="0">
                <a:latin typeface="Segoe UI"/>
                <a:cs typeface="Segoe UI"/>
              </a:rPr>
              <a:t>i</a:t>
            </a:r>
            <a:r>
              <a:rPr sz="1800" dirty="0">
                <a:latin typeface="Segoe UI"/>
                <a:cs typeface="Segoe UI"/>
              </a:rPr>
              <a:t>d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dirty="0">
                <a:latin typeface="Segoe UI"/>
                <a:cs typeface="Segoe UI"/>
              </a:rPr>
              <a:t>r	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dirty="0">
                <a:latin typeface="Segoe UI"/>
                <a:cs typeface="Segoe UI"/>
              </a:rPr>
              <a:t>ffe</a:t>
            </a:r>
            <a:r>
              <a:rPr sz="1800" spc="-10" dirty="0">
                <a:latin typeface="Segoe UI"/>
                <a:cs typeface="Segoe UI"/>
              </a:rPr>
              <a:t>c</a:t>
            </a:r>
            <a:r>
              <a:rPr sz="1800" dirty="0">
                <a:latin typeface="Segoe UI"/>
                <a:cs typeface="Segoe UI"/>
              </a:rPr>
              <a:t>ts	</a:t>
            </a:r>
            <a:r>
              <a:rPr sz="1800" spc="-35" dirty="0">
                <a:latin typeface="Segoe UI"/>
                <a:cs typeface="Segoe UI"/>
              </a:rPr>
              <a:t>o</a:t>
            </a:r>
            <a:r>
              <a:rPr sz="1800" dirty="0">
                <a:latin typeface="Segoe UI"/>
                <a:cs typeface="Segoe UI"/>
              </a:rPr>
              <a:t>f	</a:t>
            </a:r>
            <a:r>
              <a:rPr sz="1800" spc="-15" dirty="0">
                <a:latin typeface="Segoe UI"/>
                <a:cs typeface="Segoe UI"/>
              </a:rPr>
              <a:t>t</a:t>
            </a:r>
            <a:r>
              <a:rPr sz="1800" dirty="0">
                <a:latin typeface="Segoe UI"/>
                <a:cs typeface="Segoe UI"/>
              </a:rPr>
              <a:t>he	fa</a:t>
            </a:r>
            <a:r>
              <a:rPr sz="1800" spc="-10" dirty="0">
                <a:latin typeface="Segoe UI"/>
                <a:cs typeface="Segoe UI"/>
              </a:rPr>
              <a:t>l</a:t>
            </a:r>
            <a:r>
              <a:rPr sz="1800" spc="-5" dirty="0">
                <a:latin typeface="Segoe UI"/>
                <a:cs typeface="Segoe UI"/>
              </a:rPr>
              <a:t>l</a:t>
            </a:r>
            <a:r>
              <a:rPr sz="1800" spc="-10" dirty="0">
                <a:latin typeface="Segoe UI"/>
                <a:cs typeface="Segoe UI"/>
              </a:rPr>
              <a:t>i</a:t>
            </a:r>
            <a:r>
              <a:rPr sz="1800" dirty="0">
                <a:latin typeface="Segoe UI"/>
                <a:cs typeface="Segoe UI"/>
              </a:rPr>
              <a:t>ng	</a:t>
            </a:r>
            <a:r>
              <a:rPr sz="1800" spc="-5" dirty="0">
                <a:latin typeface="Segoe UI"/>
                <a:cs typeface="Segoe UI"/>
              </a:rPr>
              <a:t>Br</a:t>
            </a:r>
            <a:r>
              <a:rPr sz="1800" spc="-10" dirty="0">
                <a:latin typeface="Segoe UI"/>
                <a:cs typeface="Segoe UI"/>
              </a:rPr>
              <a:t>i</a:t>
            </a:r>
            <a:r>
              <a:rPr sz="1800" dirty="0">
                <a:latin typeface="Segoe UI"/>
                <a:cs typeface="Segoe UI"/>
              </a:rPr>
              <a:t>tish	p</a:t>
            </a:r>
            <a:r>
              <a:rPr sz="1800" spc="-15" dirty="0">
                <a:latin typeface="Segoe UI"/>
                <a:cs typeface="Segoe UI"/>
              </a:rPr>
              <a:t>o</a:t>
            </a:r>
            <a:r>
              <a:rPr sz="1800" dirty="0">
                <a:latin typeface="Segoe UI"/>
                <a:cs typeface="Segoe UI"/>
              </a:rPr>
              <a:t>und	</a:t>
            </a:r>
            <a:r>
              <a:rPr sz="1800" spc="-35" dirty="0">
                <a:latin typeface="Segoe UI"/>
                <a:cs typeface="Segoe UI"/>
              </a:rPr>
              <a:t>v</a:t>
            </a:r>
            <a:r>
              <a:rPr sz="1800" dirty="0">
                <a:latin typeface="Segoe UI"/>
                <a:cs typeface="Segoe UI"/>
              </a:rPr>
              <a:t>a</a:t>
            </a:r>
            <a:r>
              <a:rPr sz="1800" spc="-10" dirty="0">
                <a:latin typeface="Segoe UI"/>
                <a:cs typeface="Segoe UI"/>
              </a:rPr>
              <a:t>l</a:t>
            </a:r>
            <a:r>
              <a:rPr sz="1800" dirty="0">
                <a:latin typeface="Segoe UI"/>
                <a:cs typeface="Segoe UI"/>
              </a:rPr>
              <a:t>ue	</a:t>
            </a:r>
            <a:r>
              <a:rPr sz="1800" spc="-15" dirty="0">
                <a:latin typeface="Segoe UI"/>
                <a:cs typeface="Segoe UI"/>
              </a:rPr>
              <a:t>o</a:t>
            </a:r>
            <a:r>
              <a:rPr sz="1800" dirty="0">
                <a:latin typeface="Segoe UI"/>
                <a:cs typeface="Segoe UI"/>
              </a:rPr>
              <a:t>n	</a:t>
            </a:r>
            <a:r>
              <a:rPr sz="1800" spc="-15" dirty="0">
                <a:latin typeface="Segoe UI"/>
                <a:cs typeface="Segoe UI"/>
              </a:rPr>
              <a:t>t</a:t>
            </a:r>
            <a:r>
              <a:rPr sz="1800" dirty="0">
                <a:latin typeface="Segoe UI"/>
                <a:cs typeface="Segoe UI"/>
              </a:rPr>
              <a:t>he	</a:t>
            </a:r>
            <a:r>
              <a:rPr sz="1800" spc="-5" dirty="0">
                <a:latin typeface="Segoe UI"/>
                <a:cs typeface="Segoe UI"/>
              </a:rPr>
              <a:t>UK</a:t>
            </a:r>
            <a:endParaRPr sz="1800">
              <a:latin typeface="Segoe UI"/>
              <a:cs typeface="Segoe UI"/>
            </a:endParaRPr>
          </a:p>
          <a:p>
            <a:pPr marL="355600">
              <a:lnSpc>
                <a:spcPts val="1730"/>
              </a:lnSpc>
              <a:tabLst>
                <a:tab pos="1449705" algn="l"/>
                <a:tab pos="1797050" algn="l"/>
                <a:tab pos="2528570" algn="l"/>
                <a:tab pos="2893060" algn="l"/>
                <a:tab pos="3634104" algn="l"/>
                <a:tab pos="4668520" algn="l"/>
                <a:tab pos="5549900" algn="l"/>
                <a:tab pos="6092190" algn="l"/>
                <a:tab pos="7528559" algn="l"/>
                <a:tab pos="7976234" algn="l"/>
              </a:tabLst>
            </a:pP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dirty="0">
                <a:latin typeface="Segoe UI"/>
                <a:cs typeface="Segoe UI"/>
              </a:rPr>
              <a:t>cono</a:t>
            </a:r>
            <a:r>
              <a:rPr sz="1800" spc="-10" dirty="0">
                <a:latin typeface="Segoe UI"/>
                <a:cs typeface="Segoe UI"/>
              </a:rPr>
              <a:t>m</a:t>
            </a:r>
            <a:r>
              <a:rPr sz="1800" dirty="0">
                <a:latin typeface="Segoe UI"/>
                <a:cs typeface="Segoe UI"/>
              </a:rPr>
              <a:t>y	</a:t>
            </a:r>
            <a:r>
              <a:rPr sz="1800" spc="-5" dirty="0">
                <a:latin typeface="Segoe UI"/>
                <a:cs typeface="Segoe UI"/>
              </a:rPr>
              <a:t>i</a:t>
            </a:r>
            <a:r>
              <a:rPr sz="1800" dirty="0">
                <a:latin typeface="Segoe UI"/>
                <a:cs typeface="Segoe UI"/>
              </a:rPr>
              <a:t>n	</a:t>
            </a:r>
            <a:r>
              <a:rPr sz="1800" spc="-25" dirty="0">
                <a:latin typeface="Segoe UI"/>
                <a:cs typeface="Segoe UI"/>
              </a:rPr>
              <a:t>t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dirty="0">
                <a:latin typeface="Segoe UI"/>
                <a:cs typeface="Segoe UI"/>
              </a:rPr>
              <a:t>r</a:t>
            </a:r>
            <a:r>
              <a:rPr sz="1800" spc="-10" dirty="0">
                <a:latin typeface="Segoe UI"/>
                <a:cs typeface="Segoe UI"/>
              </a:rPr>
              <a:t>m</a:t>
            </a:r>
            <a:r>
              <a:rPr sz="1800" dirty="0">
                <a:latin typeface="Segoe UI"/>
                <a:cs typeface="Segoe UI"/>
              </a:rPr>
              <a:t>s	</a:t>
            </a:r>
            <a:r>
              <a:rPr sz="1800" spc="-40" dirty="0">
                <a:latin typeface="Segoe UI"/>
                <a:cs typeface="Segoe UI"/>
              </a:rPr>
              <a:t>o</a:t>
            </a:r>
            <a:r>
              <a:rPr sz="1800" dirty="0">
                <a:latin typeface="Segoe UI"/>
                <a:cs typeface="Segoe UI"/>
              </a:rPr>
              <a:t>f	tr</a:t>
            </a:r>
            <a:r>
              <a:rPr sz="1800" spc="-10" dirty="0">
                <a:latin typeface="Segoe UI"/>
                <a:cs typeface="Segoe UI"/>
              </a:rPr>
              <a:t>ade</a:t>
            </a:r>
            <a:r>
              <a:rPr sz="1800" dirty="0">
                <a:latin typeface="Segoe UI"/>
                <a:cs typeface="Segoe UI"/>
              </a:rPr>
              <a:t>,	</a:t>
            </a:r>
            <a:r>
              <a:rPr sz="1800" spc="-20" dirty="0">
                <a:latin typeface="Segoe UI"/>
                <a:cs typeface="Segoe UI"/>
              </a:rPr>
              <a:t>i</a:t>
            </a:r>
            <a:r>
              <a:rPr sz="1800" dirty="0">
                <a:latin typeface="Segoe UI"/>
                <a:cs typeface="Segoe UI"/>
              </a:rPr>
              <a:t>nfl</a:t>
            </a:r>
            <a:r>
              <a:rPr sz="1800" spc="-10" dirty="0">
                <a:latin typeface="Segoe UI"/>
                <a:cs typeface="Segoe UI"/>
              </a:rPr>
              <a:t>a</a:t>
            </a:r>
            <a:r>
              <a:rPr sz="1800" dirty="0">
                <a:latin typeface="Segoe UI"/>
                <a:cs typeface="Segoe UI"/>
              </a:rPr>
              <a:t>tion,	</a:t>
            </a:r>
            <a:r>
              <a:rPr sz="1800" spc="-10" dirty="0">
                <a:latin typeface="Segoe UI"/>
                <a:cs typeface="Segoe UI"/>
              </a:rPr>
              <a:t>g</a:t>
            </a:r>
            <a:r>
              <a:rPr sz="1800" spc="-30" dirty="0">
                <a:latin typeface="Segoe UI"/>
                <a:cs typeface="Segoe UI"/>
              </a:rPr>
              <a:t>r</a:t>
            </a:r>
            <a:r>
              <a:rPr sz="1800" dirty="0">
                <a:latin typeface="Segoe UI"/>
                <a:cs typeface="Segoe UI"/>
              </a:rPr>
              <a:t>o</a:t>
            </a:r>
            <a:r>
              <a:rPr sz="1800" spc="-10" dirty="0">
                <a:latin typeface="Segoe UI"/>
                <a:cs typeface="Segoe UI"/>
              </a:rPr>
              <a:t>w</a:t>
            </a:r>
            <a:r>
              <a:rPr sz="1800" dirty="0">
                <a:latin typeface="Segoe UI"/>
                <a:cs typeface="Segoe UI"/>
              </a:rPr>
              <a:t>th	</a:t>
            </a:r>
            <a:r>
              <a:rPr sz="1800" spc="-20" dirty="0">
                <a:latin typeface="Segoe UI"/>
                <a:cs typeface="Segoe UI"/>
              </a:rPr>
              <a:t>a</a:t>
            </a:r>
            <a:r>
              <a:rPr sz="1800" dirty="0">
                <a:latin typeface="Segoe UI"/>
                <a:cs typeface="Segoe UI"/>
              </a:rPr>
              <a:t>nd	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spc="-20" dirty="0">
                <a:latin typeface="Segoe UI"/>
                <a:cs typeface="Segoe UI"/>
              </a:rPr>
              <a:t>m</a:t>
            </a:r>
            <a:r>
              <a:rPr sz="1800" dirty="0">
                <a:latin typeface="Segoe UI"/>
                <a:cs typeface="Segoe UI"/>
              </a:rPr>
              <a:t>p</a:t>
            </a:r>
            <a:r>
              <a:rPr sz="1800" spc="-10" dirty="0">
                <a:latin typeface="Segoe UI"/>
                <a:cs typeface="Segoe UI"/>
              </a:rPr>
              <a:t>l</a:t>
            </a:r>
            <a:r>
              <a:rPr sz="1800" dirty="0">
                <a:latin typeface="Segoe UI"/>
                <a:cs typeface="Segoe UI"/>
              </a:rPr>
              <a:t>oym</a:t>
            </a:r>
            <a:r>
              <a:rPr sz="1800" spc="-10" dirty="0">
                <a:latin typeface="Segoe UI"/>
                <a:cs typeface="Segoe UI"/>
              </a:rPr>
              <a:t>e</a:t>
            </a:r>
            <a:r>
              <a:rPr sz="1800" dirty="0">
                <a:latin typeface="Segoe UI"/>
                <a:cs typeface="Segoe UI"/>
              </a:rPr>
              <a:t>nt	</a:t>
            </a:r>
            <a:r>
              <a:rPr sz="1800" spc="-5" dirty="0">
                <a:latin typeface="Segoe UI"/>
                <a:cs typeface="Segoe UI"/>
              </a:rPr>
              <a:t>fo</a:t>
            </a:r>
            <a:r>
              <a:rPr sz="1800" dirty="0">
                <a:latin typeface="Segoe UI"/>
                <a:cs typeface="Segoe UI"/>
              </a:rPr>
              <a:t>r	</a:t>
            </a:r>
            <a:r>
              <a:rPr sz="1800" spc="-5" dirty="0">
                <a:latin typeface="Segoe UI"/>
                <a:cs typeface="Segoe UI"/>
              </a:rPr>
              <a:t>UK</a:t>
            </a:r>
            <a:endParaRPr sz="1800">
              <a:latin typeface="Segoe UI"/>
              <a:cs typeface="Segoe UI"/>
            </a:endParaRPr>
          </a:p>
          <a:p>
            <a:pPr marL="355600">
              <a:lnSpc>
                <a:spcPts val="1945"/>
              </a:lnSpc>
            </a:pPr>
            <a:r>
              <a:rPr sz="1800" spc="-5" dirty="0">
                <a:latin typeface="Segoe UI"/>
                <a:cs typeface="Segoe UI"/>
              </a:rPr>
              <a:t>organisations?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55954" y="469468"/>
            <a:ext cx="7230109" cy="1002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51355" marR="5080" indent="-1939289">
              <a:lnSpc>
                <a:spcPct val="100000"/>
              </a:lnSpc>
              <a:spcBef>
                <a:spcPts val="105"/>
              </a:spcBef>
            </a:pPr>
            <a:r>
              <a:rPr dirty="0">
                <a:solidFill>
                  <a:srgbClr val="000000"/>
                </a:solidFill>
              </a:rPr>
              <a:t>Do</a:t>
            </a:r>
            <a:r>
              <a:rPr spc="-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you</a:t>
            </a:r>
            <a:r>
              <a:rPr spc="-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have</a:t>
            </a:r>
            <a:r>
              <a:rPr spc="-5" dirty="0">
                <a:solidFill>
                  <a:srgbClr val="000000"/>
                </a:solidFill>
              </a:rPr>
              <a:t> </a:t>
            </a:r>
            <a:r>
              <a:rPr spc="5" dirty="0">
                <a:solidFill>
                  <a:srgbClr val="000000"/>
                </a:solidFill>
              </a:rPr>
              <a:t>any</a:t>
            </a:r>
            <a:r>
              <a:rPr spc="-20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Questions</a:t>
            </a:r>
            <a:r>
              <a:rPr spc="15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about</a:t>
            </a:r>
            <a:r>
              <a:rPr spc="5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our </a:t>
            </a:r>
            <a:r>
              <a:rPr spc="-865" dirty="0">
                <a:solidFill>
                  <a:srgbClr val="000000"/>
                </a:solidFill>
              </a:rPr>
              <a:t> </a:t>
            </a:r>
            <a:r>
              <a:rPr spc="-5" dirty="0">
                <a:solidFill>
                  <a:srgbClr val="000000"/>
                </a:solidFill>
              </a:rPr>
              <a:t>practical </a:t>
            </a:r>
            <a:r>
              <a:rPr dirty="0">
                <a:solidFill>
                  <a:srgbClr val="000000"/>
                </a:solidFill>
              </a:rPr>
              <a:t>activity?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17432" y="6444183"/>
            <a:ext cx="190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Segoe UI"/>
                <a:cs typeface="Segoe UI"/>
              </a:rPr>
              <a:t>22</a:t>
            </a:r>
            <a:endParaRPr sz="12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11907" y="1557527"/>
            <a:ext cx="4735068" cy="345490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1172" y="2177872"/>
            <a:ext cx="8331200" cy="2367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r>
              <a:rPr sz="2400" spc="-5" dirty="0">
                <a:latin typeface="Segoe UI"/>
                <a:cs typeface="Segoe UI"/>
              </a:rPr>
              <a:t>Samuelson,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5" dirty="0">
                <a:latin typeface="Segoe UI"/>
                <a:cs typeface="Segoe UI"/>
              </a:rPr>
              <a:t>W.,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Marks,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S.,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(2010)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Managerial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Economics,</a:t>
            </a:r>
            <a:endParaRPr sz="2400">
              <a:latin typeface="Segoe UI"/>
              <a:cs typeface="Segoe UI"/>
            </a:endParaRPr>
          </a:p>
          <a:p>
            <a:pPr marL="354965">
              <a:lnSpc>
                <a:spcPct val="100000"/>
              </a:lnSpc>
              <a:spcBef>
                <a:spcPts val="5"/>
              </a:spcBef>
            </a:pPr>
            <a:r>
              <a:rPr sz="2400" spc="-15" dirty="0">
                <a:latin typeface="Segoe UI"/>
                <a:cs typeface="Segoe UI"/>
              </a:rPr>
              <a:t>Study</a:t>
            </a:r>
            <a:r>
              <a:rPr sz="2400" spc="-5" dirty="0">
                <a:latin typeface="Segoe UI"/>
                <a:cs typeface="Segoe UI"/>
              </a:rPr>
              <a:t> Guide,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London,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John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Wiley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&amp;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Sons</a:t>
            </a:r>
            <a:endParaRPr sz="2400">
              <a:latin typeface="Segoe UI"/>
              <a:cs typeface="Segoe UI"/>
            </a:endParaRPr>
          </a:p>
          <a:p>
            <a:pPr marL="439420" indent="-426720">
              <a:lnSpc>
                <a:spcPct val="100000"/>
              </a:lnSpc>
              <a:spcBef>
                <a:spcPts val="575"/>
              </a:spcBef>
              <a:buClr>
                <a:srgbClr val="006FC0"/>
              </a:buClr>
              <a:buFont typeface="Wingdings"/>
              <a:buChar char=""/>
              <a:tabLst>
                <a:tab pos="438784" algn="l"/>
                <a:tab pos="439420" algn="l"/>
              </a:tabLst>
            </a:pPr>
            <a:r>
              <a:rPr sz="2400" spc="-10" dirty="0">
                <a:latin typeface="Segoe UI"/>
                <a:cs typeface="Segoe UI"/>
              </a:rPr>
              <a:t>Keat,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30" dirty="0">
                <a:latin typeface="Segoe UI"/>
                <a:cs typeface="Segoe UI"/>
              </a:rPr>
              <a:t>P.,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40" dirty="0">
                <a:latin typeface="Segoe UI"/>
                <a:cs typeface="Segoe UI"/>
              </a:rPr>
              <a:t>Young,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spc="-130" dirty="0">
                <a:latin typeface="Segoe UI"/>
                <a:cs typeface="Segoe UI"/>
              </a:rPr>
              <a:t>P.,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(2014)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Managerial</a:t>
            </a:r>
            <a:r>
              <a:rPr sz="2400" spc="-5" dirty="0">
                <a:latin typeface="Segoe UI"/>
                <a:cs typeface="Segoe UI"/>
              </a:rPr>
              <a:t> Economics-</a:t>
            </a:r>
            <a:r>
              <a:rPr sz="2400" spc="5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Economic</a:t>
            </a:r>
            <a:endParaRPr sz="2400">
              <a:latin typeface="Segoe UI"/>
              <a:cs typeface="Segoe UI"/>
            </a:endParaRPr>
          </a:p>
          <a:p>
            <a:pPr marL="354965">
              <a:lnSpc>
                <a:spcPct val="100000"/>
              </a:lnSpc>
            </a:pPr>
            <a:r>
              <a:rPr sz="2400" spc="-55" dirty="0">
                <a:latin typeface="Segoe UI"/>
                <a:cs typeface="Segoe UI"/>
              </a:rPr>
              <a:t>Tools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for </a:t>
            </a:r>
            <a:r>
              <a:rPr sz="2400" spc="-55" dirty="0">
                <a:latin typeface="Segoe UI"/>
                <a:cs typeface="Segoe UI"/>
              </a:rPr>
              <a:t>Today’s</a:t>
            </a:r>
            <a:r>
              <a:rPr sz="2400" spc="-5" dirty="0">
                <a:latin typeface="Segoe UI"/>
                <a:cs typeface="Segoe UI"/>
              </a:rPr>
              <a:t> Decision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Makers,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7th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Edition</a:t>
            </a:r>
            <a:endParaRPr sz="2400">
              <a:latin typeface="Segoe UI"/>
              <a:cs typeface="Segoe UI"/>
            </a:endParaRPr>
          </a:p>
          <a:p>
            <a:pPr marL="354965" marR="27305" indent="-342900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  <a:tab pos="7087870" algn="l"/>
              </a:tabLst>
            </a:pPr>
            <a:r>
              <a:rPr sz="2400" spc="-5" dirty="0">
                <a:latin typeface="Segoe UI"/>
                <a:cs typeface="Segoe UI"/>
              </a:rPr>
              <a:t>S</a:t>
            </a:r>
            <a:r>
              <a:rPr sz="2400" spc="-10" dirty="0">
                <a:latin typeface="Segoe UI"/>
                <a:cs typeface="Segoe UI"/>
              </a:rPr>
              <a:t>l</a:t>
            </a:r>
            <a:r>
              <a:rPr sz="2400" dirty="0">
                <a:latin typeface="Segoe UI"/>
                <a:cs typeface="Segoe UI"/>
              </a:rPr>
              <a:t>oma</a:t>
            </a:r>
            <a:r>
              <a:rPr sz="2400" spc="-5" dirty="0">
                <a:latin typeface="Segoe UI"/>
                <a:cs typeface="Segoe UI"/>
              </a:rPr>
              <a:t>n</a:t>
            </a:r>
            <a:r>
              <a:rPr sz="2400" dirty="0">
                <a:latin typeface="Segoe UI"/>
                <a:cs typeface="Segoe UI"/>
              </a:rPr>
              <a:t>,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spc="-125" dirty="0">
                <a:latin typeface="Segoe UI"/>
                <a:cs typeface="Segoe UI"/>
              </a:rPr>
              <a:t>J</a:t>
            </a:r>
            <a:r>
              <a:rPr sz="2400" dirty="0">
                <a:latin typeface="Segoe UI"/>
                <a:cs typeface="Segoe UI"/>
              </a:rPr>
              <a:t>.,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Hinde,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K.</a:t>
            </a:r>
            <a:r>
              <a:rPr sz="2400" dirty="0">
                <a:latin typeface="Segoe UI"/>
                <a:cs typeface="Segoe UI"/>
              </a:rPr>
              <a:t>,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Gar</a:t>
            </a:r>
            <a:r>
              <a:rPr sz="2400" spc="5" dirty="0">
                <a:latin typeface="Segoe UI"/>
                <a:cs typeface="Segoe UI"/>
              </a:rPr>
              <a:t>r</a:t>
            </a:r>
            <a:r>
              <a:rPr sz="2400" dirty="0">
                <a:latin typeface="Segoe UI"/>
                <a:cs typeface="Segoe UI"/>
              </a:rPr>
              <a:t>at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(2013)</a:t>
            </a:r>
            <a:r>
              <a:rPr sz="2400" spc="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Ec</a:t>
            </a:r>
            <a:r>
              <a:rPr sz="2400" spc="-10" dirty="0">
                <a:latin typeface="Segoe UI"/>
                <a:cs typeface="Segoe UI"/>
              </a:rPr>
              <a:t>o</a:t>
            </a:r>
            <a:r>
              <a:rPr sz="2400" dirty="0">
                <a:latin typeface="Segoe UI"/>
                <a:cs typeface="Segoe UI"/>
              </a:rPr>
              <a:t>no</a:t>
            </a:r>
            <a:r>
              <a:rPr sz="2400" spc="-10" dirty="0">
                <a:latin typeface="Segoe UI"/>
                <a:cs typeface="Segoe UI"/>
              </a:rPr>
              <a:t>m</a:t>
            </a:r>
            <a:r>
              <a:rPr sz="2400" spc="-5" dirty="0">
                <a:latin typeface="Segoe UI"/>
                <a:cs typeface="Segoe UI"/>
              </a:rPr>
              <a:t>i</a:t>
            </a:r>
            <a:r>
              <a:rPr sz="2400" spc="-15" dirty="0">
                <a:latin typeface="Segoe UI"/>
                <a:cs typeface="Segoe UI"/>
              </a:rPr>
              <a:t>c</a:t>
            </a:r>
            <a:r>
              <a:rPr sz="2400" dirty="0">
                <a:latin typeface="Segoe UI"/>
                <a:cs typeface="Segoe UI"/>
              </a:rPr>
              <a:t>s</a:t>
            </a:r>
            <a:r>
              <a:rPr sz="2400" spc="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for	</a:t>
            </a:r>
            <a:r>
              <a:rPr sz="2400" spc="-5" dirty="0">
                <a:latin typeface="Segoe UI"/>
                <a:cs typeface="Segoe UI"/>
              </a:rPr>
              <a:t>Busines</a:t>
            </a:r>
            <a:r>
              <a:rPr sz="2400" dirty="0">
                <a:latin typeface="Segoe UI"/>
                <a:cs typeface="Segoe UI"/>
              </a:rPr>
              <a:t>s,  </a:t>
            </a:r>
            <a:r>
              <a:rPr sz="2400" spc="-20" dirty="0">
                <a:latin typeface="Segoe UI"/>
                <a:cs typeface="Segoe UI"/>
              </a:rPr>
              <a:t>Harlow,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Pearson</a:t>
            </a:r>
            <a:endParaRPr sz="2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1172" y="126278"/>
            <a:ext cx="8392795" cy="1199515"/>
          </a:xfrm>
          <a:prstGeom prst="rect">
            <a:avLst/>
          </a:prstGeom>
        </p:spPr>
        <p:txBody>
          <a:bodyPr vert="horz" wrap="square" lIns="0" tIns="167640" rIns="0" bIns="0" rtlCol="0">
            <a:spAutoFit/>
          </a:bodyPr>
          <a:lstStyle/>
          <a:p>
            <a:pPr marL="70485" algn="ctr">
              <a:lnSpc>
                <a:spcPct val="100000"/>
              </a:lnSpc>
              <a:spcBef>
                <a:spcPts val="1320"/>
              </a:spcBef>
            </a:pPr>
            <a:r>
              <a:rPr sz="3600" spc="-20" dirty="0">
                <a:solidFill>
                  <a:srgbClr val="000000"/>
                </a:solidFill>
              </a:rPr>
              <a:t>References</a:t>
            </a:r>
            <a:endParaRPr sz="3600"/>
          </a:p>
          <a:p>
            <a:pPr algn="ctr">
              <a:lnSpc>
                <a:spcPct val="100000"/>
              </a:lnSpc>
              <a:spcBef>
                <a:spcPts val="819"/>
              </a:spcBef>
            </a:pPr>
            <a:r>
              <a:rPr sz="2400" spc="-10" dirty="0">
                <a:solidFill>
                  <a:srgbClr val="000000"/>
                </a:solidFill>
              </a:rPr>
              <a:t>Reading </a:t>
            </a:r>
            <a:r>
              <a:rPr sz="2400" spc="-5" dirty="0">
                <a:solidFill>
                  <a:srgbClr val="000000"/>
                </a:solidFill>
              </a:rPr>
              <a:t>for</a:t>
            </a:r>
            <a:r>
              <a:rPr sz="2400" spc="-15" dirty="0">
                <a:solidFill>
                  <a:srgbClr val="000000"/>
                </a:solidFill>
              </a:rPr>
              <a:t> </a:t>
            </a:r>
            <a:r>
              <a:rPr sz="2400" spc="-5" dirty="0">
                <a:solidFill>
                  <a:srgbClr val="000000"/>
                </a:solidFill>
              </a:rPr>
              <a:t>the</a:t>
            </a:r>
            <a:r>
              <a:rPr sz="2400" spc="15" dirty="0">
                <a:solidFill>
                  <a:srgbClr val="000000"/>
                </a:solidFill>
              </a:rPr>
              <a:t> </a:t>
            </a:r>
            <a:r>
              <a:rPr sz="2400" dirty="0">
                <a:solidFill>
                  <a:srgbClr val="000000"/>
                </a:solidFill>
              </a:rPr>
              <a:t>session</a:t>
            </a:r>
            <a:r>
              <a:rPr sz="2400" spc="-25" dirty="0">
                <a:solidFill>
                  <a:srgbClr val="000000"/>
                </a:solidFill>
              </a:rPr>
              <a:t> </a:t>
            </a:r>
            <a:r>
              <a:rPr sz="2400" spc="-5" dirty="0">
                <a:solidFill>
                  <a:srgbClr val="000000"/>
                </a:solidFill>
              </a:rPr>
              <a:t>(online</a:t>
            </a:r>
            <a:r>
              <a:rPr sz="2400" spc="10" dirty="0">
                <a:solidFill>
                  <a:srgbClr val="000000"/>
                </a:solidFill>
              </a:rPr>
              <a:t> </a:t>
            </a:r>
            <a:r>
              <a:rPr sz="2400" spc="-5" dirty="0">
                <a:solidFill>
                  <a:srgbClr val="000000"/>
                </a:solidFill>
              </a:rPr>
              <a:t>access</a:t>
            </a:r>
            <a:r>
              <a:rPr sz="2400" spc="-30" dirty="0">
                <a:solidFill>
                  <a:srgbClr val="000000"/>
                </a:solidFill>
              </a:rPr>
              <a:t> </a:t>
            </a:r>
            <a:r>
              <a:rPr sz="2400" spc="-5" dirty="0">
                <a:solidFill>
                  <a:srgbClr val="000000"/>
                </a:solidFill>
              </a:rPr>
              <a:t>through</a:t>
            </a:r>
            <a:r>
              <a:rPr sz="2400" spc="5" dirty="0">
                <a:solidFill>
                  <a:srgbClr val="000000"/>
                </a:solidFill>
              </a:rPr>
              <a:t> </a:t>
            </a:r>
            <a:r>
              <a:rPr sz="2400" spc="-5" dirty="0">
                <a:solidFill>
                  <a:srgbClr val="000000"/>
                </a:solidFill>
              </a:rPr>
              <a:t>our</a:t>
            </a:r>
            <a:r>
              <a:rPr sz="2400" spc="-15" dirty="0">
                <a:solidFill>
                  <a:srgbClr val="000000"/>
                </a:solidFill>
              </a:rPr>
              <a:t> </a:t>
            </a:r>
            <a:r>
              <a:rPr sz="2400" spc="5" dirty="0">
                <a:solidFill>
                  <a:srgbClr val="000000"/>
                </a:solidFill>
              </a:rPr>
              <a:t>library)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8417432" y="6444183"/>
            <a:ext cx="190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Segoe UI"/>
                <a:cs typeface="Segoe UI"/>
              </a:rPr>
              <a:t>24</a:t>
            </a:r>
            <a:endParaRPr sz="1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4" name="Video 3" title="Children drawing on paper">
            <a:hlinkClick r:id="" action="ppaction://media"/>
            <a:extLst>
              <a:ext uri="{FF2B5EF4-FFF2-40B4-BE49-F238E27FC236}">
                <a16:creationId xmlns:a16="http://schemas.microsoft.com/office/drawing/2014/main" id="{64881C1B-5B76-6333-A830-4B3E4E087F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1"/>
            <a:ext cx="9144000" cy="515898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31E75F-7610-1185-20AD-EBD5E9E41AD2}"/>
              </a:ext>
            </a:extLst>
          </p:cNvPr>
          <p:cNvSpPr/>
          <p:nvPr/>
        </p:nvSpPr>
        <p:spPr>
          <a:xfrm>
            <a:off x="1599656" y="3135631"/>
            <a:ext cx="6964136" cy="8572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defTabSz="685800"/>
            <a:r>
              <a:rPr lang="en-US" sz="3600" b="1" dirty="0">
                <a:solidFill>
                  <a:srgbClr val="FFFF00"/>
                </a:solidFill>
                <a:latin typeface="Calibri" panose="020F0502020204030204"/>
              </a:rPr>
              <a:t>Next: </a:t>
            </a:r>
            <a:r>
              <a:rPr lang="en-US" sz="3600" b="1" dirty="0">
                <a:solidFill>
                  <a:srgbClr val="FFFF00"/>
                </a:solidFill>
                <a:latin typeface="Arial" panose="020B0604020202020204" pitchFamily="34" charset="0"/>
                <a:ea typeface="Arial MT"/>
                <a:cs typeface="Arial MT"/>
              </a:rPr>
              <a:t>Profit maximization theory</a:t>
            </a:r>
            <a:endParaRPr lang="en-US" sz="6000" b="1" dirty="0">
              <a:solidFill>
                <a:srgbClr val="002060"/>
              </a:solidFill>
              <a:latin typeface="Calibri" panose="020F0502020204030204"/>
            </a:endParaRPr>
          </a:p>
          <a:p>
            <a:pPr algn="ctr" defTabSz="685800"/>
            <a:endParaRPr lang="en-GB" sz="3600" dirty="0">
              <a:solidFill>
                <a:srgbClr val="FFFF00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58156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6" name="Video 5" title="Pouring coffee into glass cup">
            <a:hlinkClick r:id="" action="ppaction://media"/>
            <a:extLst>
              <a:ext uri="{FF2B5EF4-FFF2-40B4-BE49-F238E27FC236}">
                <a16:creationId xmlns:a16="http://schemas.microsoft.com/office/drawing/2014/main" id="{7F464BAA-F383-0737-9CA9-8AFCD6B604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" y="857251"/>
            <a:ext cx="9143999" cy="514349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7CABF00-C640-18F7-2D84-2CF1DFA8F93B}"/>
              </a:ext>
            </a:extLst>
          </p:cNvPr>
          <p:cNvSpPr/>
          <p:nvPr/>
        </p:nvSpPr>
        <p:spPr>
          <a:xfrm>
            <a:off x="5029199" y="857250"/>
            <a:ext cx="4114800" cy="9960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 defTabSz="685800"/>
            <a:r>
              <a:rPr lang="en-US" sz="6600" b="1" dirty="0">
                <a:solidFill>
                  <a:srgbClr val="002060"/>
                </a:solidFill>
                <a:latin typeface="Calibri" panose="020F0502020204030204"/>
              </a:rPr>
              <a:t>Break time</a:t>
            </a:r>
            <a:endParaRPr lang="en-GB" sz="6600" dirty="0">
              <a:solidFill>
                <a:srgbClr val="ED7D3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958392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</TotalTime>
  <Words>1505</Words>
  <Application>Microsoft Office PowerPoint</Application>
  <PresentationFormat>On-screen Show (4:3)</PresentationFormat>
  <Paragraphs>203</Paragraphs>
  <Slides>29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41" baseType="lpstr">
      <vt:lpstr>Aptos</vt:lpstr>
      <vt:lpstr>Arial</vt:lpstr>
      <vt:lpstr>Calibri</vt:lpstr>
      <vt:lpstr>Calibri Light</vt:lpstr>
      <vt:lpstr>Myriad Pro</vt:lpstr>
      <vt:lpstr>Segoe UI</vt:lpstr>
      <vt:lpstr>Times New Roman</vt:lpstr>
      <vt:lpstr>Verdana</vt:lpstr>
      <vt:lpstr>Wingdings</vt:lpstr>
      <vt:lpstr>Office Theme</vt:lpstr>
      <vt:lpstr>1_20140311PresentationUWTSDTemplate</vt:lpstr>
      <vt:lpstr>1_Office Theme</vt:lpstr>
      <vt:lpstr>Bachelor of Arts Business Management Management Economics  (LCBB5008)</vt:lpstr>
      <vt:lpstr>Learning Outcomes</vt:lpstr>
      <vt:lpstr>Recap</vt:lpstr>
      <vt:lpstr>PowerPoint Presentation</vt:lpstr>
      <vt:lpstr>Total Revenue Cost and Profit</vt:lpstr>
      <vt:lpstr>Type of Cost</vt:lpstr>
      <vt:lpstr>Type of Cost</vt:lpstr>
      <vt:lpstr>Understanding Cost Behaviour</vt:lpstr>
      <vt:lpstr>Economies of scale</vt:lpstr>
      <vt:lpstr>Diseconomies of scale</vt:lpstr>
      <vt:lpstr>Understanding Cost Behaviour</vt:lpstr>
      <vt:lpstr>Law of Diminishing returns</vt:lpstr>
      <vt:lpstr>Business growth</vt:lpstr>
      <vt:lpstr>Alternative strategies </vt:lpstr>
      <vt:lpstr>Profit Maximizations- Production function</vt:lpstr>
      <vt:lpstr>Production function</vt:lpstr>
      <vt:lpstr>Production function</vt:lpstr>
      <vt:lpstr>Costs of production</vt:lpstr>
      <vt:lpstr>Costs of production</vt:lpstr>
      <vt:lpstr>Costs of production</vt:lpstr>
      <vt:lpstr>Short and Long run Production Costs</vt:lpstr>
      <vt:lpstr>Practical Session</vt:lpstr>
      <vt:lpstr>Assessments</vt:lpstr>
      <vt:lpstr>Assessment 1</vt:lpstr>
      <vt:lpstr>Assessment 2</vt:lpstr>
      <vt:lpstr>Do you have any Questions about our  practical activity?</vt:lpstr>
      <vt:lpstr>References Reading for the session (online access through our library)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Managerial Economics</dc:title>
  <cp:lastModifiedBy>Clara Garatono</cp:lastModifiedBy>
  <cp:revision>15</cp:revision>
  <dcterms:created xsi:type="dcterms:W3CDTF">2022-06-08T16:45:41Z</dcterms:created>
  <dcterms:modified xsi:type="dcterms:W3CDTF">2024-09-17T05:21:40Z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2022-02-10T00:00:00Z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2022-06-08T00:00:00Z</vt:filetime>
  </property>
</Properties>
</file>