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99" r:id="rId2"/>
    <p:sldId id="259" r:id="rId3"/>
    <p:sldId id="260" r:id="rId4"/>
    <p:sldId id="261" r:id="rId5"/>
    <p:sldId id="262" r:id="rId6"/>
    <p:sldId id="296" r:id="rId7"/>
    <p:sldId id="263" r:id="rId8"/>
    <p:sldId id="264" r:id="rId9"/>
    <p:sldId id="265" r:id="rId10"/>
    <p:sldId id="266" r:id="rId11"/>
    <p:sldId id="267" r:id="rId12"/>
    <p:sldId id="294" r:id="rId13"/>
    <p:sldId id="295" r:id="rId14"/>
    <p:sldId id="297" r:id="rId15"/>
    <p:sldId id="301" r:id="rId16"/>
    <p:sldId id="30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014" autoAdjust="0"/>
  </p:normalViewPr>
  <p:slideViewPr>
    <p:cSldViewPr snapToGrid="0">
      <p:cViewPr varScale="1">
        <p:scale>
          <a:sx n="63" d="100"/>
          <a:sy n="63" d="100"/>
        </p:scale>
        <p:origin x="18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01/05/2019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0" dirty="0">
                <a:solidFill>
                  <a:schemeClr val="tx1"/>
                </a:solidFill>
                <a:latin typeface="Arial" panose="020B0604020202020204" pitchFamily="34" charset="0"/>
                <a:cs typeface="Arial" panose="020B0604020202020204" pitchFamily="34" charset="0"/>
              </a:rPr>
              <a:t>Best performed by teams.  This doesn’t mean individuals cannot solve problems, but it lends itself to teams because…</a:t>
            </a:r>
          </a:p>
          <a:p>
            <a:r>
              <a:rPr lang="en-GB" b="0" dirty="0">
                <a:solidFill>
                  <a:schemeClr val="tx1"/>
                </a:solidFill>
                <a:latin typeface="Arial" panose="020B0604020202020204" pitchFamily="34" charset="0"/>
                <a:cs typeface="Arial" panose="020B0604020202020204" pitchFamily="34" charset="0"/>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Any organisation that is not improving is standing still – if you stand still, others can overtake you…..and you are, in fact, going backwards!</a:t>
            </a:r>
          </a:p>
        </p:txBody>
      </p:sp>
      <p:sp>
        <p:nvSpPr>
          <p:cNvPr id="4" name="Slide Number Placeholder 3"/>
          <p:cNvSpPr>
            <a:spLocks noGrp="1"/>
          </p:cNvSpPr>
          <p:nvPr>
            <p:ph type="sldNum" sz="quarter" idx="10"/>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36745241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01/05/2019</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01/05/2019</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1930398"/>
            <a:ext cx="7772400" cy="3180521"/>
          </a:xfrm>
        </p:spPr>
        <p:txBody>
          <a:bodyPr>
            <a:normAutofit fontScale="90000"/>
          </a:bodyPr>
          <a:lstStyle/>
          <a:p>
            <a: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BMSK4004</a:t>
            </a:r>
            <a:b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dirty="0"/>
              <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Problem Solving and Decision Making</a:t>
            </a:r>
            <a:r>
              <a:rPr lang="en-GB" altLang="en-US" sz="3600" dirty="0">
                <a:latin typeface="Arial Rounded MT Bold" charset="0"/>
                <a:ea typeface="Arial Rounded MT Bold" charset="0"/>
                <a:cs typeface="Arial Rounded MT Bold" charset="0"/>
              </a:rPr>
              <a:t/>
            </a:r>
            <a:br>
              <a:rPr lang="en-GB" altLang="en-US" sz="3600" dirty="0">
                <a:latin typeface="Arial Rounded MT Bold" charset="0"/>
                <a:ea typeface="Arial Rounded MT Bold" charset="0"/>
                <a:cs typeface="Arial Rounded MT Bold" charset="0"/>
              </a:rPr>
            </a:br>
            <a:r>
              <a:rPr lang="en-US" dirty="0">
                <a:latin typeface="+mj-ea"/>
                <a:cs typeface="+mj-ea"/>
              </a:rPr>
              <a:t/>
            </a:r>
            <a:br>
              <a:rPr lang="en-US" dirty="0">
                <a:latin typeface="+mj-ea"/>
                <a:cs typeface="+mj-ea"/>
              </a:rPr>
            </a:br>
            <a:r>
              <a:rPr lang="en-GB" altLang="en-US" sz="4000" dirty="0">
                <a:solidFill>
                  <a:schemeClr val="bg1"/>
                </a:solidFill>
                <a:latin typeface="Arial Rounded MT Bold" charset="0"/>
                <a:ea typeface="Arial Rounded MT Bold" charset="0"/>
                <a:cs typeface="Arial Rounded MT Bold" charset="0"/>
              </a:rPr>
              <a:t>Introduction</a:t>
            </a:r>
            <a:r>
              <a:rPr lang="en-US" dirty="0">
                <a:latin typeface="+mj-ea"/>
                <a:cs typeface="+mj-ea"/>
              </a:rPr>
              <a:t/>
            </a:r>
            <a:br>
              <a:rPr lang="en-US" dirty="0">
                <a:latin typeface="+mj-ea"/>
                <a:cs typeface="+mj-ea"/>
              </a:rPr>
            </a:br>
            <a:r>
              <a:rPr lang="en-GB" altLang="en-US" sz="1400" dirty="0">
                <a:solidFill>
                  <a:schemeClr val="bg1"/>
                </a:solidFill>
              </a:rPr>
              <a:t/>
            </a: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xmlns="" id="{0F4E039E-033A-44BF-A466-FFDFE31062ED}"/>
              </a:ext>
            </a:extLst>
          </p:cNvPr>
          <p:cNvSpPr txBox="1"/>
          <p:nvPr/>
        </p:nvSpPr>
        <p:spPr>
          <a:xfrm>
            <a:off x="705678" y="1364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73215" y="1648102"/>
            <a:ext cx="8456460" cy="2974455"/>
          </a:xfrm>
        </p:spPr>
        <p:txBody>
          <a:bodyPr>
            <a:normAutofit/>
          </a:bodyPr>
          <a:lstStyle/>
          <a:p>
            <a:pPr marL="0" indent="0">
              <a:buNone/>
            </a:pPr>
            <a:endParaRPr lang="en-GB" altLang="en-US" sz="1350" b="1" i="1" dirty="0">
              <a:latin typeface="Arial" charset="0"/>
              <a:cs typeface="Arial" charset="0"/>
            </a:endParaRPr>
          </a:p>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xmlns="" id="{A90A8987-56C9-45DB-855B-839C6BA65487}"/>
              </a:ext>
            </a:extLst>
          </p:cNvPr>
          <p:cNvSpPr>
            <a:spLocks noGrp="1"/>
          </p:cNvSpPr>
          <p:nvPr>
            <p:ph type="title"/>
          </p:nvPr>
        </p:nvSpPr>
        <p:spPr>
          <a:xfrm>
            <a:off x="1485900" y="283794"/>
            <a:ext cx="6172200" cy="857250"/>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6" name="TextBox 7">
            <a:extLst>
              <a:ext uri="{FF2B5EF4-FFF2-40B4-BE49-F238E27FC236}">
                <a16:creationId xmlns:a16="http://schemas.microsoft.com/office/drawing/2014/main" xmlns="" id="{2CB3B5AB-4FA6-43BC-A5D2-CC111913C505}"/>
              </a:ext>
            </a:extLst>
          </p:cNvPr>
          <p:cNvSpPr txBox="1">
            <a:spLocks noChangeArrowheads="1"/>
          </p:cNvSpPr>
          <p:nvPr/>
        </p:nvSpPr>
        <p:spPr bwMode="auto">
          <a:xfrm>
            <a:off x="803951" y="1278770"/>
            <a:ext cx="769997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b="1" dirty="0">
                <a:latin typeface="Corbel" pitchFamily="34" charset="0"/>
              </a:rPr>
              <a:t>AIM: </a:t>
            </a:r>
            <a:r>
              <a:rPr lang="en-GB" altLang="en-US" sz="2100" i="1" dirty="0">
                <a:latin typeface="Corbel" pitchFamily="34" charset="0"/>
              </a:rPr>
              <a:t>To enable learners to make effective decisions to solve complex problems in the workplace</a:t>
            </a:r>
            <a:r>
              <a:rPr lang="en-GB" altLang="en-US" sz="2100" dirty="0">
                <a:latin typeface="Garamond" pitchFamily="18" charset="0"/>
              </a:rPr>
              <a:t>.</a:t>
            </a:r>
          </a:p>
        </p:txBody>
      </p:sp>
      <p:sp>
        <p:nvSpPr>
          <p:cNvPr id="7" name="Content Placeholder 3">
            <a:extLst>
              <a:ext uri="{FF2B5EF4-FFF2-40B4-BE49-F238E27FC236}">
                <a16:creationId xmlns:a16="http://schemas.microsoft.com/office/drawing/2014/main" xmlns="" id="{A004F461-24CE-474A-AF89-A0C24CAC7B95}"/>
              </a:ext>
            </a:extLst>
          </p:cNvPr>
          <p:cNvSpPr txBox="1">
            <a:spLocks/>
          </p:cNvSpPr>
          <p:nvPr/>
        </p:nvSpPr>
        <p:spPr>
          <a:xfrm>
            <a:off x="546100" y="2418540"/>
            <a:ext cx="8224685" cy="271462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9297" indent="0">
              <a:buNone/>
              <a:defRPr/>
            </a:pPr>
            <a:r>
              <a:rPr lang="en-GB" sz="2100" b="1" dirty="0">
                <a:latin typeface="Arial" panose="020B0604020202020204" pitchFamily="34" charset="0"/>
                <a:cs typeface="Arial" panose="020B0604020202020204" pitchFamily="34" charset="0"/>
              </a:rPr>
              <a:t>Objectives</a:t>
            </a:r>
            <a:r>
              <a:rPr lang="en-GB" sz="2100" dirty="0">
                <a:latin typeface="Arial" panose="020B0604020202020204" pitchFamily="34" charset="0"/>
                <a:cs typeface="Arial" panose="020B0604020202020204" pitchFamily="34" charset="0"/>
              </a:rPr>
              <a:t> - At the end of this module the learner will:</a:t>
            </a:r>
          </a:p>
          <a:p>
            <a:pPr marL="89297" indent="0">
              <a:buNone/>
              <a:defRPr/>
            </a:pPr>
            <a:endParaRPr lang="en-GB" sz="600" dirty="0">
              <a:latin typeface="Arial" panose="020B0604020202020204" pitchFamily="34" charset="0"/>
              <a:cs typeface="Arial" panose="020B0604020202020204" pitchFamily="34" charset="0"/>
            </a:endParaRPr>
          </a:p>
          <a:p>
            <a:pPr>
              <a:defRPr/>
            </a:pPr>
            <a:r>
              <a:rPr lang="en-GB" sz="2100" dirty="0">
                <a:latin typeface="Arial" panose="020B0604020202020204" pitchFamily="34" charset="0"/>
                <a:cs typeface="Arial" panose="020B0604020202020204" pitchFamily="34" charset="0"/>
              </a:rPr>
              <a:t>Be able to analyse a complex problem in the context of the workplace</a:t>
            </a:r>
          </a:p>
          <a:p>
            <a:pPr>
              <a:defRPr/>
            </a:pPr>
            <a:r>
              <a:rPr lang="en-GB" sz="2100" dirty="0">
                <a:latin typeface="Arial" panose="020B0604020202020204" pitchFamily="34" charset="0"/>
                <a:cs typeface="Arial" panose="020B0604020202020204" pitchFamily="34" charset="0"/>
              </a:rPr>
              <a:t>Be able to apply decision making techniques when assessing possible solutions</a:t>
            </a:r>
          </a:p>
          <a:p>
            <a:pPr>
              <a:defRPr/>
            </a:pPr>
            <a:r>
              <a:rPr lang="en-GB" sz="2100" dirty="0">
                <a:latin typeface="Arial" panose="020B0604020202020204" pitchFamily="34" charset="0"/>
                <a:cs typeface="Arial" panose="020B0604020202020204" pitchFamily="34" charset="0"/>
              </a:rPr>
              <a:t>Be able to plan how to implement the solution</a:t>
            </a:r>
          </a:p>
          <a:p>
            <a:pPr marL="0" indent="0">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xmlns="" id="{8DD5A2BA-F111-49B7-A597-BD63B07F2044}"/>
              </a:ext>
            </a:extLst>
          </p:cNvPr>
          <p:cNvSpPr>
            <a:spLocks noGrp="1"/>
          </p:cNvSpPr>
          <p:nvPr>
            <p:ph type="title"/>
          </p:nvPr>
        </p:nvSpPr>
        <p:spPr>
          <a:xfrm>
            <a:off x="1026160" y="230109"/>
            <a:ext cx="7294880" cy="857250"/>
          </a:xfrm>
        </p:spPr>
        <p:txBody>
          <a:bodyPr>
            <a:noAutofit/>
          </a:bodyPr>
          <a:lstStyle/>
          <a:p>
            <a:pPr>
              <a:defRPr/>
            </a:pP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xmlns=""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8166" y="1087359"/>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777574" y="1255696"/>
            <a:ext cx="7544014" cy="3872228"/>
          </a:xfrm>
        </p:spPr>
        <p:txBody>
          <a:bodyPr>
            <a:normAutofit fontScale="25000" lnSpcReduction="20000"/>
          </a:bodyPr>
          <a:lstStyle/>
          <a:p>
            <a:pPr>
              <a:lnSpc>
                <a:spcPct val="150000"/>
              </a:lnSpc>
              <a:buNone/>
            </a:pPr>
            <a:r>
              <a:rPr lang="en-GB" altLang="en-US" sz="9600" b="1" dirty="0">
                <a:latin typeface="Arial" charset="0"/>
                <a:cs typeface="Arial" charset="0"/>
              </a:rPr>
              <a:t>Definition</a:t>
            </a:r>
            <a:r>
              <a:rPr lang="en-GB" altLang="en-US" sz="9600" dirty="0">
                <a:latin typeface="Arial" charset="0"/>
                <a:cs typeface="Arial" charset="0"/>
              </a:rPr>
              <a:t>?</a:t>
            </a:r>
            <a:endParaRPr lang="en-GB" altLang="en-US" sz="9600" b="1" dirty="0">
              <a:latin typeface="Arial" charset="0"/>
              <a:cs typeface="Arial" charset="0"/>
            </a:endParaRPr>
          </a:p>
          <a:p>
            <a:pPr marL="0" indent="0">
              <a:lnSpc>
                <a:spcPct val="150000"/>
              </a:lnSpc>
              <a:buNone/>
            </a:pPr>
            <a:r>
              <a:rPr lang="en-GB" altLang="en-US" sz="9600" dirty="0">
                <a:latin typeface="Arial" charset="0"/>
                <a:cs typeface="Arial" charset="0"/>
              </a:rPr>
              <a:t>A problem can be defined as a circumstance where there is a gap between the situation as you perceive it and what you believe the situation should be</a:t>
            </a:r>
          </a:p>
          <a:p>
            <a:pPr>
              <a:lnSpc>
                <a:spcPct val="150000"/>
              </a:lnSpc>
              <a:buNone/>
            </a:pPr>
            <a:r>
              <a:rPr lang="en-GB" altLang="en-US" sz="9600" b="1" dirty="0">
                <a:latin typeface="Arial" charset="0"/>
                <a:cs typeface="Arial" charset="0"/>
              </a:rPr>
              <a:t>or</a:t>
            </a:r>
          </a:p>
          <a:p>
            <a:pPr marL="0" indent="0">
              <a:lnSpc>
                <a:spcPct val="150000"/>
              </a:lnSpc>
              <a:buNone/>
            </a:pPr>
            <a:r>
              <a:rPr lang="en-GB" altLang="en-US" sz="9600" dirty="0">
                <a:latin typeface="Arial" charset="0"/>
                <a:cs typeface="Arial" charset="0"/>
              </a:rPr>
              <a:t>A</a:t>
            </a:r>
            <a:r>
              <a:rPr lang="en-GB" altLang="en-US" sz="9600" b="1" dirty="0">
                <a:latin typeface="Arial" charset="0"/>
                <a:cs typeface="Arial" charset="0"/>
              </a:rPr>
              <a:t> </a:t>
            </a:r>
            <a:r>
              <a:rPr lang="en-GB" altLang="en-US" sz="9600" dirty="0">
                <a:latin typeface="Arial" charset="0"/>
                <a:cs typeface="Arial" charset="0"/>
              </a:rPr>
              <a:t>perceived gap between the existing state and a desired state, or a deviation from the norm, standard or status quo. </a:t>
            </a: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xmlns="" id="{E0EE6D95-A614-4857-BC2A-A1531FD3EB01}"/>
              </a:ext>
            </a:extLst>
          </p:cNvPr>
          <p:cNvSpPr txBox="1">
            <a:spLocks noChangeArrowheads="1"/>
          </p:cNvSpPr>
          <p:nvPr/>
        </p:nvSpPr>
        <p:spPr>
          <a:xfrm>
            <a:off x="1228407" y="155558"/>
            <a:ext cx="6243638" cy="1100138"/>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894160" y="1535999"/>
            <a:ext cx="7731094" cy="3317355"/>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xmlns="" id="{517B9EBF-40DA-438E-9F7E-9CE0AD1D2F56}"/>
              </a:ext>
            </a:extLst>
          </p:cNvPr>
          <p:cNvSpPr>
            <a:spLocks noGrp="1"/>
          </p:cNvSpPr>
          <p:nvPr>
            <p:ph type="title"/>
          </p:nvPr>
        </p:nvSpPr>
        <p:spPr>
          <a:xfrm>
            <a:off x="853440" y="488024"/>
            <a:ext cx="7437120" cy="857250"/>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of decision making?</a:t>
            </a:r>
          </a:p>
        </p:txBody>
      </p:sp>
      <p:sp>
        <p:nvSpPr>
          <p:cNvPr id="6" name="Content Placeholder 5">
            <a:extLst>
              <a:ext uri="{FF2B5EF4-FFF2-40B4-BE49-F238E27FC236}">
                <a16:creationId xmlns:a16="http://schemas.microsoft.com/office/drawing/2014/main" xmlns="" id="{A3E17981-024F-40FD-AEE5-74DD90BFE032}"/>
              </a:ext>
            </a:extLst>
          </p:cNvPr>
          <p:cNvSpPr txBox="1">
            <a:spLocks/>
          </p:cNvSpPr>
          <p:nvPr/>
        </p:nvSpPr>
        <p:spPr>
          <a:xfrm>
            <a:off x="853440" y="1820465"/>
            <a:ext cx="8139096" cy="150256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charset="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xmlns=""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41" y="3115740"/>
            <a:ext cx="2355113" cy="2213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CB27F0-6677-45AE-8C18-1B13B2094039}"/>
              </a:ext>
            </a:extLst>
          </p:cNvPr>
          <p:cNvSpPr>
            <a:spLocks noGrp="1"/>
          </p:cNvSpPr>
          <p:nvPr>
            <p:ph type="title"/>
          </p:nvPr>
        </p:nvSpPr>
        <p:spPr/>
        <p:txBody>
          <a:bodyPr>
            <a:normAutofit/>
          </a:bodyPr>
          <a:lstStyle/>
          <a:p>
            <a:r>
              <a:rPr lang="en-GB" sz="3200" b="1" dirty="0">
                <a:latin typeface="Arial Rounded MT Bold" panose="020F0704030504030204" pitchFamily="34" charset="0"/>
              </a:rPr>
              <a:t>Problem Solving…</a:t>
            </a:r>
          </a:p>
        </p:txBody>
      </p:sp>
      <p:sp>
        <p:nvSpPr>
          <p:cNvPr id="3" name="Content Placeholder 2">
            <a:extLst>
              <a:ext uri="{FF2B5EF4-FFF2-40B4-BE49-F238E27FC236}">
                <a16:creationId xmlns:a16="http://schemas.microsoft.com/office/drawing/2014/main" xmlns="" id="{6DD411BD-61E7-45AC-9F33-1BF71CEDC71A}"/>
              </a:ext>
            </a:extLst>
          </p:cNvPr>
          <p:cNvSpPr>
            <a:spLocks noGrp="1"/>
          </p:cNvSpPr>
          <p:nvPr>
            <p:ph idx="1"/>
          </p:nvPr>
        </p:nvSpPr>
        <p:spPr>
          <a:xfrm>
            <a:off x="660400" y="1470484"/>
            <a:ext cx="8229600" cy="3917032"/>
          </a:xfrm>
        </p:spPr>
        <p:txBody>
          <a:bodyPr>
            <a:normAutofit/>
          </a:bodyPr>
          <a:lstStyle/>
          <a:p>
            <a:pPr marL="0" indent="0">
              <a:buNone/>
            </a:pPr>
            <a:r>
              <a:rPr lang="en-GB" dirty="0"/>
              <a:t>……..is a task best performed by teams and reliant on effective communication.</a:t>
            </a:r>
          </a:p>
          <a:p>
            <a:pPr marL="0" indent="0">
              <a:buNone/>
            </a:pPr>
            <a:endParaRPr lang="en-GB" dirty="0"/>
          </a:p>
          <a:p>
            <a:pPr marL="0" indent="0">
              <a:buNone/>
            </a:pPr>
            <a:r>
              <a:rPr lang="en-GB" dirty="0"/>
              <a:t>In your groups, discuss this statement.  Is it true? False? Why?</a:t>
            </a:r>
          </a:p>
          <a:p>
            <a:pPr marL="0" indent="0">
              <a:buNone/>
            </a:pPr>
            <a:endParaRPr lang="en-GB" dirty="0"/>
          </a:p>
          <a:p>
            <a:pPr marL="0" indent="0">
              <a:buNone/>
            </a:pPr>
            <a:r>
              <a:rPr lang="en-GB" dirty="0"/>
              <a:t>Be prepared to discuss your conclusions with the rest of the class.  </a:t>
            </a:r>
            <a:r>
              <a:rPr lang="en-GB" b="1" i="1" dirty="0"/>
              <a:t>You have 10 minutes.</a:t>
            </a:r>
          </a:p>
        </p:txBody>
      </p:sp>
    </p:spTree>
    <p:extLst>
      <p:ext uri="{BB962C8B-B14F-4D97-AF65-F5344CB8AC3E}">
        <p14:creationId xmlns:p14="http://schemas.microsoft.com/office/powerpoint/2010/main" val="1900392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500944" y="1607962"/>
            <a:ext cx="8343900" cy="3878438"/>
          </a:xfrm>
        </p:spPr>
        <p:txBody>
          <a:bodyPr>
            <a:normAutofit fontScale="92500" lnSpcReduction="10000"/>
          </a:bodyPr>
          <a:lstStyle/>
          <a:p>
            <a:pPr>
              <a:buFontTx/>
              <a:buNone/>
            </a:pPr>
            <a:r>
              <a:rPr lang="en-GB" altLang="en-US" b="1" dirty="0">
                <a:latin typeface="Arial" charset="0"/>
                <a:cs typeface="Arial" charset="0"/>
              </a:rPr>
              <a:t>Knowledge</a:t>
            </a:r>
            <a:r>
              <a:rPr lang="en-GB" altLang="en-US" dirty="0">
                <a:latin typeface="Arial" charset="0"/>
                <a:cs typeface="Arial" charset="0"/>
              </a:rPr>
              <a:t> </a:t>
            </a:r>
          </a:p>
          <a:p>
            <a:pPr>
              <a:buFontTx/>
              <a:buNone/>
            </a:pPr>
            <a:r>
              <a:rPr lang="en-GB" altLang="en-US" dirty="0">
                <a:latin typeface="Arial" charset="0"/>
                <a:cs typeface="Arial" charset="0"/>
              </a:rPr>
              <a:t>	of people, tasks and organisational influences (policy/ objectives/procedure)</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Skills</a:t>
            </a:r>
            <a:r>
              <a:rPr lang="en-GB" altLang="en-US" dirty="0">
                <a:latin typeface="Arial" charset="0"/>
                <a:cs typeface="Arial" charset="0"/>
              </a:rPr>
              <a:t> </a:t>
            </a:r>
          </a:p>
          <a:p>
            <a:pPr>
              <a:buFontTx/>
              <a:buNone/>
            </a:pPr>
            <a:r>
              <a:rPr lang="en-GB" altLang="en-US" dirty="0">
                <a:latin typeface="Arial" charset="0"/>
                <a:cs typeface="Arial" charset="0"/>
              </a:rPr>
              <a:t>	in identifying, analysing and finding solutions to problems</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Judgement</a:t>
            </a:r>
            <a:r>
              <a:rPr lang="en-GB" altLang="en-US" dirty="0">
                <a:latin typeface="Arial" charset="0"/>
                <a:cs typeface="Arial" charset="0"/>
              </a:rPr>
              <a:t> </a:t>
            </a:r>
          </a:p>
          <a:p>
            <a:pPr>
              <a:buFontTx/>
              <a:buNone/>
            </a:pPr>
            <a:r>
              <a:rPr lang="en-GB" altLang="en-US" dirty="0">
                <a:latin typeface="Arial" charset="0"/>
                <a:cs typeface="Arial" charset="0"/>
              </a:rPr>
              <a:t>	to assist in decision-making throughout the problem-solving process.</a:t>
            </a:r>
          </a:p>
          <a:p>
            <a:pPr marL="0" indent="0">
              <a:buNone/>
            </a:pPr>
            <a:endParaRPr lang="en-GB" altLang="en-US" sz="1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xmlns="" id="{2964549B-9A31-4E33-ACEA-A58D974AB32B}"/>
              </a:ext>
            </a:extLst>
          </p:cNvPr>
          <p:cNvSpPr txBox="1">
            <a:spLocks noChangeArrowheads="1"/>
          </p:cNvSpPr>
          <p:nvPr/>
        </p:nvSpPr>
        <p:spPr bwMode="auto">
          <a:xfrm>
            <a:off x="1285554" y="356956"/>
            <a:ext cx="6243638"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6" end="6"/>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8507" y="1806364"/>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xmlns="" id="{A75A138E-7FC4-40BA-92A7-F8EEE5503EDA}"/>
              </a:ext>
            </a:extLst>
          </p:cNvPr>
          <p:cNvSpPr>
            <a:spLocks noGrp="1" noChangeArrowheads="1"/>
          </p:cNvSpPr>
          <p:nvPr>
            <p:ph type="title"/>
          </p:nvPr>
        </p:nvSpPr>
        <p:spPr>
          <a:xfrm>
            <a:off x="1367235" y="299024"/>
            <a:ext cx="6172200" cy="857250"/>
          </a:xfrm>
        </p:spPr>
        <p:txBody>
          <a:bodyPr>
            <a:normAutofit/>
          </a:bodyPr>
          <a:lstStyle/>
          <a:p>
            <a:pPr>
              <a:defRPr/>
            </a:pP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Diagnosing Problems</a:t>
            </a:r>
          </a:p>
        </p:txBody>
      </p:sp>
      <p:sp>
        <p:nvSpPr>
          <p:cNvPr id="2" name="Rectangle 1">
            <a:extLst>
              <a:ext uri="{FF2B5EF4-FFF2-40B4-BE49-F238E27FC236}">
                <a16:creationId xmlns:a16="http://schemas.microsoft.com/office/drawing/2014/main" xmlns="" id="{49B4675D-868B-4C6F-8794-49C89FED8085}"/>
              </a:ext>
            </a:extLst>
          </p:cNvPr>
          <p:cNvSpPr/>
          <p:nvPr/>
        </p:nvSpPr>
        <p:spPr>
          <a:xfrm>
            <a:off x="353890" y="1555872"/>
            <a:ext cx="8438874" cy="3637919"/>
          </a:xfrm>
          <a:prstGeom prst="rect">
            <a:avLst/>
          </a:prstGeom>
        </p:spPr>
        <p:txBody>
          <a:bodyPr wrap="square">
            <a:spAutoFit/>
          </a:bodyPr>
          <a:lstStyle/>
          <a:p>
            <a:pPr>
              <a:lnSpc>
                <a:spcPct val="90000"/>
              </a:lnSpc>
              <a:buFontTx/>
              <a:buNone/>
            </a:pPr>
            <a:r>
              <a:rPr lang="en-GB" altLang="en-US" sz="3200" dirty="0">
                <a:latin typeface="Arial" charset="0"/>
                <a:cs typeface="Arial" charset="0"/>
              </a:rPr>
              <a:t>The first stage in the problem-solving process is recognising a problem exists:</a:t>
            </a:r>
          </a:p>
          <a:p>
            <a:pPr>
              <a:lnSpc>
                <a:spcPct val="90000"/>
              </a:lnSpc>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Many day-to-day problems can easily be resolved by taking decisive action</a:t>
            </a:r>
          </a:p>
          <a:p>
            <a:pPr marL="342900" indent="-342900">
              <a:lnSpc>
                <a:spcPct val="90000"/>
              </a:lnSpc>
              <a:buFont typeface="Arial" panose="020B0604020202020204" pitchFamily="34" charset="0"/>
              <a:buChar char="•"/>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09929" y="1830774"/>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xmlns="" id="{F29FE3C9-1CB8-4453-9A86-58AD22C418C1}"/>
              </a:ext>
            </a:extLst>
          </p:cNvPr>
          <p:cNvSpPr>
            <a:spLocks noGrp="1" noChangeArrowheads="1"/>
          </p:cNvSpPr>
          <p:nvPr>
            <p:ph type="title"/>
          </p:nvPr>
        </p:nvSpPr>
        <p:spPr>
          <a:xfrm>
            <a:off x="825765" y="332852"/>
            <a:ext cx="7495823" cy="857250"/>
          </a:xfrm>
        </p:spPr>
        <p:txBody>
          <a:bodyPr>
            <a:noAutofit/>
          </a:bodyPr>
          <a:lstStyle/>
          <a:p>
            <a:pPr>
              <a:defRPr/>
            </a:pPr>
            <a:r>
              <a:rPr lang="en-GB" alt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Problems can be diagnosed through</a:t>
            </a:r>
          </a:p>
        </p:txBody>
      </p:sp>
      <p:sp>
        <p:nvSpPr>
          <p:cNvPr id="2" name="Rectangle 1">
            <a:extLst>
              <a:ext uri="{FF2B5EF4-FFF2-40B4-BE49-F238E27FC236}">
                <a16:creationId xmlns:a16="http://schemas.microsoft.com/office/drawing/2014/main" xmlns="" id="{07AF6A5B-C6F1-46D7-B50C-BD799BBA01A5}"/>
              </a:ext>
            </a:extLst>
          </p:cNvPr>
          <p:cNvSpPr/>
          <p:nvPr/>
        </p:nvSpPr>
        <p:spPr>
          <a:xfrm>
            <a:off x="922456" y="1488023"/>
            <a:ext cx="7299088" cy="3539430"/>
          </a:xfrm>
          <a:prstGeom prst="rect">
            <a:avLst/>
          </a:prstGeom>
        </p:spPr>
        <p:txBody>
          <a:bodyPr wrap="square">
            <a:spAutoFit/>
          </a:bodyPr>
          <a:lstStyle/>
          <a:p>
            <a:pPr marL="342900" indent="-342900">
              <a:buFont typeface="Arial" panose="020B0604020202020204" pitchFamily="34" charset="0"/>
              <a:buChar char="•"/>
            </a:pPr>
            <a:r>
              <a:rPr lang="en-GB" altLang="en-US" sz="3200" dirty="0">
                <a:latin typeface="Arial" charset="0"/>
                <a:cs typeface="Arial" charset="0"/>
              </a:rPr>
              <a:t>Continuously monitoring performance</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Listening to </a:t>
            </a:r>
            <a:r>
              <a:rPr lang="en-GB" altLang="en-US" sz="3200" dirty="0" smtClean="0">
                <a:latin typeface="Arial" charset="0"/>
                <a:cs typeface="Arial" charset="0"/>
              </a:rPr>
              <a:t>colleagues</a:t>
            </a:r>
            <a:endParaRPr lang="en-GB" altLang="en-US" sz="3200" dirty="0">
              <a:latin typeface="Arial" charset="0"/>
              <a:cs typeface="Arial" charset="0"/>
            </a:endParaRP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a:latin typeface="Arial" charset="0"/>
                <a:cs typeface="Arial" charset="0"/>
              </a:rPr>
              <a:t>Observing </a:t>
            </a:r>
            <a:r>
              <a:rPr lang="en-GB" altLang="en-US" sz="3200" smtClean="0">
                <a:latin typeface="Arial" charset="0"/>
                <a:cs typeface="Arial" charset="0"/>
              </a:rPr>
              <a:t>colleagues </a:t>
            </a:r>
            <a:r>
              <a:rPr lang="en-GB" altLang="en-US" sz="3200" dirty="0">
                <a:latin typeface="Arial" charset="0"/>
                <a:cs typeface="Arial" charset="0"/>
              </a:rPr>
              <a:t>behaviour</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Establishing the cause of the problem</a:t>
            </a:r>
            <a:endParaRPr lang="en-GB" sz="3200" dirty="0"/>
          </a:p>
        </p:txBody>
      </p:sp>
    </p:spTree>
    <p:extLst>
      <p:ext uri="{BB962C8B-B14F-4D97-AF65-F5344CB8AC3E}">
        <p14:creationId xmlns:p14="http://schemas.microsoft.com/office/powerpoint/2010/main" val="4043851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1F1104-BA29-414E-A56C-B3A750787317}"/>
              </a:ext>
            </a:extLst>
          </p:cNvPr>
          <p:cNvSpPr>
            <a:spLocks noGrp="1"/>
          </p:cNvSpPr>
          <p:nvPr>
            <p:ph type="title"/>
          </p:nvPr>
        </p:nvSpPr>
        <p:spPr>
          <a:xfrm>
            <a:off x="457200" y="50801"/>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next?</a:t>
            </a:r>
            <a:endParaRPr lang="en-GB" sz="3600" dirty="0"/>
          </a:p>
        </p:txBody>
      </p:sp>
      <p:sp>
        <p:nvSpPr>
          <p:cNvPr id="3" name="Content Placeholder 2">
            <a:extLst>
              <a:ext uri="{FF2B5EF4-FFF2-40B4-BE49-F238E27FC236}">
                <a16:creationId xmlns:a16="http://schemas.microsoft.com/office/drawing/2014/main" xmlns="" id="{F4EA1360-34BF-4F61-8581-10833710AA0A}"/>
              </a:ext>
            </a:extLst>
          </p:cNvPr>
          <p:cNvSpPr>
            <a:spLocks noGrp="1"/>
          </p:cNvSpPr>
          <p:nvPr>
            <p:ph idx="1"/>
          </p:nvPr>
        </p:nvSpPr>
        <p:spPr>
          <a:xfrm>
            <a:off x="637822" y="1645357"/>
            <a:ext cx="8229600" cy="3917032"/>
          </a:xfrm>
        </p:spPr>
        <p:txBody>
          <a:bodyPr>
            <a:noAutofit/>
          </a:bodyPr>
          <a:lstStyle/>
          <a:p>
            <a:r>
              <a:rPr lang="en-GB" altLang="en-US" sz="3600" dirty="0">
                <a:latin typeface="Arial" charset="0"/>
                <a:cs typeface="Arial" charset="0"/>
              </a:rPr>
              <a:t>Decide to do nothing</a:t>
            </a:r>
          </a:p>
          <a:p>
            <a:r>
              <a:rPr lang="en-GB" altLang="en-US" sz="3600" dirty="0">
                <a:latin typeface="Arial" charset="0"/>
                <a:cs typeface="Arial" charset="0"/>
              </a:rPr>
              <a:t>Keep the problem under surveillance and review it (later date)</a:t>
            </a:r>
          </a:p>
          <a:p>
            <a:r>
              <a:rPr lang="en-GB" altLang="en-US" sz="3600" dirty="0">
                <a:latin typeface="Arial" charset="0"/>
                <a:cs typeface="Arial" charset="0"/>
              </a:rPr>
              <a:t>Contain the problem</a:t>
            </a:r>
          </a:p>
          <a:p>
            <a:r>
              <a:rPr lang="en-GB" altLang="en-US" sz="3600" dirty="0">
                <a:latin typeface="Arial" charset="0"/>
                <a:cs typeface="Arial" charset="0"/>
              </a:rPr>
              <a:t>Find a solution</a:t>
            </a:r>
            <a:endParaRPr lang="en-GB" sz="3600" dirty="0"/>
          </a:p>
        </p:txBody>
      </p:sp>
    </p:spTree>
    <p:extLst>
      <p:ext uri="{BB962C8B-B14F-4D97-AF65-F5344CB8AC3E}">
        <p14:creationId xmlns:p14="http://schemas.microsoft.com/office/powerpoint/2010/main" val="839838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DC552A-45BA-4015-AFCF-030E1CB75FAE}"/>
              </a:ext>
            </a:extLst>
          </p:cNvPr>
          <p:cNvSpPr>
            <a:spLocks noGrp="1"/>
          </p:cNvSpPr>
          <p:nvPr>
            <p:ph type="title"/>
          </p:nvPr>
        </p:nvSpPr>
        <p:spPr>
          <a:xfrm>
            <a:off x="364067" y="0"/>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Initial Analysis</a:t>
            </a:r>
            <a:endParaRPr lang="en-GB" sz="3600" dirty="0"/>
          </a:p>
        </p:txBody>
      </p:sp>
      <p:sp>
        <p:nvSpPr>
          <p:cNvPr id="3" name="Content Placeholder 2">
            <a:extLst>
              <a:ext uri="{FF2B5EF4-FFF2-40B4-BE49-F238E27FC236}">
                <a16:creationId xmlns:a16="http://schemas.microsoft.com/office/drawing/2014/main" xmlns="" id="{004CCF13-3EFD-475E-9DDC-4303C0211B53}"/>
              </a:ext>
            </a:extLst>
          </p:cNvPr>
          <p:cNvSpPr>
            <a:spLocks noGrp="1"/>
          </p:cNvSpPr>
          <p:nvPr>
            <p:ph idx="1"/>
          </p:nvPr>
        </p:nvSpPr>
        <p:spPr>
          <a:xfrm>
            <a:off x="2060222" y="1600200"/>
            <a:ext cx="5198534" cy="3917032"/>
          </a:xfrm>
        </p:spPr>
        <p:txBody>
          <a:bodyPr>
            <a:normAutofit fontScale="92500" lnSpcReduction="10000"/>
          </a:bodyPr>
          <a:lstStyle/>
          <a:p>
            <a:r>
              <a:rPr lang="en-GB" altLang="en-US" sz="3600" dirty="0">
                <a:latin typeface="Arial" charset="0"/>
                <a:cs typeface="Arial" charset="0"/>
              </a:rPr>
              <a:t>Gather information</a:t>
            </a:r>
          </a:p>
          <a:p>
            <a:endParaRPr lang="en-GB" altLang="en-US" sz="3600" dirty="0">
              <a:latin typeface="Arial" charset="0"/>
              <a:cs typeface="Arial" charset="0"/>
            </a:endParaRPr>
          </a:p>
          <a:p>
            <a:r>
              <a:rPr lang="en-GB" altLang="en-US" sz="3600" dirty="0">
                <a:latin typeface="Arial" charset="0"/>
                <a:cs typeface="Arial" charset="0"/>
              </a:rPr>
              <a:t>Define the </a:t>
            </a:r>
            <a:r>
              <a:rPr lang="en-GB" altLang="en-US" sz="3600" dirty="0" smtClean="0">
                <a:latin typeface="Arial" charset="0"/>
                <a:cs typeface="Arial" charset="0"/>
              </a:rPr>
              <a:t> nature/scope</a:t>
            </a:r>
            <a:endParaRPr lang="en-GB" altLang="en-US" sz="3600" dirty="0">
              <a:latin typeface="Arial" charset="0"/>
              <a:cs typeface="Arial" charset="0"/>
            </a:endParaRPr>
          </a:p>
          <a:p>
            <a:endParaRPr lang="en-GB" altLang="en-US" sz="3600" dirty="0">
              <a:latin typeface="Arial" charset="0"/>
              <a:cs typeface="Arial" charset="0"/>
            </a:endParaRPr>
          </a:p>
          <a:p>
            <a:r>
              <a:rPr lang="en-GB" altLang="en-US" sz="3600" dirty="0">
                <a:latin typeface="Arial" charset="0"/>
                <a:cs typeface="Arial" charset="0"/>
              </a:rPr>
              <a:t>Define the Impact</a:t>
            </a:r>
          </a:p>
          <a:p>
            <a:endParaRPr lang="en-GB" altLang="en-US" sz="3600" dirty="0">
              <a:latin typeface="Arial" charset="0"/>
              <a:cs typeface="Arial" charset="0"/>
            </a:endParaRPr>
          </a:p>
          <a:p>
            <a:r>
              <a:rPr lang="en-GB" altLang="en-US" sz="3600" dirty="0">
                <a:latin typeface="Arial" charset="0"/>
                <a:cs typeface="Arial" charset="0"/>
              </a:rPr>
              <a:t>Determine consequences</a:t>
            </a:r>
          </a:p>
          <a:p>
            <a:endParaRPr lang="en-GB" dirty="0"/>
          </a:p>
        </p:txBody>
      </p:sp>
    </p:spTree>
    <p:extLst>
      <p:ext uri="{BB962C8B-B14F-4D97-AF65-F5344CB8AC3E}">
        <p14:creationId xmlns:p14="http://schemas.microsoft.com/office/powerpoint/2010/main" val="1531383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1A544F1-7940-4938-986F-7F731EA14081}"/>
              </a:ext>
            </a:extLst>
          </p:cNvPr>
          <p:cNvSpPr>
            <a:spLocks noGrp="1"/>
          </p:cNvSpPr>
          <p:nvPr>
            <p:ph idx="1"/>
          </p:nvPr>
        </p:nvSpPr>
        <p:spPr/>
        <p:txBody>
          <a:bodyPr/>
          <a:lstStyle/>
          <a:p>
            <a:pPr marL="0" indent="0">
              <a:buNone/>
            </a:pPr>
            <a:r>
              <a:rPr lang="en-GB" altLang="en-US" sz="3600" dirty="0" smtClean="0"/>
              <a:t>Nature, Scope </a:t>
            </a:r>
            <a:r>
              <a:rPr lang="en-GB" altLang="en-US" sz="3600" dirty="0"/>
              <a:t>&amp; Impact</a:t>
            </a:r>
          </a:p>
          <a:p>
            <a:endParaRPr lang="en-GB" dirty="0"/>
          </a:p>
        </p:txBody>
      </p:sp>
      <p:sp>
        <p:nvSpPr>
          <p:cNvPr id="2" name="Title 1">
            <a:extLst>
              <a:ext uri="{FF2B5EF4-FFF2-40B4-BE49-F238E27FC236}">
                <a16:creationId xmlns:a16="http://schemas.microsoft.com/office/drawing/2014/main" xmlns="" id="{8665BCC8-4AF2-49D1-8B70-8D7BF4DDAD5A}"/>
              </a:ext>
            </a:extLst>
          </p:cNvPr>
          <p:cNvSpPr>
            <a:spLocks noGrp="1"/>
          </p:cNvSpPr>
          <p:nvPr>
            <p:ph type="title"/>
          </p:nvPr>
        </p:nvSpPr>
        <p:spPr>
          <a:xfrm>
            <a:off x="457200" y="197767"/>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endParaRPr lang="en-GB" sz="3600" dirty="0"/>
          </a:p>
        </p:txBody>
      </p:sp>
      <p:pic>
        <p:nvPicPr>
          <p:cNvPr id="4" name="Picture 2" descr="http://barry-overstreet.com/wp-content/uploads/2013/03/Problem-Solving-Skills.jpg">
            <a:extLst>
              <a:ext uri="{FF2B5EF4-FFF2-40B4-BE49-F238E27FC236}">
                <a16:creationId xmlns:a16="http://schemas.microsoft.com/office/drawing/2014/main" xmlns="" id="{0294B3C6-CE9C-4D15-824C-EBAEC1299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5802" y="2379877"/>
            <a:ext cx="3396790" cy="339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486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11286DE-DA08-44C5-8840-63271ECCDC8A}"/>
              </a:ext>
            </a:extLst>
          </p:cNvPr>
          <p:cNvSpPr>
            <a:spLocks noGrp="1"/>
          </p:cNvSpPr>
          <p:nvPr>
            <p:ph idx="1"/>
          </p:nvPr>
        </p:nvSpPr>
        <p:spPr>
          <a:xfrm>
            <a:off x="355600" y="2453639"/>
            <a:ext cx="8788400" cy="1699325"/>
          </a:xfrm>
        </p:spPr>
        <p:txBody>
          <a:bodyPr/>
          <a:lstStyle/>
          <a:p>
            <a:r>
              <a:rPr lang="en-GB" dirty="0" smtClean="0"/>
              <a:t>Nature- What is the problem? What/Who is causing it?</a:t>
            </a:r>
          </a:p>
          <a:p>
            <a:r>
              <a:rPr lang="en-GB" dirty="0" smtClean="0"/>
              <a:t>Scope – How wide does the problem reach? Who is affected?</a:t>
            </a:r>
          </a:p>
          <a:p>
            <a:r>
              <a:rPr lang="en-GB" dirty="0" smtClean="0"/>
              <a:t>Impact – How are they affected?</a:t>
            </a:r>
            <a:endParaRPr lang="en-GB" dirty="0"/>
          </a:p>
        </p:txBody>
      </p:sp>
      <p:sp>
        <p:nvSpPr>
          <p:cNvPr id="2" name="Title 1">
            <a:extLst>
              <a:ext uri="{FF2B5EF4-FFF2-40B4-BE49-F238E27FC236}">
                <a16:creationId xmlns:a16="http://schemas.microsoft.com/office/drawing/2014/main" xmlns="" id="{D89030B5-F457-417D-B19C-2C8A7DAF085B}"/>
              </a:ext>
            </a:extLst>
          </p:cNvPr>
          <p:cNvSpPr>
            <a:spLocks noGrp="1"/>
          </p:cNvSpPr>
          <p:nvPr>
            <p:ph type="title"/>
          </p:nvPr>
        </p:nvSpPr>
        <p:spPr>
          <a:xfrm>
            <a:off x="444500" y="341335"/>
            <a:ext cx="8229600" cy="733822"/>
          </a:xfrm>
        </p:spPr>
        <p:txBody>
          <a:bodyPr>
            <a:normAutofit fontScale="90000"/>
          </a:bodyPr>
          <a:lstStyle/>
          <a:p>
            <a:r>
              <a:rPr lang="en-GB" altLang="en-US" sz="4000" b="1" dirty="0">
                <a:effectLst>
                  <a:outerShdw blurRad="38100" dist="38100" dir="2700000" algn="tl">
                    <a:srgbClr val="000000">
                      <a:alpha val="43137"/>
                    </a:srgbClr>
                  </a:outerShdw>
                </a:effectLst>
                <a:latin typeface="Arial Rounded MT Bold" panose="020F0704030504030204" pitchFamily="34" charset="0"/>
              </a:rPr>
              <a:t>Scope &amp; Impact</a:t>
            </a:r>
            <a:r>
              <a:rPr lang="en-GB" altLang="en-US" dirty="0"/>
              <a:t/>
            </a:r>
            <a:br>
              <a:rPr lang="en-GB" altLang="en-US" dirty="0"/>
            </a:br>
            <a:endParaRPr lang="en-GB" dirty="0"/>
          </a:p>
        </p:txBody>
      </p:sp>
      <p:pic>
        <p:nvPicPr>
          <p:cNvPr id="1026" name="Picture 2" descr="Image result for ripples on the pond">
            <a:extLst>
              <a:ext uri="{FF2B5EF4-FFF2-40B4-BE49-F238E27FC236}">
                <a16:creationId xmlns:a16="http://schemas.microsoft.com/office/drawing/2014/main" xmlns=""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1878" y="4114928"/>
            <a:ext cx="4886156" cy="3224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294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CE092E-06DF-4495-A99E-ECFA29CBE278}"/>
              </a:ext>
            </a:extLst>
          </p:cNvPr>
          <p:cNvSpPr>
            <a:spLocks noGrp="1"/>
          </p:cNvSpPr>
          <p:nvPr>
            <p:ph type="title"/>
          </p:nvPr>
        </p:nvSpPr>
        <p:spPr>
          <a:xfrm>
            <a:off x="0" y="274638"/>
            <a:ext cx="8782756" cy="1143000"/>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Problem Solving – </a:t>
            </a:r>
            <a:br>
              <a:rPr lang="en-GB" dirty="0">
                <a:effectLst>
                  <a:outerShdw blurRad="38100" dist="38100" dir="2700000" algn="tl">
                    <a:srgbClr val="000000">
                      <a:alpha val="43137"/>
                    </a:srgbClr>
                  </a:outerShdw>
                </a:effectLst>
                <a:latin typeface="Arial Rounded MT Bold" panose="020F0704030504030204" pitchFamily="34" charset="0"/>
              </a:rPr>
            </a:br>
            <a:r>
              <a:rPr lang="en-GB" dirty="0">
                <a:effectLst>
                  <a:outerShdw blurRad="38100" dist="38100" dir="2700000" algn="tl">
                    <a:srgbClr val="000000">
                      <a:alpha val="43137"/>
                    </a:srgbClr>
                  </a:outerShdw>
                </a:effectLst>
                <a:latin typeface="Arial Rounded MT Bold" panose="020F0704030504030204" pitchFamily="34" charset="0"/>
              </a:rPr>
              <a:t>Continuous Improvement</a:t>
            </a:r>
          </a:p>
        </p:txBody>
      </p:sp>
      <p:sp>
        <p:nvSpPr>
          <p:cNvPr id="3" name="Content Placeholder 2">
            <a:extLst>
              <a:ext uri="{FF2B5EF4-FFF2-40B4-BE49-F238E27FC236}">
                <a16:creationId xmlns:a16="http://schemas.microsoft.com/office/drawing/2014/main" xmlns="" id="{966C0039-E7E4-4234-BB5B-A049703DCDCB}"/>
              </a:ext>
            </a:extLst>
          </p:cNvPr>
          <p:cNvSpPr>
            <a:spLocks noGrp="1"/>
          </p:cNvSpPr>
          <p:nvPr>
            <p:ph idx="1"/>
          </p:nvPr>
        </p:nvSpPr>
        <p:spPr>
          <a:xfrm>
            <a:off x="553156" y="1950157"/>
            <a:ext cx="8229600" cy="3412065"/>
          </a:xfrm>
        </p:spPr>
        <p:txBody>
          <a:bodyPr/>
          <a:lstStyle/>
          <a:p>
            <a:r>
              <a:rPr lang="en-GB" dirty="0">
                <a:latin typeface="Arial" panose="020B0604020202020204" pitchFamily="34" charset="0"/>
                <a:cs typeface="Arial" panose="020B0604020202020204" pitchFamily="34" charset="0"/>
              </a:rPr>
              <a:t>Problem Solving is a key component of Continuous Systematic Improvement </a:t>
            </a:r>
          </a:p>
          <a:p>
            <a:r>
              <a:rPr lang="en-GB" dirty="0">
                <a:latin typeface="Arial" panose="020B0604020202020204" pitchFamily="34" charset="0"/>
                <a:cs typeface="Arial" panose="020B0604020202020204" pitchFamily="34" charset="0"/>
              </a:rPr>
              <a:t>Continuous Systematic Improvement is central to an organisation’s ability to be competitive and successful</a:t>
            </a:r>
          </a:p>
          <a:p>
            <a:r>
              <a:rPr lang="en-GB" dirty="0">
                <a:latin typeface="Arial" panose="020B0604020202020204" pitchFamily="34" charset="0"/>
                <a:cs typeface="Arial" panose="020B0604020202020204" pitchFamily="34" charset="0"/>
              </a:rPr>
              <a:t>Why is this?  </a:t>
            </a:r>
          </a:p>
          <a:p>
            <a:pPr marL="0" indent="0" algn="ctr">
              <a:buNone/>
            </a:pPr>
            <a:endParaRPr lang="en-GB" b="1" i="1" dirty="0"/>
          </a:p>
          <a:p>
            <a:pPr marL="0" indent="0" algn="ctr">
              <a:buNone/>
            </a:pPr>
            <a:r>
              <a:rPr lang="en-GB" sz="3200" i="1" dirty="0">
                <a:latin typeface="Arial Rounded MT Bold" panose="020F0704030504030204" pitchFamily="34" charset="0"/>
              </a:rPr>
              <a:t>Discussion</a:t>
            </a:r>
          </a:p>
          <a:p>
            <a:endParaRPr lang="en-GB" dirty="0"/>
          </a:p>
        </p:txBody>
      </p:sp>
    </p:spTree>
    <p:extLst>
      <p:ext uri="{BB962C8B-B14F-4D97-AF65-F5344CB8AC3E}">
        <p14:creationId xmlns:p14="http://schemas.microsoft.com/office/powerpoint/2010/main" val="1213926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lstStyle/>
          <a:p>
            <a:r>
              <a:rPr lang="en-GB" dirty="0"/>
              <a:t>Any organisation that is not improving is standing still – if you stand still, others can overtake you…..and you are, in fact, going backwards!</a:t>
            </a:r>
          </a:p>
          <a:p>
            <a:endParaRPr lang="en-GB" dirty="0"/>
          </a:p>
        </p:txBody>
      </p:sp>
    </p:spTree>
    <p:extLst>
      <p:ext uri="{BB962C8B-B14F-4D97-AF65-F5344CB8AC3E}">
        <p14:creationId xmlns:p14="http://schemas.microsoft.com/office/powerpoint/2010/main" val="2533205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Groups</a:t>
            </a:r>
          </a:p>
        </p:txBody>
      </p:sp>
      <p:sp>
        <p:nvSpPr>
          <p:cNvPr id="3" name="Content Placeholder 2"/>
          <p:cNvSpPr>
            <a:spLocks noGrp="1"/>
          </p:cNvSpPr>
          <p:nvPr>
            <p:ph idx="1"/>
          </p:nvPr>
        </p:nvSpPr>
        <p:spPr/>
        <p:txBody>
          <a:bodyPr/>
          <a:lstStyle/>
          <a:p>
            <a:r>
              <a:rPr lang="en-GB" dirty="0"/>
              <a:t>Discuss and decide upon </a:t>
            </a:r>
            <a:r>
              <a:rPr lang="en-GB" dirty="0" smtClean="0"/>
              <a:t>three </a:t>
            </a:r>
            <a:r>
              <a:rPr lang="en-GB" dirty="0"/>
              <a:t>problems that high street retailers are currently facing.</a:t>
            </a:r>
          </a:p>
          <a:p>
            <a:endParaRPr lang="en-GB" dirty="0"/>
          </a:p>
          <a:p>
            <a:r>
              <a:rPr lang="en-GB" dirty="0"/>
              <a:t>Within your discussion identify the nature of each of these problems and the ‘scope’ of the overall problem on the high street retailers in todays trading environment.</a:t>
            </a:r>
          </a:p>
          <a:p>
            <a:endParaRPr lang="en-GB" dirty="0"/>
          </a:p>
        </p:txBody>
      </p:sp>
    </p:spTree>
    <p:extLst>
      <p:ext uri="{BB962C8B-B14F-4D97-AF65-F5344CB8AC3E}">
        <p14:creationId xmlns:p14="http://schemas.microsoft.com/office/powerpoint/2010/main" val="16331202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214</TotalTime>
  <Words>580</Words>
  <Application>Microsoft Office PowerPoint</Application>
  <PresentationFormat>On-screen Show (4:3)</PresentationFormat>
  <Paragraphs>97</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Arial Rounded MT Bold</vt:lpstr>
      <vt:lpstr>Calibri</vt:lpstr>
      <vt:lpstr>Corbel</vt:lpstr>
      <vt:lpstr>Garamond</vt:lpstr>
      <vt:lpstr>Myriad Pro</vt:lpstr>
      <vt:lpstr>20140311PresentationUWTSDTemplate</vt:lpstr>
      <vt:lpstr>BMSK4004   Problem Solving and Decision Making  Introduction  </vt:lpstr>
      <vt:lpstr>Aims &amp; Objectives</vt:lpstr>
      <vt:lpstr>Problem solving &amp; decision making</vt:lpstr>
      <vt:lpstr>PowerPoint Presentation</vt:lpstr>
      <vt:lpstr>Definition of decision making?</vt:lpstr>
      <vt:lpstr>Problem Solving…</vt:lpstr>
      <vt:lpstr>PowerPoint Presentation</vt:lpstr>
      <vt:lpstr>Diagnosing Problems</vt:lpstr>
      <vt:lpstr>Problems can be diagnosed through</vt:lpstr>
      <vt:lpstr>What next?</vt:lpstr>
      <vt:lpstr>Initial Analysis</vt:lpstr>
      <vt:lpstr>Problem Solving</vt:lpstr>
      <vt:lpstr>Scope &amp; Impact </vt:lpstr>
      <vt:lpstr>Problem Solving –  Continuous Improvement</vt:lpstr>
      <vt:lpstr>Answer……</vt:lpstr>
      <vt:lpstr>In Groups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Maria Heffernan</cp:lastModifiedBy>
  <cp:revision>32</cp:revision>
  <dcterms:created xsi:type="dcterms:W3CDTF">2017-12-11T18:00:04Z</dcterms:created>
  <dcterms:modified xsi:type="dcterms:W3CDTF">2019-05-01T10:16:17Z</dcterms:modified>
</cp:coreProperties>
</file>