
<file path=[Content_Types].xml><?xml version="1.0" encoding="utf-8"?>
<Types xmlns="http://schemas.openxmlformats.org/package/2006/content-types">
  <Default Extension="fntdata" ContentType="application/x-fontdata"/>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slideMasters/slideMaster36.xml" ContentType="application/vnd.openxmlformats-officedocument.presentationml.slideMaster+xml"/>
  <Override PartName="/ppt/slides/slide36.xml" ContentType="application/vnd.openxmlformats-officedocument.presentationml.slide+xml"/>
  <Override PartName="/ppt/slideMasters/slideMaster37.xml" ContentType="application/vnd.openxmlformats-officedocument.presentationml.slideMaster+xml"/>
  <Override PartName="/ppt/slides/slide37.xml" ContentType="application/vnd.openxmlformats-officedocument.presentationml.slide+xml"/>
  <Override PartName="/ppt/slideMasters/slideMaster38.xml" ContentType="application/vnd.openxmlformats-officedocument.presentationml.slideMaster+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true" autoCompressPictures="0" embedTrueTypeFonts="true">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notesMasterIdLst>
    <p:notesMasterId r:id="rId40"/>
  </p:notesMasterIdLst>
  <p:sldSz cx="12191695" cy="6858000"/>
  <p:notesSz cx="6858000" cy="12191695"/>
  <p:embeddedFontLst>
    <p:embeddedFont>
      <p:font typeface="Inter Bold"/>
      <p:regular r:id="rId201314"/>
    </p:embeddedFont>
    <p:embeddedFont>
      <p:font typeface="Inter"/>
      <p:regular r:id="rId201315"/>
    </p:embeddedFont>
    <p:embeddedFont>
      <p:font typeface="Inter Black"/>
      <p:regular r:id="rId201316"/>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notesMaster" Target="notesMasters/notesMaster1.xml"/><Relationship Id="rId41" Type="http://schemas.openxmlformats.org/officeDocument/2006/relationships/presProps" Target="presProps.xml"/><Relationship Id="rId42" Type="http://schemas.openxmlformats.org/officeDocument/2006/relationships/viewProps" Target="viewProps.xml"/><Relationship Id="rId43" Type="http://schemas.openxmlformats.org/officeDocument/2006/relationships/theme" Target="theme/theme1.xml"/><Relationship Id="rId44" Type="http://schemas.openxmlformats.org/officeDocument/2006/relationships/tableStyles" Target="tableStyles.xml"/><Relationship Id="rId201314" Target="fonts/201314.fntdata" Type="http://schemas.openxmlformats.org/officeDocument/2006/relationships/font"/><Relationship Id="rId201315" Target="fonts/201315.fntdata" Type="http://schemas.openxmlformats.org/officeDocument/2006/relationships/font"/><Relationship Id="rId201316" Target="fonts/201316.fntdata" Type="http://schemas.openxmlformats.org/officeDocument/2006/relationships/font"/></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_rels/notesSlide3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6.xml"/>
		</Relationships>
</file>

<file path=ppt/notesSlides/_rels/notesSlide3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7.xml"/>
		</Relationships>
</file>

<file path=ppt/notesSlides/_rels/notesSlide3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8.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sp>
      <p:sp>
        <p:nvSpPr>
          <p:cNvPr id="3" name="Shape 1"/>
          <p:cNvSpPr/>
          <p:nvPr/>
        </p:nvSpPr>
        <p:spPr>
          <a:xfrm>
            <a:off x="0" y="0"/>
            <a:ext cx="12191695" cy="68580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svg"/><Relationship Id="rId3" Type="http://schemas.openxmlformats.org/officeDocument/2006/relationships/image" Target="../media/image-4-1.png"/><Relationship Id="rId4" Type="http://schemas.openxmlformats.org/officeDocument/2006/relationships/image" Target="../media/image-4-2.svg"/><Relationship Id="rId5" Type="http://schemas.openxmlformats.org/officeDocument/2006/relationships/image" Target="../media/image-4-1.png"/><Relationship Id="rId6" Type="http://schemas.openxmlformats.org/officeDocument/2006/relationships/image" Target="../media/image-4-2.svg"/><Relationship Id="rId7" Type="http://schemas.openxmlformats.org/officeDocument/2006/relationships/image" Target="../media/image-4-1.png"/><Relationship Id="rId8" Type="http://schemas.openxmlformats.org/officeDocument/2006/relationships/image" Target="../media/image-4-2.svg"/><Relationship Id="rId9" Type="http://schemas.openxmlformats.org/officeDocument/2006/relationships/image" Target="../media/image-4-1.png"/><Relationship Id="rId10" Type="http://schemas.openxmlformats.org/officeDocument/2006/relationships/image" Target="../media/image-4-2.svg"/><Relationship Id="rId11" Type="http://schemas.openxmlformats.org/officeDocument/2006/relationships/slideLayout" Target="../slideLayouts/slideLayout2.xml"/><Relationship Id="rId1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slideLayout" Target="../slideLayouts/slideLayout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2.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svg"/><Relationship Id="rId4" Type="http://schemas.openxmlformats.org/officeDocument/2006/relationships/image" Target="../media/image-8-4.png"/><Relationship Id="rId5" Type="http://schemas.openxmlformats.org/officeDocument/2006/relationships/image" Target="../media/image-8-5.svg"/><Relationship Id="rId6" Type="http://schemas.openxmlformats.org/officeDocument/2006/relationships/slideLayout" Target="../slideLayouts/slideLayout2.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slideLayout" Target="../slideLayouts/slideLayout2.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slideLayout" Target="../slideLayouts/slideLayout2.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2.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2.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slideLayout" Target="../slideLayouts/slideLayout2.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2.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2.xml"/><Relationship Id="rId3"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image-21-1.png"/><Relationship Id="rId2" Type="http://schemas.openxmlformats.org/officeDocument/2006/relationships/image" Target="../media/image-21-2.svg"/><Relationship Id="rId3" Type="http://schemas.openxmlformats.org/officeDocument/2006/relationships/image" Target="../media/image-21-1.png"/><Relationship Id="rId4" Type="http://schemas.openxmlformats.org/officeDocument/2006/relationships/image" Target="../media/image-21-2.svg"/><Relationship Id="rId5" Type="http://schemas.openxmlformats.org/officeDocument/2006/relationships/image" Target="../media/image-21-1.png"/><Relationship Id="rId6" Type="http://schemas.openxmlformats.org/officeDocument/2006/relationships/image" Target="../media/image-21-2.svg"/><Relationship Id="rId7" Type="http://schemas.openxmlformats.org/officeDocument/2006/relationships/slideLayout" Target="../slideLayouts/slideLayout2.xml"/><Relationship Id="rId8"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slideLayout" Target="../slideLayouts/slideLayout2.xml"/><Relationship Id="rId3"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png"/><Relationship Id="rId2" Type="http://schemas.openxmlformats.org/officeDocument/2006/relationships/image" Target="../media/image-24-2.svg"/><Relationship Id="rId3" Type="http://schemas.openxmlformats.org/officeDocument/2006/relationships/image" Target="../media/image-24-1.png"/><Relationship Id="rId4" Type="http://schemas.openxmlformats.org/officeDocument/2006/relationships/image" Target="../media/image-24-2.svg"/><Relationship Id="rId5" Type="http://schemas.openxmlformats.org/officeDocument/2006/relationships/image" Target="../media/image-24-1.png"/><Relationship Id="rId6" Type="http://schemas.openxmlformats.org/officeDocument/2006/relationships/image" Target="../media/image-24-2.svg"/><Relationship Id="rId7" Type="http://schemas.openxmlformats.org/officeDocument/2006/relationships/slideLayout" Target="../slideLayouts/slideLayout2.xml"/><Relationship Id="rId8"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image-25-1.png"/><Relationship Id="rId2" Type="http://schemas.openxmlformats.org/officeDocument/2006/relationships/image" Target="../media/image-25-2.png"/><Relationship Id="rId3" Type="http://schemas.openxmlformats.org/officeDocument/2006/relationships/image" Target="../media/image-25-1.png"/><Relationship Id="rId4" Type="http://schemas.openxmlformats.org/officeDocument/2006/relationships/image" Target="../media/image-25-2.png"/><Relationship Id="rId5" Type="http://schemas.openxmlformats.org/officeDocument/2006/relationships/image" Target="../media/image-25-1.png"/><Relationship Id="rId6" Type="http://schemas.openxmlformats.org/officeDocument/2006/relationships/image" Target="../media/image-25-2.png"/><Relationship Id="rId7" Type="http://schemas.openxmlformats.org/officeDocument/2006/relationships/slideLayout" Target="../slideLayouts/slideLayout2.xml"/><Relationship Id="rId8"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slideLayout" Target="../slideLayouts/slideLayout2.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2.xml"/><Relationship Id="rId3"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image-29-1.png"/><Relationship Id="rId2" Type="http://schemas.openxmlformats.org/officeDocument/2006/relationships/slideLayout" Target="../slideLayouts/slideLayout2.xml"/><Relationship Id="rId3"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image" Target="../media/image-30-1.png"/><Relationship Id="rId2" Type="http://schemas.openxmlformats.org/officeDocument/2006/relationships/image" Target="../media/image-30-2.svg"/><Relationship Id="rId3" Type="http://schemas.openxmlformats.org/officeDocument/2006/relationships/image" Target="../media/image-30-1.png"/><Relationship Id="rId4" Type="http://schemas.openxmlformats.org/officeDocument/2006/relationships/image" Target="../media/image-30-2.svg"/><Relationship Id="rId5" Type="http://schemas.openxmlformats.org/officeDocument/2006/relationships/image" Target="../media/image-30-1.png"/><Relationship Id="rId6" Type="http://schemas.openxmlformats.org/officeDocument/2006/relationships/image" Target="../media/image-30-2.svg"/><Relationship Id="rId7" Type="http://schemas.openxmlformats.org/officeDocument/2006/relationships/image" Target="../media/image-30-1.png"/><Relationship Id="rId8" Type="http://schemas.openxmlformats.org/officeDocument/2006/relationships/image" Target="../media/image-30-2.svg"/><Relationship Id="rId9" Type="http://schemas.openxmlformats.org/officeDocument/2006/relationships/slideLayout" Target="../slideLayouts/slideLayout2.xml"/><Relationship Id="rId10"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image" Target="../media/image-31-1.png"/><Relationship Id="rId2" Type="http://schemas.openxmlformats.org/officeDocument/2006/relationships/image" Target="../media/image-31-2.svg"/><Relationship Id="rId3" Type="http://schemas.openxmlformats.org/officeDocument/2006/relationships/image" Target="../media/image-31-3.png"/><Relationship Id="rId4" Type="http://schemas.openxmlformats.org/officeDocument/2006/relationships/image" Target="../media/image-31-4.svg"/><Relationship Id="rId5" Type="http://schemas.openxmlformats.org/officeDocument/2006/relationships/image" Target="../media/image-31-5.png"/><Relationship Id="rId6" Type="http://schemas.openxmlformats.org/officeDocument/2006/relationships/image" Target="../media/image-31-6.svg"/><Relationship Id="rId7" Type="http://schemas.openxmlformats.org/officeDocument/2006/relationships/image" Target="../media/image-31-7.png"/><Relationship Id="rId8" Type="http://schemas.openxmlformats.org/officeDocument/2006/relationships/image" Target="../media/image-31-8.svg"/><Relationship Id="rId9" Type="http://schemas.openxmlformats.org/officeDocument/2006/relationships/slideLayout" Target="../slideLayouts/slideLayout2.xml"/><Relationship Id="rId10"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image-32-1.png"/><Relationship Id="rId2" Type="http://schemas.openxmlformats.org/officeDocument/2006/relationships/slideLayout" Target="../slideLayouts/slideLayout2.xml"/><Relationship Id="rId3"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image" Target="../media/image-33-1.png"/><Relationship Id="rId2" Type="http://schemas.openxmlformats.org/officeDocument/2006/relationships/slideLayout" Target="../slideLayouts/slideLayout2.xml"/><Relationship Id="rId3"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image" Target="../media/image-36-1.png"/><Relationship Id="rId2" Type="http://schemas.openxmlformats.org/officeDocument/2006/relationships/image" Target="../media/image-36-2.svg"/><Relationship Id="rId3" Type="http://schemas.openxmlformats.org/officeDocument/2006/relationships/image" Target="../media/image-36-1.png"/><Relationship Id="rId4" Type="http://schemas.openxmlformats.org/officeDocument/2006/relationships/image" Target="../media/image-36-2.svg"/><Relationship Id="rId5" Type="http://schemas.openxmlformats.org/officeDocument/2006/relationships/image" Target="../media/image-36-1.png"/><Relationship Id="rId6" Type="http://schemas.openxmlformats.org/officeDocument/2006/relationships/image" Target="../media/image-36-2.svg"/><Relationship Id="rId7" Type="http://schemas.openxmlformats.org/officeDocument/2006/relationships/image" Target="../media/image-36-7.png"/><Relationship Id="rId8" Type="http://schemas.openxmlformats.org/officeDocument/2006/relationships/slideLayout" Target="../slideLayouts/slideLayout2.xml"/><Relationship Id="rId9"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image" Target="../media/image-37-1.png"/><Relationship Id="rId2" Type="http://schemas.openxmlformats.org/officeDocument/2006/relationships/image" Target="../media/image-37-2.svg"/><Relationship Id="rId3" Type="http://schemas.openxmlformats.org/officeDocument/2006/relationships/image" Target="../media/image-37-3.png"/><Relationship Id="rId4" Type="http://schemas.openxmlformats.org/officeDocument/2006/relationships/image" Target="../media/image-37-4.svg"/><Relationship Id="rId5" Type="http://schemas.openxmlformats.org/officeDocument/2006/relationships/image" Target="../media/image-37-5.png"/><Relationship Id="rId6" Type="http://schemas.openxmlformats.org/officeDocument/2006/relationships/image" Target="../media/image-37-6.svg"/><Relationship Id="rId7" Type="http://schemas.openxmlformats.org/officeDocument/2006/relationships/image" Target="../media/image-37-7.png"/><Relationship Id="rId8" Type="http://schemas.openxmlformats.org/officeDocument/2006/relationships/image" Target="../media/image-37-8.svg"/><Relationship Id="rId9" Type="http://schemas.openxmlformats.org/officeDocument/2006/relationships/image" Target="../media/image-37-9.png"/><Relationship Id="rId10" Type="http://schemas.openxmlformats.org/officeDocument/2006/relationships/image" Target="../media/image-37-10.svg"/><Relationship Id="rId11" Type="http://schemas.openxmlformats.org/officeDocument/2006/relationships/image" Target="../media/image-37-11.png"/><Relationship Id="rId12" Type="http://schemas.openxmlformats.org/officeDocument/2006/relationships/image" Target="../media/image-37-12.svg"/><Relationship Id="rId13" Type="http://schemas.openxmlformats.org/officeDocument/2006/relationships/slideLayout" Target="../slideLayouts/slideLayout2.xml"/><Relationship Id="rId1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Text 0"/>
          <p:cNvSpPr/>
          <p:nvPr/>
        </p:nvSpPr>
        <p:spPr>
          <a:xfrm>
            <a:off x="661475" y="1908076"/>
            <a:ext cx="6296860" cy="1476573"/>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Ancient Chinese Philosophy</a:t>
            </a:r>
            <a:endParaRPr lang="en-US" sz="4650" dirty="0"/>
          </a:p>
        </p:txBody>
      </p:sp>
      <p:sp>
        <p:nvSpPr>
          <p:cNvPr id="4" name="Text 1"/>
          <p:cNvSpPr/>
          <p:nvPr/>
        </p:nvSpPr>
        <p:spPr>
          <a:xfrm>
            <a:off x="661475" y="3479105"/>
            <a:ext cx="6296860" cy="738386"/>
          </a:xfrm>
          <a:prstGeom prst="rect">
            <a:avLst/>
          </a:prstGeom>
          <a:noFill/>
          <a:ln/>
        </p:spPr>
        <p:txBody>
          <a:bodyPr wrap="square" lIns="0" tIns="0" rIns="0" bIns="0" rtlCol="0" anchor="t">
            <a:normAutofit/>
          </a:bodyPr>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Day 12: Xunzi's </a:t>
            </a:r>
            <a:pPr algn="l" indent="0" marL="0">
              <a:lnSpc>
                <a:spcPct val="104000"/>
              </a:lnSpc>
              <a:buNone/>
            </a:pPr>
            <a:r>
              <a:rPr lang="en-US" sz="2300" b="1" i="1" dirty="0">
                <a:solidFill>
                  <a:srgbClr val="1B1B27"/>
                </a:solidFill>
                <a:latin typeface="Inter Bold" pitchFamily="34" charset="0"/>
                <a:ea typeface="Inter Bold" pitchFamily="34" charset="-122"/>
                <a:cs typeface="Inter Bold" pitchFamily="34" charset="-120"/>
              </a:rPr>
              <a:t>Wei</a:t>
            </a:r>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 and the Course Conclusion</a:t>
            </a:r>
            <a:endParaRPr lang="en-US" sz="2300" dirty="0"/>
          </a:p>
        </p:txBody>
      </p:sp>
      <p:sp>
        <p:nvSpPr>
          <p:cNvPr id="5" name="Text 2"/>
          <p:cNvSpPr/>
          <p:nvPr/>
        </p:nvSpPr>
        <p:spPr>
          <a:xfrm>
            <a:off x="661475" y="4571901"/>
            <a:ext cx="6906444" cy="377924"/>
          </a:xfrm>
          <a:prstGeom prst="rect">
            <a:avLst/>
          </a:prstGeom>
          <a:noFill/>
          <a:ln/>
        </p:spPr>
        <p:txBody>
          <a:bodyPr wrap="none" lIns="0" tIns="0" rIns="0" bIns="0" rtlCol="0" anchor="t"/>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Ritual, Law, and the Legacy of Chinese Philosophy</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731837"/>
            <a:ext cx="5925692"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Table of Contents</a:t>
            </a:r>
            <a:endParaRPr lang="en-US" sz="4150" dirty="0"/>
          </a:p>
        </p:txBody>
      </p:sp>
      <p:sp>
        <p:nvSpPr>
          <p:cNvPr id="3" name="Text 1"/>
          <p:cNvSpPr/>
          <p:nvPr/>
        </p:nvSpPr>
        <p:spPr>
          <a:xfrm>
            <a:off x="661475" y="1778992"/>
            <a:ext cx="425241" cy="265807"/>
          </a:xfrm>
          <a:prstGeom prst="rect">
            <a:avLst/>
          </a:prstGeom>
          <a:noFill/>
          <a:ln/>
        </p:spPr>
        <p:txBody>
          <a:bodyPr wrap="none" lIns="0" tIns="0" rIns="0" bIns="0" rtlCol="0" anchor="ctr"/>
          <a:lstStyle/>
          <a:p>
            <a:pPr algn="l" indent="0" marL="0">
              <a:lnSpc>
                <a:spcPct val="100000"/>
              </a:lnSpc>
              <a:buNone/>
            </a:pPr>
            <a:r>
              <a:rPr lang="en-US" sz="1650" dirty="0">
                <a:solidFill>
                  <a:srgbClr val="3C3939"/>
                </a:solidFill>
                <a:latin typeface="Inter Light" pitchFamily="34" charset="0"/>
                <a:ea typeface="Inter Light" pitchFamily="34" charset="-122"/>
                <a:cs typeface="Inter Light" pitchFamily="34" charset="-120"/>
              </a:rPr>
              <a:t>01</a:t>
            </a:r>
            <a:endParaRPr lang="en-US" sz="1650" dirty="0"/>
          </a:p>
        </p:txBody>
      </p:sp>
      <p:sp>
        <p:nvSpPr>
          <p:cNvPr id="4" name="Shape 2"/>
          <p:cNvSpPr/>
          <p:nvPr/>
        </p:nvSpPr>
        <p:spPr>
          <a:xfrm>
            <a:off x="661475" y="2114947"/>
            <a:ext cx="3495389" cy="25400"/>
          </a:xfrm>
          <a:prstGeom prst="rect">
            <a:avLst/>
          </a:prstGeom>
          <a:solidFill>
            <a:srgbClr val="1B1B27"/>
          </a:solidFill>
          <a:ln/>
        </p:spPr>
      </p:sp>
      <p:sp>
        <p:nvSpPr>
          <p:cNvPr id="5" name="Text 3"/>
          <p:cNvSpPr/>
          <p:nvPr/>
        </p:nvSpPr>
        <p:spPr>
          <a:xfrm>
            <a:off x="661475" y="2272010"/>
            <a:ext cx="3495389"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Core Philosophical Questions</a:t>
            </a:r>
            <a:endParaRPr lang="en-US" sz="2050" dirty="0"/>
          </a:p>
        </p:txBody>
      </p:sp>
      <p:sp>
        <p:nvSpPr>
          <p:cNvPr id="6" name="Text 4"/>
          <p:cNvSpPr/>
          <p:nvPr/>
        </p:nvSpPr>
        <p:spPr>
          <a:xfrm>
            <a:off x="661475" y="3051175"/>
            <a:ext cx="3495389"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sage paradox, Xunzi vs Han Feizi, and authoritarianism</a:t>
            </a:r>
            <a:endParaRPr lang="en-US" sz="1650" dirty="0"/>
          </a:p>
        </p:txBody>
      </p:sp>
      <p:sp>
        <p:nvSpPr>
          <p:cNvPr id="7" name="Text 5"/>
          <p:cNvSpPr/>
          <p:nvPr/>
        </p:nvSpPr>
        <p:spPr>
          <a:xfrm>
            <a:off x="4348153" y="1778992"/>
            <a:ext cx="425241" cy="265807"/>
          </a:xfrm>
          <a:prstGeom prst="rect">
            <a:avLst/>
          </a:prstGeom>
          <a:noFill/>
          <a:ln/>
        </p:spPr>
        <p:txBody>
          <a:bodyPr wrap="none" lIns="0" tIns="0" rIns="0" bIns="0" rtlCol="0" anchor="ctr"/>
          <a:lstStyle/>
          <a:p>
            <a:pPr algn="l" indent="0" marL="0">
              <a:lnSpc>
                <a:spcPct val="100000"/>
              </a:lnSpc>
              <a:buNone/>
            </a:pPr>
            <a:r>
              <a:rPr lang="en-US" sz="1650" dirty="0">
                <a:solidFill>
                  <a:srgbClr val="3C3939"/>
                </a:solidFill>
                <a:latin typeface="Inter Light" pitchFamily="34" charset="0"/>
                <a:ea typeface="Inter Light" pitchFamily="34" charset="-122"/>
                <a:cs typeface="Inter Light" pitchFamily="34" charset="-120"/>
              </a:rPr>
              <a:t>02</a:t>
            </a:r>
            <a:endParaRPr lang="en-US" sz="1650" dirty="0"/>
          </a:p>
        </p:txBody>
      </p:sp>
      <p:sp>
        <p:nvSpPr>
          <p:cNvPr id="8" name="Shape 6"/>
          <p:cNvSpPr/>
          <p:nvPr/>
        </p:nvSpPr>
        <p:spPr>
          <a:xfrm>
            <a:off x="4348153" y="2114947"/>
            <a:ext cx="3495389" cy="25400"/>
          </a:xfrm>
          <a:prstGeom prst="rect">
            <a:avLst/>
          </a:prstGeom>
          <a:solidFill>
            <a:srgbClr val="1B1B27"/>
          </a:solidFill>
          <a:ln/>
        </p:spPr>
      </p:sp>
      <p:sp>
        <p:nvSpPr>
          <p:cNvPr id="9" name="Text 7"/>
          <p:cNvSpPr/>
          <p:nvPr/>
        </p:nvSpPr>
        <p:spPr>
          <a:xfrm>
            <a:off x="4348153" y="2272010"/>
            <a:ext cx="3495389"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What Is </a:t>
            </a:r>
            <a:pPr algn="l" indent="0" marL="0">
              <a:lnSpc>
                <a:spcPct val="104000"/>
              </a:lnSpc>
              <a:buNone/>
            </a:pPr>
            <a:r>
              <a:rPr lang="en-US" sz="2050" b="1" i="1" dirty="0">
                <a:solidFill>
                  <a:srgbClr val="3C3939"/>
                </a:solidFill>
                <a:latin typeface="Inter Bold" pitchFamily="34" charset="0"/>
                <a:ea typeface="Inter Bold" pitchFamily="34" charset="-122"/>
                <a:cs typeface="Inter Bold" pitchFamily="34" charset="-120"/>
              </a:rPr>
              <a:t>Wei</a:t>
            </a:r>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 Rehabilitating "Artifice"</a:t>
            </a:r>
            <a:endParaRPr lang="en-US" sz="2050" dirty="0"/>
          </a:p>
        </p:txBody>
      </p:sp>
      <p:sp>
        <p:nvSpPr>
          <p:cNvPr id="10" name="Text 8"/>
          <p:cNvSpPr/>
          <p:nvPr/>
        </p:nvSpPr>
        <p:spPr>
          <a:xfrm>
            <a:off x="4348153" y="3051175"/>
            <a:ext cx="3495389"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Etymology, the xing/wei distinction, and the potter analogy</a:t>
            </a:r>
            <a:endParaRPr lang="en-US" sz="1650" dirty="0"/>
          </a:p>
        </p:txBody>
      </p:sp>
      <p:sp>
        <p:nvSpPr>
          <p:cNvPr id="11" name="Text 9"/>
          <p:cNvSpPr/>
          <p:nvPr/>
        </p:nvSpPr>
        <p:spPr>
          <a:xfrm>
            <a:off x="8034831" y="1778992"/>
            <a:ext cx="425241" cy="265807"/>
          </a:xfrm>
          <a:prstGeom prst="rect">
            <a:avLst/>
          </a:prstGeom>
          <a:noFill/>
          <a:ln/>
        </p:spPr>
        <p:txBody>
          <a:bodyPr wrap="none" lIns="0" tIns="0" rIns="0" bIns="0" rtlCol="0" anchor="ctr"/>
          <a:lstStyle/>
          <a:p>
            <a:pPr algn="l" indent="0" marL="0">
              <a:lnSpc>
                <a:spcPct val="100000"/>
              </a:lnSpc>
              <a:buNone/>
            </a:pPr>
            <a:r>
              <a:rPr lang="en-US" sz="1650" dirty="0">
                <a:solidFill>
                  <a:srgbClr val="3C3939"/>
                </a:solidFill>
                <a:latin typeface="Inter Light" pitchFamily="34" charset="0"/>
                <a:ea typeface="Inter Light" pitchFamily="34" charset="-122"/>
                <a:cs typeface="Inter Light" pitchFamily="34" charset="-120"/>
              </a:rPr>
              <a:t>03</a:t>
            </a:r>
            <a:endParaRPr lang="en-US" sz="1650" dirty="0"/>
          </a:p>
        </p:txBody>
      </p:sp>
      <p:sp>
        <p:nvSpPr>
          <p:cNvPr id="12" name="Shape 10"/>
          <p:cNvSpPr/>
          <p:nvPr/>
        </p:nvSpPr>
        <p:spPr>
          <a:xfrm>
            <a:off x="8034831" y="2114947"/>
            <a:ext cx="3495389" cy="25400"/>
          </a:xfrm>
          <a:prstGeom prst="rect">
            <a:avLst/>
          </a:prstGeom>
          <a:solidFill>
            <a:srgbClr val="1B1B27"/>
          </a:solidFill>
          <a:ln/>
        </p:spPr>
      </p:sp>
      <p:sp>
        <p:nvSpPr>
          <p:cNvPr id="13" name="Text 11"/>
          <p:cNvSpPr/>
          <p:nvPr/>
        </p:nvSpPr>
        <p:spPr>
          <a:xfrm>
            <a:off x="8034831" y="2272010"/>
            <a:ext cx="3495389"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The Origin of Ritual (Xunzi Ch.19)</a:t>
            </a:r>
            <a:endParaRPr lang="en-US" sz="2050" dirty="0"/>
          </a:p>
        </p:txBody>
      </p:sp>
      <p:sp>
        <p:nvSpPr>
          <p:cNvPr id="14" name="Text 12"/>
          <p:cNvSpPr/>
          <p:nvPr/>
        </p:nvSpPr>
        <p:spPr>
          <a:xfrm>
            <a:off x="8034831" y="3051175"/>
            <a:ext cx="3495389"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State-of-nature argument, nurture, and cosmic dimension</a:t>
            </a:r>
            <a:endParaRPr lang="en-US" sz="1650" dirty="0"/>
          </a:p>
        </p:txBody>
      </p:sp>
      <p:sp>
        <p:nvSpPr>
          <p:cNvPr id="15" name="Text 13"/>
          <p:cNvSpPr/>
          <p:nvPr/>
        </p:nvSpPr>
        <p:spPr>
          <a:xfrm>
            <a:off x="661475" y="4048224"/>
            <a:ext cx="425241" cy="265807"/>
          </a:xfrm>
          <a:prstGeom prst="rect">
            <a:avLst/>
          </a:prstGeom>
          <a:noFill/>
          <a:ln/>
        </p:spPr>
        <p:txBody>
          <a:bodyPr wrap="none" lIns="0" tIns="0" rIns="0" bIns="0" rtlCol="0" anchor="ctr"/>
          <a:lstStyle/>
          <a:p>
            <a:pPr algn="l" indent="0" marL="0">
              <a:lnSpc>
                <a:spcPct val="100000"/>
              </a:lnSpc>
              <a:buNone/>
            </a:pPr>
            <a:r>
              <a:rPr lang="en-US" sz="1650" dirty="0">
                <a:solidFill>
                  <a:srgbClr val="3C3939"/>
                </a:solidFill>
                <a:latin typeface="Inter Light" pitchFamily="34" charset="0"/>
                <a:ea typeface="Inter Light" pitchFamily="34" charset="-122"/>
                <a:cs typeface="Inter Light" pitchFamily="34" charset="-120"/>
              </a:rPr>
              <a:t>04</a:t>
            </a:r>
            <a:endParaRPr lang="en-US" sz="1650" dirty="0"/>
          </a:p>
        </p:txBody>
      </p:sp>
      <p:sp>
        <p:nvSpPr>
          <p:cNvPr id="16" name="Shape 14"/>
          <p:cNvSpPr/>
          <p:nvPr/>
        </p:nvSpPr>
        <p:spPr>
          <a:xfrm>
            <a:off x="661475" y="4384179"/>
            <a:ext cx="5338728" cy="25400"/>
          </a:xfrm>
          <a:prstGeom prst="rect">
            <a:avLst/>
          </a:prstGeom>
          <a:solidFill>
            <a:srgbClr val="1B1B27"/>
          </a:solidFill>
          <a:ln/>
        </p:spPr>
      </p:sp>
      <p:sp>
        <p:nvSpPr>
          <p:cNvPr id="17" name="Text 15"/>
          <p:cNvSpPr/>
          <p:nvPr/>
        </p:nvSpPr>
        <p:spPr>
          <a:xfrm>
            <a:off x="661475" y="4541242"/>
            <a:ext cx="5338728"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The Sage Paradox and Its Three Responses</a:t>
            </a:r>
            <a:endParaRPr lang="en-US" sz="2050" dirty="0"/>
          </a:p>
        </p:txBody>
      </p:sp>
      <p:sp>
        <p:nvSpPr>
          <p:cNvPr id="18" name="Text 16"/>
          <p:cNvSpPr/>
          <p:nvPr/>
        </p:nvSpPr>
        <p:spPr>
          <a:xfrm>
            <a:off x="661475" y="5320407"/>
            <a:ext cx="5338728" cy="323155"/>
          </a:xfrm>
          <a:prstGeom prst="rect">
            <a:avLst/>
          </a:prstGeom>
          <a:noFill/>
          <a:ln/>
        </p:spPr>
        <p:txBody>
          <a:bodyPr wrap="none" lIns="0" tIns="0" rIns="0" bIns="0" rtlCol="0" anchor="t"/>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A trilemma and the limits of Xunzi's framework</a:t>
            </a:r>
            <a:endParaRPr lang="en-US" sz="1650" dirty="0"/>
          </a:p>
        </p:txBody>
      </p:sp>
      <p:sp>
        <p:nvSpPr>
          <p:cNvPr id="19" name="Text 17"/>
          <p:cNvSpPr/>
          <p:nvPr/>
        </p:nvSpPr>
        <p:spPr>
          <a:xfrm>
            <a:off x="6191492" y="4048224"/>
            <a:ext cx="425241" cy="265807"/>
          </a:xfrm>
          <a:prstGeom prst="rect">
            <a:avLst/>
          </a:prstGeom>
          <a:noFill/>
          <a:ln/>
        </p:spPr>
        <p:txBody>
          <a:bodyPr wrap="none" lIns="0" tIns="0" rIns="0" bIns="0" rtlCol="0" anchor="ctr"/>
          <a:lstStyle/>
          <a:p>
            <a:pPr algn="l" indent="0" marL="0">
              <a:lnSpc>
                <a:spcPct val="100000"/>
              </a:lnSpc>
              <a:buNone/>
            </a:pPr>
            <a:r>
              <a:rPr lang="en-US" sz="1650" dirty="0">
                <a:solidFill>
                  <a:srgbClr val="3C3939"/>
                </a:solidFill>
                <a:latin typeface="Inter Light" pitchFamily="34" charset="0"/>
                <a:ea typeface="Inter Light" pitchFamily="34" charset="-122"/>
                <a:cs typeface="Inter Light" pitchFamily="34" charset="-120"/>
              </a:rPr>
              <a:t>05</a:t>
            </a:r>
            <a:endParaRPr lang="en-US" sz="1650" dirty="0"/>
          </a:p>
        </p:txBody>
      </p:sp>
      <p:sp>
        <p:nvSpPr>
          <p:cNvPr id="20" name="Shape 18"/>
          <p:cNvSpPr/>
          <p:nvPr/>
        </p:nvSpPr>
        <p:spPr>
          <a:xfrm>
            <a:off x="6191492" y="4384179"/>
            <a:ext cx="5338728" cy="25400"/>
          </a:xfrm>
          <a:prstGeom prst="rect">
            <a:avLst/>
          </a:prstGeom>
          <a:solidFill>
            <a:srgbClr val="1B1B27"/>
          </a:solidFill>
          <a:ln/>
        </p:spPr>
      </p:sp>
      <p:sp>
        <p:nvSpPr>
          <p:cNvPr id="21" name="Text 19"/>
          <p:cNvSpPr/>
          <p:nvPr/>
        </p:nvSpPr>
        <p:spPr>
          <a:xfrm>
            <a:off x="6191492" y="4541242"/>
            <a:ext cx="5338728"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Xunzi vs Han Feizi · Authoritarianism · Course Conclusion</a:t>
            </a:r>
            <a:endParaRPr lang="en-US" sz="2050" dirty="0"/>
          </a:p>
        </p:txBody>
      </p:sp>
      <p:sp>
        <p:nvSpPr>
          <p:cNvPr id="22" name="Text 20"/>
          <p:cNvSpPr/>
          <p:nvPr/>
        </p:nvSpPr>
        <p:spPr>
          <a:xfrm>
            <a:off x="6191492" y="5320407"/>
            <a:ext cx="5338728"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Persons or laws? The five schools and Chinese philosophy's legacy</a:t>
            </a:r>
            <a:endParaRPr lang="en-US" sz="16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61475" y="756741"/>
            <a:ext cx="5630325"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Module Overview</a:t>
            </a:r>
            <a:endParaRPr lang="en-US" sz="3950" dirty="0"/>
          </a:p>
        </p:txBody>
      </p:sp>
      <p:sp>
        <p:nvSpPr>
          <p:cNvPr id="3" name="Text 1"/>
          <p:cNvSpPr/>
          <p:nvPr/>
        </p:nvSpPr>
        <p:spPr>
          <a:xfrm>
            <a:off x="661475" y="1810941"/>
            <a:ext cx="3119955"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Topic</a:t>
            </a:r>
            <a:endParaRPr lang="en-US" sz="1950" dirty="0"/>
          </a:p>
        </p:txBody>
      </p:sp>
      <p:sp>
        <p:nvSpPr>
          <p:cNvPr id="4" name="Text 2"/>
          <p:cNvSpPr/>
          <p:nvPr/>
        </p:nvSpPr>
        <p:spPr>
          <a:xfrm>
            <a:off x="661475" y="2295327"/>
            <a:ext cx="5189408"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Xunzi's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wei</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(artificial effort) and ritual/law, plus the Course Conclusion integrating all five major schools.</a:t>
            </a:r>
            <a:endParaRPr lang="en-US" sz="1550" dirty="0"/>
          </a:p>
        </p:txBody>
      </p:sp>
      <p:sp>
        <p:nvSpPr>
          <p:cNvPr id="5" name="Text 3"/>
          <p:cNvSpPr/>
          <p:nvPr/>
        </p:nvSpPr>
        <p:spPr>
          <a:xfrm>
            <a:off x="661475" y="3060303"/>
            <a:ext cx="3119955"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Core Questions</a:t>
            </a:r>
            <a:endParaRPr lang="en-US" sz="1950" dirty="0"/>
          </a:p>
        </p:txBody>
      </p:sp>
      <p:sp>
        <p:nvSpPr>
          <p:cNvPr id="6" name="Text 4"/>
          <p:cNvSpPr/>
          <p:nvPr/>
        </p:nvSpPr>
        <p:spPr>
          <a:xfrm>
            <a:off x="661475" y="3544689"/>
            <a:ext cx="5189408" cy="2496741"/>
          </a:xfrm>
          <a:prstGeom prst="rect">
            <a:avLst/>
          </a:prstGeom>
          <a:noFill/>
          <a:ln/>
        </p:spPr>
        <p:txBody>
          <a:bodyPr wrap="square" lIns="0" tIns="0" rIns="0" bIns="0" rtlCol="0" anchor="t">
            <a:normAutofit/>
          </a:bodyPr>
          <a:lstStyle/>
          <a:p>
            <a:pPr algn="l" marL="314960" indent="-314960">
              <a:lnSpc>
                <a:spcPct val="123000"/>
              </a:lnSpc>
              <a:buSzPct val="100000"/>
              <a:buChar char="•"/>
            </a:pPr>
            <a:r>
              <a:rPr lang="en-US" sz="1550" dirty="0">
                <a:solidFill>
                  <a:srgbClr val="3C3939"/>
                </a:solidFill>
                <a:latin typeface="Inter" pitchFamily="34" charset="0"/>
                <a:ea typeface="Inter" pitchFamily="34" charset="-122"/>
                <a:cs typeface="Inter" pitchFamily="34" charset="-120"/>
              </a:rPr>
              <a:t>If human nature is bad and the sages were human, how could they create ritual and </a:t>
            </a:r>
            <a:pPr algn="l" marL="314960" indent="-314960">
              <a:lnSpc>
                <a:spcPct val="123000"/>
              </a:lnSpc>
              <a:buSzPct val="100000"/>
              <a:buChar char="•"/>
            </a:pPr>
            <a:r>
              <a:rPr lang="en-US" sz="1550" i="1" dirty="0">
                <a:solidFill>
                  <a:srgbClr val="3C3939"/>
                </a:solidFill>
                <a:latin typeface="Inter" pitchFamily="34" charset="0"/>
                <a:ea typeface="Inter" pitchFamily="34" charset="-122"/>
                <a:cs typeface="Inter" pitchFamily="34" charset="-120"/>
              </a:rPr>
              <a:t>yi</a:t>
            </a:r>
            <a:pPr algn="l" marL="314960" indent="-314960">
              <a:lnSpc>
                <a:spcPct val="123000"/>
              </a:lnSpc>
              <a:buSzPct val="100000"/>
              <a:buChar char="•"/>
            </a:pPr>
            <a:r>
              <a:rPr lang="en-US" sz="1550" dirty="0">
                <a:solidFill>
                  <a:srgbClr val="3C3939"/>
                </a:solidFill>
                <a:latin typeface="Inter" pitchFamily="34" charset="0"/>
                <a:ea typeface="Inter" pitchFamily="34" charset="-122"/>
                <a:cs typeface="Inter" pitchFamily="34" charset="-120"/>
              </a:rPr>
              <a:t>? (The "sage paradox")</a:t>
            </a:r>
            <a:endParaRPr lang="en-US" sz="1550" dirty="0"/>
          </a:p>
          <a:p>
            <a:pPr algn="l" marL="314960" indent="-314960">
              <a:lnSpc>
                <a:spcPct val="123000"/>
              </a:lnSpc>
              <a:buSzPct val="100000"/>
              <a:buChar char="•"/>
            </a:pPr>
            <a:r>
              <a:rPr lang="en-US" sz="1550" dirty="0">
                <a:solidFill>
                  <a:srgbClr val="3C3939"/>
                </a:solidFill>
                <a:latin typeface="Inter" pitchFamily="34" charset="0"/>
                <a:ea typeface="Inter" pitchFamily="34" charset="-122"/>
                <a:cs typeface="Inter" pitchFamily="34" charset="-120"/>
              </a:rPr>
              <a:t>Xunzi: "There are men who bring order; there are no laws that bring order of themselves" vs. Han Feizi: law is more reliable than men</a:t>
            </a:r>
            <a:endParaRPr lang="en-US" sz="1550" dirty="0"/>
          </a:p>
          <a:p>
            <a:pPr algn="l" marL="314960" indent="-314960">
              <a:lnSpc>
                <a:spcPct val="123000"/>
              </a:lnSpc>
              <a:buSzPct val="100000"/>
              <a:buChar char="•"/>
            </a:pPr>
            <a:r>
              <a:rPr lang="en-US" sz="1550" dirty="0">
                <a:solidFill>
                  <a:srgbClr val="3C3939"/>
                </a:solidFill>
                <a:latin typeface="Inter" pitchFamily="34" charset="0"/>
                <a:ea typeface="Inter" pitchFamily="34" charset="-122"/>
                <a:cs typeface="Inter" pitchFamily="34" charset="-120"/>
              </a:rPr>
              <a:t>If we fully accept Xunzi's premises, does it lead to authoritarianism?</a:t>
            </a:r>
            <a:endParaRPr lang="en-US" sz="1550" dirty="0"/>
          </a:p>
        </p:txBody>
      </p:sp>
      <p:sp>
        <p:nvSpPr>
          <p:cNvPr id="7" name="Text 5"/>
          <p:cNvSpPr/>
          <p:nvPr/>
        </p:nvSpPr>
        <p:spPr>
          <a:xfrm>
            <a:off x="6347162" y="1810941"/>
            <a:ext cx="3119955"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Core Thesis</a:t>
            </a:r>
            <a:endParaRPr lang="en-US" sz="1950" dirty="0"/>
          </a:p>
        </p:txBody>
      </p:sp>
      <p:sp>
        <p:nvSpPr>
          <p:cNvPr id="8" name="Text 6"/>
          <p:cNvSpPr/>
          <p:nvPr/>
        </p:nvSpPr>
        <p:spPr>
          <a:xfrm>
            <a:off x="6347162" y="2295327"/>
            <a:ext cx="5189408"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Xunzi's theory faces an internal tension — the sage paradox — that Han Feizi exploited. The course conclusion argues Chinese philosophy's distinctive contribution is its integrative treatment of ethics, institutions, and politics.</a:t>
            </a:r>
            <a:endParaRPr lang="en-US" sz="1550" dirty="0"/>
          </a:p>
        </p:txBody>
      </p:sp>
      <p:sp>
        <p:nvSpPr>
          <p:cNvPr id="9" name="Shape 7"/>
          <p:cNvSpPr/>
          <p:nvPr/>
        </p:nvSpPr>
        <p:spPr>
          <a:xfrm>
            <a:off x="6347162" y="3973116"/>
            <a:ext cx="5189408" cy="1596231"/>
          </a:xfrm>
          <a:prstGeom prst="roundRect">
            <a:avLst>
              <a:gd name="adj" fmla="val 5284"/>
            </a:avLst>
          </a:prstGeom>
          <a:solidFill>
            <a:srgbClr val="E1E1EA"/>
          </a:solidFill>
          <a:ln/>
        </p:spPr>
      </p:sp>
      <p:pic>
        <p:nvPicPr>
          <p:cNvPr id="10" name="Image 0" descr="preencoded.png">    </p:cNvPr>
          <p:cNvPicPr>
            <a:picLocks noChangeAspect="1"/>
          </p:cNvPicPr>
          <p:nvPr/>
        </p:nvPicPr>
        <p:blipFill>
          <a:blip r:embed="rId1"/>
          <a:stretch>
            <a:fillRect/>
          </a:stretch>
        </p:blipFill>
        <p:spPr>
          <a:xfrm>
            <a:off x="6547976" y="4264323"/>
            <a:ext cx="251017" cy="200819"/>
          </a:xfrm>
          <a:prstGeom prst="rect">
            <a:avLst/>
          </a:prstGeom>
        </p:spPr>
      </p:pic>
      <p:sp>
        <p:nvSpPr>
          <p:cNvPr id="11" name="Text 8"/>
          <p:cNvSpPr/>
          <p:nvPr/>
        </p:nvSpPr>
        <p:spPr>
          <a:xfrm>
            <a:off x="6999807" y="4176911"/>
            <a:ext cx="4335949"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000000"/>
                </a:solidFill>
                <a:latin typeface="Inter" pitchFamily="34" charset="0"/>
                <a:ea typeface="Inter" pitchFamily="34" charset="-122"/>
                <a:cs typeface="Inter" pitchFamily="34" charset="-120"/>
              </a:rPr>
              <a:t>This final session ties together the entire course. The three core questions connect Xunzi's philosophy to Legalism and to contemporary political concerns.</a:t>
            </a:r>
            <a:endParaRPr lang="en-US" sz="15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61475" y="683816"/>
            <a:ext cx="4329004" cy="464939"/>
          </a:xfrm>
          <a:prstGeom prst="rect">
            <a:avLst/>
          </a:prstGeom>
          <a:noFill/>
          <a:ln/>
        </p:spPr>
        <p:txBody>
          <a:bodyPr wrap="none" lIns="0" tIns="0" rIns="0" bIns="0" rtlCol="0" anchor="t"/>
          <a:lstStyle/>
          <a:p>
            <a:pPr algn="l" indent="0" marL="0">
              <a:lnSpc>
                <a:spcPct val="104000"/>
              </a:lnSpc>
              <a:buNone/>
            </a:pPr>
            <a:r>
              <a:rPr lang="en-US" sz="2900" b="1" dirty="0">
                <a:solidFill>
                  <a:srgbClr val="1B1B27"/>
                </a:solidFill>
                <a:latin typeface="Inter Bold" pitchFamily="34" charset="0"/>
                <a:ea typeface="Inter Bold" pitchFamily="34" charset="-122"/>
                <a:cs typeface="Inter Bold" pitchFamily="34" charset="-120"/>
              </a:rPr>
              <a:t>Learning Objectives</a:t>
            </a:r>
            <a:endParaRPr lang="en-US" sz="290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336080"/>
            <a:ext cx="10868745" cy="892671"/>
          </a:xfrm>
          <a:prstGeom prst="rect">
            <a:avLst/>
          </a:prstGeom>
        </p:spPr>
      </p:pic>
      <p:sp>
        <p:nvSpPr>
          <p:cNvPr id="4" name="Text 1"/>
          <p:cNvSpPr/>
          <p:nvPr/>
        </p:nvSpPr>
        <p:spPr>
          <a:xfrm>
            <a:off x="863281" y="1642963"/>
            <a:ext cx="223137" cy="278904"/>
          </a:xfrm>
          <a:prstGeom prst="rect">
            <a:avLst/>
          </a:prstGeom>
          <a:noFill/>
          <a:ln/>
        </p:spPr>
        <p:txBody>
          <a:bodyPr wrap="none" lIns="0" tIns="0" rIns="0" bIns="0" rtlCol="0" anchor="ctr"/>
          <a:lstStyle/>
          <a:p>
            <a:pPr algn="ctr" indent="0" marL="0">
              <a:lnSpc>
                <a:spcPct val="100000"/>
              </a:lnSpc>
              <a:buNone/>
            </a:pPr>
            <a:r>
              <a:rPr lang="en-US" sz="1750" b="1" dirty="0">
                <a:solidFill>
                  <a:srgbClr val="3C3939"/>
                </a:solidFill>
                <a:latin typeface="Inter Bold" pitchFamily="34" charset="0"/>
                <a:ea typeface="Inter Bold" pitchFamily="34" charset="-122"/>
                <a:cs typeface="Inter Bold" pitchFamily="34" charset="-120"/>
              </a:rPr>
              <a:t>1</a:t>
            </a:r>
            <a:endParaRPr lang="en-US" sz="1750" dirty="0"/>
          </a:p>
        </p:txBody>
      </p:sp>
      <p:sp>
        <p:nvSpPr>
          <p:cNvPr id="5" name="Text 2"/>
          <p:cNvSpPr/>
          <p:nvPr/>
        </p:nvSpPr>
        <p:spPr>
          <a:xfrm>
            <a:off x="1369284" y="1503859"/>
            <a:ext cx="1859710" cy="232370"/>
          </a:xfrm>
          <a:prstGeom prst="rect">
            <a:avLst/>
          </a:prstGeom>
          <a:noFill/>
          <a:ln/>
        </p:spPr>
        <p:txBody>
          <a:bodyPr wrap="none" lIns="0" tIns="0" rIns="0" bIns="0" rtlCol="0" anchor="t"/>
          <a:lstStyle/>
          <a:p>
            <a:pPr algn="l" indent="0" marL="0">
              <a:lnSpc>
                <a:spcPct val="104000"/>
              </a:lnSpc>
              <a:buNone/>
            </a:pPr>
            <a:r>
              <a:rPr lang="en-US" sz="1450" b="1" dirty="0">
                <a:solidFill>
                  <a:srgbClr val="3C3939"/>
                </a:solidFill>
                <a:latin typeface="Inter Bold" pitchFamily="34" charset="0"/>
                <a:ea typeface="Inter Bold" pitchFamily="34" charset="-122"/>
                <a:cs typeface="Inter Bold" pitchFamily="34" charset="-120"/>
              </a:rPr>
              <a:t>Explain </a:t>
            </a:r>
            <a:pPr algn="l" indent="0" marL="0">
              <a:lnSpc>
                <a:spcPct val="104000"/>
              </a:lnSpc>
              <a:buNone/>
            </a:pPr>
            <a:r>
              <a:rPr lang="en-US" sz="1450" b="1" i="1" dirty="0">
                <a:solidFill>
                  <a:srgbClr val="3C3939"/>
                </a:solidFill>
                <a:latin typeface="Inter Bold" pitchFamily="34" charset="0"/>
                <a:ea typeface="Inter Bold" pitchFamily="34" charset="-122"/>
                <a:cs typeface="Inter Bold" pitchFamily="34" charset="-120"/>
              </a:rPr>
              <a:t>Wei</a:t>
            </a:r>
            <a:endParaRPr lang="en-US" sz="1450" dirty="0"/>
          </a:p>
        </p:txBody>
      </p:sp>
      <p:sp>
        <p:nvSpPr>
          <p:cNvPr id="6" name="Text 3"/>
          <p:cNvSpPr/>
          <p:nvPr/>
        </p:nvSpPr>
        <p:spPr>
          <a:xfrm>
            <a:off x="1369284" y="1792387"/>
            <a:ext cx="9993162" cy="193973"/>
          </a:xfrm>
          <a:prstGeom prst="rect">
            <a:avLst/>
          </a:prstGeom>
          <a:noFill/>
          <a:ln/>
        </p:spPr>
        <p:txBody>
          <a:bodyPr wrap="none" lIns="0" tIns="0" rIns="0" bIns="0" rtlCol="0" anchor="t"/>
          <a:lstStyle/>
          <a:p>
            <a:pPr algn="l" indent="0" marL="0">
              <a:lnSpc>
                <a:spcPct val="109000"/>
              </a:lnSpc>
              <a:buNone/>
            </a:pPr>
            <a:r>
              <a:rPr lang="zh-CN" altLang="en-US" sz="1150" dirty="0">
                <a:solidFill>
                  <a:srgbClr val="3C3939"/>
                </a:solidFill>
                <a:latin typeface="Inter" pitchFamily="34" charset="0"/>
                <a:ea typeface="Inter" pitchFamily="34" charset="-122"/>
                <a:cs typeface="Inter" pitchFamily="34" charset="-120"/>
              </a:rPr>
              <a:t>Distinguish Xunzi's </a:t>
            </a:r>
            <a:pPr algn="l" indent="0" marL="0">
              <a:lnSpc>
                <a:spcPct val="109000"/>
              </a:lnSpc>
              <a:buNone/>
            </a:pPr>
            <a:r>
              <a:rPr lang="zh-CN" altLang="en-US" sz="1150" i="1" dirty="0">
                <a:solidFill>
                  <a:srgbClr val="3C3939"/>
                </a:solidFill>
                <a:latin typeface="Inter" pitchFamily="34" charset="0"/>
                <a:ea typeface="Inter" pitchFamily="34" charset="-122"/>
                <a:cs typeface="Inter" pitchFamily="34" charset="-120"/>
              </a:rPr>
              <a:t>wei</a:t>
            </a:r>
            <a:pPr algn="l" indent="0" marL="0">
              <a:lnSpc>
                <a:spcPct val="109000"/>
              </a:lnSpc>
              <a:buNone/>
            </a:pPr>
            <a:r>
              <a:rPr lang="zh-CN" altLang="en-US" sz="1150" dirty="0">
                <a:solidFill>
                  <a:srgbClr val="3C3939"/>
                </a:solidFill>
                <a:latin typeface="Inter" pitchFamily="34" charset="0"/>
                <a:ea typeface="Inter" pitchFamily="34" charset="-122"/>
                <a:cs typeface="Inter" pitchFamily="34" charset="-120"/>
              </a:rPr>
              <a:t> (伪, deliberate effort) from its ordinary pejorative sense, and analyse why Xunzi rehabilitates the term.</a:t>
            </a:r>
            <a:endParaRPr lang="zh-CN" sz="1150" dirty="0"/>
          </a:p>
        </p:txBody>
      </p:sp>
      <p:pic>
        <p:nvPicPr>
          <p:cNvPr id="7"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1475" y="2322413"/>
            <a:ext cx="10868745" cy="892671"/>
          </a:xfrm>
          <a:prstGeom prst="rect">
            <a:avLst/>
          </a:prstGeom>
        </p:spPr>
      </p:pic>
      <p:sp>
        <p:nvSpPr>
          <p:cNvPr id="8" name="Text 4"/>
          <p:cNvSpPr/>
          <p:nvPr/>
        </p:nvSpPr>
        <p:spPr>
          <a:xfrm>
            <a:off x="863281" y="2629297"/>
            <a:ext cx="223137" cy="278904"/>
          </a:xfrm>
          <a:prstGeom prst="rect">
            <a:avLst/>
          </a:prstGeom>
          <a:noFill/>
          <a:ln/>
        </p:spPr>
        <p:txBody>
          <a:bodyPr wrap="none" lIns="0" tIns="0" rIns="0" bIns="0" rtlCol="0" anchor="ctr"/>
          <a:lstStyle/>
          <a:p>
            <a:pPr algn="ctr" indent="0" marL="0">
              <a:lnSpc>
                <a:spcPct val="100000"/>
              </a:lnSpc>
              <a:buNone/>
            </a:pPr>
            <a:r>
              <a:rPr lang="en-US" sz="1750" b="1" dirty="0">
                <a:solidFill>
                  <a:srgbClr val="3C3939"/>
                </a:solidFill>
                <a:latin typeface="Inter Bold" pitchFamily="34" charset="0"/>
                <a:ea typeface="Inter Bold" pitchFamily="34" charset="-122"/>
                <a:cs typeface="Inter Bold" pitchFamily="34" charset="-120"/>
              </a:rPr>
              <a:t>2</a:t>
            </a:r>
            <a:endParaRPr lang="en-US" sz="1750" dirty="0"/>
          </a:p>
        </p:txBody>
      </p:sp>
      <p:sp>
        <p:nvSpPr>
          <p:cNvPr id="9" name="Text 5"/>
          <p:cNvSpPr/>
          <p:nvPr/>
        </p:nvSpPr>
        <p:spPr>
          <a:xfrm>
            <a:off x="1369284" y="2490192"/>
            <a:ext cx="1859710" cy="232370"/>
          </a:xfrm>
          <a:prstGeom prst="rect">
            <a:avLst/>
          </a:prstGeom>
          <a:noFill/>
          <a:ln/>
        </p:spPr>
        <p:txBody>
          <a:bodyPr wrap="none" lIns="0" tIns="0" rIns="0" bIns="0" rtlCol="0" anchor="t"/>
          <a:lstStyle/>
          <a:p>
            <a:pPr algn="l" indent="0" marL="0">
              <a:lnSpc>
                <a:spcPct val="104000"/>
              </a:lnSpc>
              <a:buNone/>
            </a:pPr>
            <a:r>
              <a:rPr lang="en-US" sz="1450" b="1" dirty="0">
                <a:solidFill>
                  <a:srgbClr val="3C3939"/>
                </a:solidFill>
                <a:latin typeface="Inter Bold" pitchFamily="34" charset="0"/>
                <a:ea typeface="Inter Bold" pitchFamily="34" charset="-122"/>
                <a:cs typeface="Inter Bold" pitchFamily="34" charset="-120"/>
              </a:rPr>
              <a:t>The Sage Paradox</a:t>
            </a:r>
            <a:endParaRPr lang="en-US" sz="1450" dirty="0"/>
          </a:p>
        </p:txBody>
      </p:sp>
      <p:sp>
        <p:nvSpPr>
          <p:cNvPr id="10" name="Text 6"/>
          <p:cNvSpPr/>
          <p:nvPr/>
        </p:nvSpPr>
        <p:spPr>
          <a:xfrm>
            <a:off x="1369284" y="2778720"/>
            <a:ext cx="9993162" cy="193973"/>
          </a:xfrm>
          <a:prstGeom prst="rect">
            <a:avLst/>
          </a:prstGeom>
          <a:noFill/>
          <a:ln/>
        </p:spPr>
        <p:txBody>
          <a:bodyPr wrap="none" lIns="0" tIns="0" rIns="0" bIns="0" rtlCol="0" anchor="t"/>
          <a:lstStyle/>
          <a:p>
            <a:pPr algn="l" indent="0" marL="0">
              <a:lnSpc>
                <a:spcPct val="109000"/>
              </a:lnSpc>
              <a:buNone/>
            </a:pPr>
            <a:r>
              <a:rPr lang="en-US" sz="1150" dirty="0">
                <a:solidFill>
                  <a:srgbClr val="3C3939"/>
                </a:solidFill>
                <a:latin typeface="Inter" pitchFamily="34" charset="0"/>
                <a:ea typeface="Inter" pitchFamily="34" charset="-122"/>
                <a:cs typeface="Inter" pitchFamily="34" charset="-120"/>
              </a:rPr>
              <a:t>Reconstruct the paradox and evaluate the three main responses: craftsperson analogy, gradual accumulation, and contentless capacity.</a:t>
            </a:r>
            <a:endParaRPr lang="en-US" sz="1150" dirty="0"/>
          </a:p>
        </p:txBody>
      </p:sp>
      <p:pic>
        <p:nvPicPr>
          <p:cNvPr id="11"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475" y="3308747"/>
            <a:ext cx="10868745" cy="892671"/>
          </a:xfrm>
          <a:prstGeom prst="rect">
            <a:avLst/>
          </a:prstGeom>
        </p:spPr>
      </p:pic>
      <p:sp>
        <p:nvSpPr>
          <p:cNvPr id="12" name="Text 7"/>
          <p:cNvSpPr/>
          <p:nvPr/>
        </p:nvSpPr>
        <p:spPr>
          <a:xfrm>
            <a:off x="863281" y="3615630"/>
            <a:ext cx="223137" cy="278904"/>
          </a:xfrm>
          <a:prstGeom prst="rect">
            <a:avLst/>
          </a:prstGeom>
          <a:noFill/>
          <a:ln/>
        </p:spPr>
        <p:txBody>
          <a:bodyPr wrap="none" lIns="0" tIns="0" rIns="0" bIns="0" rtlCol="0" anchor="ctr"/>
          <a:lstStyle/>
          <a:p>
            <a:pPr algn="ctr" indent="0" marL="0">
              <a:lnSpc>
                <a:spcPct val="100000"/>
              </a:lnSpc>
              <a:buNone/>
            </a:pPr>
            <a:r>
              <a:rPr lang="en-US" sz="1750" b="1" dirty="0">
                <a:solidFill>
                  <a:srgbClr val="3C3939"/>
                </a:solidFill>
                <a:latin typeface="Inter Bold" pitchFamily="34" charset="0"/>
                <a:ea typeface="Inter Bold" pitchFamily="34" charset="-122"/>
                <a:cs typeface="Inter Bold" pitchFamily="34" charset="-120"/>
              </a:rPr>
              <a:t>3</a:t>
            </a:r>
            <a:endParaRPr lang="en-US" sz="1750" dirty="0"/>
          </a:p>
        </p:txBody>
      </p:sp>
      <p:sp>
        <p:nvSpPr>
          <p:cNvPr id="13" name="Text 8"/>
          <p:cNvSpPr/>
          <p:nvPr/>
        </p:nvSpPr>
        <p:spPr>
          <a:xfrm>
            <a:off x="1369284" y="3476526"/>
            <a:ext cx="1859710" cy="232370"/>
          </a:xfrm>
          <a:prstGeom prst="rect">
            <a:avLst/>
          </a:prstGeom>
          <a:noFill/>
          <a:ln/>
        </p:spPr>
        <p:txBody>
          <a:bodyPr wrap="none" lIns="0" tIns="0" rIns="0" bIns="0" rtlCol="0" anchor="t"/>
          <a:lstStyle/>
          <a:p>
            <a:pPr algn="l" indent="0" marL="0">
              <a:lnSpc>
                <a:spcPct val="104000"/>
              </a:lnSpc>
              <a:buNone/>
            </a:pPr>
            <a:r>
              <a:rPr lang="en-US" sz="1450" b="1" dirty="0">
                <a:solidFill>
                  <a:srgbClr val="3C3939"/>
                </a:solidFill>
                <a:latin typeface="Inter Bold" pitchFamily="34" charset="0"/>
                <a:ea typeface="Inter Bold" pitchFamily="34" charset="-122"/>
                <a:cs typeface="Inter Bold" pitchFamily="34" charset="-120"/>
              </a:rPr>
              <a:t>Xunzi vs Han Feizi</a:t>
            </a:r>
            <a:endParaRPr lang="en-US" sz="1450" dirty="0"/>
          </a:p>
        </p:txBody>
      </p:sp>
      <p:sp>
        <p:nvSpPr>
          <p:cNvPr id="14" name="Text 9"/>
          <p:cNvSpPr/>
          <p:nvPr/>
        </p:nvSpPr>
        <p:spPr>
          <a:xfrm>
            <a:off x="1369284" y="3765054"/>
            <a:ext cx="9993162" cy="193973"/>
          </a:xfrm>
          <a:prstGeom prst="rect">
            <a:avLst/>
          </a:prstGeom>
          <a:noFill/>
          <a:ln/>
        </p:spPr>
        <p:txBody>
          <a:bodyPr wrap="none" lIns="0" tIns="0" rIns="0" bIns="0" rtlCol="0" anchor="t"/>
          <a:lstStyle/>
          <a:p>
            <a:pPr algn="l" indent="0" marL="0">
              <a:lnSpc>
                <a:spcPct val="109000"/>
              </a:lnSpc>
              <a:buNone/>
            </a:pPr>
            <a:r>
              <a:rPr lang="zh-CN" altLang="en-US" sz="1150" dirty="0">
                <a:solidFill>
                  <a:srgbClr val="3C3939"/>
                </a:solidFill>
                <a:latin typeface="Inter" pitchFamily="34" charset="0"/>
                <a:ea typeface="Inter" pitchFamily="34" charset="-122"/>
                <a:cs typeface="Inter" pitchFamily="34" charset="-120"/>
              </a:rPr>
              <a:t>Compare "有治人，无治法" with Han Feizi's insistence on law (</a:t>
            </a:r>
            <a:pPr algn="l" indent="0" marL="0">
              <a:lnSpc>
                <a:spcPct val="109000"/>
              </a:lnSpc>
              <a:buNone/>
            </a:pPr>
            <a:r>
              <a:rPr lang="zh-CN" altLang="en-US" sz="1150" i="1" dirty="0">
                <a:solidFill>
                  <a:srgbClr val="3C3939"/>
                </a:solidFill>
                <a:latin typeface="Inter" pitchFamily="34" charset="0"/>
                <a:ea typeface="Inter" pitchFamily="34" charset="-122"/>
                <a:cs typeface="Inter" pitchFamily="34" charset="-120"/>
              </a:rPr>
              <a:t>fa</a:t>
            </a:r>
            <a:pPr algn="l" indent="0" marL="0">
              <a:lnSpc>
                <a:spcPct val="109000"/>
              </a:lnSpc>
              <a:buNone/>
            </a:pPr>
            <a:r>
              <a:rPr lang="zh-CN" altLang="en-US" sz="1150" dirty="0">
                <a:solidFill>
                  <a:srgbClr val="3C3939"/>
                </a:solidFill>
                <a:latin typeface="Inter" pitchFamily="34" charset="0"/>
                <a:ea typeface="Inter" pitchFamily="34" charset="-122"/>
                <a:cs typeface="Inter" pitchFamily="34" charset="-120"/>
              </a:rPr>
              <a:t>) and technique (</a:t>
            </a:r>
            <a:pPr algn="l" indent="0" marL="0">
              <a:lnSpc>
                <a:spcPct val="109000"/>
              </a:lnSpc>
              <a:buNone/>
            </a:pPr>
            <a:r>
              <a:rPr lang="zh-CN" altLang="en-US" sz="1150" i="1" dirty="0">
                <a:solidFill>
                  <a:srgbClr val="3C3939"/>
                </a:solidFill>
                <a:latin typeface="Inter" pitchFamily="34" charset="0"/>
                <a:ea typeface="Inter" pitchFamily="34" charset="-122"/>
                <a:cs typeface="Inter" pitchFamily="34" charset="-120"/>
              </a:rPr>
              <a:t>shu</a:t>
            </a:r>
            <a:pPr algn="l" indent="0" marL="0">
              <a:lnSpc>
                <a:spcPct val="109000"/>
              </a:lnSpc>
              <a:buNone/>
            </a:pPr>
            <a:r>
              <a:rPr lang="zh-CN" altLang="en-US" sz="1150" dirty="0">
                <a:solidFill>
                  <a:srgbClr val="3C3939"/>
                </a:solidFill>
                <a:latin typeface="Inter" pitchFamily="34" charset="0"/>
                <a:ea typeface="Inter" pitchFamily="34" charset="-122"/>
                <a:cs typeface="Inter" pitchFamily="34" charset="-120"/>
              </a:rPr>
              <a:t>).</a:t>
            </a:r>
            <a:endParaRPr lang="zh-CN" sz="1150" dirty="0"/>
          </a:p>
        </p:txBody>
      </p:sp>
      <p:pic>
        <p:nvPicPr>
          <p:cNvPr id="15"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1475" y="4295080"/>
            <a:ext cx="10868745" cy="892671"/>
          </a:xfrm>
          <a:prstGeom prst="rect">
            <a:avLst/>
          </a:prstGeom>
        </p:spPr>
      </p:pic>
      <p:sp>
        <p:nvSpPr>
          <p:cNvPr id="16" name="Text 10"/>
          <p:cNvSpPr/>
          <p:nvPr/>
        </p:nvSpPr>
        <p:spPr>
          <a:xfrm>
            <a:off x="863281" y="4601964"/>
            <a:ext cx="223137" cy="278904"/>
          </a:xfrm>
          <a:prstGeom prst="rect">
            <a:avLst/>
          </a:prstGeom>
          <a:noFill/>
          <a:ln/>
        </p:spPr>
        <p:txBody>
          <a:bodyPr wrap="none" lIns="0" tIns="0" rIns="0" bIns="0" rtlCol="0" anchor="ctr"/>
          <a:lstStyle/>
          <a:p>
            <a:pPr algn="ctr" indent="0" marL="0">
              <a:lnSpc>
                <a:spcPct val="100000"/>
              </a:lnSpc>
              <a:buNone/>
            </a:pPr>
            <a:r>
              <a:rPr lang="en-US" sz="1750" b="1" dirty="0">
                <a:solidFill>
                  <a:srgbClr val="3C3939"/>
                </a:solidFill>
                <a:latin typeface="Inter Bold" pitchFamily="34" charset="0"/>
                <a:ea typeface="Inter Bold" pitchFamily="34" charset="-122"/>
                <a:cs typeface="Inter Bold" pitchFamily="34" charset="-120"/>
              </a:rPr>
              <a:t>4</a:t>
            </a:r>
            <a:endParaRPr lang="en-US" sz="1750" dirty="0"/>
          </a:p>
        </p:txBody>
      </p:sp>
      <p:sp>
        <p:nvSpPr>
          <p:cNvPr id="17" name="Text 11"/>
          <p:cNvSpPr/>
          <p:nvPr/>
        </p:nvSpPr>
        <p:spPr>
          <a:xfrm>
            <a:off x="1369284" y="4462859"/>
            <a:ext cx="1859710" cy="232370"/>
          </a:xfrm>
          <a:prstGeom prst="rect">
            <a:avLst/>
          </a:prstGeom>
          <a:noFill/>
          <a:ln/>
        </p:spPr>
        <p:txBody>
          <a:bodyPr wrap="none" lIns="0" tIns="0" rIns="0" bIns="0" rtlCol="0" anchor="t"/>
          <a:lstStyle/>
          <a:p>
            <a:pPr algn="l" indent="0" marL="0">
              <a:lnSpc>
                <a:spcPct val="104000"/>
              </a:lnSpc>
              <a:buNone/>
            </a:pPr>
            <a:r>
              <a:rPr lang="en-US" sz="1450" b="1" dirty="0">
                <a:solidFill>
                  <a:srgbClr val="3C3939"/>
                </a:solidFill>
                <a:latin typeface="Inter Bold" pitchFamily="34" charset="0"/>
                <a:ea typeface="Inter Bold" pitchFamily="34" charset="-122"/>
                <a:cs typeface="Inter Bold" pitchFamily="34" charset="-120"/>
              </a:rPr>
              <a:t>Authoritarianism</a:t>
            </a:r>
            <a:endParaRPr lang="en-US" sz="1450" dirty="0"/>
          </a:p>
        </p:txBody>
      </p:sp>
      <p:sp>
        <p:nvSpPr>
          <p:cNvPr id="18" name="Text 12"/>
          <p:cNvSpPr/>
          <p:nvPr/>
        </p:nvSpPr>
        <p:spPr>
          <a:xfrm>
            <a:off x="1369284" y="4751388"/>
            <a:ext cx="9993162" cy="193973"/>
          </a:xfrm>
          <a:prstGeom prst="rect">
            <a:avLst/>
          </a:prstGeom>
          <a:noFill/>
          <a:ln/>
        </p:spPr>
        <p:txBody>
          <a:bodyPr wrap="none" lIns="0" tIns="0" rIns="0" bIns="0" rtlCol="0" anchor="t"/>
          <a:lstStyle/>
          <a:p>
            <a:pPr algn="l" indent="0" marL="0">
              <a:lnSpc>
                <a:spcPct val="109000"/>
              </a:lnSpc>
              <a:buNone/>
            </a:pPr>
            <a:r>
              <a:rPr lang="en-US" sz="1150" dirty="0">
                <a:solidFill>
                  <a:srgbClr val="3C3939"/>
                </a:solidFill>
                <a:latin typeface="Inter" pitchFamily="34" charset="0"/>
                <a:ea typeface="Inter" pitchFamily="34" charset="-122"/>
                <a:cs typeface="Inter" pitchFamily="34" charset="-120"/>
              </a:rPr>
              <a:t>Analyse whether Xunzi's premises lead logically to authoritarianism.</a:t>
            </a:r>
            <a:endParaRPr lang="en-US" sz="1150" dirty="0"/>
          </a:p>
        </p:txBody>
      </p:sp>
      <p:pic>
        <p:nvPicPr>
          <p:cNvPr id="19"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61475" y="5281414"/>
            <a:ext cx="10868745" cy="892671"/>
          </a:xfrm>
          <a:prstGeom prst="rect">
            <a:avLst/>
          </a:prstGeom>
        </p:spPr>
      </p:pic>
      <p:sp>
        <p:nvSpPr>
          <p:cNvPr id="20" name="Text 13"/>
          <p:cNvSpPr/>
          <p:nvPr/>
        </p:nvSpPr>
        <p:spPr>
          <a:xfrm>
            <a:off x="863281" y="5588298"/>
            <a:ext cx="223137" cy="278904"/>
          </a:xfrm>
          <a:prstGeom prst="rect">
            <a:avLst/>
          </a:prstGeom>
          <a:noFill/>
          <a:ln/>
        </p:spPr>
        <p:txBody>
          <a:bodyPr wrap="none" lIns="0" tIns="0" rIns="0" bIns="0" rtlCol="0" anchor="ctr"/>
          <a:lstStyle/>
          <a:p>
            <a:pPr algn="ctr" indent="0" marL="0">
              <a:lnSpc>
                <a:spcPct val="100000"/>
              </a:lnSpc>
              <a:buNone/>
            </a:pPr>
            <a:r>
              <a:rPr lang="en-US" sz="1750" b="1" dirty="0">
                <a:solidFill>
                  <a:srgbClr val="3C3939"/>
                </a:solidFill>
                <a:latin typeface="Inter Bold" pitchFamily="34" charset="0"/>
                <a:ea typeface="Inter Bold" pitchFamily="34" charset="-122"/>
                <a:cs typeface="Inter Bold" pitchFamily="34" charset="-120"/>
              </a:rPr>
              <a:t>5</a:t>
            </a:r>
            <a:endParaRPr lang="en-US" sz="1750" dirty="0"/>
          </a:p>
        </p:txBody>
      </p:sp>
      <p:sp>
        <p:nvSpPr>
          <p:cNvPr id="21" name="Text 14"/>
          <p:cNvSpPr/>
          <p:nvPr/>
        </p:nvSpPr>
        <p:spPr>
          <a:xfrm>
            <a:off x="1369284" y="5449193"/>
            <a:ext cx="1859710" cy="232370"/>
          </a:xfrm>
          <a:prstGeom prst="rect">
            <a:avLst/>
          </a:prstGeom>
          <a:noFill/>
          <a:ln/>
        </p:spPr>
        <p:txBody>
          <a:bodyPr wrap="none" lIns="0" tIns="0" rIns="0" bIns="0" rtlCol="0" anchor="t"/>
          <a:lstStyle/>
          <a:p>
            <a:pPr algn="l" indent="0" marL="0">
              <a:lnSpc>
                <a:spcPct val="104000"/>
              </a:lnSpc>
              <a:buNone/>
            </a:pPr>
            <a:r>
              <a:rPr lang="en-US" sz="1450" b="1" dirty="0">
                <a:solidFill>
                  <a:srgbClr val="3C3939"/>
                </a:solidFill>
                <a:latin typeface="Inter Bold" pitchFamily="34" charset="0"/>
                <a:ea typeface="Inter Bold" pitchFamily="34" charset="-122"/>
                <a:cs typeface="Inter Bold" pitchFamily="34" charset="-120"/>
              </a:rPr>
              <a:t>Course Synthesis</a:t>
            </a:r>
            <a:endParaRPr lang="en-US" sz="1450" dirty="0"/>
          </a:p>
        </p:txBody>
      </p:sp>
      <p:sp>
        <p:nvSpPr>
          <p:cNvPr id="22" name="Text 15"/>
          <p:cNvSpPr/>
          <p:nvPr/>
        </p:nvSpPr>
        <p:spPr>
          <a:xfrm>
            <a:off x="1369284" y="5737721"/>
            <a:ext cx="9993162" cy="193973"/>
          </a:xfrm>
          <a:prstGeom prst="rect">
            <a:avLst/>
          </a:prstGeom>
          <a:noFill/>
          <a:ln/>
        </p:spPr>
        <p:txBody>
          <a:bodyPr wrap="none" lIns="0" tIns="0" rIns="0" bIns="0" rtlCol="0" anchor="t"/>
          <a:lstStyle/>
          <a:p>
            <a:pPr algn="l" indent="0" marL="0">
              <a:lnSpc>
                <a:spcPct val="109000"/>
              </a:lnSpc>
              <a:buNone/>
            </a:pPr>
            <a:r>
              <a:rPr lang="en-US" sz="1150" dirty="0">
                <a:solidFill>
                  <a:srgbClr val="3C3939"/>
                </a:solidFill>
                <a:latin typeface="Inter" pitchFamily="34" charset="0"/>
                <a:ea typeface="Inter" pitchFamily="34" charset="-122"/>
                <a:cs typeface="Inter" pitchFamily="34" charset="-120"/>
              </a:rPr>
              <a:t>Synthesise the major themes across the five major schools — the culminating goal of the entire course.</a:t>
            </a:r>
            <a:endParaRPr lang="en-US" sz="11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1076127"/>
            <a:ext cx="893939"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803156" y="1146969"/>
            <a:ext cx="1220162"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PART 1</a:t>
            </a:r>
            <a:endParaRPr lang="en-US" sz="1450" dirty="0"/>
          </a:p>
        </p:txBody>
      </p:sp>
      <p:sp>
        <p:nvSpPr>
          <p:cNvPr id="5" name="Text 2"/>
          <p:cNvSpPr/>
          <p:nvPr/>
        </p:nvSpPr>
        <p:spPr>
          <a:xfrm>
            <a:off x="661475" y="1614686"/>
            <a:ext cx="6296860" cy="3056930"/>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Core Philosophical Questions</a:t>
            </a:r>
            <a:endParaRPr lang="en-US" sz="6400" dirty="0"/>
          </a:p>
        </p:txBody>
      </p:sp>
      <p:sp>
        <p:nvSpPr>
          <p:cNvPr id="6" name="Text 3"/>
          <p:cNvSpPr/>
          <p:nvPr/>
        </p:nvSpPr>
        <p:spPr>
          <a:xfrm>
            <a:off x="661475" y="5026025"/>
            <a:ext cx="6296860"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Three questions that frame this final session — and the entire course</a:t>
            </a:r>
            <a:endParaRPr lang="en-US" sz="18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61475" y="827286"/>
            <a:ext cx="7912398" cy="553740"/>
          </a:xfrm>
          <a:prstGeom prst="rect">
            <a:avLst/>
          </a:prstGeom>
          <a:noFill/>
          <a:ln/>
        </p:spPr>
        <p:txBody>
          <a:bodyPr wrap="none" lIns="0" tIns="0" rIns="0" bIns="0" rtlCol="0" anchor="t"/>
          <a:lstStyle/>
          <a:p>
            <a:pPr algn="l" indent="0" marL="0">
              <a:lnSpc>
                <a:spcPct val="104000"/>
              </a:lnSpc>
              <a:buNone/>
            </a:pPr>
            <a:r>
              <a:rPr lang="zh-CN" altLang="en-US" sz="3450" b="1" dirty="0">
                <a:solidFill>
                  <a:srgbClr val="1B1B27"/>
                </a:solidFill>
                <a:latin typeface="Inter Bold" pitchFamily="34" charset="0"/>
                <a:ea typeface="Inter Bold" pitchFamily="34" charset="-122"/>
                <a:cs typeface="Inter Bold" pitchFamily="34" charset="-120"/>
              </a:rPr>
              <a:t>Q1 — The Sage Paradox </a:t>
            </a:r>
            <a:pPr algn="l" indent="0" marL="0">
              <a:lnSpc>
                <a:spcPct val="104000"/>
              </a:lnSpc>
              <a:buNone/>
            </a:pPr>
            <a:r>
              <a:rPr lang="zh-CN" altLang="en-US" sz="3450" b="1" dirty="0">
                <a:solidFill>
                  <a:srgbClr val="1B1B27"/>
                </a:solidFill>
                <a:latin typeface="Inter Bold" pitchFamily="34" charset="0"/>
                <a:ea typeface="Inter Bold" pitchFamily="34" charset="-122"/>
                <a:cs typeface="Inter Bold" pitchFamily="34" charset="-120"/>
              </a:rPr>
              <a:t>(圣人悖论)</a:t>
            </a:r>
            <a:endParaRPr lang="zh-CN" sz="3450" dirty="0"/>
          </a:p>
        </p:txBody>
      </p:sp>
      <p:sp>
        <p:nvSpPr>
          <p:cNvPr id="3" name="Text 1"/>
          <p:cNvSpPr/>
          <p:nvPr/>
        </p:nvSpPr>
        <p:spPr>
          <a:xfrm>
            <a:off x="661475" y="1646833"/>
            <a:ext cx="11478330" cy="248047"/>
          </a:xfrm>
          <a:prstGeom prst="rect">
            <a:avLst/>
          </a:prstGeom>
          <a:noFill/>
          <a:ln/>
        </p:spPr>
        <p:txBody>
          <a:bodyPr wrap="none" lIns="0" tIns="0" rIns="0" bIns="0" rtlCol="0" anchor="t"/>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Xunzi's philosophy rests on a tripartite structure:</a:t>
            </a:r>
            <a:endParaRPr lang="en-US" sz="1350" dirty="0"/>
          </a:p>
        </p:txBody>
      </p:sp>
      <p:pic>
        <p:nvPicPr>
          <p:cNvPr id="4" name="Image 0" descr="preencoded.png">    </p:cNvPr>
          <p:cNvPicPr>
            <a:picLocks noChangeAspect="1"/>
          </p:cNvPicPr>
          <p:nvPr/>
        </p:nvPicPr>
        <p:blipFill>
          <a:blip r:embed="rId1"/>
          <a:stretch>
            <a:fillRect/>
          </a:stretch>
        </p:blipFill>
        <p:spPr>
          <a:xfrm>
            <a:off x="661475" y="2044303"/>
            <a:ext cx="3622882" cy="708819"/>
          </a:xfrm>
          <a:prstGeom prst="rect">
            <a:avLst/>
          </a:prstGeom>
        </p:spPr>
      </p:pic>
      <p:sp>
        <p:nvSpPr>
          <p:cNvPr id="5" name="Text 2"/>
          <p:cNvSpPr/>
          <p:nvPr/>
        </p:nvSpPr>
        <p:spPr>
          <a:xfrm>
            <a:off x="838675" y="2885976"/>
            <a:ext cx="2611075"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(a) Human Nature Is Bad</a:t>
            </a:r>
            <a:endParaRPr lang="en-US" sz="1700" dirty="0"/>
          </a:p>
        </p:txBody>
      </p:sp>
      <p:sp>
        <p:nvSpPr>
          <p:cNvPr id="6" name="Text 3"/>
          <p:cNvSpPr/>
          <p:nvPr/>
        </p:nvSpPr>
        <p:spPr>
          <a:xfrm>
            <a:off x="838675" y="3242568"/>
            <a:ext cx="3268482" cy="496094"/>
          </a:xfrm>
          <a:prstGeom prst="rect">
            <a:avLst/>
          </a:prstGeom>
          <a:noFill/>
          <a:ln/>
        </p:spPr>
        <p:txBody>
          <a:bodyPr wrap="square" lIns="0" tIns="0" rIns="0" bIns="0" rtlCol="0" anchor="t">
            <a:normAutofit/>
          </a:bodyPr>
          <a:lstStyle/>
          <a:p>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Xing e</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 the raw material of the self is morally deficient</a:t>
            </a:r>
            <a:endParaRPr lang="en-US" sz="1350" dirty="0"/>
          </a:p>
        </p:txBody>
      </p:sp>
      <p:pic>
        <p:nvPicPr>
          <p:cNvPr id="7" name="Image 1" descr="preencoded.png">    </p:cNvPr>
          <p:cNvPicPr>
            <a:picLocks noChangeAspect="1"/>
          </p:cNvPicPr>
          <p:nvPr/>
        </p:nvPicPr>
        <p:blipFill>
          <a:blip r:embed="rId2"/>
          <a:stretch>
            <a:fillRect/>
          </a:stretch>
        </p:blipFill>
        <p:spPr>
          <a:xfrm>
            <a:off x="4284357" y="2044303"/>
            <a:ext cx="3622882" cy="708819"/>
          </a:xfrm>
          <a:prstGeom prst="rect">
            <a:avLst/>
          </a:prstGeom>
        </p:spPr>
      </p:pic>
      <p:sp>
        <p:nvSpPr>
          <p:cNvPr id="8" name="Text 4"/>
          <p:cNvSpPr/>
          <p:nvPr/>
        </p:nvSpPr>
        <p:spPr>
          <a:xfrm>
            <a:off x="4461557" y="2885976"/>
            <a:ext cx="3268482"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(b) Ritual and </a:t>
            </a:r>
            <a:pPr algn="l" indent="0" marL="0">
              <a:lnSpc>
                <a:spcPct val="104000"/>
              </a:lnSpc>
              <a:buNone/>
            </a:pPr>
            <a:r>
              <a:rPr lang="en-US" sz="1700" b="1" i="1" dirty="0">
                <a:solidFill>
                  <a:srgbClr val="3C3939"/>
                </a:solidFill>
                <a:latin typeface="Inter Bold" pitchFamily="34" charset="0"/>
                <a:ea typeface="Inter Bold" pitchFamily="34" charset="-122"/>
                <a:cs typeface="Inter Bold" pitchFamily="34" charset="-120"/>
              </a:rPr>
              <a:t>Yi</a:t>
            </a:r>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 Are the Solution</a:t>
            </a:r>
            <a:endParaRPr lang="en-US" sz="1700" dirty="0"/>
          </a:p>
        </p:txBody>
      </p:sp>
      <p:sp>
        <p:nvSpPr>
          <p:cNvPr id="9" name="Text 5"/>
          <p:cNvSpPr/>
          <p:nvPr/>
        </p:nvSpPr>
        <p:spPr>
          <a:xfrm>
            <a:off x="4461557" y="3519487"/>
            <a:ext cx="3268482"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External institutions reshape human nature into goodness</a:t>
            </a:r>
            <a:endParaRPr lang="en-US" sz="1350" dirty="0"/>
          </a:p>
        </p:txBody>
      </p:sp>
      <p:pic>
        <p:nvPicPr>
          <p:cNvPr id="10" name="Image 2" descr="preencoded.png">    </p:cNvPr>
          <p:cNvPicPr>
            <a:picLocks noChangeAspect="1"/>
          </p:cNvPicPr>
          <p:nvPr/>
        </p:nvPicPr>
        <p:blipFill>
          <a:blip r:embed="rId3"/>
          <a:stretch>
            <a:fillRect/>
          </a:stretch>
        </p:blipFill>
        <p:spPr>
          <a:xfrm>
            <a:off x="7907239" y="2044303"/>
            <a:ext cx="3622882" cy="708819"/>
          </a:xfrm>
          <a:prstGeom prst="rect">
            <a:avLst/>
          </a:prstGeom>
        </p:spPr>
      </p:pic>
      <p:sp>
        <p:nvSpPr>
          <p:cNvPr id="11" name="Text 6"/>
          <p:cNvSpPr/>
          <p:nvPr/>
        </p:nvSpPr>
        <p:spPr>
          <a:xfrm>
            <a:off x="8084439" y="2885976"/>
            <a:ext cx="3268482"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(c) The Sages Created Them Through </a:t>
            </a:r>
            <a:pPr algn="l" indent="0" marL="0">
              <a:lnSpc>
                <a:spcPct val="104000"/>
              </a:lnSpc>
              <a:buNone/>
            </a:pPr>
            <a:r>
              <a:rPr lang="en-US" sz="1700" b="1" i="1" dirty="0">
                <a:solidFill>
                  <a:srgbClr val="3C3939"/>
                </a:solidFill>
                <a:latin typeface="Inter Bold" pitchFamily="34" charset="0"/>
                <a:ea typeface="Inter Bold" pitchFamily="34" charset="-122"/>
                <a:cs typeface="Inter Bold" pitchFamily="34" charset="-120"/>
              </a:rPr>
              <a:t>Wei</a:t>
            </a:r>
            <a:endParaRPr lang="en-US" sz="1700" dirty="0"/>
          </a:p>
        </p:txBody>
      </p:sp>
      <p:sp>
        <p:nvSpPr>
          <p:cNvPr id="12" name="Text 7"/>
          <p:cNvSpPr/>
          <p:nvPr/>
        </p:nvSpPr>
        <p:spPr>
          <a:xfrm>
            <a:off x="8084439" y="3519487"/>
            <a:ext cx="3268482"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Deliberate effort by the sages produced the transformative institutions</a:t>
            </a:r>
            <a:endParaRPr lang="en-US" sz="1350" dirty="0"/>
          </a:p>
        </p:txBody>
      </p:sp>
      <p:sp>
        <p:nvSpPr>
          <p:cNvPr id="13" name="Shape 8"/>
          <p:cNvSpPr/>
          <p:nvPr/>
        </p:nvSpPr>
        <p:spPr>
          <a:xfrm>
            <a:off x="661475" y="4590256"/>
            <a:ext cx="19050" cy="1042988"/>
          </a:xfrm>
          <a:prstGeom prst="roundRect">
            <a:avLst>
              <a:gd name="adj" fmla="val 59999"/>
            </a:avLst>
          </a:prstGeom>
          <a:solidFill>
            <a:srgbClr val="1B1B27"/>
          </a:solidFill>
          <a:ln/>
        </p:spPr>
      </p:sp>
      <p:sp>
        <p:nvSpPr>
          <p:cNvPr id="14" name="Text 9"/>
          <p:cNvSpPr/>
          <p:nvPr/>
        </p:nvSpPr>
        <p:spPr>
          <a:xfrm>
            <a:off x="927275" y="4739680"/>
            <a:ext cx="10602945" cy="744141"/>
          </a:xfrm>
          <a:prstGeom prst="rect">
            <a:avLst/>
          </a:prstGeom>
          <a:noFill/>
          <a:ln/>
        </p:spPr>
        <p:txBody>
          <a:bodyPr wrap="square" lIns="0" tIns="0" rIns="0" bIns="0" rtlCol="0" anchor="t">
            <a:normAutofit/>
          </a:bodyPr>
          <a:lstStyle/>
          <a:p>
            <a:pPr algn="l" indent="0" marL="0">
              <a:lnSpc>
                <a:spcPct val="117000"/>
              </a:lnSpc>
              <a:buNone/>
            </a:pPr>
            <a:r>
              <a:rPr lang="en-US" sz="1350" b="1" dirty="0">
                <a:solidFill>
                  <a:srgbClr val="3C3939"/>
                </a:solidFill>
                <a:latin typeface="Inter Bold" pitchFamily="34" charset="0"/>
                <a:ea typeface="Inter Bold" pitchFamily="34" charset="-122"/>
                <a:cs typeface="Inter Bold" pitchFamily="34" charset="-120"/>
              </a:rPr>
              <a:t>The paradox</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If human nature is bad, and the sages were human, how were they able to transcend their own nature to create these transformative institutions? If they could do it, why can't everyone? If only they could do it, how did they acquire this capacity?</a:t>
            </a:r>
            <a:endParaRPr lang="en-US" sz="1350" dirty="0"/>
          </a:p>
        </p:txBody>
      </p:sp>
      <p:sp>
        <p:nvSpPr>
          <p:cNvPr id="15" name="Text 10"/>
          <p:cNvSpPr/>
          <p:nvPr/>
        </p:nvSpPr>
        <p:spPr>
          <a:xfrm>
            <a:off x="661475" y="5782667"/>
            <a:ext cx="11478330" cy="248047"/>
          </a:xfrm>
          <a:prstGeom prst="rect">
            <a:avLst/>
          </a:prstGeom>
          <a:noFill/>
          <a:ln/>
        </p:spPr>
        <p:txBody>
          <a:bodyPr wrap="none" lIns="0" tIns="0" rIns="0" bIns="0" rtlCol="0" anchor="t"/>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This is the deepest internal tension in Xunzi's philosophy — his version of the "who educates the educators?" problem.</a:t>
            </a:r>
            <a:endParaRPr lang="en-US" sz="13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61475" y="792460"/>
            <a:ext cx="10868745" cy="1293217"/>
          </a:xfrm>
          <a:prstGeom prst="rect">
            <a:avLst/>
          </a:prstGeom>
          <a:noFill/>
          <a:ln/>
        </p:spPr>
        <p:txBody>
          <a:bodyPr wrap="square" lIns="0" tIns="0" rIns="0" bIns="0" rtlCol="0" anchor="t">
            <a:normAutofit/>
          </a:bodyPr>
          <a:lstStyle/>
          <a:p>
            <a:pPr algn="l" indent="0" marL="0">
              <a:lnSpc>
                <a:spcPct val="104000"/>
              </a:lnSpc>
              <a:buNone/>
            </a:pPr>
            <a:r>
              <a:rPr lang="en-US" sz="4050" b="1" dirty="0">
                <a:solidFill>
                  <a:srgbClr val="1B1B27"/>
                </a:solidFill>
                <a:latin typeface="Inter Bold" pitchFamily="34" charset="0"/>
                <a:ea typeface="Inter Bold" pitchFamily="34" charset="-122"/>
                <a:cs typeface="Inter Bold" pitchFamily="34" charset="-120"/>
              </a:rPr>
              <a:t>Q2 — Xunzi vs. Han Feizi: Persons or Laws?</a:t>
            </a:r>
            <a:endParaRPr lang="en-US" sz="4050" dirty="0"/>
          </a:p>
        </p:txBody>
      </p:sp>
      <p:sp>
        <p:nvSpPr>
          <p:cNvPr id="3" name="Shape 1"/>
          <p:cNvSpPr/>
          <p:nvPr/>
        </p:nvSpPr>
        <p:spPr>
          <a:xfrm>
            <a:off x="512452" y="2357438"/>
            <a:ext cx="5480012" cy="3708102"/>
          </a:xfrm>
          <a:prstGeom prst="roundRect">
            <a:avLst>
              <a:gd name="adj" fmla="val 4018"/>
            </a:avLst>
          </a:prstGeom>
          <a:solidFill>
            <a:srgbClr val="1B1B27"/>
          </a:solidFill>
          <a:ln/>
        </p:spPr>
      </p:sp>
      <p:sp>
        <p:nvSpPr>
          <p:cNvPr id="4" name="Text 2"/>
          <p:cNvSpPr/>
          <p:nvPr/>
        </p:nvSpPr>
        <p:spPr>
          <a:xfrm>
            <a:off x="719318" y="2538611"/>
            <a:ext cx="3196054" cy="323255"/>
          </a:xfrm>
          <a:prstGeom prst="rect">
            <a:avLst/>
          </a:prstGeom>
          <a:noFill/>
          <a:ln/>
        </p:spPr>
        <p:txBody>
          <a:bodyPr wrap="none" lIns="0" tIns="0" rIns="0" bIns="0" rtlCol="0" anchor="t"/>
          <a:lstStyle/>
          <a:p>
            <a:pPr algn="l" indent="0" marL="0">
              <a:lnSpc>
                <a:spcPct val="104000"/>
              </a:lnSpc>
              <a:buNone/>
            </a:pPr>
            <a:r>
              <a:rPr lang="en-US" sz="2000" b="1" dirty="0">
                <a:solidFill>
                  <a:srgbClr val="FFFFFF"/>
                </a:solidFill>
                <a:latin typeface="Inter Bold" pitchFamily="34" charset="0"/>
                <a:ea typeface="Inter Bold" pitchFamily="34" charset="-122"/>
                <a:cs typeface="Inter Bold" pitchFamily="34" charset="-120"/>
              </a:rPr>
              <a:t>Xunzi (Ch.12)</a:t>
            </a:r>
            <a:endParaRPr lang="en-US" sz="2000" dirty="0"/>
          </a:p>
        </p:txBody>
      </p:sp>
      <p:sp>
        <p:nvSpPr>
          <p:cNvPr id="5" name="Text 3"/>
          <p:cNvSpPr/>
          <p:nvPr/>
        </p:nvSpPr>
        <p:spPr>
          <a:xfrm>
            <a:off x="719318" y="3043039"/>
            <a:ext cx="5066280" cy="1405235"/>
          </a:xfrm>
          <a:prstGeom prst="rect">
            <a:avLst/>
          </a:prstGeom>
          <a:noFill/>
          <a:ln/>
        </p:spPr>
        <p:txBody>
          <a:bodyPr wrap="square" lIns="0" tIns="0" rIns="0" bIns="0" rtlCol="0" anchor="t">
            <a:normAutofit/>
          </a:bodyPr>
          <a:lstStyle/>
          <a:p>
            <a:pPr algn="l" indent="0" marL="0">
              <a:lnSpc>
                <a:spcPct val="125000"/>
              </a:lnSpc>
              <a:spcAft>
                <a:spcPts val="1250"/>
              </a:spcAft>
              <a:buNone/>
            </a:pPr>
            <a:r>
              <a:rPr lang="zh-CN" altLang="en-US" sz="1600" dirty="0">
                <a:solidFill>
                  <a:srgbClr val="FFFFFF"/>
                </a:solidFill>
                <a:latin typeface="Inter" pitchFamily="34" charset="0"/>
                <a:ea typeface="Inter" pitchFamily="34" charset="-122"/>
                <a:cs typeface="Inter" pitchFamily="34" charset="-120"/>
              </a:rPr>
              <a:t>"There are men who bring order; there are no laws that bring order of themselves" (有治人，无治法)</a:t>
            </a:r>
            <a:endParaRPr lang="zh-CN" sz="1600" dirty="0"/>
          </a:p>
          <a:p>
            <a:pPr algn="l" indent="0" marL="0">
              <a:lnSpc>
                <a:spcPct val="125000"/>
              </a:lnSpc>
              <a:buNone/>
            </a:pPr>
            <a:r>
              <a:rPr lang="zh-CN" altLang="en-US" sz="1600" dirty="0">
                <a:solidFill>
                  <a:srgbClr val="FFFFFF"/>
                </a:solidFill>
                <a:latin typeface="Inter" pitchFamily="34" charset="0"/>
                <a:ea typeface="Inter" pitchFamily="34" charset="-122"/>
                <a:cs typeface="Inter" pitchFamily="34" charset="-120"/>
              </a:rPr>
              <a:t>The gentleman is "the fount of order" — laws are tools that depend on the right person to wield them.</a:t>
            </a:r>
            <a:endParaRPr lang="zh-CN" sz="1600" dirty="0"/>
          </a:p>
        </p:txBody>
      </p:sp>
      <p:sp>
        <p:nvSpPr>
          <p:cNvPr id="6" name="Text 4"/>
          <p:cNvSpPr/>
          <p:nvPr/>
        </p:nvSpPr>
        <p:spPr>
          <a:xfrm>
            <a:off x="6354604" y="2538611"/>
            <a:ext cx="4804151" cy="323255"/>
          </a:xfrm>
          <a:prstGeom prst="rect">
            <a:avLst/>
          </a:prstGeom>
          <a:noFill/>
          <a:ln/>
        </p:spPr>
        <p:txBody>
          <a:bodyPr wrap="none" lIns="0" tIns="0" rIns="0" bIns="0" rtlCol="0" anchor="t"/>
          <a:lstStyle/>
          <a:p>
            <a:pPr algn="l" indent="0" marL="0">
              <a:lnSpc>
                <a:spcPct val="104000"/>
              </a:lnSpc>
              <a:buNone/>
            </a:pPr>
            <a:r>
              <a:rPr lang="en-US" sz="2000" b="1" dirty="0">
                <a:solidFill>
                  <a:srgbClr val="1B1B27"/>
                </a:solidFill>
                <a:latin typeface="Inter Bold" pitchFamily="34" charset="0"/>
                <a:ea typeface="Inter Bold" pitchFamily="34" charset="-122"/>
                <a:cs typeface="Inter Bold" pitchFamily="34" charset="-120"/>
              </a:rPr>
              <a:t>Han Feizi — Xunzi's Own Student</a:t>
            </a:r>
            <a:endParaRPr lang="en-US" sz="2000" dirty="0"/>
          </a:p>
        </p:txBody>
      </p:sp>
      <p:sp>
        <p:nvSpPr>
          <p:cNvPr id="7" name="Text 5"/>
          <p:cNvSpPr/>
          <p:nvPr/>
        </p:nvSpPr>
        <p:spPr>
          <a:xfrm>
            <a:off x="6354604" y="3043039"/>
            <a:ext cx="5181966" cy="1242219"/>
          </a:xfrm>
          <a:prstGeom prst="rect">
            <a:avLst/>
          </a:prstGeom>
          <a:noFill/>
          <a:ln/>
        </p:spPr>
        <p:txBody>
          <a:bodyPr wrap="square" lIns="0" tIns="0" rIns="0" bIns="0" rtlCol="0" anchor="t">
            <a:normAutofit/>
          </a:bodyPr>
          <a:lstStyle/>
          <a:p>
            <a:pPr algn="l" indent="0" marL="0">
              <a:lnSpc>
                <a:spcPct val="125000"/>
              </a:lnSpc>
              <a:buNone/>
            </a:pPr>
            <a:r>
              <a:rPr lang="en-US" sz="1600" dirty="0">
                <a:solidFill>
                  <a:srgbClr val="3C3939"/>
                </a:solidFill>
                <a:latin typeface="Inter" pitchFamily="34" charset="0"/>
                <a:ea typeface="Inter" pitchFamily="34" charset="-122"/>
                <a:cs typeface="Inter" pitchFamily="34" charset="-120"/>
              </a:rPr>
              <a:t>Rejects this entirely. Law (</a:t>
            </a:r>
            <a:pPr algn="l" indent="0" marL="0">
              <a:lnSpc>
                <a:spcPct val="125000"/>
              </a:lnSpc>
              <a:buNone/>
            </a:pPr>
            <a:r>
              <a:rPr lang="en-US" sz="1600" i="1" dirty="0">
                <a:solidFill>
                  <a:srgbClr val="3C3939"/>
                </a:solidFill>
                <a:latin typeface="Inter" pitchFamily="34" charset="0"/>
                <a:ea typeface="Inter" pitchFamily="34" charset="-122"/>
                <a:cs typeface="Inter" pitchFamily="34" charset="-120"/>
              </a:rPr>
              <a:t>fa</a:t>
            </a:r>
            <a:pPr algn="l" indent="0" marL="0">
              <a:lnSpc>
                <a:spcPct val="125000"/>
              </a:lnSpc>
              <a:buNone/>
            </a:pPr>
            <a:r>
              <a:rPr lang="en-US" sz="1600" dirty="0">
                <a:solidFill>
                  <a:srgbClr val="3C3939"/>
                </a:solidFill>
                <a:latin typeface="Inter" pitchFamily="34" charset="0"/>
                <a:ea typeface="Inter" pitchFamily="34" charset="-122"/>
                <a:cs typeface="Inter" pitchFamily="34" charset="-120"/>
              </a:rPr>
              <a:t>) and technique (</a:t>
            </a:r>
            <a:pPr algn="l" indent="0" marL="0">
              <a:lnSpc>
                <a:spcPct val="125000"/>
              </a:lnSpc>
              <a:buNone/>
            </a:pPr>
            <a:r>
              <a:rPr lang="en-US" sz="1600" i="1" dirty="0">
                <a:solidFill>
                  <a:srgbClr val="3C3939"/>
                </a:solidFill>
                <a:latin typeface="Inter" pitchFamily="34" charset="0"/>
                <a:ea typeface="Inter" pitchFamily="34" charset="-122"/>
                <a:cs typeface="Inter" pitchFamily="34" charset="-120"/>
              </a:rPr>
              <a:t>shu</a:t>
            </a:r>
            <a:pPr algn="l" indent="0" marL="0">
              <a:lnSpc>
                <a:spcPct val="125000"/>
              </a:lnSpc>
              <a:buNone/>
            </a:pPr>
            <a:r>
              <a:rPr lang="en-US" sz="1600" dirty="0">
                <a:solidFill>
                  <a:srgbClr val="3C3939"/>
                </a:solidFill>
                <a:latin typeface="Inter" pitchFamily="34" charset="0"/>
                <a:ea typeface="Inter" pitchFamily="34" charset="-122"/>
                <a:cs typeface="Inter" pitchFamily="34" charset="-120"/>
              </a:rPr>
              <a:t>) should function independently of individual virtue. The ruler need not be a sage; the system must work with mediocre rulers.</a:t>
            </a:r>
            <a:endParaRPr lang="en-US" sz="1600" dirty="0"/>
          </a:p>
        </p:txBody>
      </p:sp>
      <p:sp>
        <p:nvSpPr>
          <p:cNvPr id="8" name="Text 6"/>
          <p:cNvSpPr/>
          <p:nvPr/>
        </p:nvSpPr>
        <p:spPr>
          <a:xfrm>
            <a:off x="6354604" y="4466431"/>
            <a:ext cx="3196054" cy="323255"/>
          </a:xfrm>
          <a:prstGeom prst="rect">
            <a:avLst/>
          </a:prstGeom>
          <a:noFill/>
          <a:ln/>
        </p:spPr>
        <p:txBody>
          <a:bodyPr wrap="none" lIns="0" tIns="0" rIns="0" bIns="0" rtlCol="0" anchor="t"/>
          <a:lstStyle/>
          <a:p>
            <a:pPr algn="l" indent="0" marL="0">
              <a:lnSpc>
                <a:spcPct val="104000"/>
              </a:lnSpc>
              <a:buNone/>
            </a:pPr>
            <a:r>
              <a:rPr lang="en-US" sz="2000" b="1" dirty="0">
                <a:solidFill>
                  <a:srgbClr val="1B1B27"/>
                </a:solidFill>
                <a:latin typeface="Inter Bold" pitchFamily="34" charset="0"/>
                <a:ea typeface="Inter Bold" pitchFamily="34" charset="-122"/>
                <a:cs typeface="Inter Bold" pitchFamily="34" charset="-120"/>
              </a:rPr>
              <a:t>The Question</a:t>
            </a:r>
            <a:endParaRPr lang="en-US" sz="2000" dirty="0"/>
          </a:p>
        </p:txBody>
      </p:sp>
      <p:sp>
        <p:nvSpPr>
          <p:cNvPr id="9" name="Text 7"/>
          <p:cNvSpPr/>
          <p:nvPr/>
        </p:nvSpPr>
        <p:spPr>
          <a:xfrm>
            <a:off x="6354604" y="4970859"/>
            <a:ext cx="5181966" cy="931664"/>
          </a:xfrm>
          <a:prstGeom prst="rect">
            <a:avLst/>
          </a:prstGeom>
          <a:noFill/>
          <a:ln/>
        </p:spPr>
        <p:txBody>
          <a:bodyPr wrap="square" lIns="0" tIns="0" rIns="0" bIns="0" rtlCol="0" anchor="t">
            <a:normAutofit/>
          </a:bodyPr>
          <a:lstStyle/>
          <a:p>
            <a:pPr algn="l" indent="0" marL="0">
              <a:lnSpc>
                <a:spcPct val="125000"/>
              </a:lnSpc>
              <a:buNone/>
            </a:pPr>
            <a:r>
              <a:rPr lang="en-US" sz="1600" dirty="0">
                <a:solidFill>
                  <a:srgbClr val="3C3939"/>
                </a:solidFill>
                <a:latin typeface="Inter" pitchFamily="34" charset="0"/>
                <a:ea typeface="Inter" pitchFamily="34" charset="-122"/>
                <a:cs typeface="Inter" pitchFamily="34" charset="-120"/>
              </a:rPr>
              <a:t>Whose institutional design is more viable for modern governance? The teacher-student relationship makes this debate particularly poignant.</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Text 0"/>
          <p:cNvSpPr/>
          <p:nvPr/>
        </p:nvSpPr>
        <p:spPr>
          <a:xfrm>
            <a:off x="661475" y="993676"/>
            <a:ext cx="6296860" cy="1033463"/>
          </a:xfrm>
          <a:prstGeom prst="rect">
            <a:avLst/>
          </a:prstGeom>
          <a:noFill/>
          <a:ln/>
        </p:spPr>
        <p:txBody>
          <a:bodyPr wrap="square" lIns="0" tIns="0" rIns="0" bIns="0" rtlCol="0" anchor="t">
            <a:normAutofit/>
          </a:bodyPr>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Q3 — Does Xunzi's Philosophy Lead to Authoritarianism?</a:t>
            </a:r>
            <a:endParaRPr lang="en-US" sz="3250" dirty="0"/>
          </a:p>
        </p:txBody>
      </p:sp>
      <p:pic>
        <p:nvPicPr>
          <p:cNvPr id="4" name="Image 1" descr="preencoded.png">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1475" y="2200771"/>
            <a:ext cx="6296860" cy="1596330"/>
          </a:xfrm>
          <a:prstGeom prst="rect">
            <a:avLst/>
          </a:prstGeom>
        </p:spPr>
      </p:pic>
      <p:sp>
        <p:nvSpPr>
          <p:cNvPr id="5" name="Text 1"/>
          <p:cNvSpPr/>
          <p:nvPr/>
        </p:nvSpPr>
        <p:spPr>
          <a:xfrm>
            <a:off x="922017" y="2385120"/>
            <a:ext cx="233703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The Logical Implication</a:t>
            </a:r>
            <a:endParaRPr lang="en-US" sz="1600" dirty="0"/>
          </a:p>
        </p:txBody>
      </p:sp>
      <p:sp>
        <p:nvSpPr>
          <p:cNvPr id="6" name="Text 2"/>
          <p:cNvSpPr/>
          <p:nvPr/>
        </p:nvSpPr>
        <p:spPr>
          <a:xfrm>
            <a:off x="922017" y="2713037"/>
            <a:ext cx="5851974" cy="899716"/>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If human nature is fundamentally bad, and the only remedy is external transformation through institutions created by a moral elite, then those who understand the Way have the right — indeed, the obligation — to impose it on those who do not.</a:t>
            </a:r>
            <a:endParaRPr lang="en-US" sz="1300" dirty="0"/>
          </a:p>
        </p:txBody>
      </p:sp>
      <p:pic>
        <p:nvPicPr>
          <p:cNvPr id="7" name="Image 2" descr="preencoded.png">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1475" y="3912791"/>
            <a:ext cx="6296860" cy="1371402"/>
          </a:xfrm>
          <a:prstGeom prst="rect">
            <a:avLst/>
          </a:prstGeom>
        </p:spPr>
      </p:pic>
      <p:sp>
        <p:nvSpPr>
          <p:cNvPr id="8" name="Text 3"/>
          <p:cNvSpPr/>
          <p:nvPr/>
        </p:nvSpPr>
        <p:spPr>
          <a:xfrm>
            <a:off x="922017" y="4097139"/>
            <a:ext cx="2623675"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The Historical Connection</a:t>
            </a:r>
            <a:endParaRPr lang="en-US" sz="1600" dirty="0"/>
          </a:p>
        </p:txBody>
      </p:sp>
      <p:sp>
        <p:nvSpPr>
          <p:cNvPr id="9" name="Text 4"/>
          <p:cNvSpPr/>
          <p:nvPr/>
        </p:nvSpPr>
        <p:spPr>
          <a:xfrm>
            <a:off x="922017" y="4425057"/>
            <a:ext cx="5851974"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This is precisely the logic that Han Feizi and the Qin dynasty exploited. But is this conclusion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inevitable</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from Xunzi's premises, or does it represent a distortion of his Confucian commitments?</a:t>
            </a:r>
            <a:endParaRPr lang="en-US" sz="1300" dirty="0"/>
          </a:p>
        </p:txBody>
      </p:sp>
      <p:sp>
        <p:nvSpPr>
          <p:cNvPr id="10" name="Text 5"/>
          <p:cNvSpPr/>
          <p:nvPr/>
        </p:nvSpPr>
        <p:spPr>
          <a:xfrm>
            <a:off x="661475" y="5414367"/>
            <a:ext cx="6296860"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This is the most politically charged question of the entire course — revisited in Key Point 5.</a:t>
            </a:r>
            <a:endParaRPr lang="en-US" sz="13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774527"/>
            <a:ext cx="932335"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5375041" y="1845370"/>
            <a:ext cx="1258558"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PART 2</a:t>
            </a:r>
            <a:endParaRPr lang="en-US" sz="1450" dirty="0"/>
          </a:p>
        </p:txBody>
      </p:sp>
      <p:sp>
        <p:nvSpPr>
          <p:cNvPr id="5" name="Text 2"/>
          <p:cNvSpPr/>
          <p:nvPr/>
        </p:nvSpPr>
        <p:spPr>
          <a:xfrm>
            <a:off x="5233360" y="2313087"/>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Academic Background</a:t>
            </a:r>
            <a:endParaRPr lang="en-US" sz="6400" dirty="0"/>
          </a:p>
        </p:txBody>
      </p:sp>
      <p:sp>
        <p:nvSpPr>
          <p:cNvPr id="6" name="Text 3"/>
          <p:cNvSpPr/>
          <p:nvPr/>
        </p:nvSpPr>
        <p:spPr>
          <a:xfrm>
            <a:off x="5233360" y="4705449"/>
            <a:ext cx="6906444" cy="377924"/>
          </a:xfrm>
          <a:prstGeom prst="rect">
            <a:avLst/>
          </a:prstGeom>
          <a:noFill/>
          <a:ln/>
        </p:spPr>
        <p:txBody>
          <a:bodyPr wrap="none" lIns="0" tIns="0" rIns="0" bIns="0" rtlCol="0" anchor="t"/>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The sage paradox and the Han Feizi connection</a:t>
            </a:r>
            <a:endParaRPr lang="en-US" sz="18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61475" y="811709"/>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The Sage Paradox and the Han Feizi Connection</a:t>
            </a:r>
            <a:endParaRPr lang="en-US" sz="3950" dirty="0"/>
          </a:p>
        </p:txBody>
      </p:sp>
      <p:sp>
        <p:nvSpPr>
          <p:cNvPr id="3" name="Text 1"/>
          <p:cNvSpPr/>
          <p:nvPr/>
        </p:nvSpPr>
        <p:spPr>
          <a:xfrm>
            <a:off x="661475" y="2493466"/>
            <a:ext cx="3703446"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Van Norden's Framework</a:t>
            </a:r>
            <a:endParaRPr lang="en-US" sz="1950" dirty="0"/>
          </a:p>
        </p:txBody>
      </p:sp>
      <p:sp>
        <p:nvSpPr>
          <p:cNvPr id="4" name="Text 2"/>
          <p:cNvSpPr/>
          <p:nvPr/>
        </p:nvSpPr>
        <p:spPr>
          <a:xfrm>
            <a:off x="661475" y="2977852"/>
            <a:ext cx="5189408"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Van Norden devotes substantial attention to how the sages created ritual given Xunzi's premises. Xunzi's primary response is the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craftsperson analogy</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sages were like craftspeople inventing better tools.</a:t>
            </a:r>
            <a:endParaRPr lang="en-US" sz="1550" dirty="0"/>
          </a:p>
        </p:txBody>
      </p:sp>
      <p:sp>
        <p:nvSpPr>
          <p:cNvPr id="5" name="Shape 3"/>
          <p:cNvSpPr/>
          <p:nvPr/>
        </p:nvSpPr>
        <p:spPr>
          <a:xfrm>
            <a:off x="661475" y="4358481"/>
            <a:ext cx="25399" cy="1495723"/>
          </a:xfrm>
          <a:prstGeom prst="roundRect">
            <a:avLst>
              <a:gd name="adj" fmla="val 60001"/>
            </a:avLst>
          </a:prstGeom>
          <a:solidFill>
            <a:srgbClr val="1B1B27"/>
          </a:solidFill>
          <a:ln/>
        </p:spPr>
      </p:sp>
      <p:sp>
        <p:nvSpPr>
          <p:cNvPr id="6" name="Text 4"/>
          <p:cNvSpPr/>
          <p:nvPr/>
        </p:nvSpPr>
        <p:spPr>
          <a:xfrm>
            <a:off x="962695" y="4512072"/>
            <a:ext cx="4888187"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"If humans need to be reshaped by the rituals and standards of righteousness developed by the sages, how did the sages develop them in the first place?" — Van Norden (2011, p. 161)</a:t>
            </a:r>
            <a:endParaRPr lang="en-US" sz="1550" dirty="0"/>
          </a:p>
        </p:txBody>
      </p:sp>
      <p:sp>
        <p:nvSpPr>
          <p:cNvPr id="7" name="Text 5"/>
          <p:cNvSpPr/>
          <p:nvPr/>
        </p:nvSpPr>
        <p:spPr>
          <a:xfrm>
            <a:off x="6347162" y="2493466"/>
            <a:ext cx="3738667"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The Han Feizi Connection</a:t>
            </a:r>
            <a:endParaRPr lang="en-US" sz="1950" dirty="0"/>
          </a:p>
        </p:txBody>
      </p:sp>
      <p:sp>
        <p:nvSpPr>
          <p:cNvPr id="8" name="Text 6"/>
          <p:cNvSpPr/>
          <p:nvPr/>
        </p:nvSpPr>
        <p:spPr>
          <a:xfrm>
            <a:off x="6347162" y="2977852"/>
            <a:ext cx="5189408"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Xunzi's student developed a philosophy that was avowedly anti-Confucian. Han Feizi's ideas influenced Qin policy, and Xunzi was blamed for producing such a student.</a:t>
            </a:r>
            <a:endParaRPr lang="en-US" sz="1550" dirty="0"/>
          </a:p>
        </p:txBody>
      </p:sp>
      <p:sp>
        <p:nvSpPr>
          <p:cNvPr id="9" name="Text 7"/>
          <p:cNvSpPr/>
          <p:nvPr/>
        </p:nvSpPr>
        <p:spPr>
          <a:xfrm>
            <a:off x="6347162" y="4337149"/>
            <a:ext cx="3570496"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The Philosophical Hinge</a:t>
            </a:r>
            <a:endParaRPr lang="en-US" sz="1950" dirty="0"/>
          </a:p>
        </p:txBody>
      </p:sp>
      <p:sp>
        <p:nvSpPr>
          <p:cNvPr id="10" name="Text 8"/>
          <p:cNvSpPr/>
          <p:nvPr/>
        </p:nvSpPr>
        <p:spPr>
          <a:xfrm>
            <a:off x="6347162" y="4821535"/>
            <a:ext cx="5189408"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Did Han Feizi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betray</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Xunzi, or did he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extend</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Xunzi's logic to its natural conclusion? This question is the pivot of the entire session.</a:t>
            </a:r>
            <a:endParaRPr lang="en-US" sz="15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61475" y="774005"/>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The Course Conclusion — Big Picture Framework</a:t>
            </a:r>
            <a:endParaRPr lang="en-US" sz="3950" dirty="0"/>
          </a:p>
        </p:txBody>
      </p:sp>
      <p:sp>
        <p:nvSpPr>
          <p:cNvPr id="3" name="Text 1"/>
          <p:cNvSpPr/>
          <p:nvPr/>
        </p:nvSpPr>
        <p:spPr>
          <a:xfrm>
            <a:off x="661475" y="2370534"/>
            <a:ext cx="10868745"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final part of the session steps back to ask: what does classical Chinese philosophy distinctively contribute to the global philosophical conversation?</a:t>
            </a:r>
            <a:endParaRPr lang="en-US" sz="1550" dirty="0"/>
          </a:p>
        </p:txBody>
      </p:sp>
      <p:sp>
        <p:nvSpPr>
          <p:cNvPr id="4" name="Shape 2"/>
          <p:cNvSpPr/>
          <p:nvPr/>
        </p:nvSpPr>
        <p:spPr>
          <a:xfrm>
            <a:off x="661475" y="3156843"/>
            <a:ext cx="3509081" cy="2927152"/>
          </a:xfrm>
          <a:prstGeom prst="roundRect">
            <a:avLst>
              <a:gd name="adj" fmla="val 2882"/>
            </a:avLst>
          </a:prstGeom>
          <a:solidFill>
            <a:srgbClr val="F2EEEE"/>
          </a:solidFill>
          <a:ln w="6350">
            <a:solidFill>
              <a:srgbClr val="D8D4D4"/>
            </a:solidFill>
            <a:prstDash val="solid"/>
          </a:ln>
        </p:spPr>
      </p:sp>
      <p:sp>
        <p:nvSpPr>
          <p:cNvPr id="5" name="Text 3"/>
          <p:cNvSpPr/>
          <p:nvPr/>
        </p:nvSpPr>
        <p:spPr>
          <a:xfrm>
            <a:off x="868638" y="3364012"/>
            <a:ext cx="3094754" cy="627459"/>
          </a:xfrm>
          <a:prstGeom prst="rect">
            <a:avLst/>
          </a:prstGeom>
          <a:noFill/>
          <a:ln/>
        </p:spPr>
        <p:txBody>
          <a:bodyPr wrap="square" lIns="0" tIns="0" rIns="0" bIns="0" rtlCol="0" anchor="t">
            <a:normAutofit/>
          </a:bodyPr>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Van Norden's Conclusion</a:t>
            </a:r>
            <a:endParaRPr lang="en-US" sz="1950" dirty="0"/>
          </a:p>
        </p:txBody>
      </p:sp>
      <p:sp>
        <p:nvSpPr>
          <p:cNvPr id="6" name="Text 4"/>
          <p:cNvSpPr/>
          <p:nvPr/>
        </p:nvSpPr>
        <p:spPr>
          <a:xfrm>
            <a:off x="868638" y="4093865"/>
            <a:ext cx="3094754" cy="178296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Chinese philosophy offers a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sustained, integrative treatment</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of the relationship between ethical cultivation, social institutions, and political order.</a:t>
            </a:r>
            <a:endParaRPr lang="en-US" sz="1550" dirty="0"/>
          </a:p>
        </p:txBody>
      </p:sp>
      <p:sp>
        <p:nvSpPr>
          <p:cNvPr id="7" name="Shape 5"/>
          <p:cNvSpPr/>
          <p:nvPr/>
        </p:nvSpPr>
        <p:spPr>
          <a:xfrm>
            <a:off x="4341208" y="3156843"/>
            <a:ext cx="3509180" cy="2927152"/>
          </a:xfrm>
          <a:prstGeom prst="roundRect">
            <a:avLst>
              <a:gd name="adj" fmla="val 2882"/>
            </a:avLst>
          </a:prstGeom>
          <a:solidFill>
            <a:srgbClr val="F2EEEE"/>
          </a:solidFill>
          <a:ln w="6350">
            <a:solidFill>
              <a:srgbClr val="D8D4D4"/>
            </a:solidFill>
            <a:prstDash val="solid"/>
          </a:ln>
        </p:spPr>
      </p:sp>
      <p:sp>
        <p:nvSpPr>
          <p:cNvPr id="8" name="Text 6"/>
          <p:cNvSpPr/>
          <p:nvPr/>
        </p:nvSpPr>
        <p:spPr>
          <a:xfrm>
            <a:off x="4548371" y="3364012"/>
            <a:ext cx="2600657"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Dichotomies Avoided</a:t>
            </a:r>
            <a:endParaRPr lang="en-US" sz="1950" dirty="0"/>
          </a:p>
        </p:txBody>
      </p:sp>
      <p:sp>
        <p:nvSpPr>
          <p:cNvPr id="9" name="Text 7"/>
          <p:cNvSpPr/>
          <p:nvPr/>
        </p:nvSpPr>
        <p:spPr>
          <a:xfrm>
            <a:off x="4548371" y="3780135"/>
            <a:ext cx="3094853"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Fact/value · Reason/emotion · Individual/community — distinctions that have structured Western philosophy but are refused by Chinese thinkers.</a:t>
            </a:r>
            <a:endParaRPr lang="en-US" sz="1550" dirty="0"/>
          </a:p>
        </p:txBody>
      </p:sp>
      <p:sp>
        <p:nvSpPr>
          <p:cNvPr id="10" name="Shape 8"/>
          <p:cNvSpPr/>
          <p:nvPr/>
        </p:nvSpPr>
        <p:spPr>
          <a:xfrm>
            <a:off x="8021040" y="3156843"/>
            <a:ext cx="3509081" cy="2927152"/>
          </a:xfrm>
          <a:prstGeom prst="roundRect">
            <a:avLst>
              <a:gd name="adj" fmla="val 2882"/>
            </a:avLst>
          </a:prstGeom>
          <a:solidFill>
            <a:srgbClr val="F2EEEE"/>
          </a:solidFill>
          <a:ln w="6350">
            <a:solidFill>
              <a:srgbClr val="D8D4D4"/>
            </a:solidFill>
            <a:prstDash val="solid"/>
          </a:ln>
        </p:spPr>
      </p:sp>
      <p:sp>
        <p:nvSpPr>
          <p:cNvPr id="11" name="Text 9"/>
          <p:cNvSpPr/>
          <p:nvPr/>
        </p:nvSpPr>
        <p:spPr>
          <a:xfrm>
            <a:off x="8228204" y="3364012"/>
            <a:ext cx="2744719"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Unifying Question</a:t>
            </a:r>
            <a:endParaRPr lang="en-US" sz="1950" dirty="0"/>
          </a:p>
        </p:txBody>
      </p:sp>
      <p:sp>
        <p:nvSpPr>
          <p:cNvPr id="12" name="Text 10"/>
          <p:cNvSpPr/>
          <p:nvPr/>
        </p:nvSpPr>
        <p:spPr>
          <a:xfrm>
            <a:off x="8228204" y="3780135"/>
            <a:ext cx="3094754"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five schools each offer a different answer to the same fundamental question: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how can humans live well together?</a:t>
            </a:r>
            <a:endParaRPr lang="en-US" sz="15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1774527"/>
            <a:ext cx="1415320"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803156" y="1845370"/>
            <a:ext cx="1741543"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KEY POINT 1</a:t>
            </a:r>
            <a:endParaRPr lang="en-US" sz="1450" dirty="0"/>
          </a:p>
        </p:txBody>
      </p:sp>
      <p:sp>
        <p:nvSpPr>
          <p:cNvPr id="5" name="Text 2"/>
          <p:cNvSpPr/>
          <p:nvPr/>
        </p:nvSpPr>
        <p:spPr>
          <a:xfrm>
            <a:off x="661475" y="2313087"/>
            <a:ext cx="6296860" cy="2037953"/>
          </a:xfrm>
          <a:prstGeom prst="rect">
            <a:avLst/>
          </a:prstGeom>
          <a:noFill/>
          <a:ln/>
        </p:spPr>
        <p:txBody>
          <a:bodyPr wrap="square" lIns="0" tIns="0" rIns="0" bIns="0" rtlCol="0" anchor="t">
            <a:normAutofit/>
          </a:bodyPr>
          <a:lstStyle/>
          <a:p>
            <a:pPr algn="l" indent="0" marL="0">
              <a:lnSpc>
                <a:spcPct val="104000"/>
              </a:lnSpc>
              <a:buNone/>
            </a:pPr>
            <a:r>
              <a:rPr lang="zh-CN" altLang="en-US" sz="6400" b="1" dirty="0">
                <a:solidFill>
                  <a:srgbClr val="1B1B27"/>
                </a:solidFill>
                <a:latin typeface="Inter Bold" pitchFamily="34" charset="0"/>
                <a:ea typeface="Inter Bold" pitchFamily="34" charset="-122"/>
                <a:cs typeface="Inter Bold" pitchFamily="34" charset="-120"/>
              </a:rPr>
              <a:t>What Is </a:t>
            </a:r>
            <a:pPr algn="l" indent="0" marL="0">
              <a:lnSpc>
                <a:spcPct val="104000"/>
              </a:lnSpc>
              <a:buNone/>
            </a:pPr>
            <a:r>
              <a:rPr lang="zh-CN" altLang="en-US" sz="6400" b="1" i="1" dirty="0">
                <a:solidFill>
                  <a:srgbClr val="1B1B27"/>
                </a:solidFill>
                <a:latin typeface="Inter Bold" pitchFamily="34" charset="0"/>
                <a:ea typeface="Inter Bold" pitchFamily="34" charset="-122"/>
                <a:cs typeface="Inter Bold" pitchFamily="34" charset="-120"/>
              </a:rPr>
              <a:t>Wei</a:t>
            </a:r>
            <a:pPr algn="l" indent="0" marL="0">
              <a:lnSpc>
                <a:spcPct val="104000"/>
              </a:lnSpc>
              <a:buNone/>
            </a:pPr>
            <a:r>
              <a:rPr lang="zh-CN" altLang="en-US" sz="6400" b="1" dirty="0">
                <a:solidFill>
                  <a:srgbClr val="1B1B27"/>
                </a:solidFill>
                <a:latin typeface="Inter Bold" pitchFamily="34" charset="0"/>
                <a:ea typeface="Inter Bold" pitchFamily="34" charset="-122"/>
                <a:cs typeface="Inter Bold" pitchFamily="34" charset="-120"/>
              </a:rPr>
              <a:t> (伪)?</a:t>
            </a:r>
            <a:endParaRPr lang="zh-CN" sz="6400" dirty="0"/>
          </a:p>
        </p:txBody>
      </p:sp>
      <p:sp>
        <p:nvSpPr>
          <p:cNvPr id="6" name="Text 3"/>
          <p:cNvSpPr/>
          <p:nvPr/>
        </p:nvSpPr>
        <p:spPr>
          <a:xfrm>
            <a:off x="661475" y="4705449"/>
            <a:ext cx="6906444" cy="377924"/>
          </a:xfrm>
          <a:prstGeom prst="rect">
            <a:avLst/>
          </a:prstGeom>
          <a:noFill/>
          <a:ln/>
        </p:spPr>
        <p:txBody>
          <a:bodyPr wrap="none" lIns="0" tIns="0" rIns="0" bIns="0" rtlCol="0" anchor="t"/>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Rehabilitating "Artifice"</a:t>
            </a:r>
            <a:endParaRPr lang="en-US" sz="18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902692"/>
            <a:ext cx="11159747"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Rehabilitating "Artifice" — The Etymology of </a:t>
            </a:r>
            <a:pPr algn="l" indent="0" marL="0">
              <a:lnSpc>
                <a:spcPct val="104000"/>
              </a:lnSpc>
              <a:buNone/>
            </a:pPr>
            <a:r>
              <a:rPr lang="en-US" sz="3450" b="1" i="1" dirty="0">
                <a:solidFill>
                  <a:srgbClr val="1B1B27"/>
                </a:solidFill>
                <a:latin typeface="Inter Bold" pitchFamily="34" charset="0"/>
                <a:ea typeface="Inter Bold" pitchFamily="34" charset="-122"/>
                <a:cs typeface="Inter Bold" pitchFamily="34" charset="-120"/>
              </a:rPr>
              <a:t>Wei</a:t>
            </a:r>
            <a:endParaRPr lang="en-US" sz="3450" dirty="0"/>
          </a:p>
        </p:txBody>
      </p:sp>
      <p:sp>
        <p:nvSpPr>
          <p:cNvPr id="3" name="Shape 1"/>
          <p:cNvSpPr/>
          <p:nvPr/>
        </p:nvSpPr>
        <p:spPr>
          <a:xfrm>
            <a:off x="533982" y="1655763"/>
            <a:ext cx="5473265" cy="3313013"/>
          </a:xfrm>
          <a:prstGeom prst="roundRect">
            <a:avLst>
              <a:gd name="adj" fmla="val 3851"/>
            </a:avLst>
          </a:prstGeom>
          <a:solidFill>
            <a:srgbClr val="1B1B27"/>
          </a:solidFill>
          <a:ln/>
        </p:spPr>
      </p:sp>
      <p:sp>
        <p:nvSpPr>
          <p:cNvPr id="4" name="Text 2"/>
          <p:cNvSpPr/>
          <p:nvPr/>
        </p:nvSpPr>
        <p:spPr>
          <a:xfrm>
            <a:off x="711182" y="1788616"/>
            <a:ext cx="2824588" cy="276920"/>
          </a:xfrm>
          <a:prstGeom prst="rect">
            <a:avLst/>
          </a:prstGeom>
          <a:noFill/>
          <a:ln/>
        </p:spPr>
        <p:txBody>
          <a:bodyPr wrap="none" lIns="0" tIns="0" rIns="0" bIns="0" rtlCol="0" anchor="t"/>
          <a:lstStyle/>
          <a:p>
            <a:pPr algn="l" indent="0" marL="0">
              <a:lnSpc>
                <a:spcPct val="104000"/>
              </a:lnSpc>
              <a:buNone/>
            </a:pPr>
            <a:r>
              <a:rPr lang="zh-CN" altLang="en-US" sz="1700" b="1" dirty="0">
                <a:solidFill>
                  <a:srgbClr val="FFFFFF"/>
                </a:solidFill>
                <a:latin typeface="Inter Bold" pitchFamily="34" charset="0"/>
                <a:ea typeface="Inter Bold" pitchFamily="34" charset="-122"/>
                <a:cs typeface="Inter Bold" pitchFamily="34" charset="-120"/>
              </a:rPr>
              <a:t>The Character 伪</a:t>
            </a:r>
            <a:endParaRPr lang="zh-CN" sz="1700" dirty="0"/>
          </a:p>
        </p:txBody>
      </p:sp>
      <p:sp>
        <p:nvSpPr>
          <p:cNvPr id="5" name="Text 3"/>
          <p:cNvSpPr/>
          <p:nvPr/>
        </p:nvSpPr>
        <p:spPr>
          <a:xfrm>
            <a:off x="711182" y="2198390"/>
            <a:ext cx="5118865" cy="1111746"/>
          </a:xfrm>
          <a:prstGeom prst="rect">
            <a:avLst/>
          </a:prstGeom>
          <a:noFill/>
          <a:ln/>
        </p:spPr>
        <p:txBody>
          <a:bodyPr wrap="square" lIns="0" tIns="0" rIns="0" bIns="0" rtlCol="0" anchor="t"/>
          <a:lstStyle/>
          <a:p>
            <a:pPr algn="l" indent="0" marL="0">
              <a:lnSpc>
                <a:spcPct val="117000"/>
              </a:lnSpc>
              <a:spcAft>
                <a:spcPts val="900"/>
              </a:spcAft>
              <a:buNone/>
            </a:pPr>
            <a:r>
              <a:rPr lang="zh-CN" altLang="en-US" sz="1350" dirty="0">
                <a:solidFill>
                  <a:srgbClr val="FFFFFF"/>
                </a:solidFill>
                <a:latin typeface="Inter" pitchFamily="34" charset="0"/>
                <a:ea typeface="Inter" pitchFamily="34" charset="-122"/>
                <a:cs typeface="Inter" pitchFamily="34" charset="-120"/>
              </a:rPr>
              <a:t>人 (person) + 为 (to do/make)</a:t>
            </a:r>
            <a:endParaRPr lang="zh-CN" sz="1350" dirty="0"/>
          </a:p>
          <a:p>
            <a:pPr algn="l" indent="0" marL="0">
              <a:lnSpc>
                <a:spcPct val="117000"/>
              </a:lnSpc>
              <a:buNone/>
            </a:pPr>
            <a:r>
              <a:rPr lang="zh-CN" altLang="en-US" sz="1350" dirty="0">
                <a:solidFill>
                  <a:srgbClr val="FFFFFF"/>
                </a:solidFill>
                <a:latin typeface="Inter" pitchFamily="34" charset="0"/>
                <a:ea typeface="Inter" pitchFamily="34" charset="-122"/>
                <a:cs typeface="Inter" pitchFamily="34" charset="-120"/>
              </a:rPr>
              <a:t>In ordinary usage: pejorative — "false," "fake," "artificial." The </a:t>
            </a:r>
            <a:pPr algn="l" indent="0" marL="0">
              <a:lnSpc>
                <a:spcPct val="117000"/>
              </a:lnSpc>
              <a:buNone/>
            </a:pPr>
            <a:r>
              <a:rPr lang="zh-CN" altLang="en-US" sz="1350" i="1" dirty="0">
                <a:solidFill>
                  <a:srgbClr val="FFFFFF"/>
                </a:solidFill>
                <a:latin typeface="Inter" pitchFamily="34" charset="0"/>
                <a:ea typeface="Inter" pitchFamily="34" charset="-122"/>
                <a:cs typeface="Inter" pitchFamily="34" charset="-120"/>
              </a:rPr>
              <a:t>Daodejing</a:t>
            </a:r>
            <a:pPr algn="l" indent="0" marL="0">
              <a:lnSpc>
                <a:spcPct val="117000"/>
              </a:lnSpc>
              <a:buNone/>
            </a:pPr>
            <a:r>
              <a:rPr lang="zh-CN" altLang="en-US" sz="1350" dirty="0">
                <a:solidFill>
                  <a:srgbClr val="FFFFFF"/>
                </a:solidFill>
                <a:latin typeface="Inter" pitchFamily="34" charset="0"/>
                <a:ea typeface="Inter" pitchFamily="34" charset="-122"/>
                <a:cs typeface="Inter" pitchFamily="34" charset="-120"/>
              </a:rPr>
              <a:t> and </a:t>
            </a:r>
            <a:pPr algn="l" indent="0" marL="0">
              <a:lnSpc>
                <a:spcPct val="117000"/>
              </a:lnSpc>
              <a:buNone/>
            </a:pPr>
            <a:r>
              <a:rPr lang="zh-CN" altLang="en-US" sz="1350" i="1" dirty="0">
                <a:solidFill>
                  <a:srgbClr val="FFFFFF"/>
                </a:solidFill>
                <a:latin typeface="Inter" pitchFamily="34" charset="0"/>
                <a:ea typeface="Inter" pitchFamily="34" charset="-122"/>
                <a:cs typeface="Inter" pitchFamily="34" charset="-120"/>
              </a:rPr>
              <a:t>Zhuangzi</a:t>
            </a:r>
            <a:pPr algn="l" indent="0" marL="0">
              <a:lnSpc>
                <a:spcPct val="117000"/>
              </a:lnSpc>
              <a:buNone/>
            </a:pPr>
            <a:r>
              <a:rPr lang="zh-CN" altLang="en-US" sz="1350" dirty="0">
                <a:solidFill>
                  <a:srgbClr val="FFFFFF"/>
                </a:solidFill>
                <a:latin typeface="Inter" pitchFamily="34" charset="0"/>
                <a:ea typeface="Inter" pitchFamily="34" charset="-122"/>
                <a:cs typeface="Inter" pitchFamily="34" charset="-120"/>
              </a:rPr>
              <a:t> condemn Confucian virtue as </a:t>
            </a:r>
            <a:pPr algn="l" indent="0" marL="0">
              <a:lnSpc>
                <a:spcPct val="117000"/>
              </a:lnSpc>
              <a:buNone/>
            </a:pPr>
            <a:r>
              <a:rPr lang="zh-CN" altLang="en-US" sz="1350" i="1" dirty="0">
                <a:solidFill>
                  <a:srgbClr val="FFFFFF"/>
                </a:solidFill>
                <a:latin typeface="Inter" pitchFamily="34" charset="0"/>
                <a:ea typeface="Inter" pitchFamily="34" charset="-122"/>
                <a:cs typeface="Inter" pitchFamily="34" charset="-120"/>
              </a:rPr>
              <a:t>wei</a:t>
            </a:r>
            <a:pPr algn="l" indent="0" marL="0">
              <a:lnSpc>
                <a:spcPct val="117000"/>
              </a:lnSpc>
              <a:buNone/>
            </a:pPr>
            <a:r>
              <a:rPr lang="zh-CN" altLang="en-US" sz="1350" dirty="0">
                <a:solidFill>
                  <a:srgbClr val="FFFFFF"/>
                </a:solidFill>
                <a:latin typeface="Inter" pitchFamily="34" charset="0"/>
                <a:ea typeface="Inter" pitchFamily="34" charset="-122"/>
                <a:cs typeface="Inter" pitchFamily="34" charset="-120"/>
              </a:rPr>
              <a:t> in contrast to Daoist spontaneity.</a:t>
            </a:r>
            <a:endParaRPr lang="zh-CN" sz="1350" dirty="0"/>
          </a:p>
        </p:txBody>
      </p:sp>
      <p:sp>
        <p:nvSpPr>
          <p:cNvPr id="6" name="Text 4"/>
          <p:cNvSpPr/>
          <p:nvPr/>
        </p:nvSpPr>
        <p:spPr>
          <a:xfrm>
            <a:off x="6318290" y="1788616"/>
            <a:ext cx="2930352" cy="276920"/>
          </a:xfrm>
          <a:prstGeom prst="rect">
            <a:avLst/>
          </a:prstGeom>
          <a:noFill/>
          <a:ln/>
        </p:spPr>
        <p:txBody>
          <a:bodyPr wrap="none" lIns="0" tIns="0" rIns="0" bIns="0" rtlCol="0" anchor="t"/>
          <a:lstStyle/>
          <a:p>
            <a:pPr algn="l" indent="0" marL="0">
              <a:lnSpc>
                <a:spcPct val="104000"/>
              </a:lnSpc>
              <a:buNone/>
            </a:pPr>
            <a:r>
              <a:rPr lang="en-US" sz="1700" b="1" dirty="0">
                <a:solidFill>
                  <a:srgbClr val="1B1B27"/>
                </a:solidFill>
                <a:latin typeface="Inter Bold" pitchFamily="34" charset="0"/>
                <a:ea typeface="Inter Bold" pitchFamily="34" charset="-122"/>
                <a:cs typeface="Inter Bold" pitchFamily="34" charset="-120"/>
              </a:rPr>
              <a:t>Xunzi's Radical Move</a:t>
            </a:r>
            <a:endParaRPr lang="en-US" sz="1700" dirty="0"/>
          </a:p>
        </p:txBody>
      </p:sp>
      <p:sp>
        <p:nvSpPr>
          <p:cNvPr id="7" name="Text 5"/>
          <p:cNvSpPr/>
          <p:nvPr/>
        </p:nvSpPr>
        <p:spPr>
          <a:xfrm>
            <a:off x="6318290" y="2198390"/>
            <a:ext cx="5218280"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Xunzi takes this very term and makes it the centrepiece of his positive programme.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Wei</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is not hypocrisy or pretence — it is the active, conscious process of self-transformation. Goodness is not a lie; it is an </a:t>
            </a:r>
            <a:pPr algn="l" indent="0" marL="0">
              <a:lnSpc>
                <a:spcPct val="117000"/>
              </a:lnSpc>
              <a:buNone/>
            </a:pPr>
            <a:r>
              <a:rPr lang="en-US" sz="1350" b="1" dirty="0">
                <a:solidFill>
                  <a:srgbClr val="3C3939"/>
                </a:solidFill>
                <a:latin typeface="Inter Bold" pitchFamily="34" charset="0"/>
                <a:ea typeface="Inter Bold" pitchFamily="34" charset="-122"/>
                <a:cs typeface="Inter Bold" pitchFamily="34" charset="-120"/>
              </a:rPr>
              <a:t>achievement</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requiring sustained effort, guidance of teachers, and discipline of ritual.</a:t>
            </a:r>
            <a:endParaRPr lang="en-US" sz="1350" dirty="0"/>
          </a:p>
        </p:txBody>
      </p:sp>
      <p:sp>
        <p:nvSpPr>
          <p:cNvPr id="8" name="Shape 6"/>
          <p:cNvSpPr/>
          <p:nvPr/>
        </p:nvSpPr>
        <p:spPr>
          <a:xfrm>
            <a:off x="6318290" y="3588048"/>
            <a:ext cx="19050" cy="1231205"/>
          </a:xfrm>
          <a:prstGeom prst="roundRect">
            <a:avLst>
              <a:gd name="adj" fmla="val 59999"/>
            </a:avLst>
          </a:prstGeom>
          <a:solidFill>
            <a:srgbClr val="1B1B27"/>
          </a:solidFill>
          <a:ln/>
        </p:spPr>
      </p:sp>
      <p:sp>
        <p:nvSpPr>
          <p:cNvPr id="9" name="Text 7"/>
          <p:cNvSpPr/>
          <p:nvPr/>
        </p:nvSpPr>
        <p:spPr>
          <a:xfrm>
            <a:off x="6584091" y="3707606"/>
            <a:ext cx="4952479"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"Learning is a kind of 'deliberate effort' (wei) … the self-conscious activity that humans engage in to transform themselves from their natural state into someone virtuous." — Van Norden (2011, pp. 166–167)</a:t>
            </a:r>
            <a:endParaRPr lang="en-US" sz="1350" dirty="0"/>
          </a:p>
        </p:txBody>
      </p:sp>
      <p:sp>
        <p:nvSpPr>
          <p:cNvPr id="10" name="Shape 8"/>
          <p:cNvSpPr/>
          <p:nvPr/>
        </p:nvSpPr>
        <p:spPr>
          <a:xfrm>
            <a:off x="661475" y="5118199"/>
            <a:ext cx="10868745" cy="837009"/>
          </a:xfrm>
          <a:prstGeom prst="roundRect">
            <a:avLst>
              <a:gd name="adj" fmla="val 8892"/>
            </a:avLst>
          </a:prstGeom>
          <a:solidFill>
            <a:srgbClr val="E1E1EA"/>
          </a:solidFill>
          <a:ln/>
        </p:spPr>
      </p:sp>
      <p:pic>
        <p:nvPicPr>
          <p:cNvPr id="11" name="Image 0" descr="preencoded.png">    </p:cNvPr>
          <p:cNvPicPr>
            <a:picLocks noChangeAspect="1"/>
          </p:cNvPicPr>
          <p:nvPr/>
        </p:nvPicPr>
        <p:blipFill>
          <a:blip r:embed="rId1"/>
          <a:stretch>
            <a:fillRect/>
          </a:stretch>
        </p:blipFill>
        <p:spPr>
          <a:xfrm>
            <a:off x="838675" y="5356027"/>
            <a:ext cx="221451" cy="177205"/>
          </a:xfrm>
          <a:prstGeom prst="rect">
            <a:avLst/>
          </a:prstGeom>
        </p:spPr>
      </p:pic>
      <p:sp>
        <p:nvSpPr>
          <p:cNvPr id="12" name="Text 9"/>
          <p:cNvSpPr/>
          <p:nvPr/>
        </p:nvSpPr>
        <p:spPr>
          <a:xfrm>
            <a:off x="1237326" y="5295305"/>
            <a:ext cx="10115694"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000000"/>
                </a:solidFill>
                <a:latin typeface="Inter" pitchFamily="34" charset="0"/>
                <a:ea typeface="Inter" pitchFamily="34" charset="-122"/>
                <a:cs typeface="Inter" pitchFamily="34" charset="-120"/>
              </a:rPr>
              <a:t>The translation as "deliberate effort" (Hutton) rather than "artifice" is itself an interpretive choice — Xunzi takes his opponents' term of criticism and turns it into a badge of honour.</a:t>
            </a:r>
            <a:endParaRPr lang="en-US" sz="13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661475" y="652859"/>
            <a:ext cx="10671999" cy="479921"/>
          </a:xfrm>
          <a:prstGeom prst="rect">
            <a:avLst/>
          </a:prstGeom>
          <a:noFill/>
          <a:ln/>
        </p:spPr>
        <p:txBody>
          <a:bodyPr wrap="none" lIns="0" tIns="0" rIns="0" bIns="0" rtlCol="0" anchor="t"/>
          <a:lstStyle/>
          <a:p>
            <a:pPr algn="l" indent="0" marL="0">
              <a:lnSpc>
                <a:spcPct val="104000"/>
              </a:lnSpc>
              <a:buNone/>
            </a:pPr>
            <a:r>
              <a:rPr lang="en-US" sz="3000" b="1" dirty="0">
                <a:solidFill>
                  <a:srgbClr val="1B1B27"/>
                </a:solidFill>
                <a:latin typeface="Inter Bold" pitchFamily="34" charset="0"/>
                <a:ea typeface="Inter Bold" pitchFamily="34" charset="-122"/>
                <a:cs typeface="Inter Bold" pitchFamily="34" charset="-120"/>
              </a:rPr>
              <a:t>Xunzi's Definition of </a:t>
            </a:r>
            <a:pPr algn="l" indent="0" marL="0">
              <a:lnSpc>
                <a:spcPct val="104000"/>
              </a:lnSpc>
              <a:buNone/>
            </a:pPr>
            <a:r>
              <a:rPr lang="en-US" sz="3000" b="1" i="1" dirty="0">
                <a:solidFill>
                  <a:srgbClr val="1B1B27"/>
                </a:solidFill>
                <a:latin typeface="Inter Bold" pitchFamily="34" charset="0"/>
                <a:ea typeface="Inter Bold" pitchFamily="34" charset="-122"/>
                <a:cs typeface="Inter Bold" pitchFamily="34" charset="-120"/>
              </a:rPr>
              <a:t>Wei</a:t>
            </a:r>
            <a:pPr algn="l" indent="0" marL="0">
              <a:lnSpc>
                <a:spcPct val="104000"/>
              </a:lnSpc>
              <a:buNone/>
            </a:pPr>
            <a:r>
              <a:rPr lang="en-US" sz="3000" b="1" dirty="0">
                <a:solidFill>
                  <a:srgbClr val="1B1B27"/>
                </a:solidFill>
                <a:latin typeface="Inter Bold" pitchFamily="34" charset="0"/>
                <a:ea typeface="Inter Bold" pitchFamily="34" charset="-122"/>
                <a:cs typeface="Inter Bold" pitchFamily="34" charset="-120"/>
              </a:rPr>
              <a:t> and the </a:t>
            </a:r>
            <a:pPr algn="l" indent="0" marL="0">
              <a:lnSpc>
                <a:spcPct val="104000"/>
              </a:lnSpc>
              <a:buNone/>
            </a:pPr>
            <a:r>
              <a:rPr lang="en-US" sz="3000" b="1" i="1" dirty="0">
                <a:solidFill>
                  <a:srgbClr val="1B1B27"/>
                </a:solidFill>
                <a:latin typeface="Inter Bold" pitchFamily="34" charset="0"/>
                <a:ea typeface="Inter Bold" pitchFamily="34" charset="-122"/>
                <a:cs typeface="Inter Bold" pitchFamily="34" charset="-120"/>
              </a:rPr>
              <a:t>Xing/Wei</a:t>
            </a:r>
            <a:pPr algn="l" indent="0" marL="0">
              <a:lnSpc>
                <a:spcPct val="104000"/>
              </a:lnSpc>
              <a:buNone/>
            </a:pPr>
            <a:r>
              <a:rPr lang="en-US" sz="3000" b="1" dirty="0">
                <a:solidFill>
                  <a:srgbClr val="1B1B27"/>
                </a:solidFill>
                <a:latin typeface="Inter Bold" pitchFamily="34" charset="0"/>
                <a:ea typeface="Inter Bold" pitchFamily="34" charset="-122"/>
                <a:cs typeface="Inter Bold" pitchFamily="34" charset="-120"/>
              </a:rPr>
              <a:t> Distinction</a:t>
            </a:r>
            <a:endParaRPr lang="en-US" sz="3000" dirty="0"/>
          </a:p>
        </p:txBody>
      </p:sp>
      <p:pic>
        <p:nvPicPr>
          <p:cNvPr id="3" name="Image 0" descr="preencoded.png">    </p:cNvPr>
          <p:cNvPicPr>
            <a:picLocks noChangeAspect="1"/>
          </p:cNvPicPr>
          <p:nvPr/>
        </p:nvPicPr>
        <p:blipFill>
          <a:blip r:embed="rId1"/>
          <a:stretch>
            <a:fillRect/>
          </a:stretch>
        </p:blipFill>
        <p:spPr>
          <a:xfrm>
            <a:off x="2676656" y="1332409"/>
            <a:ext cx="6838382" cy="2566095"/>
          </a:xfrm>
          <a:prstGeom prst="rect">
            <a:avLst/>
          </a:prstGeom>
        </p:spPr>
      </p:pic>
      <p:sp>
        <p:nvSpPr>
          <p:cNvPr id="4" name="Text 1"/>
          <p:cNvSpPr/>
          <p:nvPr/>
        </p:nvSpPr>
        <p:spPr>
          <a:xfrm>
            <a:off x="8201967" y="3176213"/>
            <a:ext cx="1031415" cy="397387"/>
          </a:xfrm>
          <a:prstGeom prst="rect">
            <a:avLst/>
          </a:prstGeom>
          <a:noFill/>
          <a:ln/>
        </p:spPr>
        <p:txBody>
          <a:bodyPr wrap="square" lIns="0" tIns="0" rIns="0" bIns="0" rtlCol="0" anchor="t">
            <a:normAutofit/>
          </a:bodyPr>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Transformed Product</a:t>
            </a:r>
            <a:endParaRPr lang="en-US" sz="1250" dirty="0"/>
          </a:p>
        </p:txBody>
      </p:sp>
      <p:sp>
        <p:nvSpPr>
          <p:cNvPr id="5" name="Text 2"/>
          <p:cNvSpPr/>
          <p:nvPr/>
        </p:nvSpPr>
        <p:spPr>
          <a:xfrm>
            <a:off x="6902103" y="3176213"/>
            <a:ext cx="1031414" cy="397387"/>
          </a:xfrm>
          <a:prstGeom prst="rect">
            <a:avLst/>
          </a:prstGeom>
          <a:noFill/>
          <a:ln/>
        </p:spPr>
        <p:txBody>
          <a:bodyPr wrap="square" lIns="0" tIns="0" rIns="0" bIns="0" rtlCol="0" anchor="t">
            <a:normAutofit/>
          </a:bodyPr>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Accumulated Training</a:t>
            </a:r>
            <a:endParaRPr lang="en-US" sz="1250" dirty="0"/>
          </a:p>
        </p:txBody>
      </p:sp>
      <p:sp>
        <p:nvSpPr>
          <p:cNvPr id="6" name="Text 3"/>
          <p:cNvSpPr/>
          <p:nvPr/>
        </p:nvSpPr>
        <p:spPr>
          <a:xfrm>
            <a:off x="5609303" y="3176213"/>
            <a:ext cx="1031414" cy="397387"/>
          </a:xfrm>
          <a:prstGeom prst="rect">
            <a:avLst/>
          </a:prstGeom>
          <a:noFill/>
          <a:ln/>
        </p:spPr>
        <p:txBody>
          <a:bodyPr wrap="square" lIns="0" tIns="0" rIns="0" bIns="0" rtlCol="0" anchor="t">
            <a:normAutofit/>
          </a:bodyPr>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Deliberate Effort</a:t>
            </a:r>
            <a:endParaRPr lang="en-US" sz="1250" dirty="0"/>
          </a:p>
        </p:txBody>
      </p:sp>
      <p:sp>
        <p:nvSpPr>
          <p:cNvPr id="7" name="Text 4"/>
          <p:cNvSpPr/>
          <p:nvPr/>
        </p:nvSpPr>
        <p:spPr>
          <a:xfrm>
            <a:off x="4316502" y="3275560"/>
            <a:ext cx="1031414" cy="198694"/>
          </a:xfrm>
          <a:prstGeom prst="rect">
            <a:avLst/>
          </a:prstGeom>
          <a:noFill/>
          <a:ln/>
        </p:spPr>
        <p:txBody>
          <a:bodyPr wrap="none" lIns="0" tIns="0" rIns="0" bIns="0" rtlCol="0" anchor="t"/>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Deliberation</a:t>
            </a:r>
            <a:endParaRPr lang="en-US" sz="1250" dirty="0"/>
          </a:p>
        </p:txBody>
      </p:sp>
      <p:sp>
        <p:nvSpPr>
          <p:cNvPr id="8" name="Text 5"/>
          <p:cNvSpPr/>
          <p:nvPr/>
        </p:nvSpPr>
        <p:spPr>
          <a:xfrm>
            <a:off x="2995444" y="3275560"/>
            <a:ext cx="1031415" cy="198694"/>
          </a:xfrm>
          <a:prstGeom prst="rect">
            <a:avLst/>
          </a:prstGeom>
          <a:noFill/>
          <a:ln/>
        </p:spPr>
        <p:txBody>
          <a:bodyPr wrap="none" lIns="0" tIns="0" rIns="0" bIns="0" rtlCol="0" anchor="t"/>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Dispositions</a:t>
            </a:r>
            <a:endParaRPr lang="en-US" sz="1250" dirty="0"/>
          </a:p>
        </p:txBody>
      </p:sp>
      <p:sp>
        <p:nvSpPr>
          <p:cNvPr id="9" name="Text 6"/>
          <p:cNvSpPr/>
          <p:nvPr/>
        </p:nvSpPr>
        <p:spPr>
          <a:xfrm>
            <a:off x="661475" y="4010720"/>
            <a:ext cx="10868745"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Each link is necessary: without dispositions, nothing to deliberate about; without deliberation, action is purely reflexive; without </a:t>
            </a:r>
            <a:pPr algn="l" indent="0" marL="0">
              <a:lnSpc>
                <a:spcPct val="110000"/>
              </a:lnSpc>
              <a:buNone/>
            </a:pPr>
            <a:r>
              <a:rPr lang="en-US" sz="1200" i="1" dirty="0">
                <a:solidFill>
                  <a:srgbClr val="3C3939"/>
                </a:solidFill>
                <a:latin typeface="Inter" pitchFamily="34" charset="0"/>
                <a:ea typeface="Inter" pitchFamily="34" charset="-122"/>
                <a:cs typeface="Inter" pitchFamily="34" charset="-120"/>
              </a:rPr>
              <a:t>wei</a:t>
            </a:r>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 deliberation remains internal; without accumulated training, no enduring change.</a:t>
            </a:r>
            <a:endParaRPr lang="en-US" sz="1200" dirty="0"/>
          </a:p>
        </p:txBody>
      </p:sp>
      <p:sp>
        <p:nvSpPr>
          <p:cNvPr id="10" name="Text 7"/>
          <p:cNvSpPr/>
          <p:nvPr/>
        </p:nvSpPr>
        <p:spPr>
          <a:xfrm>
            <a:off x="661475" y="4628158"/>
            <a:ext cx="3000300" cy="239911"/>
          </a:xfrm>
          <a:prstGeom prst="rect">
            <a:avLst/>
          </a:prstGeom>
          <a:noFill/>
          <a:ln/>
        </p:spPr>
        <p:txBody>
          <a:bodyPr wrap="none" lIns="0" tIns="0" rIns="0" bIns="0" rtlCol="0" anchor="t"/>
          <a:lstStyle/>
          <a:p>
            <a:pPr algn="l" indent="0" marL="0">
              <a:lnSpc>
                <a:spcPct val="104000"/>
              </a:lnSpc>
              <a:buNone/>
            </a:pPr>
            <a:r>
              <a:rPr lang="zh-CN" altLang="en-US" sz="1500" b="1" i="1" dirty="0">
                <a:solidFill>
                  <a:srgbClr val="1B1B27"/>
                </a:solidFill>
                <a:latin typeface="Inter Bold" pitchFamily="34" charset="0"/>
                <a:ea typeface="Inter Bold" pitchFamily="34" charset="-122"/>
                <a:cs typeface="Inter Bold" pitchFamily="34" charset="-120"/>
              </a:rPr>
              <a:t>Xing</a:t>
            </a:r>
            <a:pPr algn="l" indent="0" marL="0">
              <a:lnSpc>
                <a:spcPct val="104000"/>
              </a:lnSpc>
              <a:buNone/>
            </a:pPr>
            <a:r>
              <a:rPr lang="zh-CN" altLang="en-US" sz="1500" b="1" dirty="0">
                <a:solidFill>
                  <a:srgbClr val="1B1B27"/>
                </a:solidFill>
                <a:latin typeface="Inter Bold" pitchFamily="34" charset="0"/>
                <a:ea typeface="Inter Bold" pitchFamily="34" charset="-122"/>
                <a:cs typeface="Inter Bold" pitchFamily="34" charset="-120"/>
              </a:rPr>
              <a:t> (性) — Inborn Nature</a:t>
            </a:r>
            <a:endParaRPr lang="zh-CN" sz="1500" dirty="0"/>
          </a:p>
        </p:txBody>
      </p:sp>
      <p:sp>
        <p:nvSpPr>
          <p:cNvPr id="11" name="Text 8"/>
          <p:cNvSpPr/>
          <p:nvPr/>
        </p:nvSpPr>
        <p:spPr>
          <a:xfrm>
            <a:off x="661475" y="4967883"/>
            <a:ext cx="5856637" cy="202704"/>
          </a:xfrm>
          <a:prstGeom prst="rect">
            <a:avLst/>
          </a:prstGeom>
          <a:noFill/>
          <a:ln/>
        </p:spPr>
        <p:txBody>
          <a:bodyPr wrap="none" lIns="0" tIns="0" rIns="0" bIns="0" rtlCol="0" anchor="t"/>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Cannot be learned or worked at. The raw material — given, not chosen.</a:t>
            </a:r>
            <a:endParaRPr lang="en-US" sz="1200" dirty="0"/>
          </a:p>
        </p:txBody>
      </p:sp>
      <p:sp>
        <p:nvSpPr>
          <p:cNvPr id="12" name="Text 9"/>
          <p:cNvSpPr/>
          <p:nvPr/>
        </p:nvSpPr>
        <p:spPr>
          <a:xfrm>
            <a:off x="6289518" y="4628158"/>
            <a:ext cx="3164503" cy="239911"/>
          </a:xfrm>
          <a:prstGeom prst="rect">
            <a:avLst/>
          </a:prstGeom>
          <a:noFill/>
          <a:ln/>
        </p:spPr>
        <p:txBody>
          <a:bodyPr wrap="none" lIns="0" tIns="0" rIns="0" bIns="0" rtlCol="0" anchor="t"/>
          <a:lstStyle/>
          <a:p>
            <a:pPr algn="l" indent="0" marL="0">
              <a:lnSpc>
                <a:spcPct val="104000"/>
              </a:lnSpc>
              <a:buNone/>
            </a:pPr>
            <a:r>
              <a:rPr lang="zh-CN" altLang="en-US" sz="1500" b="1" i="1" dirty="0">
                <a:solidFill>
                  <a:srgbClr val="1B1B27"/>
                </a:solidFill>
                <a:latin typeface="Inter Bold" pitchFamily="34" charset="0"/>
                <a:ea typeface="Inter Bold" pitchFamily="34" charset="-122"/>
                <a:cs typeface="Inter Bold" pitchFamily="34" charset="-120"/>
              </a:rPr>
              <a:t>Wei</a:t>
            </a:r>
            <a:pPr algn="l" indent="0" marL="0">
              <a:lnSpc>
                <a:spcPct val="104000"/>
              </a:lnSpc>
              <a:buNone/>
            </a:pPr>
            <a:r>
              <a:rPr lang="zh-CN" altLang="en-US" sz="1500" b="1" dirty="0">
                <a:solidFill>
                  <a:srgbClr val="1B1B27"/>
                </a:solidFill>
                <a:latin typeface="Inter Bold" pitchFamily="34" charset="0"/>
                <a:ea typeface="Inter Bold" pitchFamily="34" charset="-122"/>
                <a:cs typeface="Inter Bold" pitchFamily="34" charset="-120"/>
              </a:rPr>
              <a:t> (伪) — Deliberate Effort</a:t>
            </a:r>
            <a:endParaRPr lang="zh-CN" sz="1500" dirty="0"/>
          </a:p>
        </p:txBody>
      </p:sp>
      <p:sp>
        <p:nvSpPr>
          <p:cNvPr id="13" name="Text 10"/>
          <p:cNvSpPr/>
          <p:nvPr/>
        </p:nvSpPr>
        <p:spPr>
          <a:xfrm>
            <a:off x="6289518" y="4967883"/>
            <a:ext cx="5247052"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Produced through learning and effort. The finished product — achieved, not received.</a:t>
            </a:r>
            <a:endParaRPr lang="en-US" sz="1200" dirty="0"/>
          </a:p>
        </p:txBody>
      </p:sp>
      <p:sp>
        <p:nvSpPr>
          <p:cNvPr id="14" name="Shape 11"/>
          <p:cNvSpPr/>
          <p:nvPr/>
        </p:nvSpPr>
        <p:spPr>
          <a:xfrm>
            <a:off x="661475" y="5575300"/>
            <a:ext cx="19050" cy="629841"/>
          </a:xfrm>
          <a:prstGeom prst="roundRect">
            <a:avLst>
              <a:gd name="adj" fmla="val 59999"/>
            </a:avLst>
          </a:prstGeom>
          <a:solidFill>
            <a:srgbClr val="1B1B27"/>
          </a:solidFill>
          <a:ln/>
        </p:spPr>
      </p:sp>
      <p:sp>
        <p:nvSpPr>
          <p:cNvPr id="15" name="Text 12"/>
          <p:cNvSpPr/>
          <p:nvPr/>
        </p:nvSpPr>
        <p:spPr>
          <a:xfrm>
            <a:off x="891756" y="5687516"/>
            <a:ext cx="10638464"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"If there were no human nature, then there would be nothing for deliberate effort to be applied to. If there were no deliberate effort, then human nature would not be able to beautify itself." — Xunzi, Ch.19</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661475" y="690761"/>
            <a:ext cx="10697597" cy="701477"/>
          </a:xfrm>
          <a:prstGeom prst="rect">
            <a:avLst/>
          </a:prstGeom>
          <a:noFill/>
          <a:ln/>
        </p:spPr>
        <p:txBody>
          <a:bodyPr wrap="none" lIns="0" tIns="0" rIns="0" bIns="0" rtlCol="0" anchor="t"/>
          <a:lstStyle/>
          <a:p>
            <a:pPr algn="l" indent="0" marL="0">
              <a:lnSpc>
                <a:spcPct val="104000"/>
              </a:lnSpc>
              <a:buNone/>
            </a:pPr>
            <a:r>
              <a:rPr lang="en-US" sz="4400" b="1" dirty="0">
                <a:solidFill>
                  <a:srgbClr val="1B1B27"/>
                </a:solidFill>
                <a:latin typeface="Inter Bold" pitchFamily="34" charset="0"/>
                <a:ea typeface="Inter Bold" pitchFamily="34" charset="-122"/>
                <a:cs typeface="Inter Bold" pitchFamily="34" charset="-120"/>
              </a:rPr>
              <a:t>The Potter and Woodworker Analogy</a:t>
            </a:r>
            <a:endParaRPr lang="en-US" sz="4400" dirty="0"/>
          </a:p>
        </p:txBody>
      </p:sp>
      <p:pic>
        <p:nvPicPr>
          <p:cNvPr id="3" name="Image 0" descr="preencoded.png">    </p:cNvPr>
          <p:cNvPicPr>
            <a:picLocks noChangeAspect="1"/>
          </p:cNvPicPr>
          <p:nvPr/>
        </p:nvPicPr>
        <p:blipFill>
          <a:blip r:embed="rId1"/>
          <a:stretch>
            <a:fillRect/>
          </a:stretch>
        </p:blipFill>
        <p:spPr>
          <a:xfrm>
            <a:off x="661475" y="1818680"/>
            <a:ext cx="1107849" cy="1107877"/>
          </a:xfrm>
          <a:prstGeom prst="rect">
            <a:avLst/>
          </a:prstGeom>
        </p:spPr>
      </p:pic>
      <p:sp>
        <p:nvSpPr>
          <p:cNvPr id="4" name="Text 1"/>
          <p:cNvSpPr/>
          <p:nvPr/>
        </p:nvSpPr>
        <p:spPr>
          <a:xfrm>
            <a:off x="2035819" y="1818680"/>
            <a:ext cx="2805737" cy="350738"/>
          </a:xfrm>
          <a:prstGeom prst="rect">
            <a:avLst/>
          </a:prstGeom>
          <a:noFill/>
          <a:ln/>
        </p:spPr>
        <p:txBody>
          <a:bodyPr wrap="none" lIns="0" tIns="0" rIns="0" bIns="0" rtlCol="0" anchor="t"/>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The Potter</a:t>
            </a:r>
            <a:endParaRPr lang="en-US" sz="2200" dirty="0"/>
          </a:p>
        </p:txBody>
      </p:sp>
      <p:sp>
        <p:nvSpPr>
          <p:cNvPr id="5" name="Text 2"/>
          <p:cNvSpPr/>
          <p:nvPr/>
        </p:nvSpPr>
        <p:spPr>
          <a:xfrm>
            <a:off x="2035819" y="2297311"/>
            <a:ext cx="3926781" cy="2100263"/>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Mixes clay and makes vessels. The vessels are produced from </a:t>
            </a:r>
            <a:pPr algn="l" indent="0" marL="0">
              <a:lnSpc>
                <a:spcPct val="130000"/>
              </a:lnSpc>
              <a:buNone/>
            </a:pPr>
            <a:r>
              <a:rPr lang="en-US" sz="1750" i="1" dirty="0">
                <a:solidFill>
                  <a:srgbClr val="3C3939"/>
                </a:solidFill>
                <a:latin typeface="Inter" pitchFamily="34" charset="0"/>
                <a:ea typeface="Inter" pitchFamily="34" charset="-122"/>
                <a:cs typeface="Inter" pitchFamily="34" charset="-120"/>
              </a:rPr>
              <a:t>wei</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not from nature. The clay has no internal tendency to become a bowl — the form comes from the potter's skill and effort.</a:t>
            </a:r>
            <a:endParaRPr lang="en-US" sz="1750" dirty="0"/>
          </a:p>
        </p:txBody>
      </p:sp>
      <p:pic>
        <p:nvPicPr>
          <p:cNvPr id="6" name="Image 1" descr="preencoded.png">    </p:cNvPr>
          <p:cNvPicPr>
            <a:picLocks noChangeAspect="1"/>
          </p:cNvPicPr>
          <p:nvPr/>
        </p:nvPicPr>
        <p:blipFill>
          <a:blip r:embed="rId2"/>
          <a:stretch>
            <a:fillRect/>
          </a:stretch>
        </p:blipFill>
        <p:spPr>
          <a:xfrm>
            <a:off x="6229095" y="1818680"/>
            <a:ext cx="1107849" cy="1107877"/>
          </a:xfrm>
          <a:prstGeom prst="rect">
            <a:avLst/>
          </a:prstGeom>
        </p:spPr>
      </p:pic>
      <p:sp>
        <p:nvSpPr>
          <p:cNvPr id="7" name="Text 3"/>
          <p:cNvSpPr/>
          <p:nvPr/>
        </p:nvSpPr>
        <p:spPr>
          <a:xfrm>
            <a:off x="7603439" y="1818680"/>
            <a:ext cx="2805737" cy="350738"/>
          </a:xfrm>
          <a:prstGeom prst="rect">
            <a:avLst/>
          </a:prstGeom>
          <a:noFill/>
          <a:ln/>
        </p:spPr>
        <p:txBody>
          <a:bodyPr wrap="none" lIns="0" tIns="0" rIns="0" bIns="0" rtlCol="0" anchor="t"/>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The Woodworker</a:t>
            </a:r>
            <a:endParaRPr lang="en-US" sz="2200" dirty="0"/>
          </a:p>
        </p:txBody>
      </p:sp>
      <p:sp>
        <p:nvSpPr>
          <p:cNvPr id="8" name="Text 4"/>
          <p:cNvSpPr/>
          <p:nvPr/>
        </p:nvSpPr>
        <p:spPr>
          <a:xfrm>
            <a:off x="7603439" y="2297311"/>
            <a:ext cx="3926781" cy="1750219"/>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Carves wood and makes utensils. Similarly, ritual and </a:t>
            </a:r>
            <a:pPr algn="l" indent="0" marL="0">
              <a:lnSpc>
                <a:spcPct val="130000"/>
              </a:lnSpc>
              <a:buNone/>
            </a:pPr>
            <a:r>
              <a:rPr lang="en-US" sz="1750" i="1" dirty="0">
                <a:solidFill>
                  <a:srgbClr val="3C3939"/>
                </a:solidFill>
                <a:latin typeface="Inter" pitchFamily="34" charset="0"/>
                <a:ea typeface="Inter" pitchFamily="34" charset="-122"/>
                <a:cs typeface="Inter" pitchFamily="34" charset="-120"/>
              </a:rPr>
              <a:t>yi</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are produced from the sage's </a:t>
            </a:r>
            <a:pPr algn="l" indent="0" marL="0">
              <a:lnSpc>
                <a:spcPct val="130000"/>
              </a:lnSpc>
              <a:buNone/>
            </a:pPr>
            <a:r>
              <a:rPr lang="en-US" sz="1750" i="1" dirty="0">
                <a:solidFill>
                  <a:srgbClr val="3C3939"/>
                </a:solidFill>
                <a:latin typeface="Inter" pitchFamily="34" charset="0"/>
                <a:ea typeface="Inter" pitchFamily="34" charset="-122"/>
                <a:cs typeface="Inter" pitchFamily="34" charset="-120"/>
              </a:rPr>
              <a:t>wei</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not from human nature. Human nature has no internal tendency toward virtue.</a:t>
            </a:r>
            <a:endParaRPr lang="en-US" sz="1750" dirty="0"/>
          </a:p>
        </p:txBody>
      </p:sp>
      <p:sp>
        <p:nvSpPr>
          <p:cNvPr id="9" name="Shape 5"/>
          <p:cNvSpPr/>
          <p:nvPr/>
        </p:nvSpPr>
        <p:spPr>
          <a:xfrm>
            <a:off x="661475" y="4637385"/>
            <a:ext cx="25399" cy="1529655"/>
          </a:xfrm>
          <a:prstGeom prst="roundRect">
            <a:avLst>
              <a:gd name="adj" fmla="val 60001"/>
            </a:avLst>
          </a:prstGeom>
          <a:solidFill>
            <a:srgbClr val="1B1B27"/>
          </a:solidFill>
          <a:ln/>
        </p:spPr>
      </p:sp>
      <p:sp>
        <p:nvSpPr>
          <p:cNvPr id="10" name="Text 6"/>
          <p:cNvSpPr/>
          <p:nvPr/>
        </p:nvSpPr>
        <p:spPr>
          <a:xfrm>
            <a:off x="998116" y="4877197"/>
            <a:ext cx="10532104" cy="1050131"/>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"When the potter mixes clay and makes vessels, the vessels are produced from the deliberate efforts of the craftsman; they are not produced from people's nature." — Xunzi, Ch.23 (Hutton trans.)</a:t>
            </a:r>
            <a:endParaRPr lang="en-US" sz="17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774527"/>
            <a:ext cx="1453618"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5375041" y="1845370"/>
            <a:ext cx="1779841"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KEY POINT 2</a:t>
            </a:r>
            <a:endParaRPr lang="en-US" sz="1450" dirty="0"/>
          </a:p>
        </p:txBody>
      </p:sp>
      <p:sp>
        <p:nvSpPr>
          <p:cNvPr id="5" name="Text 2"/>
          <p:cNvSpPr/>
          <p:nvPr/>
        </p:nvSpPr>
        <p:spPr>
          <a:xfrm>
            <a:off x="5233360" y="2313087"/>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The Origin of Ritual</a:t>
            </a:r>
            <a:endParaRPr lang="en-US" sz="6400" dirty="0"/>
          </a:p>
        </p:txBody>
      </p:sp>
      <p:sp>
        <p:nvSpPr>
          <p:cNvPr id="6" name="Text 3"/>
          <p:cNvSpPr/>
          <p:nvPr/>
        </p:nvSpPr>
        <p:spPr>
          <a:xfrm>
            <a:off x="5233360" y="4705449"/>
            <a:ext cx="6906444" cy="377924"/>
          </a:xfrm>
          <a:prstGeom prst="rect">
            <a:avLst/>
          </a:prstGeom>
          <a:noFill/>
          <a:ln/>
        </p:spPr>
        <p:txBody>
          <a:bodyPr wrap="none" lIns="0" tIns="0" rIns="0" bIns="0" rtlCol="0" anchor="t"/>
          <a:lstStyle/>
          <a:p>
            <a:pPr algn="l" indent="0" marL="0">
              <a:lnSpc>
                <a:spcPct val="133000"/>
              </a:lnSpc>
              <a:buNone/>
            </a:pPr>
            <a:r>
              <a:rPr lang="zh-CN" altLang="en-US" sz="1850" dirty="0">
                <a:solidFill>
                  <a:srgbClr val="3C3939"/>
                </a:solidFill>
                <a:latin typeface="Inter" pitchFamily="34" charset="0"/>
                <a:ea typeface="Inter" pitchFamily="34" charset="-122"/>
                <a:cs typeface="Inter" pitchFamily="34" charset="-120"/>
              </a:rPr>
              <a:t>Xunzi, Chapter 19 — 礼起于何也?</a:t>
            </a:r>
            <a:endParaRPr lang="zh-CN" sz="18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661988"/>
            <a:ext cx="10872218" cy="516731"/>
          </a:xfrm>
          <a:prstGeom prst="rect">
            <a:avLst/>
          </a:prstGeom>
          <a:noFill/>
          <a:ln/>
        </p:spPr>
        <p:txBody>
          <a:bodyPr wrap="none" lIns="0" tIns="0" rIns="0" bIns="0" rtlCol="0" anchor="t"/>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The State-of-Nature Argument — Xunzi Chapter 19</a:t>
            </a:r>
            <a:endParaRPr lang="en-US" sz="3250" dirty="0"/>
          </a:p>
        </p:txBody>
      </p:sp>
      <p:sp>
        <p:nvSpPr>
          <p:cNvPr id="3" name="Text 1"/>
          <p:cNvSpPr/>
          <p:nvPr/>
        </p:nvSpPr>
        <p:spPr>
          <a:xfrm>
            <a:off x="661475" y="1410196"/>
            <a:ext cx="11478330" cy="224929"/>
          </a:xfrm>
          <a:prstGeom prst="rect">
            <a:avLst/>
          </a:prstGeom>
          <a:noFill/>
          <a:ln/>
        </p:spPr>
        <p:txBody>
          <a:bodyPr wrap="none" lIns="0" tIns="0" rIns="0" bIns="0" rtlCol="0" anchor="t"/>
          <a:lstStyle/>
          <a:p>
            <a:pPr algn="l" indent="0" marL="0">
              <a:lnSpc>
                <a:spcPct val="113000"/>
              </a:lnSpc>
              <a:buNone/>
            </a:pPr>
            <a:r>
              <a:rPr lang="zh-CN" altLang="en-US" sz="1300" b="1" dirty="0">
                <a:solidFill>
                  <a:srgbClr val="3C3939"/>
                </a:solidFill>
                <a:latin typeface="Inter Bold" pitchFamily="34" charset="0"/>
                <a:ea typeface="Inter Bold" pitchFamily="34" charset="-122"/>
                <a:cs typeface="Inter Bold" pitchFamily="34" charset="-120"/>
              </a:rPr>
              <a:t>"From what did ritual arise?" (礼起于何也?)</a:t>
            </a:r>
            <a:endParaRPr lang="zh-CN" sz="1300" dirty="0"/>
          </a:p>
        </p:txBody>
      </p:sp>
      <p:pic>
        <p:nvPicPr>
          <p:cNvPr id="4" name="Image 0" descr="preencoded.png">    </p:cNvPr>
          <p:cNvPicPr>
            <a:picLocks noChangeAspect="1"/>
          </p:cNvPicPr>
          <p:nvPr/>
        </p:nvPicPr>
        <p:blipFill>
          <a:blip r:embed="rId1"/>
          <a:stretch>
            <a:fillRect/>
          </a:stretch>
        </p:blipFill>
        <p:spPr>
          <a:xfrm>
            <a:off x="3137615" y="1765300"/>
            <a:ext cx="5916464" cy="2707779"/>
          </a:xfrm>
          <a:prstGeom prst="rect">
            <a:avLst/>
          </a:prstGeom>
        </p:spPr>
      </p:pic>
      <p:sp>
        <p:nvSpPr>
          <p:cNvPr id="5" name="Text 2"/>
          <p:cNvSpPr/>
          <p:nvPr/>
        </p:nvSpPr>
        <p:spPr>
          <a:xfrm>
            <a:off x="7667844" y="3723078"/>
            <a:ext cx="1110748" cy="427953"/>
          </a:xfrm>
          <a:prstGeom prst="rect">
            <a:avLst/>
          </a:prstGeom>
          <a:noFill/>
          <a:ln/>
        </p:spPr>
        <p:txBody>
          <a:bodyPr wrap="square" lIns="0" tIns="0" rIns="0" bIns="0" rtlCol="0" anchor="t">
            <a:normAutofit/>
          </a:bodyPr>
          <a:lstStyle/>
          <a:p>
            <a:pPr algn="ctr" indent="0" marL="0">
              <a:lnSpc>
                <a:spcPct val="104000"/>
              </a:lnSpc>
              <a:buNone/>
            </a:pPr>
            <a:r>
              <a:rPr lang="en-US" sz="1300" b="1" dirty="0">
                <a:solidFill>
                  <a:srgbClr val="3C3939"/>
                </a:solidFill>
                <a:latin typeface="Inter Bold" pitchFamily="34" charset="0"/>
                <a:ea typeface="Inter Bold" pitchFamily="34" charset="-122"/>
                <a:cs typeface="Inter Bold" pitchFamily="34" charset="-120"/>
              </a:rPr>
              <a:t>Ritual: Fen &amp; Yang</a:t>
            </a:r>
            <a:endParaRPr lang="en-US" sz="1300" dirty="0"/>
          </a:p>
        </p:txBody>
      </p:sp>
      <p:sp>
        <p:nvSpPr>
          <p:cNvPr id="6" name="Text 3"/>
          <p:cNvSpPr/>
          <p:nvPr/>
        </p:nvSpPr>
        <p:spPr>
          <a:xfrm>
            <a:off x="6267998" y="3723078"/>
            <a:ext cx="1110747" cy="427953"/>
          </a:xfrm>
          <a:prstGeom prst="rect">
            <a:avLst/>
          </a:prstGeom>
          <a:noFill/>
          <a:ln/>
        </p:spPr>
        <p:txBody>
          <a:bodyPr wrap="square" lIns="0" tIns="0" rIns="0" bIns="0" rtlCol="0" anchor="t">
            <a:normAutofit/>
          </a:bodyPr>
          <a:lstStyle/>
          <a:p>
            <a:pPr algn="ctr" indent="0" marL="0">
              <a:lnSpc>
                <a:spcPct val="104000"/>
              </a:lnSpc>
              <a:buNone/>
            </a:pPr>
            <a:r>
              <a:rPr lang="en-US" sz="1300" b="1" dirty="0">
                <a:solidFill>
                  <a:srgbClr val="3C3939"/>
                </a:solidFill>
                <a:latin typeface="Inter Bold" pitchFamily="34" charset="0"/>
                <a:ea typeface="Inter Bold" pitchFamily="34" charset="-122"/>
                <a:cs typeface="Inter Bold" pitchFamily="34" charset="-120"/>
              </a:rPr>
              <a:t>Sages Create Ritual</a:t>
            </a:r>
            <a:endParaRPr lang="en-US" sz="1300" dirty="0"/>
          </a:p>
        </p:txBody>
      </p:sp>
      <p:sp>
        <p:nvSpPr>
          <p:cNvPr id="7" name="Text 4"/>
          <p:cNvSpPr/>
          <p:nvPr/>
        </p:nvSpPr>
        <p:spPr>
          <a:xfrm>
            <a:off x="4875760" y="3723078"/>
            <a:ext cx="1110747" cy="427953"/>
          </a:xfrm>
          <a:prstGeom prst="rect">
            <a:avLst/>
          </a:prstGeom>
          <a:noFill/>
          <a:ln/>
        </p:spPr>
        <p:txBody>
          <a:bodyPr wrap="square" lIns="0" tIns="0" rIns="0" bIns="0" rtlCol="0" anchor="t">
            <a:normAutofit/>
          </a:bodyPr>
          <a:lstStyle/>
          <a:p>
            <a:pPr algn="ctr" indent="0" marL="0">
              <a:lnSpc>
                <a:spcPct val="104000"/>
              </a:lnSpc>
              <a:buNone/>
            </a:pPr>
            <a:r>
              <a:rPr lang="en-US" sz="1300" b="1" dirty="0">
                <a:solidFill>
                  <a:srgbClr val="3C3939"/>
                </a:solidFill>
                <a:latin typeface="Inter Bold" pitchFamily="34" charset="0"/>
                <a:ea typeface="Inter Bold" pitchFamily="34" charset="-122"/>
                <a:cs typeface="Inter Bold" pitchFamily="34" charset="-120"/>
              </a:rPr>
              <a:t>Scarcity &amp; Conflict</a:t>
            </a:r>
            <a:endParaRPr lang="en-US" sz="1300" dirty="0"/>
          </a:p>
        </p:txBody>
      </p:sp>
      <p:sp>
        <p:nvSpPr>
          <p:cNvPr id="8" name="Text 5"/>
          <p:cNvSpPr/>
          <p:nvPr/>
        </p:nvSpPr>
        <p:spPr>
          <a:xfrm>
            <a:off x="3453090" y="3723078"/>
            <a:ext cx="1110747" cy="427953"/>
          </a:xfrm>
          <a:prstGeom prst="rect">
            <a:avLst/>
          </a:prstGeom>
          <a:noFill/>
          <a:ln/>
        </p:spPr>
        <p:txBody>
          <a:bodyPr wrap="square" lIns="0" tIns="0" rIns="0" bIns="0" rtlCol="0" anchor="t">
            <a:normAutofit/>
          </a:bodyPr>
          <a:lstStyle/>
          <a:p>
            <a:pPr algn="ctr" indent="0" marL="0">
              <a:lnSpc>
                <a:spcPct val="104000"/>
              </a:lnSpc>
              <a:buNone/>
            </a:pPr>
            <a:r>
              <a:rPr lang="en-US" sz="1300" b="1" dirty="0">
                <a:solidFill>
                  <a:srgbClr val="3C3939"/>
                </a:solidFill>
                <a:latin typeface="Inter Bold" pitchFamily="34" charset="0"/>
                <a:ea typeface="Inter Bold" pitchFamily="34" charset="-122"/>
                <a:cs typeface="Inter Bold" pitchFamily="34" charset="-120"/>
              </a:rPr>
              <a:t>Innate Desires</a:t>
            </a:r>
            <a:endParaRPr lang="en-US" sz="1300" dirty="0"/>
          </a:p>
        </p:txBody>
      </p:sp>
      <p:sp>
        <p:nvSpPr>
          <p:cNvPr id="9" name="Shape 6"/>
          <p:cNvSpPr/>
          <p:nvPr/>
        </p:nvSpPr>
        <p:spPr>
          <a:xfrm>
            <a:off x="661475" y="4603254"/>
            <a:ext cx="19050" cy="710208"/>
          </a:xfrm>
          <a:prstGeom prst="roundRect">
            <a:avLst>
              <a:gd name="adj" fmla="val 59999"/>
            </a:avLst>
          </a:prstGeom>
          <a:solidFill>
            <a:srgbClr val="1B1B27"/>
          </a:solidFill>
          <a:ln/>
        </p:spPr>
      </p:sp>
      <p:sp>
        <p:nvSpPr>
          <p:cNvPr id="10" name="Text 7"/>
          <p:cNvSpPr/>
          <p:nvPr/>
        </p:nvSpPr>
        <p:spPr>
          <a:xfrm>
            <a:off x="909516" y="4733429"/>
            <a:ext cx="10620705"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"When they have desires but do not get the objects of their desire, then they cannot but seek some means of satisfaction. If there is no measure or limit to their seeking, then they cannot help but struggle with each other." — Xunzi, Ch.19 (Hutton trans.)</a:t>
            </a:r>
            <a:endParaRPr lang="en-US" sz="1300" dirty="0"/>
          </a:p>
        </p:txBody>
      </p:sp>
      <p:sp>
        <p:nvSpPr>
          <p:cNvPr id="11" name="Shape 8"/>
          <p:cNvSpPr/>
          <p:nvPr/>
        </p:nvSpPr>
        <p:spPr>
          <a:xfrm>
            <a:off x="661475" y="5443637"/>
            <a:ext cx="10868745" cy="752277"/>
          </a:xfrm>
          <a:prstGeom prst="roundRect">
            <a:avLst>
              <a:gd name="adj" fmla="val 9234"/>
            </a:avLst>
          </a:prstGeom>
          <a:solidFill>
            <a:srgbClr val="B6D6FC"/>
          </a:solidFill>
          <a:ln/>
        </p:spPr>
      </p:sp>
      <p:pic>
        <p:nvPicPr>
          <p:cNvPr id="12" name="Image 1" descr="preencoded.png">    </p:cNvPr>
          <p:cNvPicPr>
            <a:picLocks noChangeAspect="1"/>
          </p:cNvPicPr>
          <p:nvPr/>
        </p:nvPicPr>
        <p:blipFill>
          <a:blip r:embed="rId2"/>
          <a:stretch>
            <a:fillRect/>
          </a:stretch>
        </p:blipFill>
        <p:spPr>
          <a:xfrm>
            <a:off x="826769" y="5664299"/>
            <a:ext cx="206667" cy="165298"/>
          </a:xfrm>
          <a:prstGeom prst="rect">
            <a:avLst/>
          </a:prstGeom>
        </p:spPr>
      </p:pic>
      <p:sp>
        <p:nvSpPr>
          <p:cNvPr id="13" name="Text 9"/>
          <p:cNvSpPr/>
          <p:nvPr/>
        </p:nvSpPr>
        <p:spPr>
          <a:xfrm>
            <a:off x="1198731" y="5600601"/>
            <a:ext cx="10166195"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000000"/>
                </a:solidFill>
                <a:latin typeface="Inter" pitchFamily="34" charset="0"/>
                <a:ea typeface="Inter" pitchFamily="34" charset="-122"/>
                <a:cs typeface="Inter" pitchFamily="34" charset="-120"/>
              </a:rPr>
              <a:t>This anticipates Hobbes's state-of-nature argument by nearly 2,000 years. Ritual, for Xunzi, is society's solution to the problem of scarcity.</a:t>
            </a:r>
            <a:endParaRPr lang="en-US" sz="13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661475" y="677565"/>
            <a:ext cx="11216002" cy="726777"/>
          </a:xfrm>
          <a:prstGeom prst="rect">
            <a:avLst/>
          </a:prstGeom>
          <a:noFill/>
          <a:ln/>
        </p:spPr>
        <p:txBody>
          <a:bodyPr wrap="none" lIns="0" tIns="0" rIns="0" bIns="0" rtlCol="0" anchor="t"/>
          <a:lstStyle/>
          <a:p>
            <a:pPr algn="l" indent="0" marL="0">
              <a:lnSpc>
                <a:spcPct val="104000"/>
              </a:lnSpc>
              <a:buNone/>
            </a:pPr>
            <a:r>
              <a:rPr lang="en-US" sz="4550" b="1" dirty="0">
                <a:solidFill>
                  <a:srgbClr val="1B1B27"/>
                </a:solidFill>
                <a:latin typeface="Inter Bold" pitchFamily="34" charset="0"/>
                <a:ea typeface="Inter Bold" pitchFamily="34" charset="-122"/>
                <a:cs typeface="Inter Bold" pitchFamily="34" charset="-120"/>
              </a:rPr>
              <a:t>Ritual as Both Nurture and Distinction</a:t>
            </a:r>
            <a:endParaRPr lang="en-US" sz="4550" dirty="0"/>
          </a:p>
        </p:txBody>
      </p:sp>
      <p:sp>
        <p:nvSpPr>
          <p:cNvPr id="3" name="Shape 1"/>
          <p:cNvSpPr/>
          <p:nvPr/>
        </p:nvSpPr>
        <p:spPr>
          <a:xfrm>
            <a:off x="494097" y="1747738"/>
            <a:ext cx="5485469" cy="4432598"/>
          </a:xfrm>
          <a:prstGeom prst="roundRect">
            <a:avLst>
              <a:gd name="adj" fmla="val 3778"/>
            </a:avLst>
          </a:prstGeom>
          <a:solidFill>
            <a:srgbClr val="1B1B27"/>
          </a:solidFill>
          <a:ln/>
        </p:spPr>
      </p:sp>
      <p:sp>
        <p:nvSpPr>
          <p:cNvPr id="4" name="Text 2"/>
          <p:cNvSpPr/>
          <p:nvPr/>
        </p:nvSpPr>
        <p:spPr>
          <a:xfrm>
            <a:off x="726660" y="1976636"/>
            <a:ext cx="3516820" cy="363339"/>
          </a:xfrm>
          <a:prstGeom prst="rect">
            <a:avLst/>
          </a:prstGeom>
          <a:noFill/>
          <a:ln/>
        </p:spPr>
        <p:txBody>
          <a:bodyPr wrap="none" lIns="0" tIns="0" rIns="0" bIns="0" rtlCol="0" anchor="t"/>
          <a:lstStyle/>
          <a:p>
            <a:pPr algn="l" indent="0" marL="0">
              <a:lnSpc>
                <a:spcPct val="104000"/>
              </a:lnSpc>
              <a:buNone/>
            </a:pPr>
            <a:r>
              <a:rPr lang="zh-CN" altLang="en-US" sz="2250" b="1" dirty="0">
                <a:solidFill>
                  <a:srgbClr val="FFFFFF"/>
                </a:solidFill>
                <a:latin typeface="Inter Bold" pitchFamily="34" charset="0"/>
                <a:ea typeface="Inter Bold" pitchFamily="34" charset="-122"/>
                <a:cs typeface="Inter Bold" pitchFamily="34" charset="-120"/>
              </a:rPr>
              <a:t>Nurture (</a:t>
            </a:r>
            <a:pPr algn="l" indent="0" marL="0">
              <a:lnSpc>
                <a:spcPct val="104000"/>
              </a:lnSpc>
              <a:buNone/>
            </a:pPr>
            <a:r>
              <a:rPr lang="zh-CN" altLang="en-US" sz="2250" b="1" i="1" dirty="0">
                <a:solidFill>
                  <a:srgbClr val="FFFFFF"/>
                </a:solidFill>
                <a:latin typeface="Inter Bold" pitchFamily="34" charset="0"/>
                <a:ea typeface="Inter Bold" pitchFamily="34" charset="-122"/>
                <a:cs typeface="Inter Bold" pitchFamily="34" charset="-120"/>
              </a:rPr>
              <a:t>Yang</a:t>
            </a:r>
            <a:pPr algn="l" indent="0" marL="0">
              <a:lnSpc>
                <a:spcPct val="104000"/>
              </a:lnSpc>
              <a:buNone/>
            </a:pPr>
            <a:r>
              <a:rPr lang="zh-CN" altLang="en-US" sz="2250" b="1" dirty="0">
                <a:solidFill>
                  <a:srgbClr val="FFFFFF"/>
                </a:solidFill>
                <a:latin typeface="Inter Bold" pitchFamily="34" charset="0"/>
                <a:ea typeface="Inter Bold" pitchFamily="34" charset="-122"/>
                <a:cs typeface="Inter Bold" pitchFamily="34" charset="-120"/>
              </a:rPr>
              <a:t> 养)</a:t>
            </a:r>
            <a:endParaRPr lang="zh-CN" sz="2250" dirty="0"/>
          </a:p>
        </p:txBody>
      </p:sp>
      <p:sp>
        <p:nvSpPr>
          <p:cNvPr id="5" name="Text 3"/>
          <p:cNvSpPr/>
          <p:nvPr/>
        </p:nvSpPr>
        <p:spPr>
          <a:xfrm>
            <a:off x="726660" y="2568873"/>
            <a:ext cx="5020343" cy="2790329"/>
          </a:xfrm>
          <a:prstGeom prst="rect">
            <a:avLst/>
          </a:prstGeom>
          <a:noFill/>
          <a:ln/>
        </p:spPr>
        <p:txBody>
          <a:bodyPr wrap="square" lIns="0" tIns="0" rIns="0" bIns="0" rtlCol="0" anchor="t">
            <a:normAutofit/>
          </a:bodyPr>
          <a:lstStyle/>
          <a:p>
            <a:pPr algn="l" indent="0" marL="0">
              <a:lnSpc>
                <a:spcPct val="132000"/>
              </a:lnSpc>
              <a:spcAft>
                <a:spcPts val="1600"/>
              </a:spcAft>
              <a:buNone/>
            </a:pPr>
            <a:r>
              <a:rPr lang="en-US" sz="1800" dirty="0">
                <a:solidFill>
                  <a:srgbClr val="FFFFFF"/>
                </a:solidFill>
                <a:latin typeface="Inter" pitchFamily="34" charset="0"/>
                <a:ea typeface="Inter" pitchFamily="34" charset="-122"/>
                <a:cs typeface="Inter" pitchFamily="34" charset="-120"/>
              </a:rPr>
              <a:t>Provides ordered access to material goods and emotional expression for all members of society.</a:t>
            </a:r>
            <a:endParaRPr lang="en-US" sz="1800" dirty="0"/>
          </a:p>
          <a:p>
            <a:pPr algn="l" indent="0" marL="0">
              <a:lnSpc>
                <a:spcPct val="132000"/>
              </a:lnSpc>
              <a:buNone/>
            </a:pPr>
            <a:r>
              <a:rPr lang="en-US" sz="1800" dirty="0">
                <a:solidFill>
                  <a:srgbClr val="FFFFFF"/>
                </a:solidFill>
                <a:latin typeface="Inter" pitchFamily="34" charset="0"/>
                <a:ea typeface="Inter" pitchFamily="34" charset="-122"/>
                <a:cs typeface="Inter" pitchFamily="34" charset="-120"/>
              </a:rPr>
              <a:t>"Meats and grains, the five flavors and various spices are means to nurture the mouth. Fragrances and perfumes are means to nurture the nose."</a:t>
            </a:r>
            <a:endParaRPr lang="en-US" sz="1800" dirty="0"/>
          </a:p>
        </p:txBody>
      </p:sp>
      <p:sp>
        <p:nvSpPr>
          <p:cNvPr id="6" name="Text 4"/>
          <p:cNvSpPr/>
          <p:nvPr/>
        </p:nvSpPr>
        <p:spPr>
          <a:xfrm>
            <a:off x="6385857" y="1976636"/>
            <a:ext cx="3811393" cy="363339"/>
          </a:xfrm>
          <a:prstGeom prst="rect">
            <a:avLst/>
          </a:prstGeom>
          <a:noFill/>
          <a:ln/>
        </p:spPr>
        <p:txBody>
          <a:bodyPr wrap="none" lIns="0" tIns="0" rIns="0" bIns="0" rtlCol="0" anchor="t"/>
          <a:lstStyle/>
          <a:p>
            <a:pPr algn="l" indent="0" marL="0">
              <a:lnSpc>
                <a:spcPct val="104000"/>
              </a:lnSpc>
              <a:buNone/>
            </a:pPr>
            <a:r>
              <a:rPr lang="zh-CN" altLang="en-US" sz="2250" b="1" dirty="0">
                <a:solidFill>
                  <a:srgbClr val="1B1B27"/>
                </a:solidFill>
                <a:latin typeface="Inter Bold" pitchFamily="34" charset="0"/>
                <a:ea typeface="Inter Bold" pitchFamily="34" charset="-122"/>
                <a:cs typeface="Inter Bold" pitchFamily="34" charset="-120"/>
              </a:rPr>
              <a:t>Differentiation (</a:t>
            </a:r>
            <a:pPr algn="l" indent="0" marL="0">
              <a:lnSpc>
                <a:spcPct val="104000"/>
              </a:lnSpc>
              <a:buNone/>
            </a:pPr>
            <a:r>
              <a:rPr lang="zh-CN" altLang="en-US" sz="2250" b="1" i="1" dirty="0">
                <a:solidFill>
                  <a:srgbClr val="1B1B27"/>
                </a:solidFill>
                <a:latin typeface="Inter Bold" pitchFamily="34" charset="0"/>
                <a:ea typeface="Inter Bold" pitchFamily="34" charset="-122"/>
                <a:cs typeface="Inter Bold" pitchFamily="34" charset="-120"/>
              </a:rPr>
              <a:t>Fen</a:t>
            </a:r>
            <a:pPr algn="l" indent="0" marL="0">
              <a:lnSpc>
                <a:spcPct val="104000"/>
              </a:lnSpc>
              <a:buNone/>
            </a:pPr>
            <a:r>
              <a:rPr lang="zh-CN" altLang="en-US" sz="2250" b="1" dirty="0">
                <a:solidFill>
                  <a:srgbClr val="1B1B27"/>
                </a:solidFill>
                <a:latin typeface="Inter Bold" pitchFamily="34" charset="0"/>
                <a:ea typeface="Inter Bold" pitchFamily="34" charset="-122"/>
                <a:cs typeface="Inter Bold" pitchFamily="34" charset="-120"/>
              </a:rPr>
              <a:t> 分)</a:t>
            </a:r>
            <a:endParaRPr lang="zh-CN" sz="2250" dirty="0"/>
          </a:p>
        </p:txBody>
      </p:sp>
      <p:sp>
        <p:nvSpPr>
          <p:cNvPr id="7" name="Text 5"/>
          <p:cNvSpPr/>
          <p:nvPr/>
        </p:nvSpPr>
        <p:spPr>
          <a:xfrm>
            <a:off x="6385857" y="2568873"/>
            <a:ext cx="5150713" cy="1476772"/>
          </a:xfrm>
          <a:prstGeom prst="rect">
            <a:avLst/>
          </a:prstGeom>
          <a:noFill/>
          <a:ln/>
        </p:spPr>
        <p:txBody>
          <a:bodyPr wrap="square" lIns="0" tIns="0" rIns="0" bIns="0" rtlCol="0" anchor="t">
            <a:normAutofit/>
          </a:bodyPr>
          <a:lstStyle/>
          <a:p>
            <a:pPr algn="l" indent="0" marL="0">
              <a:lnSpc>
                <a:spcPct val="132000"/>
              </a:lnSpc>
              <a:buNone/>
            </a:pPr>
            <a:r>
              <a:rPr lang="en-US" sz="1800" dirty="0">
                <a:solidFill>
                  <a:srgbClr val="3C3939"/>
                </a:solidFill>
                <a:latin typeface="Inter" pitchFamily="34" charset="0"/>
                <a:ea typeface="Inter" pitchFamily="34" charset="-122"/>
                <a:cs typeface="Inter" pitchFamily="34" charset="-120"/>
              </a:rPr>
              <a:t>Establishes social distinctions that make ordered access possible — "for noble and lowly to have their proper ranking, for elder and youth to have their proper distance."</a:t>
            </a:r>
            <a:endParaRPr lang="en-US" sz="1800" dirty="0"/>
          </a:p>
        </p:txBody>
      </p:sp>
      <p:sp>
        <p:nvSpPr>
          <p:cNvPr id="8" name="Text 6"/>
          <p:cNvSpPr/>
          <p:nvPr/>
        </p:nvSpPr>
        <p:spPr>
          <a:xfrm>
            <a:off x="6385857" y="4274542"/>
            <a:ext cx="3750375" cy="363339"/>
          </a:xfrm>
          <a:prstGeom prst="rect">
            <a:avLst/>
          </a:prstGeom>
          <a:noFill/>
          <a:ln/>
        </p:spPr>
        <p:txBody>
          <a:bodyPr wrap="none" lIns="0" tIns="0" rIns="0" bIns="0" rtlCol="0" anchor="t"/>
          <a:lstStyle/>
          <a:p>
            <a:pPr algn="l" indent="0" marL="0">
              <a:lnSpc>
                <a:spcPct val="104000"/>
              </a:lnSpc>
              <a:buNone/>
            </a:pPr>
            <a:r>
              <a:rPr lang="en-US" sz="2250" b="1" dirty="0">
                <a:solidFill>
                  <a:srgbClr val="1B1B27"/>
                </a:solidFill>
                <a:latin typeface="Inter Bold" pitchFamily="34" charset="0"/>
                <a:ea typeface="Inter Bold" pitchFamily="34" charset="-122"/>
                <a:cs typeface="Inter Bold" pitchFamily="34" charset="-120"/>
              </a:rPr>
              <a:t>Inseparable Functions</a:t>
            </a:r>
            <a:endParaRPr lang="en-US" sz="2250" dirty="0"/>
          </a:p>
        </p:txBody>
      </p:sp>
      <p:sp>
        <p:nvSpPr>
          <p:cNvPr id="9" name="Text 7"/>
          <p:cNvSpPr/>
          <p:nvPr/>
        </p:nvSpPr>
        <p:spPr>
          <a:xfrm>
            <a:off x="6385857" y="4866779"/>
            <a:ext cx="5150713" cy="1107579"/>
          </a:xfrm>
          <a:prstGeom prst="rect">
            <a:avLst/>
          </a:prstGeom>
          <a:noFill/>
          <a:ln/>
        </p:spPr>
        <p:txBody>
          <a:bodyPr wrap="square" lIns="0" tIns="0" rIns="0" bIns="0" rtlCol="0" anchor="t">
            <a:normAutofit/>
          </a:bodyPr>
          <a:lstStyle/>
          <a:p>
            <a:pPr algn="l" indent="0" marL="0">
              <a:lnSpc>
                <a:spcPct val="132000"/>
              </a:lnSpc>
              <a:buNone/>
            </a:pPr>
            <a:r>
              <a:rPr lang="en-US" sz="1800" dirty="0">
                <a:solidFill>
                  <a:srgbClr val="3C3939"/>
                </a:solidFill>
                <a:latin typeface="Inter" pitchFamily="34" charset="0"/>
                <a:ea typeface="Inter" pitchFamily="34" charset="-122"/>
                <a:cs typeface="Inter" pitchFamily="34" charset="-120"/>
              </a:rPr>
              <a:t>Without differentiation, nurture degenerates into conflict. The gentleman "not only obtains its nurturing, but also loves its differentiations."</a:t>
            </a:r>
            <a:endParaRPr lang="en-US" sz="1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661475" y="694531"/>
            <a:ext cx="10868745" cy="1235472"/>
          </a:xfrm>
          <a:prstGeom prst="rect">
            <a:avLst/>
          </a:prstGeom>
          <a:noFill/>
          <a:ln/>
        </p:spPr>
        <p:txBody>
          <a:bodyPr wrap="square" lIns="0" tIns="0" rIns="0" bIns="0" rtlCol="0" anchor="t">
            <a:normAutofit/>
          </a:bodyPr>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The Three Roots and the Cosmic Dimension of Ritual</a:t>
            </a:r>
            <a:endParaRPr lang="en-US" sz="3850" dirty="0"/>
          </a:p>
        </p:txBody>
      </p:sp>
      <p:sp>
        <p:nvSpPr>
          <p:cNvPr id="3" name="Shape 1"/>
          <p:cNvSpPr/>
          <p:nvPr/>
        </p:nvSpPr>
        <p:spPr>
          <a:xfrm>
            <a:off x="661475" y="2260798"/>
            <a:ext cx="3512653" cy="1415455"/>
          </a:xfrm>
          <a:prstGeom prst="roundRect">
            <a:avLst>
              <a:gd name="adj" fmla="val 5866"/>
            </a:avLst>
          </a:prstGeom>
          <a:solidFill>
            <a:srgbClr val="F2EEEE"/>
          </a:solidFill>
          <a:ln w="6350">
            <a:solidFill>
              <a:srgbClr val="D8D4D4"/>
            </a:solidFill>
            <a:prstDash val="solid"/>
          </a:ln>
        </p:spPr>
      </p:sp>
      <p:sp>
        <p:nvSpPr>
          <p:cNvPr id="4" name="Text 2"/>
          <p:cNvSpPr/>
          <p:nvPr/>
        </p:nvSpPr>
        <p:spPr>
          <a:xfrm>
            <a:off x="865464" y="2464792"/>
            <a:ext cx="2471080"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Heaven and Earth</a:t>
            </a:r>
            <a:endParaRPr lang="en-US" sz="1900" dirty="0"/>
          </a:p>
        </p:txBody>
      </p:sp>
      <p:sp>
        <p:nvSpPr>
          <p:cNvPr id="5" name="Text 3"/>
          <p:cNvSpPr/>
          <p:nvPr/>
        </p:nvSpPr>
        <p:spPr>
          <a:xfrm>
            <a:off x="865464" y="2872879"/>
            <a:ext cx="3104675" cy="290512"/>
          </a:xfrm>
          <a:prstGeom prst="rect">
            <a:avLst/>
          </a:prstGeom>
          <a:noFill/>
          <a:ln/>
        </p:spPr>
        <p:txBody>
          <a:bodyPr wrap="none" lIns="0" tIns="0" rIns="0" bIns="0" rtlCol="0" anchor="t"/>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The root of life itself</a:t>
            </a:r>
            <a:endParaRPr lang="en-US" sz="1550" dirty="0"/>
          </a:p>
        </p:txBody>
      </p:sp>
      <p:sp>
        <p:nvSpPr>
          <p:cNvPr id="6" name="Shape 4"/>
          <p:cNvSpPr/>
          <p:nvPr/>
        </p:nvSpPr>
        <p:spPr>
          <a:xfrm>
            <a:off x="4339521" y="2260798"/>
            <a:ext cx="3512653" cy="1415455"/>
          </a:xfrm>
          <a:prstGeom prst="roundRect">
            <a:avLst>
              <a:gd name="adj" fmla="val 5866"/>
            </a:avLst>
          </a:prstGeom>
          <a:solidFill>
            <a:srgbClr val="F2EEEE"/>
          </a:solidFill>
          <a:ln w="6350">
            <a:solidFill>
              <a:srgbClr val="D8D4D4"/>
            </a:solidFill>
            <a:prstDash val="solid"/>
          </a:ln>
        </p:spPr>
      </p:sp>
      <p:sp>
        <p:nvSpPr>
          <p:cNvPr id="7" name="Text 5"/>
          <p:cNvSpPr/>
          <p:nvPr/>
        </p:nvSpPr>
        <p:spPr>
          <a:xfrm>
            <a:off x="4543510" y="2464792"/>
            <a:ext cx="3104675" cy="617736"/>
          </a:xfrm>
          <a:prstGeom prst="rect">
            <a:avLst/>
          </a:prstGeom>
          <a:noFill/>
          <a:ln/>
        </p:spPr>
        <p:txBody>
          <a:bodyPr wrap="square" lIns="0" tIns="0" rIns="0" bIns="0" rtlCol="0" anchor="t">
            <a:normAutofit/>
          </a:bodyPr>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Forefathers and Ancestors</a:t>
            </a:r>
            <a:endParaRPr lang="en-US" sz="1900" dirty="0"/>
          </a:p>
        </p:txBody>
      </p:sp>
      <p:sp>
        <p:nvSpPr>
          <p:cNvPr id="8" name="Text 6"/>
          <p:cNvSpPr/>
          <p:nvPr/>
        </p:nvSpPr>
        <p:spPr>
          <a:xfrm>
            <a:off x="4543510" y="3181747"/>
            <a:ext cx="3104675" cy="290512"/>
          </a:xfrm>
          <a:prstGeom prst="rect">
            <a:avLst/>
          </a:prstGeom>
          <a:noFill/>
          <a:ln/>
        </p:spPr>
        <p:txBody>
          <a:bodyPr wrap="none" lIns="0" tIns="0" rIns="0" bIns="0" rtlCol="0" anchor="t"/>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The root of one's kind</a:t>
            </a:r>
            <a:endParaRPr lang="en-US" sz="1550" dirty="0"/>
          </a:p>
        </p:txBody>
      </p:sp>
      <p:sp>
        <p:nvSpPr>
          <p:cNvPr id="9" name="Shape 7"/>
          <p:cNvSpPr/>
          <p:nvPr/>
        </p:nvSpPr>
        <p:spPr>
          <a:xfrm>
            <a:off x="8017567" y="2260798"/>
            <a:ext cx="3512653" cy="1415455"/>
          </a:xfrm>
          <a:prstGeom prst="roundRect">
            <a:avLst>
              <a:gd name="adj" fmla="val 5866"/>
            </a:avLst>
          </a:prstGeom>
          <a:solidFill>
            <a:srgbClr val="F2EEEE"/>
          </a:solidFill>
          <a:ln w="6350">
            <a:solidFill>
              <a:srgbClr val="D8D4D4"/>
            </a:solidFill>
            <a:prstDash val="solid"/>
          </a:ln>
        </p:spPr>
      </p:sp>
      <p:sp>
        <p:nvSpPr>
          <p:cNvPr id="10" name="Text 8"/>
          <p:cNvSpPr/>
          <p:nvPr/>
        </p:nvSpPr>
        <p:spPr>
          <a:xfrm>
            <a:off x="8221556" y="2464792"/>
            <a:ext cx="2471080"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Lords and Teachers</a:t>
            </a:r>
            <a:endParaRPr lang="en-US" sz="1900" dirty="0"/>
          </a:p>
        </p:txBody>
      </p:sp>
      <p:sp>
        <p:nvSpPr>
          <p:cNvPr id="11" name="Text 9"/>
          <p:cNvSpPr/>
          <p:nvPr/>
        </p:nvSpPr>
        <p:spPr>
          <a:xfrm>
            <a:off x="8221556" y="2872879"/>
            <a:ext cx="3104675" cy="290512"/>
          </a:xfrm>
          <a:prstGeom prst="rect">
            <a:avLst/>
          </a:prstGeom>
          <a:noFill/>
          <a:ln/>
        </p:spPr>
        <p:txBody>
          <a:bodyPr wrap="none" lIns="0" tIns="0" rIns="0" bIns="0" rtlCol="0" anchor="t"/>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The root of order</a:t>
            </a:r>
            <a:endParaRPr lang="en-US" sz="1550" dirty="0"/>
          </a:p>
        </p:txBody>
      </p:sp>
      <p:sp>
        <p:nvSpPr>
          <p:cNvPr id="12" name="Shape 10"/>
          <p:cNvSpPr/>
          <p:nvPr/>
        </p:nvSpPr>
        <p:spPr>
          <a:xfrm>
            <a:off x="661475" y="3862288"/>
            <a:ext cx="25399" cy="953095"/>
          </a:xfrm>
          <a:prstGeom prst="roundRect">
            <a:avLst>
              <a:gd name="adj" fmla="val 60001"/>
            </a:avLst>
          </a:prstGeom>
          <a:solidFill>
            <a:srgbClr val="1B1B27"/>
          </a:solidFill>
          <a:ln/>
        </p:spPr>
      </p:sp>
      <p:sp>
        <p:nvSpPr>
          <p:cNvPr id="13" name="Text 11"/>
          <p:cNvSpPr/>
          <p:nvPr/>
        </p:nvSpPr>
        <p:spPr>
          <a:xfrm>
            <a:off x="957933" y="4048323"/>
            <a:ext cx="10572287" cy="581025"/>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"By ritual, Heaven and Earth harmoniously combine; By ritual, the sun and the moon radiantly shine; By ritual, the four seasons in progression arise."</a:t>
            </a:r>
            <a:endParaRPr lang="en-US" sz="1550" dirty="0"/>
          </a:p>
        </p:txBody>
      </p:sp>
      <p:sp>
        <p:nvSpPr>
          <p:cNvPr id="14" name="Text 12"/>
          <p:cNvSpPr/>
          <p:nvPr/>
        </p:nvSpPr>
        <p:spPr>
          <a:xfrm>
            <a:off x="661475" y="5001419"/>
            <a:ext cx="10868745" cy="1162050"/>
          </a:xfrm>
          <a:prstGeom prst="rect">
            <a:avLst/>
          </a:prstGeom>
          <a:noFill/>
          <a:ln/>
        </p:spPr>
        <p:txBody>
          <a:bodyPr wrap="square" lIns="0" tIns="0" rIns="0" bIns="0" rtlCol="0" anchor="t">
            <a:normAutofit/>
          </a:bodyPr>
          <a:lstStyle/>
          <a:p>
            <a:pPr algn="l" indent="0" marL="0">
              <a:lnSpc>
                <a:spcPct val="122000"/>
              </a:lnSpc>
              <a:buNone/>
            </a:pPr>
            <a:r>
              <a:rPr lang="zh-CN" altLang="en-US" sz="1550" b="1" dirty="0">
                <a:solidFill>
                  <a:srgbClr val="3C3939"/>
                </a:solidFill>
                <a:latin typeface="Inter Bold" pitchFamily="34" charset="0"/>
                <a:ea typeface="Inter Bold" pitchFamily="34" charset="-122"/>
                <a:cs typeface="Inter Bold" pitchFamily="34" charset="-120"/>
              </a:rPr>
              <a:t>The apparent tension</a:t>
            </a:r>
            <a:pPr algn="l" indent="0" marL="0">
              <a:lnSpc>
                <a:spcPct val="122000"/>
              </a:lnSpc>
              <a:buNone/>
            </a:pPr>
            <a:r>
              <a:rPr lang="zh-CN" altLang="en-US" sz="1550" dirty="0">
                <a:solidFill>
                  <a:srgbClr val="3C3939"/>
                </a:solidFill>
                <a:latin typeface="Inter" pitchFamily="34" charset="0"/>
                <a:ea typeface="Inter" pitchFamily="34" charset="-122"/>
                <a:cs typeface="Inter" pitchFamily="34" charset="-120"/>
              </a:rPr>
              <a:t>: How does ritual-as-craft-product also govern cosmic processes? Van Norden's resolution: a bronze sword is invented, but based on the pattern (</a:t>
            </a:r>
            <a:pPr algn="l" indent="0" marL="0">
              <a:lnSpc>
                <a:spcPct val="122000"/>
              </a:lnSpc>
              <a:buNone/>
            </a:pPr>
            <a:r>
              <a:rPr lang="zh-CN" altLang="en-US" sz="1550" i="1" dirty="0">
                <a:solidFill>
                  <a:srgbClr val="3C3939"/>
                </a:solidFill>
                <a:latin typeface="Inter" pitchFamily="34" charset="0"/>
                <a:ea typeface="Inter" pitchFamily="34" charset="-122"/>
                <a:cs typeface="Inter" pitchFamily="34" charset="-120"/>
              </a:rPr>
              <a:t>li</a:t>
            </a:r>
            <a:pPr algn="l" indent="0" marL="0">
              <a:lnSpc>
                <a:spcPct val="122000"/>
              </a:lnSpc>
              <a:buNone/>
            </a:pPr>
            <a:r>
              <a:rPr lang="zh-CN" altLang="en-US" sz="1550" dirty="0">
                <a:solidFill>
                  <a:srgbClr val="3C3939"/>
                </a:solidFill>
                <a:latin typeface="Inter" pitchFamily="34" charset="0"/>
                <a:ea typeface="Inter" pitchFamily="34" charset="-122"/>
                <a:cs typeface="Inter" pitchFamily="34" charset="-120"/>
              </a:rPr>
              <a:t> 理) of bronze. Similarly, the sages did not invent ritual arbitrarily — they </a:t>
            </a:r>
            <a:pPr algn="l" indent="0" marL="0">
              <a:lnSpc>
                <a:spcPct val="122000"/>
              </a:lnSpc>
              <a:buNone/>
            </a:pPr>
            <a:r>
              <a:rPr lang="zh-CN" altLang="en-US" sz="1550" b="1" dirty="0">
                <a:solidFill>
                  <a:srgbClr val="3C3939"/>
                </a:solidFill>
                <a:latin typeface="Inter Bold" pitchFamily="34" charset="0"/>
                <a:ea typeface="Inter Bold" pitchFamily="34" charset="-122"/>
                <a:cs typeface="Inter Bold" pitchFamily="34" charset="-120"/>
              </a:rPr>
              <a:t>discovered the patterns</a:t>
            </a:r>
            <a:pPr algn="l" indent="0" marL="0">
              <a:lnSpc>
                <a:spcPct val="122000"/>
              </a:lnSpc>
              <a:buNone/>
            </a:pPr>
            <a:r>
              <a:rPr lang="zh-CN" altLang="en-US" sz="1550" dirty="0">
                <a:solidFill>
                  <a:srgbClr val="3C3939"/>
                </a:solidFill>
                <a:latin typeface="Inter" pitchFamily="34" charset="0"/>
                <a:ea typeface="Inter" pitchFamily="34" charset="-122"/>
                <a:cs typeface="Inter" pitchFamily="34" charset="-120"/>
              </a:rPr>
              <a:t> that make ritual effective, grounding it in Heaven, Earth, and human nature.</a:t>
            </a:r>
            <a:endParaRPr lang="zh-CN" sz="15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1774527"/>
            <a:ext cx="1455106"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803156" y="1845370"/>
            <a:ext cx="1781329"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KEY POINT 3</a:t>
            </a:r>
            <a:endParaRPr lang="en-US" sz="1450" dirty="0"/>
          </a:p>
        </p:txBody>
      </p:sp>
      <p:sp>
        <p:nvSpPr>
          <p:cNvPr id="5" name="Text 2"/>
          <p:cNvSpPr/>
          <p:nvPr/>
        </p:nvSpPr>
        <p:spPr>
          <a:xfrm>
            <a:off x="661475" y="2313087"/>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The Sage Paradox</a:t>
            </a:r>
            <a:endParaRPr lang="en-US" sz="6400" dirty="0"/>
          </a:p>
        </p:txBody>
      </p:sp>
      <p:sp>
        <p:nvSpPr>
          <p:cNvPr id="6" name="Text 3"/>
          <p:cNvSpPr/>
          <p:nvPr/>
        </p:nvSpPr>
        <p:spPr>
          <a:xfrm>
            <a:off x="661475" y="4705449"/>
            <a:ext cx="6906444" cy="377924"/>
          </a:xfrm>
          <a:prstGeom prst="rect">
            <a:avLst/>
          </a:prstGeom>
          <a:noFill/>
          <a:ln/>
        </p:spPr>
        <p:txBody>
          <a:bodyPr wrap="none" lIns="0" tIns="0" rIns="0" bIns="0" rtlCol="0" anchor="t"/>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A trilemma at the heart of Xunzi's philosophy</a:t>
            </a:r>
            <a:endParaRPr lang="en-US" sz="18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661475" y="737394"/>
            <a:ext cx="9029573"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The Sage Paradox — A Trilemma</a:t>
            </a:r>
            <a:endParaRPr lang="en-US" sz="415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784548"/>
            <a:ext cx="3495389" cy="3474442"/>
          </a:xfrm>
          <a:prstGeom prst="rect">
            <a:avLst/>
          </a:prstGeom>
        </p:spPr>
      </p:pic>
      <p:sp>
        <p:nvSpPr>
          <p:cNvPr id="4" name="Text 1"/>
          <p:cNvSpPr/>
          <p:nvPr/>
        </p:nvSpPr>
        <p:spPr>
          <a:xfrm>
            <a:off x="2281627" y="1943993"/>
            <a:ext cx="255085" cy="318889"/>
          </a:xfrm>
          <a:prstGeom prst="rect">
            <a:avLst/>
          </a:prstGeom>
          <a:noFill/>
          <a:ln/>
        </p:spPr>
        <p:txBody>
          <a:bodyPr wrap="none" lIns="0" tIns="0" rIns="0" bIns="0" rtlCol="0" anchor="ctr"/>
          <a:lstStyle/>
          <a:p>
            <a:pPr algn="ctr" indent="0" marL="0">
              <a:lnSpc>
                <a:spcPct val="100000"/>
              </a:lnSpc>
              <a:buNone/>
            </a:pPr>
            <a:r>
              <a:rPr lang="en-US" sz="2000" b="1" dirty="0">
                <a:solidFill>
                  <a:srgbClr val="FFFFFF"/>
                </a:solidFill>
                <a:latin typeface="Inter Bold" pitchFamily="34" charset="0"/>
                <a:ea typeface="Inter Bold" pitchFamily="34" charset="-122"/>
                <a:cs typeface="Inter Bold" pitchFamily="34" charset="-120"/>
              </a:rPr>
              <a:t>1</a:t>
            </a:r>
            <a:endParaRPr lang="en-US" sz="2000" dirty="0"/>
          </a:p>
        </p:txBody>
      </p:sp>
      <p:sp>
        <p:nvSpPr>
          <p:cNvPr id="5" name="Text 2"/>
          <p:cNvSpPr/>
          <p:nvPr/>
        </p:nvSpPr>
        <p:spPr>
          <a:xfrm>
            <a:off x="899495" y="2635052"/>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Horn 1</a:t>
            </a:r>
            <a:endParaRPr lang="en-US" sz="2050" dirty="0"/>
          </a:p>
        </p:txBody>
      </p:sp>
      <p:sp>
        <p:nvSpPr>
          <p:cNvPr id="6" name="Text 3"/>
          <p:cNvSpPr/>
          <p:nvPr/>
        </p:nvSpPr>
        <p:spPr>
          <a:xfrm>
            <a:off x="899495" y="3082032"/>
            <a:ext cx="3019349" cy="969466"/>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If the sages' nature was also bad, how did they acquire the capacity to create goodness?</a:t>
            </a:r>
            <a:endParaRPr lang="en-US" sz="1650" dirty="0"/>
          </a:p>
        </p:txBody>
      </p:sp>
      <p:pic>
        <p:nvPicPr>
          <p:cNvPr id="7"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48153" y="1784548"/>
            <a:ext cx="3495389" cy="3474442"/>
          </a:xfrm>
          <a:prstGeom prst="rect">
            <a:avLst/>
          </a:prstGeom>
        </p:spPr>
      </p:pic>
      <p:sp>
        <p:nvSpPr>
          <p:cNvPr id="8" name="Text 4"/>
          <p:cNvSpPr/>
          <p:nvPr/>
        </p:nvSpPr>
        <p:spPr>
          <a:xfrm>
            <a:off x="5968305" y="1943993"/>
            <a:ext cx="255085" cy="318889"/>
          </a:xfrm>
          <a:prstGeom prst="rect">
            <a:avLst/>
          </a:prstGeom>
          <a:noFill/>
          <a:ln/>
        </p:spPr>
        <p:txBody>
          <a:bodyPr wrap="none" lIns="0" tIns="0" rIns="0" bIns="0" rtlCol="0" anchor="ctr"/>
          <a:lstStyle/>
          <a:p>
            <a:pPr algn="ctr" indent="0" marL="0">
              <a:lnSpc>
                <a:spcPct val="100000"/>
              </a:lnSpc>
              <a:buNone/>
            </a:pPr>
            <a:r>
              <a:rPr lang="en-US" sz="2000" b="1" dirty="0">
                <a:solidFill>
                  <a:srgbClr val="FFFFFF"/>
                </a:solidFill>
                <a:latin typeface="Inter Bold" pitchFamily="34" charset="0"/>
                <a:ea typeface="Inter Bold" pitchFamily="34" charset="-122"/>
                <a:cs typeface="Inter Bold" pitchFamily="34" charset="-120"/>
              </a:rPr>
              <a:t>2</a:t>
            </a:r>
            <a:endParaRPr lang="en-US" sz="2000" dirty="0"/>
          </a:p>
        </p:txBody>
      </p:sp>
      <p:sp>
        <p:nvSpPr>
          <p:cNvPr id="9" name="Text 5"/>
          <p:cNvSpPr/>
          <p:nvPr/>
        </p:nvSpPr>
        <p:spPr>
          <a:xfrm>
            <a:off x="4586173" y="2635052"/>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Horn 2</a:t>
            </a:r>
            <a:endParaRPr lang="en-US" sz="2050" dirty="0"/>
          </a:p>
        </p:txBody>
      </p:sp>
      <p:sp>
        <p:nvSpPr>
          <p:cNvPr id="10" name="Text 6"/>
          <p:cNvSpPr/>
          <p:nvPr/>
        </p:nvSpPr>
        <p:spPr>
          <a:xfrm>
            <a:off x="4586173" y="3082032"/>
            <a:ext cx="3019349" cy="1292622"/>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If the sages' nature was different (good), then Xunzi's universal claim that human nature is bad is false.</a:t>
            </a:r>
            <a:endParaRPr lang="en-US" sz="1650" dirty="0"/>
          </a:p>
        </p:txBody>
      </p:sp>
      <p:pic>
        <p:nvPicPr>
          <p:cNvPr id="11"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34831" y="1784548"/>
            <a:ext cx="3495389" cy="3474442"/>
          </a:xfrm>
          <a:prstGeom prst="rect">
            <a:avLst/>
          </a:prstGeom>
        </p:spPr>
      </p:pic>
      <p:sp>
        <p:nvSpPr>
          <p:cNvPr id="12" name="Text 7"/>
          <p:cNvSpPr/>
          <p:nvPr/>
        </p:nvSpPr>
        <p:spPr>
          <a:xfrm>
            <a:off x="9654983" y="1943993"/>
            <a:ext cx="255085" cy="318889"/>
          </a:xfrm>
          <a:prstGeom prst="rect">
            <a:avLst/>
          </a:prstGeom>
          <a:noFill/>
          <a:ln/>
        </p:spPr>
        <p:txBody>
          <a:bodyPr wrap="none" lIns="0" tIns="0" rIns="0" bIns="0" rtlCol="0" anchor="ctr"/>
          <a:lstStyle/>
          <a:p>
            <a:pPr algn="ctr" indent="0" marL="0">
              <a:lnSpc>
                <a:spcPct val="100000"/>
              </a:lnSpc>
              <a:buNone/>
            </a:pPr>
            <a:r>
              <a:rPr lang="en-US" sz="2000" b="1" dirty="0">
                <a:solidFill>
                  <a:srgbClr val="FFFFFF"/>
                </a:solidFill>
                <a:latin typeface="Inter Bold" pitchFamily="34" charset="0"/>
                <a:ea typeface="Inter Bold" pitchFamily="34" charset="-122"/>
                <a:cs typeface="Inter Bold" pitchFamily="34" charset="-120"/>
              </a:rPr>
              <a:t>3</a:t>
            </a:r>
            <a:endParaRPr lang="en-US" sz="2000" dirty="0"/>
          </a:p>
        </p:txBody>
      </p:sp>
      <p:sp>
        <p:nvSpPr>
          <p:cNvPr id="13" name="Text 8"/>
          <p:cNvSpPr/>
          <p:nvPr/>
        </p:nvSpPr>
        <p:spPr>
          <a:xfrm>
            <a:off x="8272851" y="2635052"/>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Horn 3</a:t>
            </a:r>
            <a:endParaRPr lang="en-US" sz="2050" dirty="0"/>
          </a:p>
        </p:txBody>
      </p:sp>
      <p:sp>
        <p:nvSpPr>
          <p:cNvPr id="14" name="Text 9"/>
          <p:cNvSpPr/>
          <p:nvPr/>
        </p:nvSpPr>
        <p:spPr>
          <a:xfrm>
            <a:off x="8272851" y="3082032"/>
            <a:ext cx="3019349" cy="1938933"/>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If the sages created ritual through a capacity not part of nature, that capacity is either innate (making it part of nature) or acquired (leading to infinite regress).</a:t>
            </a:r>
            <a:endParaRPr lang="en-US" sz="1650" dirty="0"/>
          </a:p>
        </p:txBody>
      </p:sp>
      <p:sp>
        <p:nvSpPr>
          <p:cNvPr id="15" name="Text 10"/>
          <p:cNvSpPr/>
          <p:nvPr/>
        </p:nvSpPr>
        <p:spPr>
          <a:xfrm>
            <a:off x="661475" y="5474295"/>
            <a:ext cx="10868745"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Van Norden acknowledges this as "a serious limitation of Xunzi's philosophy." Three responses are available within Xunzi's framework — none fully resolves the tension.</a:t>
            </a:r>
            <a:endParaRPr lang="en-US" sz="16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661475" y="661194"/>
            <a:ext cx="10957841" cy="701477"/>
          </a:xfrm>
          <a:prstGeom prst="rect">
            <a:avLst/>
          </a:prstGeom>
          <a:noFill/>
          <a:ln/>
        </p:spPr>
        <p:txBody>
          <a:bodyPr wrap="none" lIns="0" tIns="0" rIns="0" bIns="0" rtlCol="0" anchor="t"/>
          <a:lstStyle/>
          <a:p>
            <a:pPr algn="l" indent="0" marL="0">
              <a:lnSpc>
                <a:spcPct val="104000"/>
              </a:lnSpc>
              <a:buNone/>
            </a:pPr>
            <a:r>
              <a:rPr lang="en-US" sz="4400" b="1" dirty="0">
                <a:solidFill>
                  <a:srgbClr val="1B1B27"/>
                </a:solidFill>
                <a:latin typeface="Inter Bold" pitchFamily="34" charset="0"/>
                <a:ea typeface="Inter Bold" pitchFamily="34" charset="-122"/>
                <a:cs typeface="Inter Bold" pitchFamily="34" charset="-120"/>
              </a:rPr>
              <a:t>Three Responses to the Sage Paradox</a:t>
            </a:r>
            <a:endParaRPr lang="en-US" sz="4400" dirty="0"/>
          </a:p>
        </p:txBody>
      </p:sp>
      <p:sp>
        <p:nvSpPr>
          <p:cNvPr id="3" name="Shape 1"/>
          <p:cNvSpPr/>
          <p:nvPr/>
        </p:nvSpPr>
        <p:spPr>
          <a:xfrm>
            <a:off x="661475" y="1789113"/>
            <a:ext cx="505011" cy="505023"/>
          </a:xfrm>
          <a:prstGeom prst="roundRect">
            <a:avLst>
              <a:gd name="adj" fmla="val 18668"/>
            </a:avLst>
          </a:prstGeom>
          <a:solidFill>
            <a:srgbClr val="F2EEEE"/>
          </a:solidFill>
          <a:ln w="12700">
            <a:solidFill>
              <a:srgbClr val="D8D4D4"/>
            </a:solidFill>
            <a:prstDash val="solid"/>
          </a:ln>
        </p:spPr>
      </p:sp>
      <p:sp>
        <p:nvSpPr>
          <p:cNvPr id="4" name="Text 2"/>
          <p:cNvSpPr/>
          <p:nvPr/>
        </p:nvSpPr>
        <p:spPr>
          <a:xfrm>
            <a:off x="745660" y="1831231"/>
            <a:ext cx="336641" cy="420787"/>
          </a:xfrm>
          <a:prstGeom prst="rect">
            <a:avLst/>
          </a:prstGeom>
          <a:noFill/>
          <a:ln/>
        </p:spPr>
        <p:txBody>
          <a:bodyPr wrap="none" lIns="0" tIns="0" rIns="0" bIns="0" rtlCol="0" anchor="ctr"/>
          <a:lstStyle/>
          <a:p>
            <a:pPr algn="ctr" indent="0" marL="0">
              <a:lnSpc>
                <a:spcPct val="100000"/>
              </a:lnSpc>
              <a:buNone/>
            </a:pPr>
            <a:r>
              <a:rPr lang="en-US" sz="2650" b="1" dirty="0">
                <a:solidFill>
                  <a:srgbClr val="3C3939"/>
                </a:solidFill>
                <a:latin typeface="Inter Bold" pitchFamily="34" charset="0"/>
                <a:ea typeface="Inter Bold" pitchFamily="34" charset="-122"/>
                <a:cs typeface="Inter Bold" pitchFamily="34" charset="-120"/>
              </a:rPr>
              <a:t>1</a:t>
            </a:r>
            <a:endParaRPr lang="en-US" sz="2650" dirty="0"/>
          </a:p>
        </p:txBody>
      </p:sp>
      <p:sp>
        <p:nvSpPr>
          <p:cNvPr id="5" name="Text 3"/>
          <p:cNvSpPr/>
          <p:nvPr/>
        </p:nvSpPr>
        <p:spPr>
          <a:xfrm>
            <a:off x="1379701" y="1866205"/>
            <a:ext cx="2726959" cy="701477"/>
          </a:xfrm>
          <a:prstGeom prst="rect">
            <a:avLst/>
          </a:prstGeom>
          <a:noFill/>
          <a:ln/>
        </p:spPr>
        <p:txBody>
          <a:bodyPr wrap="square" lIns="0" tIns="0" rIns="0" bIns="0" rtlCol="0" anchor="t">
            <a:normAutofit/>
          </a:bodyPr>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The Craftsperson Analogy</a:t>
            </a:r>
            <a:endParaRPr lang="en-US" sz="2200" dirty="0"/>
          </a:p>
        </p:txBody>
      </p:sp>
      <p:sp>
        <p:nvSpPr>
          <p:cNvPr id="6" name="Text 4"/>
          <p:cNvSpPr/>
          <p:nvPr/>
        </p:nvSpPr>
        <p:spPr>
          <a:xfrm>
            <a:off x="1379701" y="2695575"/>
            <a:ext cx="2726959" cy="3500437"/>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The sages used intelligence — a cognitive, not moral, capacity — to recognise social chaos and invent ritual. </a:t>
            </a:r>
            <a:pPr algn="l" indent="0" marL="0">
              <a:lnSpc>
                <a:spcPct val="130000"/>
              </a:lnSpc>
              <a:buNone/>
            </a:pPr>
            <a:r>
              <a:rPr lang="en-US" sz="1750" b="1" dirty="0">
                <a:solidFill>
                  <a:srgbClr val="3C3939"/>
                </a:solidFill>
                <a:latin typeface="Inter Bold" pitchFamily="34" charset="0"/>
                <a:ea typeface="Inter Bold" pitchFamily="34" charset="-122"/>
                <a:cs typeface="Inter Bold" pitchFamily="34" charset="-120"/>
              </a:rPr>
              <a:t>Problem</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If ritual is an invention, why can't intelligent people today create new or better rituals?</a:t>
            </a:r>
            <a:endParaRPr lang="en-US" sz="1750" dirty="0"/>
          </a:p>
        </p:txBody>
      </p:sp>
      <p:sp>
        <p:nvSpPr>
          <p:cNvPr id="7" name="Shape 5"/>
          <p:cNvSpPr/>
          <p:nvPr/>
        </p:nvSpPr>
        <p:spPr>
          <a:xfrm>
            <a:off x="4373155" y="1789113"/>
            <a:ext cx="505011" cy="505023"/>
          </a:xfrm>
          <a:prstGeom prst="roundRect">
            <a:avLst>
              <a:gd name="adj" fmla="val 18668"/>
            </a:avLst>
          </a:prstGeom>
          <a:solidFill>
            <a:srgbClr val="F2EEEE"/>
          </a:solidFill>
          <a:ln w="12700">
            <a:solidFill>
              <a:srgbClr val="D8D4D4"/>
            </a:solidFill>
            <a:prstDash val="solid"/>
          </a:ln>
        </p:spPr>
      </p:sp>
      <p:sp>
        <p:nvSpPr>
          <p:cNvPr id="8" name="Text 6"/>
          <p:cNvSpPr/>
          <p:nvPr/>
        </p:nvSpPr>
        <p:spPr>
          <a:xfrm>
            <a:off x="4457340" y="1831231"/>
            <a:ext cx="336641" cy="420787"/>
          </a:xfrm>
          <a:prstGeom prst="rect">
            <a:avLst/>
          </a:prstGeom>
          <a:noFill/>
          <a:ln/>
        </p:spPr>
        <p:txBody>
          <a:bodyPr wrap="none" lIns="0" tIns="0" rIns="0" bIns="0" rtlCol="0" anchor="ctr"/>
          <a:lstStyle/>
          <a:p>
            <a:pPr algn="ctr" indent="0" marL="0">
              <a:lnSpc>
                <a:spcPct val="100000"/>
              </a:lnSpc>
              <a:buNone/>
            </a:pPr>
            <a:r>
              <a:rPr lang="en-US" sz="2650" b="1" dirty="0">
                <a:solidFill>
                  <a:srgbClr val="3C3939"/>
                </a:solidFill>
                <a:latin typeface="Inter Bold" pitchFamily="34" charset="0"/>
                <a:ea typeface="Inter Bold" pitchFamily="34" charset="-122"/>
                <a:cs typeface="Inter Bold" pitchFamily="34" charset="-120"/>
              </a:rPr>
              <a:t>2</a:t>
            </a:r>
            <a:endParaRPr lang="en-US" sz="2650" dirty="0"/>
          </a:p>
        </p:txBody>
      </p:sp>
      <p:sp>
        <p:nvSpPr>
          <p:cNvPr id="9" name="Text 7"/>
          <p:cNvSpPr/>
          <p:nvPr/>
        </p:nvSpPr>
        <p:spPr>
          <a:xfrm>
            <a:off x="5091382" y="1866205"/>
            <a:ext cx="2727058" cy="1052215"/>
          </a:xfrm>
          <a:prstGeom prst="rect">
            <a:avLst/>
          </a:prstGeom>
          <a:noFill/>
          <a:ln/>
        </p:spPr>
        <p:txBody>
          <a:bodyPr wrap="square" lIns="0" tIns="0" rIns="0" bIns="0" rtlCol="0" anchor="t">
            <a:normAutofit/>
          </a:bodyPr>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The Gradual Accumulation Model</a:t>
            </a:r>
            <a:endParaRPr lang="en-US" sz="2200" dirty="0"/>
          </a:p>
        </p:txBody>
      </p:sp>
      <p:sp>
        <p:nvSpPr>
          <p:cNvPr id="10" name="Text 8"/>
          <p:cNvSpPr/>
          <p:nvPr/>
        </p:nvSpPr>
        <p:spPr>
          <a:xfrm>
            <a:off x="5091382" y="3046313"/>
            <a:ext cx="2727058" cy="3150394"/>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No single sage created the Way </a:t>
            </a:r>
            <a:pPr algn="l" indent="0" marL="0">
              <a:lnSpc>
                <a:spcPct val="130000"/>
              </a:lnSpc>
              <a:buNone/>
            </a:pPr>
            <a:r>
              <a:rPr lang="en-US" sz="1750" i="1" dirty="0">
                <a:solidFill>
                  <a:srgbClr val="3C3939"/>
                </a:solidFill>
                <a:latin typeface="Inter" pitchFamily="34" charset="0"/>
                <a:ea typeface="Inter" pitchFamily="34" charset="-122"/>
                <a:cs typeface="Inter" pitchFamily="34" charset="-120"/>
              </a:rPr>
              <a:t>ex nihilo</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 it is a collective cultural achievement refined over generations. </a:t>
            </a:r>
            <a:pPr algn="l" indent="0" marL="0">
              <a:lnSpc>
                <a:spcPct val="130000"/>
              </a:lnSpc>
              <a:buNone/>
            </a:pPr>
            <a:r>
              <a:rPr lang="en-US" sz="1750" b="1" dirty="0">
                <a:solidFill>
                  <a:srgbClr val="3C3939"/>
                </a:solidFill>
                <a:latin typeface="Inter Bold" pitchFamily="34" charset="0"/>
                <a:ea typeface="Inter Bold" pitchFamily="34" charset="-122"/>
                <a:cs typeface="Inter Bold" pitchFamily="34" charset="-120"/>
              </a:rPr>
              <a:t>Problem</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This contradicts Xunzi's apparent commitment to the unchanging authority of the sages' Way.</a:t>
            </a:r>
            <a:endParaRPr lang="en-US" sz="1750" dirty="0"/>
          </a:p>
        </p:txBody>
      </p:sp>
      <p:sp>
        <p:nvSpPr>
          <p:cNvPr id="11" name="Shape 9"/>
          <p:cNvSpPr/>
          <p:nvPr/>
        </p:nvSpPr>
        <p:spPr>
          <a:xfrm>
            <a:off x="8084935" y="1789113"/>
            <a:ext cx="505011" cy="505023"/>
          </a:xfrm>
          <a:prstGeom prst="roundRect">
            <a:avLst>
              <a:gd name="adj" fmla="val 18668"/>
            </a:avLst>
          </a:prstGeom>
          <a:solidFill>
            <a:srgbClr val="F2EEEE"/>
          </a:solidFill>
          <a:ln w="12700">
            <a:solidFill>
              <a:srgbClr val="D8D4D4"/>
            </a:solidFill>
            <a:prstDash val="solid"/>
          </a:ln>
        </p:spPr>
      </p:sp>
      <p:sp>
        <p:nvSpPr>
          <p:cNvPr id="12" name="Text 10"/>
          <p:cNvSpPr/>
          <p:nvPr/>
        </p:nvSpPr>
        <p:spPr>
          <a:xfrm>
            <a:off x="8169120" y="1831231"/>
            <a:ext cx="336641" cy="420787"/>
          </a:xfrm>
          <a:prstGeom prst="rect">
            <a:avLst/>
          </a:prstGeom>
          <a:noFill/>
          <a:ln/>
        </p:spPr>
        <p:txBody>
          <a:bodyPr wrap="none" lIns="0" tIns="0" rIns="0" bIns="0" rtlCol="0" anchor="ctr"/>
          <a:lstStyle/>
          <a:p>
            <a:pPr algn="ctr" indent="0" marL="0">
              <a:lnSpc>
                <a:spcPct val="100000"/>
              </a:lnSpc>
              <a:buNone/>
            </a:pPr>
            <a:r>
              <a:rPr lang="en-US" sz="2650" b="1" dirty="0">
                <a:solidFill>
                  <a:srgbClr val="3C3939"/>
                </a:solidFill>
                <a:latin typeface="Inter Bold" pitchFamily="34" charset="0"/>
                <a:ea typeface="Inter Bold" pitchFamily="34" charset="-122"/>
                <a:cs typeface="Inter Bold" pitchFamily="34" charset="-120"/>
              </a:rPr>
              <a:t>3</a:t>
            </a:r>
            <a:endParaRPr lang="en-US" sz="2650" dirty="0"/>
          </a:p>
        </p:txBody>
      </p:sp>
      <p:sp>
        <p:nvSpPr>
          <p:cNvPr id="13" name="Text 11"/>
          <p:cNvSpPr/>
          <p:nvPr/>
        </p:nvSpPr>
        <p:spPr>
          <a:xfrm>
            <a:off x="8803162" y="1866205"/>
            <a:ext cx="2726959" cy="1052215"/>
          </a:xfrm>
          <a:prstGeom prst="rect">
            <a:avLst/>
          </a:prstGeom>
          <a:noFill/>
          <a:ln/>
        </p:spPr>
        <p:txBody>
          <a:bodyPr wrap="square" lIns="0" tIns="0" rIns="0" bIns="0" rtlCol="0" anchor="t">
            <a:normAutofit/>
          </a:bodyPr>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The Contentless Capacity Interpretation</a:t>
            </a:r>
            <a:endParaRPr lang="en-US" sz="2200" dirty="0"/>
          </a:p>
        </p:txBody>
      </p:sp>
      <p:sp>
        <p:nvSpPr>
          <p:cNvPr id="14" name="Text 12"/>
          <p:cNvSpPr/>
          <p:nvPr/>
        </p:nvSpPr>
        <p:spPr>
          <a:xfrm>
            <a:off x="8803162" y="3046313"/>
            <a:ext cx="2726959" cy="3150394"/>
          </a:xfrm>
          <a:prstGeom prst="rect">
            <a:avLst/>
          </a:prstGeom>
          <a:noFill/>
          <a:ln/>
        </p:spPr>
        <p:txBody>
          <a:bodyPr wrap="square" lIns="0" tIns="0" rIns="0" bIns="0" rtlCol="0" anchor="t">
            <a:normAutofit/>
          </a:bodyPr>
          <a:lstStyle/>
          <a:p>
            <a:pPr algn="l" indent="0" marL="0">
              <a:lnSpc>
                <a:spcPct val="130000"/>
              </a:lnSpc>
              <a:buNone/>
            </a:pPr>
            <a:r>
              <a:rPr lang="zh-CN" altLang="en-US" sz="1750" dirty="0">
                <a:solidFill>
                  <a:srgbClr val="3C3939"/>
                </a:solidFill>
                <a:latin typeface="Inter" pitchFamily="34" charset="0"/>
                <a:ea typeface="Inter" pitchFamily="34" charset="-122"/>
                <a:cs typeface="Inter" pitchFamily="34" charset="-120"/>
              </a:rPr>
              <a:t>The heart's meta-cognitive capacity to evaluate desires (</a:t>
            </a:r>
            <a:pPr algn="l" indent="0" marL="0">
              <a:lnSpc>
                <a:spcPct val="130000"/>
              </a:lnSpc>
              <a:buNone/>
            </a:pPr>
            <a:r>
              <a:rPr lang="zh-CN" altLang="en-US" sz="1750" i="1" dirty="0">
                <a:solidFill>
                  <a:srgbClr val="3C3939"/>
                </a:solidFill>
                <a:latin typeface="Inter" pitchFamily="34" charset="0"/>
                <a:ea typeface="Inter" pitchFamily="34" charset="-122"/>
                <a:cs typeface="Inter" pitchFamily="34" charset="-120"/>
              </a:rPr>
              <a:t>ke</a:t>
            </a:r>
            <a:pPr algn="l" indent="0" marL="0">
              <a:lnSpc>
                <a:spcPct val="130000"/>
              </a:lnSpc>
              <a:buNone/>
            </a:pPr>
            <a:r>
              <a:rPr lang="zh-CN" altLang="en-US" sz="1750" dirty="0">
                <a:solidFill>
                  <a:srgbClr val="3C3939"/>
                </a:solidFill>
                <a:latin typeface="Inter" pitchFamily="34" charset="0"/>
                <a:ea typeface="Inter" pitchFamily="34" charset="-122"/>
                <a:cs typeface="Inter" pitchFamily="34" charset="-120"/>
              </a:rPr>
              <a:t> 可) enabled the sages to see that unconstrained desire leads to chaos. </a:t>
            </a:r>
            <a:pPr algn="l" indent="0" marL="0">
              <a:lnSpc>
                <a:spcPct val="130000"/>
              </a:lnSpc>
              <a:buNone/>
            </a:pPr>
            <a:r>
              <a:rPr lang="zh-CN" altLang="en-US" sz="1750" b="1" dirty="0">
                <a:solidFill>
                  <a:srgbClr val="3C3939"/>
                </a:solidFill>
                <a:latin typeface="Inter Bold" pitchFamily="34" charset="0"/>
                <a:ea typeface="Inter Bold" pitchFamily="34" charset="-122"/>
                <a:cs typeface="Inter Bold" pitchFamily="34" charset="-120"/>
              </a:rPr>
              <a:t>Problem</a:t>
            </a:r>
            <a:pPr algn="l" indent="0" marL="0">
              <a:lnSpc>
                <a:spcPct val="130000"/>
              </a:lnSpc>
              <a:buNone/>
            </a:pPr>
            <a:r>
              <a:rPr lang="zh-CN" altLang="en-US" sz="1750" dirty="0">
                <a:solidFill>
                  <a:srgbClr val="3C3939"/>
                </a:solidFill>
                <a:latin typeface="Inter" pitchFamily="34" charset="0"/>
                <a:ea typeface="Inter" pitchFamily="34" charset="-122"/>
                <a:cs typeface="Inter" pitchFamily="34" charset="-120"/>
              </a:rPr>
              <a:t>: If this capacity is innate, does it not collapse into a Mengzian position?</a:t>
            </a:r>
            <a:endParaRPr lang="zh-CN" sz="17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1774527"/>
            <a:ext cx="1460463"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803156" y="1845370"/>
            <a:ext cx="1786687"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KEY POINT 4</a:t>
            </a:r>
            <a:endParaRPr lang="en-US" sz="1450" dirty="0"/>
          </a:p>
        </p:txBody>
      </p:sp>
      <p:sp>
        <p:nvSpPr>
          <p:cNvPr id="5" name="Text 2"/>
          <p:cNvSpPr/>
          <p:nvPr/>
        </p:nvSpPr>
        <p:spPr>
          <a:xfrm>
            <a:off x="661475" y="2313087"/>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Xunzi vs. Han Feizi</a:t>
            </a:r>
            <a:endParaRPr lang="en-US" sz="6400" dirty="0"/>
          </a:p>
        </p:txBody>
      </p:sp>
      <p:sp>
        <p:nvSpPr>
          <p:cNvPr id="6" name="Text 3"/>
          <p:cNvSpPr/>
          <p:nvPr/>
        </p:nvSpPr>
        <p:spPr>
          <a:xfrm>
            <a:off x="661475" y="4705449"/>
            <a:ext cx="6906444" cy="377924"/>
          </a:xfrm>
          <a:prstGeom prst="rect">
            <a:avLst/>
          </a:prstGeom>
          <a:noFill/>
          <a:ln/>
        </p:spPr>
        <p:txBody>
          <a:bodyPr wrap="none" lIns="0" tIns="0" rIns="0" bIns="0" rtlCol="0" anchor="t"/>
          <a:lstStyle/>
          <a:p>
            <a:pPr algn="l" indent="0" marL="0">
              <a:lnSpc>
                <a:spcPct val="133000"/>
              </a:lnSpc>
              <a:buNone/>
            </a:pPr>
            <a:r>
              <a:rPr lang="zh-CN" altLang="en-US" sz="1850" dirty="0">
                <a:solidFill>
                  <a:srgbClr val="3C3939"/>
                </a:solidFill>
                <a:latin typeface="Inter" pitchFamily="34" charset="0"/>
                <a:ea typeface="Inter" pitchFamily="34" charset="-122"/>
                <a:cs typeface="Inter" pitchFamily="34" charset="-120"/>
              </a:rPr>
              <a:t>Persons or Laws? — 有治人，无治法</a:t>
            </a:r>
            <a:endParaRPr lang="zh-CN" sz="18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661475" y="851098"/>
            <a:ext cx="10495891" cy="738287"/>
          </a:xfrm>
          <a:prstGeom prst="rect">
            <a:avLst/>
          </a:prstGeom>
          <a:noFill/>
          <a:ln/>
        </p:spPr>
        <p:txBody>
          <a:bodyPr wrap="none" lIns="0" tIns="0" rIns="0" bIns="0" rtlCol="0" anchor="t"/>
          <a:lstStyle/>
          <a:p>
            <a:pPr algn="l" indent="0" marL="0">
              <a:lnSpc>
                <a:spcPct val="104000"/>
              </a:lnSpc>
              <a:buNone/>
            </a:pPr>
            <a:r>
              <a:rPr lang="zh-CN" altLang="en-US" sz="4650" b="1" dirty="0">
                <a:solidFill>
                  <a:srgbClr val="1B1B27"/>
                </a:solidFill>
                <a:latin typeface="Inter Bold" pitchFamily="34" charset="0"/>
                <a:ea typeface="Inter Bold" pitchFamily="34" charset="-122"/>
                <a:cs typeface="Inter Bold" pitchFamily="34" charset="-120"/>
              </a:rPr>
              <a:t>Xunzi's Principle — 有治人，无治法</a:t>
            </a:r>
            <a:endParaRPr lang="zh-CN" sz="465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29726" y="2030115"/>
            <a:ext cx="3457786" cy="2455267"/>
          </a:xfrm>
          <a:prstGeom prst="rect">
            <a:avLst/>
          </a:prstGeom>
        </p:spPr>
      </p:pic>
      <p:sp>
        <p:nvSpPr>
          <p:cNvPr id="4" name="Text 1"/>
          <p:cNvSpPr/>
          <p:nvPr/>
        </p:nvSpPr>
        <p:spPr>
          <a:xfrm>
            <a:off x="961207" y="2061865"/>
            <a:ext cx="3126305" cy="738386"/>
          </a:xfrm>
          <a:prstGeom prst="rect">
            <a:avLst/>
          </a:prstGeom>
          <a:noFill/>
          <a:ln/>
        </p:spPr>
        <p:txBody>
          <a:bodyPr wrap="square" lIns="0" tIns="0" rIns="0" bIns="0" rtlCol="0" anchor="t">
            <a:normAutofit/>
          </a:bodyPr>
          <a:lstStyle/>
          <a:p>
            <a:pPr algn="l" indent="0" marL="0">
              <a:lnSpc>
                <a:spcPct val="104000"/>
              </a:lnSpc>
              <a:buNone/>
            </a:pPr>
            <a:r>
              <a:rPr lang="en-US" sz="2300" b="1" dirty="0">
                <a:solidFill>
                  <a:srgbClr val="3C3939"/>
                </a:solidFill>
                <a:latin typeface="Inter Bold" pitchFamily="34" charset="0"/>
                <a:ea typeface="Inter Bold" pitchFamily="34" charset="-122"/>
                <a:cs typeface="Inter Bold" pitchFamily="34" charset="-120"/>
              </a:rPr>
              <a:t>Premise 1 — Personal Source</a:t>
            </a:r>
            <a:endParaRPr lang="en-US" sz="2300" dirty="0"/>
          </a:p>
        </p:txBody>
      </p:sp>
      <p:sp>
        <p:nvSpPr>
          <p:cNvPr id="5" name="Text 2"/>
          <p:cNvSpPr/>
          <p:nvPr/>
        </p:nvSpPr>
        <p:spPr>
          <a:xfrm>
            <a:off x="961207" y="2941935"/>
            <a:ext cx="3126305"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Order originates with persons, not rules.</a:t>
            </a:r>
            <a:endParaRPr lang="en-US" sz="18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51030" y="2030115"/>
            <a:ext cx="3457786" cy="2455267"/>
          </a:xfrm>
          <a:prstGeom prst="rect">
            <a:avLst/>
          </a:prstGeom>
        </p:spPr>
      </p:pic>
      <p:sp>
        <p:nvSpPr>
          <p:cNvPr id="7" name="Text 3"/>
          <p:cNvSpPr/>
          <p:nvPr/>
        </p:nvSpPr>
        <p:spPr>
          <a:xfrm>
            <a:off x="4682512" y="2061865"/>
            <a:ext cx="3126305" cy="738386"/>
          </a:xfrm>
          <a:prstGeom prst="rect">
            <a:avLst/>
          </a:prstGeom>
          <a:noFill/>
          <a:ln/>
        </p:spPr>
        <p:txBody>
          <a:bodyPr wrap="square" lIns="0" tIns="0" rIns="0" bIns="0" rtlCol="0" anchor="t">
            <a:normAutofit/>
          </a:bodyPr>
          <a:lstStyle/>
          <a:p>
            <a:pPr algn="l" indent="0" marL="0">
              <a:lnSpc>
                <a:spcPct val="104000"/>
              </a:lnSpc>
              <a:buNone/>
            </a:pPr>
            <a:r>
              <a:rPr lang="en-US" sz="2300" b="1" dirty="0">
                <a:solidFill>
                  <a:srgbClr val="3C3939"/>
                </a:solidFill>
                <a:latin typeface="Inter Bold" pitchFamily="34" charset="0"/>
                <a:ea typeface="Inter Bold" pitchFamily="34" charset="-122"/>
                <a:cs typeface="Inter Bold" pitchFamily="34" charset="-120"/>
              </a:rPr>
              <a:t>Premise 2 — Insufficiency of Rules</a:t>
            </a:r>
            <a:endParaRPr lang="en-US" sz="2300" dirty="0"/>
          </a:p>
        </p:txBody>
      </p:sp>
      <p:sp>
        <p:nvSpPr>
          <p:cNvPr id="8" name="Text 4"/>
          <p:cNvSpPr/>
          <p:nvPr/>
        </p:nvSpPr>
        <p:spPr>
          <a:xfrm>
            <a:off x="4682512" y="2941935"/>
            <a:ext cx="3126305" cy="1511697"/>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Even the best rules are useless without the right person — "rules cannot stand alone."</a:t>
            </a:r>
            <a:endParaRPr lang="en-US" sz="185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72335" y="2030115"/>
            <a:ext cx="3457786" cy="2455267"/>
          </a:xfrm>
          <a:prstGeom prst="rect">
            <a:avLst/>
          </a:prstGeom>
        </p:spPr>
      </p:pic>
      <p:sp>
        <p:nvSpPr>
          <p:cNvPr id="10" name="Text 5"/>
          <p:cNvSpPr/>
          <p:nvPr/>
        </p:nvSpPr>
        <p:spPr>
          <a:xfrm>
            <a:off x="8403816" y="2061865"/>
            <a:ext cx="3126305" cy="738386"/>
          </a:xfrm>
          <a:prstGeom prst="rect">
            <a:avLst/>
          </a:prstGeom>
          <a:noFill/>
          <a:ln/>
        </p:spPr>
        <p:txBody>
          <a:bodyPr wrap="square" lIns="0" tIns="0" rIns="0" bIns="0" rtlCol="0" anchor="t">
            <a:normAutofit/>
          </a:bodyPr>
          <a:lstStyle/>
          <a:p>
            <a:pPr algn="l" indent="0" marL="0">
              <a:lnSpc>
                <a:spcPct val="104000"/>
              </a:lnSpc>
              <a:buNone/>
            </a:pPr>
            <a:r>
              <a:rPr lang="en-US" sz="2300" b="1" dirty="0">
                <a:solidFill>
                  <a:srgbClr val="3C3939"/>
                </a:solidFill>
                <a:latin typeface="Inter Bold" pitchFamily="34" charset="0"/>
                <a:ea typeface="Inter Bold" pitchFamily="34" charset="-122"/>
                <a:cs typeface="Inter Bold" pitchFamily="34" charset="-120"/>
              </a:rPr>
              <a:t>Premise 3 — Gentleman as Origin</a:t>
            </a:r>
            <a:endParaRPr lang="en-US" sz="2300" dirty="0"/>
          </a:p>
        </p:txBody>
      </p:sp>
      <p:sp>
        <p:nvSpPr>
          <p:cNvPr id="11" name="Text 6"/>
          <p:cNvSpPr/>
          <p:nvPr/>
        </p:nvSpPr>
        <p:spPr>
          <a:xfrm>
            <a:off x="8403816" y="2941935"/>
            <a:ext cx="3126305" cy="1511697"/>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The </a:t>
            </a:r>
            <a:pPr algn="l" indent="0" marL="0">
              <a:lnSpc>
                <a:spcPct val="133000"/>
              </a:lnSpc>
              <a:buNone/>
            </a:pPr>
            <a:r>
              <a:rPr lang="en-US" sz="1850" i="1" dirty="0">
                <a:solidFill>
                  <a:srgbClr val="3C3939"/>
                </a:solidFill>
                <a:latin typeface="Inter" pitchFamily="34" charset="0"/>
                <a:ea typeface="Inter" pitchFamily="34" charset="-122"/>
                <a:cs typeface="Inter" pitchFamily="34" charset="-120"/>
              </a:rPr>
              <a:t>junzi</a:t>
            </a:r>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 is "the origin of the rules." The enlightened ruler "hastens to obtain the right person."</a:t>
            </a:r>
            <a:endParaRPr lang="en-US" sz="1850" dirty="0"/>
          </a:p>
        </p:txBody>
      </p:sp>
      <p:sp>
        <p:nvSpPr>
          <p:cNvPr id="12" name="Shape 7"/>
          <p:cNvSpPr/>
          <p:nvPr/>
        </p:nvSpPr>
        <p:spPr>
          <a:xfrm>
            <a:off x="661475" y="4719439"/>
            <a:ext cx="31749" cy="1287463"/>
          </a:xfrm>
          <a:prstGeom prst="roundRect">
            <a:avLst>
              <a:gd name="adj" fmla="val 60000"/>
            </a:avLst>
          </a:prstGeom>
          <a:solidFill>
            <a:srgbClr val="1B1B27"/>
          </a:solidFill>
          <a:ln/>
        </p:spPr>
      </p:sp>
      <p:sp>
        <p:nvSpPr>
          <p:cNvPr id="13" name="Text 8"/>
          <p:cNvSpPr/>
          <p:nvPr/>
        </p:nvSpPr>
        <p:spPr>
          <a:xfrm>
            <a:off x="1015875" y="4985246"/>
            <a:ext cx="10514345"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"The rules of Archer Yi have not perished, but not every age has an Archer Yi who hits the target precisely." — Xunzi, Ch.12 (Hutton trans.)</a:t>
            </a:r>
            <a:endParaRPr lang="en-US" sz="18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661475" y="972641"/>
            <a:ext cx="6311742"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The Limits of Institutions</a:t>
            </a:r>
            <a:endParaRPr lang="en-US" sz="3700" dirty="0"/>
          </a:p>
        </p:txBody>
      </p:sp>
      <p:sp>
        <p:nvSpPr>
          <p:cNvPr id="3" name="Text 1"/>
          <p:cNvSpPr/>
          <p:nvPr/>
        </p:nvSpPr>
        <p:spPr>
          <a:xfrm>
            <a:off x="661475" y="1865709"/>
            <a:ext cx="10868745"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Xunzi's devastating critique of institutionalism — no matter how well-designed the rules, they can be subverted by those in power:</a:t>
            </a:r>
            <a:endParaRPr lang="en-US" sz="1450" dirty="0"/>
          </a:p>
        </p:txBody>
      </p:sp>
      <p:sp>
        <p:nvSpPr>
          <p:cNvPr id="4" name="Shape 2"/>
          <p:cNvSpPr/>
          <p:nvPr/>
        </p:nvSpPr>
        <p:spPr>
          <a:xfrm>
            <a:off x="661475" y="2580084"/>
            <a:ext cx="3522078" cy="2522835"/>
          </a:xfrm>
          <a:prstGeom prst="roundRect">
            <a:avLst>
              <a:gd name="adj" fmla="val 3147"/>
            </a:avLst>
          </a:prstGeom>
          <a:solidFill>
            <a:srgbClr val="FFFFFF"/>
          </a:solidFill>
          <a:ln w="25399">
            <a:solidFill>
              <a:srgbClr val="D8D4D4"/>
            </a:solidFill>
            <a:prstDash val="solid"/>
          </a:ln>
        </p:spPr>
      </p:sp>
      <p:pic>
        <p:nvPicPr>
          <p:cNvPr id="5" name="Image 0" descr="preencoded.png">    </p:cNvPr>
          <p:cNvPicPr>
            <a:picLocks noChangeAspect="1"/>
          </p:cNvPicPr>
          <p:nvPr/>
        </p:nvPicPr>
        <p:blipFill>
          <a:blip r:embed="rId1"/>
          <a:stretch>
            <a:fillRect/>
          </a:stretch>
        </p:blipFill>
        <p:spPr>
          <a:xfrm>
            <a:off x="573470" y="2492077"/>
            <a:ext cx="226808" cy="226814"/>
          </a:xfrm>
          <a:prstGeom prst="rect">
            <a:avLst/>
          </a:prstGeom>
        </p:spPr>
      </p:pic>
      <p:pic>
        <p:nvPicPr>
          <p:cNvPr id="6" name="Image 1" descr="preencoded.png">    </p:cNvPr>
          <p:cNvPicPr>
            <a:picLocks noChangeAspect="1"/>
          </p:cNvPicPr>
          <p:nvPr/>
        </p:nvPicPr>
        <p:blipFill>
          <a:blip r:embed="rId2"/>
          <a:stretch>
            <a:fillRect/>
          </a:stretch>
        </p:blipFill>
        <p:spPr>
          <a:xfrm>
            <a:off x="4044750" y="4964113"/>
            <a:ext cx="226808" cy="226814"/>
          </a:xfrm>
          <a:prstGeom prst="rect">
            <a:avLst/>
          </a:prstGeom>
        </p:spPr>
      </p:pic>
      <p:sp>
        <p:nvSpPr>
          <p:cNvPr id="7" name="Text 3"/>
          <p:cNvSpPr/>
          <p:nvPr/>
        </p:nvSpPr>
        <p:spPr>
          <a:xfrm>
            <a:off x="970335" y="2888952"/>
            <a:ext cx="2904358"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"Breaking tallies into halves … are means to establish trust, but if the superior is fond of schemes for power, his ministers will take advantage of this to engage in trickery."</a:t>
            </a:r>
            <a:endParaRPr lang="en-US" sz="1450" dirty="0"/>
          </a:p>
        </p:txBody>
      </p:sp>
      <p:sp>
        <p:nvSpPr>
          <p:cNvPr id="8" name="Shape 4"/>
          <p:cNvSpPr/>
          <p:nvPr/>
        </p:nvSpPr>
        <p:spPr>
          <a:xfrm>
            <a:off x="4334759" y="2580084"/>
            <a:ext cx="3522078" cy="2522835"/>
          </a:xfrm>
          <a:prstGeom prst="roundRect">
            <a:avLst>
              <a:gd name="adj" fmla="val 3147"/>
            </a:avLst>
          </a:prstGeom>
          <a:solidFill>
            <a:srgbClr val="FFFFFF"/>
          </a:solidFill>
          <a:ln w="25399">
            <a:solidFill>
              <a:srgbClr val="D8D4D4"/>
            </a:solidFill>
            <a:prstDash val="solid"/>
          </a:ln>
        </p:spPr>
      </p:sp>
      <p:pic>
        <p:nvPicPr>
          <p:cNvPr id="9" name="Image 2" descr="preencoded.png">    </p:cNvPr>
          <p:cNvPicPr>
            <a:picLocks noChangeAspect="1"/>
          </p:cNvPicPr>
          <p:nvPr/>
        </p:nvPicPr>
        <p:blipFill>
          <a:blip r:embed="rId3"/>
          <a:stretch>
            <a:fillRect/>
          </a:stretch>
        </p:blipFill>
        <p:spPr>
          <a:xfrm>
            <a:off x="4246754" y="2492077"/>
            <a:ext cx="226808" cy="226814"/>
          </a:xfrm>
          <a:prstGeom prst="rect">
            <a:avLst/>
          </a:prstGeom>
        </p:spPr>
      </p:pic>
      <p:pic>
        <p:nvPicPr>
          <p:cNvPr id="10" name="Image 3" descr="preencoded.png">    </p:cNvPr>
          <p:cNvPicPr>
            <a:picLocks noChangeAspect="1"/>
          </p:cNvPicPr>
          <p:nvPr/>
        </p:nvPicPr>
        <p:blipFill>
          <a:blip r:embed="rId4"/>
          <a:stretch>
            <a:fillRect/>
          </a:stretch>
        </p:blipFill>
        <p:spPr>
          <a:xfrm>
            <a:off x="7718033" y="4964113"/>
            <a:ext cx="226808" cy="226814"/>
          </a:xfrm>
          <a:prstGeom prst="rect">
            <a:avLst/>
          </a:prstGeom>
        </p:spPr>
      </p:pic>
      <p:sp>
        <p:nvSpPr>
          <p:cNvPr id="11" name="Text 5"/>
          <p:cNvSpPr/>
          <p:nvPr/>
        </p:nvSpPr>
        <p:spPr>
          <a:xfrm>
            <a:off x="4643619" y="2888952"/>
            <a:ext cx="2904358" cy="1905099"/>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"Drawing lots and tossing coins … are means to establish lack of prejudice, but if the superior is fond of crookedness, his ministers will take advantage of this to engage in one-sidedness."</a:t>
            </a:r>
            <a:endParaRPr lang="en-US" sz="1450" dirty="0"/>
          </a:p>
        </p:txBody>
      </p:sp>
      <p:sp>
        <p:nvSpPr>
          <p:cNvPr id="12" name="Shape 6"/>
          <p:cNvSpPr/>
          <p:nvPr/>
        </p:nvSpPr>
        <p:spPr>
          <a:xfrm>
            <a:off x="8008043" y="2580084"/>
            <a:ext cx="3522178" cy="2522835"/>
          </a:xfrm>
          <a:prstGeom prst="roundRect">
            <a:avLst>
              <a:gd name="adj" fmla="val 3147"/>
            </a:avLst>
          </a:prstGeom>
          <a:solidFill>
            <a:srgbClr val="FFFFFF"/>
          </a:solidFill>
          <a:ln w="25399">
            <a:solidFill>
              <a:srgbClr val="D8D4D4"/>
            </a:solidFill>
            <a:prstDash val="solid"/>
          </a:ln>
        </p:spPr>
      </p:sp>
      <p:pic>
        <p:nvPicPr>
          <p:cNvPr id="13" name="Image 4" descr="preencoded.png">    </p:cNvPr>
          <p:cNvPicPr>
            <a:picLocks noChangeAspect="1"/>
          </p:cNvPicPr>
          <p:nvPr/>
        </p:nvPicPr>
        <p:blipFill>
          <a:blip r:embed="rId5"/>
          <a:stretch>
            <a:fillRect/>
          </a:stretch>
        </p:blipFill>
        <p:spPr>
          <a:xfrm>
            <a:off x="7920038" y="2492077"/>
            <a:ext cx="226808" cy="226814"/>
          </a:xfrm>
          <a:prstGeom prst="rect">
            <a:avLst/>
          </a:prstGeom>
        </p:spPr>
      </p:pic>
      <p:pic>
        <p:nvPicPr>
          <p:cNvPr id="14" name="Image 5" descr="preencoded.png">    </p:cNvPr>
          <p:cNvPicPr>
            <a:picLocks noChangeAspect="1"/>
          </p:cNvPicPr>
          <p:nvPr/>
        </p:nvPicPr>
        <p:blipFill>
          <a:blip r:embed="rId6"/>
          <a:stretch>
            <a:fillRect/>
          </a:stretch>
        </p:blipFill>
        <p:spPr>
          <a:xfrm>
            <a:off x="11391417" y="4964113"/>
            <a:ext cx="226808" cy="226814"/>
          </a:xfrm>
          <a:prstGeom prst="rect">
            <a:avLst/>
          </a:prstGeom>
        </p:spPr>
      </p:pic>
      <p:sp>
        <p:nvSpPr>
          <p:cNvPr id="15" name="Text 7"/>
          <p:cNvSpPr/>
          <p:nvPr/>
        </p:nvSpPr>
        <p:spPr>
          <a:xfrm>
            <a:off x="8316903" y="2888952"/>
            <a:ext cx="2904457" cy="1905099"/>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"Setting up scales and measuring out weights … are means to establish what is balanced, but if the superior is fond of overthrowing people, his ministers will take advantage of this to act precariously."</a:t>
            </a:r>
            <a:endParaRPr lang="en-US" sz="1450" dirty="0"/>
          </a:p>
        </p:txBody>
      </p:sp>
      <p:sp>
        <p:nvSpPr>
          <p:cNvPr id="16" name="Shape 8"/>
          <p:cNvSpPr/>
          <p:nvPr/>
        </p:nvSpPr>
        <p:spPr>
          <a:xfrm>
            <a:off x="661475" y="5272980"/>
            <a:ext cx="25399" cy="612279"/>
          </a:xfrm>
          <a:prstGeom prst="roundRect">
            <a:avLst>
              <a:gd name="adj" fmla="val 60001"/>
            </a:avLst>
          </a:prstGeom>
          <a:solidFill>
            <a:srgbClr val="1B1B27"/>
          </a:solidFill>
          <a:ln/>
        </p:spPr>
      </p:sp>
      <p:sp>
        <p:nvSpPr>
          <p:cNvPr id="17" name="Text 9"/>
          <p:cNvSpPr/>
          <p:nvPr/>
        </p:nvSpPr>
        <p:spPr>
          <a:xfrm>
            <a:off x="944936" y="5443041"/>
            <a:ext cx="11194869"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gentleman is the fount of good order." — Xunzi, Ch.12</a:t>
            </a:r>
            <a:endParaRPr lang="en-US" sz="14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Text 0"/>
          <p:cNvSpPr/>
          <p:nvPr/>
        </p:nvSpPr>
        <p:spPr>
          <a:xfrm>
            <a:off x="661475" y="710109"/>
            <a:ext cx="6296860" cy="1137444"/>
          </a:xfrm>
          <a:prstGeom prst="rect">
            <a:avLst/>
          </a:prstGeom>
          <a:noFill/>
          <a:ln/>
        </p:spPr>
        <p:txBody>
          <a:bodyPr wrap="square" lIns="0" tIns="0" rIns="0" bIns="0" rtlCol="0" anchor="t">
            <a:normAutofit/>
          </a:bodyPr>
          <a:lstStyle/>
          <a:p>
            <a:pPr algn="l" indent="0" marL="0">
              <a:lnSpc>
                <a:spcPct val="104000"/>
              </a:lnSpc>
              <a:buNone/>
            </a:pPr>
            <a:r>
              <a:rPr lang="en-US" sz="3550" b="1" dirty="0">
                <a:solidFill>
                  <a:srgbClr val="1B1B27"/>
                </a:solidFill>
                <a:latin typeface="Inter Bold" pitchFamily="34" charset="0"/>
                <a:ea typeface="Inter Bold" pitchFamily="34" charset="-122"/>
                <a:cs typeface="Inter Bold" pitchFamily="34" charset="-120"/>
              </a:rPr>
              <a:t>Han Feizi's Response — Law and Technique</a:t>
            </a:r>
            <a:endParaRPr lang="en-US" sz="3550" dirty="0"/>
          </a:p>
        </p:txBody>
      </p:sp>
      <p:sp>
        <p:nvSpPr>
          <p:cNvPr id="4" name="Shape 1"/>
          <p:cNvSpPr/>
          <p:nvPr/>
        </p:nvSpPr>
        <p:spPr>
          <a:xfrm>
            <a:off x="530509" y="2057797"/>
            <a:ext cx="3188414" cy="4089995"/>
          </a:xfrm>
          <a:prstGeom prst="roundRect">
            <a:avLst>
              <a:gd name="adj" fmla="val 4110"/>
            </a:avLst>
          </a:prstGeom>
          <a:solidFill>
            <a:srgbClr val="1B1B27"/>
          </a:solidFill>
          <a:ln/>
        </p:spPr>
      </p:sp>
      <p:sp>
        <p:nvSpPr>
          <p:cNvPr id="5" name="Text 2"/>
          <p:cNvSpPr/>
          <p:nvPr/>
        </p:nvSpPr>
        <p:spPr>
          <a:xfrm>
            <a:off x="712472" y="2197993"/>
            <a:ext cx="2884614" cy="284361"/>
          </a:xfrm>
          <a:prstGeom prst="rect">
            <a:avLst/>
          </a:prstGeom>
          <a:noFill/>
          <a:ln/>
        </p:spPr>
        <p:txBody>
          <a:bodyPr wrap="none" lIns="0" tIns="0" rIns="0" bIns="0" rtlCol="0" anchor="t"/>
          <a:lstStyle/>
          <a:p>
            <a:pPr algn="l" indent="0" marL="0">
              <a:lnSpc>
                <a:spcPct val="104000"/>
              </a:lnSpc>
              <a:buNone/>
            </a:pPr>
            <a:r>
              <a:rPr lang="zh-CN" altLang="en-US" sz="1750" b="1" dirty="0">
                <a:solidFill>
                  <a:srgbClr val="FFFFFF"/>
                </a:solidFill>
                <a:latin typeface="Inter Bold" pitchFamily="34" charset="0"/>
                <a:ea typeface="Inter Bold" pitchFamily="34" charset="-122"/>
                <a:cs typeface="Inter Bold" pitchFamily="34" charset="-120"/>
              </a:rPr>
              <a:t>Technique (</a:t>
            </a:r>
            <a:pPr algn="l" indent="0" marL="0">
              <a:lnSpc>
                <a:spcPct val="104000"/>
              </a:lnSpc>
              <a:buNone/>
            </a:pPr>
            <a:r>
              <a:rPr lang="zh-CN" altLang="en-US" sz="1750" b="1" i="1" dirty="0">
                <a:solidFill>
                  <a:srgbClr val="FFFFFF"/>
                </a:solidFill>
                <a:latin typeface="Inter Bold" pitchFamily="34" charset="0"/>
                <a:ea typeface="Inter Bold" pitchFamily="34" charset="-122"/>
                <a:cs typeface="Inter Bold" pitchFamily="34" charset="-120"/>
              </a:rPr>
              <a:t>Shu</a:t>
            </a:r>
            <a:pPr algn="l" indent="0" marL="0">
              <a:lnSpc>
                <a:spcPct val="104000"/>
              </a:lnSpc>
              <a:buNone/>
            </a:pPr>
            <a:r>
              <a:rPr lang="zh-CN" altLang="en-US" sz="1750" b="1" dirty="0">
                <a:solidFill>
                  <a:srgbClr val="FFFFFF"/>
                </a:solidFill>
                <a:latin typeface="Inter Bold" pitchFamily="34" charset="0"/>
                <a:ea typeface="Inter Bold" pitchFamily="34" charset="-122"/>
                <a:cs typeface="Inter Bold" pitchFamily="34" charset="-120"/>
              </a:rPr>
              <a:t> 术)</a:t>
            </a:r>
            <a:endParaRPr lang="zh-CN" sz="1750" dirty="0"/>
          </a:p>
        </p:txBody>
      </p:sp>
      <p:sp>
        <p:nvSpPr>
          <p:cNvPr id="6" name="Text 3"/>
          <p:cNvSpPr/>
          <p:nvPr/>
        </p:nvSpPr>
        <p:spPr>
          <a:xfrm>
            <a:off x="712472" y="2622550"/>
            <a:ext cx="2824489" cy="1803698"/>
          </a:xfrm>
          <a:prstGeom prst="rect">
            <a:avLst/>
          </a:prstGeom>
          <a:noFill/>
          <a:ln/>
        </p:spPr>
        <p:txBody>
          <a:bodyPr wrap="square" lIns="0" tIns="0" rIns="0" bIns="0" rtlCol="0" anchor="t">
            <a:normAutofit/>
          </a:bodyPr>
          <a:lstStyle/>
          <a:p>
            <a:pPr algn="l" indent="0" marL="0">
              <a:lnSpc>
                <a:spcPct val="118000"/>
              </a:lnSpc>
              <a:buNone/>
            </a:pPr>
            <a:r>
              <a:rPr lang="en-US" sz="1400" dirty="0">
                <a:solidFill>
                  <a:srgbClr val="FFFFFF"/>
                </a:solidFill>
                <a:latin typeface="Inter" pitchFamily="34" charset="0"/>
                <a:ea typeface="Inter" pitchFamily="34" charset="-122"/>
                <a:cs typeface="Inter" pitchFamily="34" charset="-120"/>
              </a:rPr>
              <a:t>Bestowing office on the basis of concrete responsibilities, demanding performance on the basis of titles, wielding the lever of life and death — "the things the ruler of men is to hold on to." Ruler manages ministers.</a:t>
            </a:r>
            <a:endParaRPr lang="en-US" sz="1400" dirty="0"/>
          </a:p>
        </p:txBody>
      </p:sp>
      <p:sp>
        <p:nvSpPr>
          <p:cNvPr id="7" name="Text 4"/>
          <p:cNvSpPr/>
          <p:nvPr/>
        </p:nvSpPr>
        <p:spPr>
          <a:xfrm>
            <a:off x="4038201" y="2197993"/>
            <a:ext cx="2884614" cy="284361"/>
          </a:xfrm>
          <a:prstGeom prst="rect">
            <a:avLst/>
          </a:prstGeom>
          <a:noFill/>
          <a:ln/>
        </p:spPr>
        <p:txBody>
          <a:bodyPr wrap="none" lIns="0" tIns="0" rIns="0" bIns="0" rtlCol="0" anchor="t"/>
          <a:lstStyle/>
          <a:p>
            <a:pPr algn="l" indent="0" marL="0">
              <a:lnSpc>
                <a:spcPct val="104000"/>
              </a:lnSpc>
              <a:buNone/>
            </a:pPr>
            <a:r>
              <a:rPr lang="zh-CN" altLang="en-US" sz="1750" b="1" dirty="0">
                <a:solidFill>
                  <a:srgbClr val="1B1B27"/>
                </a:solidFill>
                <a:latin typeface="Inter Bold" pitchFamily="34" charset="0"/>
                <a:ea typeface="Inter Bold" pitchFamily="34" charset="-122"/>
                <a:cs typeface="Inter Bold" pitchFamily="34" charset="-120"/>
              </a:rPr>
              <a:t>Law (</a:t>
            </a:r>
            <a:pPr algn="l" indent="0" marL="0">
              <a:lnSpc>
                <a:spcPct val="104000"/>
              </a:lnSpc>
              <a:buNone/>
            </a:pPr>
            <a:r>
              <a:rPr lang="zh-CN" altLang="en-US" sz="1750" b="1" i="1" dirty="0">
                <a:solidFill>
                  <a:srgbClr val="1B1B27"/>
                </a:solidFill>
                <a:latin typeface="Inter Bold" pitchFamily="34" charset="0"/>
                <a:ea typeface="Inter Bold" pitchFamily="34" charset="-122"/>
                <a:cs typeface="Inter Bold" pitchFamily="34" charset="-120"/>
              </a:rPr>
              <a:t>Fa</a:t>
            </a:r>
            <a:pPr algn="l" indent="0" marL="0">
              <a:lnSpc>
                <a:spcPct val="104000"/>
              </a:lnSpc>
              <a:buNone/>
            </a:pPr>
            <a:r>
              <a:rPr lang="zh-CN" altLang="en-US" sz="1750" b="1" dirty="0">
                <a:solidFill>
                  <a:srgbClr val="1B1B27"/>
                </a:solidFill>
                <a:latin typeface="Inter Bold" pitchFamily="34" charset="0"/>
                <a:ea typeface="Inter Bold" pitchFamily="34" charset="-122"/>
                <a:cs typeface="Inter Bold" pitchFamily="34" charset="-120"/>
              </a:rPr>
              <a:t> 法)</a:t>
            </a:r>
            <a:endParaRPr lang="zh-CN" sz="1750" dirty="0"/>
          </a:p>
        </p:txBody>
      </p:sp>
      <p:sp>
        <p:nvSpPr>
          <p:cNvPr id="8" name="Text 5"/>
          <p:cNvSpPr/>
          <p:nvPr/>
        </p:nvSpPr>
        <p:spPr>
          <a:xfrm>
            <a:off x="4038201" y="2622550"/>
            <a:ext cx="2926483" cy="1546027"/>
          </a:xfrm>
          <a:prstGeom prst="rect">
            <a:avLst/>
          </a:prstGeom>
          <a:noFill/>
          <a:ln/>
        </p:spPr>
        <p:txBody>
          <a:bodyPr wrap="square" lIns="0" tIns="0" rIns="0" bIns="0" rtlCol="0" anchor="t">
            <a:normAutofit/>
          </a:bodyPr>
          <a:lstStyle/>
          <a:p>
            <a:pPr algn="l" indent="0" marL="0">
              <a:lnSpc>
                <a:spcPct val="118000"/>
              </a:lnSpc>
              <a:buNone/>
            </a:pPr>
            <a:r>
              <a:rPr lang="en-US" sz="1400" dirty="0">
                <a:solidFill>
                  <a:srgbClr val="3C3939"/>
                </a:solidFill>
                <a:latin typeface="Inter" pitchFamily="34" charset="0"/>
                <a:ea typeface="Inter" pitchFamily="34" charset="-122"/>
                <a:cs typeface="Inter" pitchFamily="34" charset="-120"/>
              </a:rPr>
              <a:t>Regulations recorded in official archives, punishments and rewards made certain — "what the ministers take as their guiding authority." Ministers manage the people.</a:t>
            </a:r>
            <a:endParaRPr lang="en-US" sz="1400" dirty="0"/>
          </a:p>
        </p:txBody>
      </p:sp>
      <p:sp>
        <p:nvSpPr>
          <p:cNvPr id="9" name="Text 6"/>
          <p:cNvSpPr/>
          <p:nvPr/>
        </p:nvSpPr>
        <p:spPr>
          <a:xfrm>
            <a:off x="4038201" y="4308773"/>
            <a:ext cx="3055563" cy="284361"/>
          </a:xfrm>
          <a:prstGeom prst="rect">
            <a:avLst/>
          </a:prstGeom>
          <a:noFill/>
          <a:ln/>
        </p:spPr>
        <p:txBody>
          <a:bodyPr wrap="none" lIns="0" tIns="0" rIns="0" bIns="0" rtlCol="0" anchor="t"/>
          <a:lstStyle/>
          <a:p>
            <a:pPr algn="l" indent="0" marL="0">
              <a:lnSpc>
                <a:spcPct val="104000"/>
              </a:lnSpc>
              <a:buNone/>
            </a:pPr>
            <a:r>
              <a:rPr lang="en-US" sz="1750" b="1" dirty="0">
                <a:solidFill>
                  <a:srgbClr val="1B1B27"/>
                </a:solidFill>
                <a:latin typeface="Inter Bold" pitchFamily="34" charset="0"/>
                <a:ea typeface="Inter Bold" pitchFamily="34" charset="-122"/>
                <a:cs typeface="Inter Bold" pitchFamily="34" charset="-120"/>
              </a:rPr>
              <a:t>The Complete System</a:t>
            </a:r>
            <a:endParaRPr lang="en-US" sz="1750" dirty="0"/>
          </a:p>
        </p:txBody>
      </p:sp>
      <p:sp>
        <p:nvSpPr>
          <p:cNvPr id="10" name="Text 7"/>
          <p:cNvSpPr/>
          <p:nvPr/>
        </p:nvSpPr>
        <p:spPr>
          <a:xfrm>
            <a:off x="4038201" y="4733330"/>
            <a:ext cx="2926483" cy="1288355"/>
          </a:xfrm>
          <a:prstGeom prst="rect">
            <a:avLst/>
          </a:prstGeom>
          <a:noFill/>
          <a:ln/>
        </p:spPr>
        <p:txBody>
          <a:bodyPr wrap="square" lIns="0" tIns="0" rIns="0" bIns="0" rtlCol="0" anchor="t">
            <a:normAutofit/>
          </a:bodyPr>
          <a:lstStyle/>
          <a:p>
            <a:pPr algn="l" indent="0" marL="0">
              <a:lnSpc>
                <a:spcPct val="118000"/>
              </a:lnSpc>
              <a:buNone/>
            </a:pPr>
            <a:r>
              <a:rPr lang="en-US" sz="1400" dirty="0">
                <a:solidFill>
                  <a:srgbClr val="3C3939"/>
                </a:solidFill>
                <a:latin typeface="Inter" pitchFamily="34" charset="0"/>
                <a:ea typeface="Inter" pitchFamily="34" charset="-122"/>
                <a:cs typeface="Inter" pitchFamily="34" charset="-120"/>
              </a:rPr>
              <a:t>Together, </a:t>
            </a:r>
            <a:pPr algn="l" indent="0" marL="0">
              <a:lnSpc>
                <a:spcPct val="118000"/>
              </a:lnSpc>
              <a:buNone/>
            </a:pPr>
            <a:r>
              <a:rPr lang="en-US" sz="1400" i="1" dirty="0">
                <a:solidFill>
                  <a:srgbClr val="3C3939"/>
                </a:solidFill>
                <a:latin typeface="Inter" pitchFamily="34" charset="0"/>
                <a:ea typeface="Inter" pitchFamily="34" charset="-122"/>
                <a:cs typeface="Inter" pitchFamily="34" charset="-120"/>
              </a:rPr>
              <a:t>fa</a:t>
            </a:r>
            <a:pPr algn="l" indent="0" marL="0">
              <a:lnSpc>
                <a:spcPct val="118000"/>
              </a:lnSpc>
              <a:buNone/>
            </a:pPr>
            <a:r>
              <a:rPr lang="en-US" sz="1400" dirty="0">
                <a:solidFill>
                  <a:srgbClr val="3C3939"/>
                </a:solidFill>
                <a:latin typeface="Inter" pitchFamily="34" charset="0"/>
                <a:ea typeface="Inter" pitchFamily="34" charset="-122"/>
                <a:cs typeface="Inter" pitchFamily="34" charset="-120"/>
              </a:rPr>
              <a:t> and </a:t>
            </a:r>
            <a:pPr algn="l" indent="0" marL="0">
              <a:lnSpc>
                <a:spcPct val="118000"/>
              </a:lnSpc>
              <a:buNone/>
            </a:pPr>
            <a:r>
              <a:rPr lang="en-US" sz="1400" i="1" dirty="0">
                <a:solidFill>
                  <a:srgbClr val="3C3939"/>
                </a:solidFill>
                <a:latin typeface="Inter" pitchFamily="34" charset="0"/>
                <a:ea typeface="Inter" pitchFamily="34" charset="-122"/>
                <a:cs typeface="Inter" pitchFamily="34" charset="-120"/>
              </a:rPr>
              <a:t>shu</a:t>
            </a:r>
            <a:pPr algn="l" indent="0" marL="0">
              <a:lnSpc>
                <a:spcPct val="118000"/>
              </a:lnSpc>
              <a:buNone/>
            </a:pPr>
            <a:r>
              <a:rPr lang="en-US" sz="1400" dirty="0">
                <a:solidFill>
                  <a:srgbClr val="3C3939"/>
                </a:solidFill>
                <a:latin typeface="Inter" pitchFamily="34" charset="0"/>
                <a:ea typeface="Inter" pitchFamily="34" charset="-122"/>
                <a:cs typeface="Inter" pitchFamily="34" charset="-120"/>
              </a:rPr>
              <a:t> form a governance system that does not depend on the virtue of any individual — designed to work with mediocre rulers.</a:t>
            </a:r>
            <a:endParaRPr lang="en-US" sz="1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661475" y="709513"/>
            <a:ext cx="6687375" cy="633313"/>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Han Feizi's Case Studies</a:t>
            </a:r>
            <a:endParaRPr lang="en-US" sz="3950" dirty="0"/>
          </a:p>
        </p:txBody>
      </p:sp>
      <p:sp>
        <p:nvSpPr>
          <p:cNvPr id="3" name="Text 1"/>
          <p:cNvSpPr/>
          <p:nvPr/>
        </p:nvSpPr>
        <p:spPr>
          <a:xfrm>
            <a:off x="661475" y="1777405"/>
            <a:ext cx="3780437" cy="316607"/>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Case 1: Shen Buhai in Han</a:t>
            </a:r>
            <a:endParaRPr lang="en-US" sz="1950" dirty="0"/>
          </a:p>
        </p:txBody>
      </p:sp>
      <p:sp>
        <p:nvSpPr>
          <p:cNvPr id="4" name="Text 2"/>
          <p:cNvSpPr/>
          <p:nvPr/>
        </p:nvSpPr>
        <p:spPr>
          <a:xfrm>
            <a:off x="661475" y="2163465"/>
            <a:ext cx="3983732" cy="316607"/>
          </a:xfrm>
          <a:prstGeom prst="rect">
            <a:avLst/>
          </a:prstGeom>
          <a:noFill/>
          <a:ln/>
        </p:spPr>
        <p:txBody>
          <a:bodyPr wrap="none" lIns="0" tIns="0" rIns="0" bIns="0" rtlCol="0" anchor="t"/>
          <a:lstStyle/>
          <a:p>
            <a:pPr algn="l" indent="0" marL="0">
              <a:lnSpc>
                <a:spcPct val="104000"/>
              </a:lnSpc>
              <a:buNone/>
            </a:pPr>
            <a:r>
              <a:rPr lang="en-US" sz="1950" b="1" i="1" dirty="0">
                <a:solidFill>
                  <a:srgbClr val="1B1B27"/>
                </a:solidFill>
                <a:latin typeface="Inter Bold" pitchFamily="34" charset="0"/>
                <a:ea typeface="Inter Bold" pitchFamily="34" charset="-122"/>
                <a:cs typeface="Inter Bold" pitchFamily="34" charset="-120"/>
              </a:rPr>
              <a:t>Technique without law fails</a:t>
            </a:r>
            <a:endParaRPr lang="en-US" sz="1950" dirty="0"/>
          </a:p>
        </p:txBody>
      </p:sp>
      <p:sp>
        <p:nvSpPr>
          <p:cNvPr id="5" name="Text 3"/>
          <p:cNvSpPr/>
          <p:nvPr/>
        </p:nvSpPr>
        <p:spPr>
          <a:xfrm>
            <a:off x="661475" y="2653903"/>
            <a:ext cx="5187126" cy="1807369"/>
          </a:xfrm>
          <a:prstGeom prst="rect">
            <a:avLst/>
          </a:prstGeom>
          <a:noFill/>
          <a:ln/>
        </p:spPr>
        <p:txBody>
          <a:bodyPr wrap="square" lIns="0" tIns="0" rIns="0" bIns="0" rtlCol="0" anchor="t">
            <a:normAutofit/>
          </a:bodyPr>
          <a:lstStyle/>
          <a:p>
            <a:pPr algn="l" indent="0" marL="0">
              <a:lnSpc>
                <a:spcPct val="124000"/>
              </a:lnSpc>
              <a:buNone/>
            </a:pPr>
            <a:r>
              <a:rPr lang="en-US" sz="1550" dirty="0">
                <a:solidFill>
                  <a:srgbClr val="3C3939"/>
                </a:solidFill>
                <a:latin typeface="Inter" pitchFamily="34" charset="0"/>
                <a:ea typeface="Inter" pitchFamily="34" charset="-122"/>
                <a:cs typeface="Inter" pitchFamily="34" charset="-120"/>
              </a:rPr>
              <a:t>Shen Buhai had technique but no unified legal system. Ministers exploited inconsistencies between old and new laws. Result: "mighty Han, with its ten thousand chariots, was entrusted to him for seventeen years, but it did not become a hegemonic kingdom."</a:t>
            </a:r>
            <a:endParaRPr lang="en-US" sz="1550" dirty="0"/>
          </a:p>
        </p:txBody>
      </p:sp>
      <p:sp>
        <p:nvSpPr>
          <p:cNvPr id="6" name="Text 4"/>
          <p:cNvSpPr/>
          <p:nvPr/>
        </p:nvSpPr>
        <p:spPr>
          <a:xfrm>
            <a:off x="6349444" y="1777405"/>
            <a:ext cx="4173632" cy="316607"/>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Case 2: Gongsun Yang in Qin</a:t>
            </a:r>
            <a:endParaRPr lang="en-US" sz="1950" dirty="0"/>
          </a:p>
        </p:txBody>
      </p:sp>
      <p:sp>
        <p:nvSpPr>
          <p:cNvPr id="7" name="Text 5"/>
          <p:cNvSpPr/>
          <p:nvPr/>
        </p:nvSpPr>
        <p:spPr>
          <a:xfrm>
            <a:off x="6349444" y="2163465"/>
            <a:ext cx="3999309" cy="316607"/>
          </a:xfrm>
          <a:prstGeom prst="rect">
            <a:avLst/>
          </a:prstGeom>
          <a:noFill/>
          <a:ln/>
        </p:spPr>
        <p:txBody>
          <a:bodyPr wrap="none" lIns="0" tIns="0" rIns="0" bIns="0" rtlCol="0" anchor="t"/>
          <a:lstStyle/>
          <a:p>
            <a:pPr algn="l" indent="0" marL="0">
              <a:lnSpc>
                <a:spcPct val="104000"/>
              </a:lnSpc>
              <a:buNone/>
            </a:pPr>
            <a:r>
              <a:rPr lang="en-US" sz="1950" b="1" i="1" dirty="0">
                <a:solidFill>
                  <a:srgbClr val="1B1B27"/>
                </a:solidFill>
                <a:latin typeface="Inter Bold" pitchFamily="34" charset="0"/>
                <a:ea typeface="Inter Bold" pitchFamily="34" charset="-122"/>
                <a:cs typeface="Inter Bold" pitchFamily="34" charset="-120"/>
              </a:rPr>
              <a:t>Law without technique fails</a:t>
            </a:r>
            <a:endParaRPr lang="en-US" sz="1950" dirty="0"/>
          </a:p>
        </p:txBody>
      </p:sp>
      <p:sp>
        <p:nvSpPr>
          <p:cNvPr id="8" name="Text 6"/>
          <p:cNvSpPr/>
          <p:nvPr/>
        </p:nvSpPr>
        <p:spPr>
          <a:xfrm>
            <a:off x="6349444" y="2653903"/>
            <a:ext cx="5187126" cy="1506141"/>
          </a:xfrm>
          <a:prstGeom prst="rect">
            <a:avLst/>
          </a:prstGeom>
          <a:noFill/>
          <a:ln/>
        </p:spPr>
        <p:txBody>
          <a:bodyPr wrap="square" lIns="0" tIns="0" rIns="0" bIns="0" rtlCol="0" anchor="t">
            <a:normAutofit/>
          </a:bodyPr>
          <a:lstStyle/>
          <a:p>
            <a:pPr algn="l" indent="0" marL="0">
              <a:lnSpc>
                <a:spcPct val="124000"/>
              </a:lnSpc>
              <a:buNone/>
            </a:pPr>
            <a:r>
              <a:rPr lang="en-US" sz="1550" dirty="0">
                <a:solidFill>
                  <a:srgbClr val="3C3939"/>
                </a:solidFill>
                <a:latin typeface="Inter" pitchFamily="34" charset="0"/>
                <a:ea typeface="Inter" pitchFamily="34" charset="-122"/>
                <a:cs typeface="Inter" pitchFamily="34" charset="-120"/>
              </a:rPr>
              <a:t>Gongsun Yang established clear laws and punishments — the state became rich and the army strong. But without technique to uncover ministerial corruption, Qin's wealth "merely became the property of its ministers" after Lord Shang died.</a:t>
            </a:r>
            <a:endParaRPr lang="en-US" sz="1550" dirty="0"/>
          </a:p>
        </p:txBody>
      </p:sp>
      <p:sp>
        <p:nvSpPr>
          <p:cNvPr id="9" name="Shape 7"/>
          <p:cNvSpPr/>
          <p:nvPr/>
        </p:nvSpPr>
        <p:spPr>
          <a:xfrm>
            <a:off x="661475" y="4813300"/>
            <a:ext cx="10868745" cy="1335187"/>
          </a:xfrm>
          <a:prstGeom prst="roundRect">
            <a:avLst>
              <a:gd name="adj" fmla="val 6375"/>
            </a:avLst>
          </a:prstGeom>
          <a:solidFill>
            <a:srgbClr val="E1E1EA"/>
          </a:solidFill>
          <a:ln/>
        </p:spPr>
      </p:sp>
      <p:pic>
        <p:nvPicPr>
          <p:cNvPr id="10" name="Image 0" descr="preencoded.png">    </p:cNvPr>
          <p:cNvPicPr>
            <a:picLocks noChangeAspect="1"/>
          </p:cNvPicPr>
          <p:nvPr/>
        </p:nvPicPr>
        <p:blipFill>
          <a:blip r:embed="rId1"/>
          <a:stretch>
            <a:fillRect/>
          </a:stretch>
        </p:blipFill>
        <p:spPr>
          <a:xfrm>
            <a:off x="864074" y="5092402"/>
            <a:ext cx="253299" cy="202605"/>
          </a:xfrm>
          <a:prstGeom prst="rect">
            <a:avLst/>
          </a:prstGeom>
        </p:spPr>
      </p:pic>
      <p:sp>
        <p:nvSpPr>
          <p:cNvPr id="11" name="Text 8"/>
          <p:cNvSpPr/>
          <p:nvPr/>
        </p:nvSpPr>
        <p:spPr>
          <a:xfrm>
            <a:off x="1319973" y="5037733"/>
            <a:ext cx="10007647" cy="903684"/>
          </a:xfrm>
          <a:prstGeom prst="rect">
            <a:avLst/>
          </a:prstGeom>
          <a:noFill/>
          <a:ln/>
        </p:spPr>
        <p:txBody>
          <a:bodyPr wrap="square" lIns="0" tIns="0" rIns="0" bIns="0" rtlCol="0" anchor="t">
            <a:normAutofit/>
          </a:bodyPr>
          <a:lstStyle/>
          <a:p>
            <a:pPr algn="l" indent="0" marL="0">
              <a:lnSpc>
                <a:spcPct val="124000"/>
              </a:lnSpc>
              <a:buNone/>
            </a:pPr>
            <a:r>
              <a:rPr lang="en-US" sz="1550" dirty="0">
                <a:solidFill>
                  <a:srgbClr val="000000"/>
                </a:solidFill>
                <a:latin typeface="Inter" pitchFamily="34" charset="0"/>
                <a:ea typeface="Inter" pitchFamily="34" charset="-122"/>
                <a:cs typeface="Inter" pitchFamily="34" charset="-120"/>
              </a:rPr>
              <a:t>Han Feizi's conclusion: both law and technique are necessary — neither alone suffices. These case studies represent a genuinely sophisticated argument about institutional design that remains relevant today.</a:t>
            </a:r>
            <a:endParaRPr lang="en-US" sz="15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661475" y="742950"/>
            <a:ext cx="10833623"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The Crucial Difference — Xunzi vs. Han Feizi</a:t>
            </a:r>
            <a:endParaRPr lang="en-US" sz="3700" dirty="0"/>
          </a:p>
        </p:txBody>
      </p:sp>
      <p:sp>
        <p:nvSpPr>
          <p:cNvPr id="3" name="Shape 1"/>
          <p:cNvSpPr/>
          <p:nvPr/>
        </p:nvSpPr>
        <p:spPr>
          <a:xfrm>
            <a:off x="661475" y="1636018"/>
            <a:ext cx="10868745" cy="2913559"/>
          </a:xfrm>
          <a:prstGeom prst="roundRect">
            <a:avLst>
              <a:gd name="adj" fmla="val 2725"/>
            </a:avLst>
          </a:prstGeom>
          <a:noFill/>
          <a:ln w="6350">
            <a:solidFill>
              <a:srgbClr val="000000">
                <a:alpha val="8000"/>
              </a:srgbClr>
            </a:solidFill>
            <a:prstDash val="solid"/>
          </a:ln>
        </p:spPr>
      </p:sp>
      <p:sp>
        <p:nvSpPr>
          <p:cNvPr id="4" name="Text 2"/>
          <p:cNvSpPr/>
          <p:nvPr/>
        </p:nvSpPr>
        <p:spPr>
          <a:xfrm>
            <a:off x="857030" y="1739404"/>
            <a:ext cx="2945533" cy="272157"/>
          </a:xfrm>
          <a:prstGeom prst="rect">
            <a:avLst/>
          </a:prstGeom>
          <a:noFill/>
          <a:ln/>
        </p:spPr>
        <p:txBody>
          <a:bodyPr wrap="none" lIns="0" tIns="0" rIns="0" bIns="0" rtlCol="0" anchor="t"/>
          <a:lstStyle/>
          <a:p>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Dimension</a:t>
            </a:r>
            <a:endParaRPr lang="en-US" sz="1450" dirty="0"/>
          </a:p>
        </p:txBody>
      </p:sp>
      <p:sp>
        <p:nvSpPr>
          <p:cNvPr id="5" name="Text 3"/>
          <p:cNvSpPr/>
          <p:nvPr/>
        </p:nvSpPr>
        <p:spPr>
          <a:xfrm>
            <a:off x="3570992" y="1739404"/>
            <a:ext cx="4248242" cy="272157"/>
          </a:xfrm>
          <a:prstGeom prst="rect">
            <a:avLst/>
          </a:prstGeom>
          <a:noFill/>
          <a:ln/>
        </p:spPr>
        <p:txBody>
          <a:bodyPr wrap="none" lIns="0" tIns="0" rIns="0" bIns="0" rtlCol="0" anchor="t"/>
          <a:lstStyle/>
          <a:p>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Xunzi</a:t>
            </a:r>
            <a:endParaRPr lang="en-US" sz="1450" dirty="0"/>
          </a:p>
        </p:txBody>
      </p:sp>
      <p:sp>
        <p:nvSpPr>
          <p:cNvPr id="6" name="Text 4"/>
          <p:cNvSpPr/>
          <p:nvPr/>
        </p:nvSpPr>
        <p:spPr>
          <a:xfrm>
            <a:off x="7587663" y="1739404"/>
            <a:ext cx="4356785" cy="272157"/>
          </a:xfrm>
          <a:prstGeom prst="rect">
            <a:avLst/>
          </a:prstGeom>
          <a:noFill/>
          <a:ln/>
        </p:spPr>
        <p:txBody>
          <a:bodyPr wrap="none" lIns="0" tIns="0" rIns="0" bIns="0" rtlCol="0" anchor="t"/>
          <a:lstStyle/>
          <a:p>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Han Feizi</a:t>
            </a:r>
            <a:endParaRPr lang="en-US" sz="1450" dirty="0"/>
          </a:p>
        </p:txBody>
      </p:sp>
      <p:sp>
        <p:nvSpPr>
          <p:cNvPr id="7" name="Text 5"/>
          <p:cNvSpPr/>
          <p:nvPr/>
        </p:nvSpPr>
        <p:spPr>
          <a:xfrm>
            <a:off x="857030" y="2211983"/>
            <a:ext cx="2945533"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Primary source of order</a:t>
            </a:r>
            <a:endParaRPr lang="en-US" sz="1450" dirty="0"/>
          </a:p>
        </p:txBody>
      </p:sp>
      <p:sp>
        <p:nvSpPr>
          <p:cNvPr id="8" name="Text 6"/>
          <p:cNvSpPr/>
          <p:nvPr/>
        </p:nvSpPr>
        <p:spPr>
          <a:xfrm>
            <a:off x="3570992" y="2211983"/>
            <a:ext cx="4248242"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gentleman — moral character</a:t>
            </a:r>
            <a:endParaRPr lang="en-US" sz="1450" dirty="0"/>
          </a:p>
        </p:txBody>
      </p:sp>
      <p:sp>
        <p:nvSpPr>
          <p:cNvPr id="9" name="Text 7"/>
          <p:cNvSpPr/>
          <p:nvPr/>
        </p:nvSpPr>
        <p:spPr>
          <a:xfrm>
            <a:off x="7587663" y="2211983"/>
            <a:ext cx="4356785"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Law + technique — institutional design</a:t>
            </a:r>
            <a:endParaRPr lang="en-US" sz="1450" dirty="0"/>
          </a:p>
        </p:txBody>
      </p:sp>
      <p:sp>
        <p:nvSpPr>
          <p:cNvPr id="10" name="Text 8"/>
          <p:cNvSpPr/>
          <p:nvPr/>
        </p:nvSpPr>
        <p:spPr>
          <a:xfrm>
            <a:off x="857030" y="2684562"/>
            <a:ext cx="2945533"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Role of rules</a:t>
            </a:r>
            <a:endParaRPr lang="en-US" sz="1450" dirty="0"/>
          </a:p>
        </p:txBody>
      </p:sp>
      <p:sp>
        <p:nvSpPr>
          <p:cNvPr id="11" name="Text 9"/>
          <p:cNvSpPr/>
          <p:nvPr/>
        </p:nvSpPr>
        <p:spPr>
          <a:xfrm>
            <a:off x="3570992" y="2684562"/>
            <a:ext cx="3638657"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Necessary but insufficient; depend on the right person</a:t>
            </a:r>
            <a:endParaRPr lang="en-US" sz="1450" dirty="0"/>
          </a:p>
        </p:txBody>
      </p:sp>
      <p:sp>
        <p:nvSpPr>
          <p:cNvPr id="12" name="Text 10"/>
          <p:cNvSpPr/>
          <p:nvPr/>
        </p:nvSpPr>
        <p:spPr>
          <a:xfrm>
            <a:off x="7587663" y="2684562"/>
            <a:ext cx="3747200"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Most reliable tool; can function with mediocre rulers</a:t>
            </a:r>
            <a:endParaRPr lang="en-US" sz="1450" dirty="0"/>
          </a:p>
        </p:txBody>
      </p:sp>
      <p:sp>
        <p:nvSpPr>
          <p:cNvPr id="13" name="Text 11"/>
          <p:cNvSpPr/>
          <p:nvPr/>
        </p:nvSpPr>
        <p:spPr>
          <a:xfrm>
            <a:off x="857030" y="3429298"/>
            <a:ext cx="2945533"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Priority</a:t>
            </a:r>
            <a:endParaRPr lang="en-US" sz="1450" dirty="0"/>
          </a:p>
        </p:txBody>
      </p:sp>
      <p:sp>
        <p:nvSpPr>
          <p:cNvPr id="14" name="Text 12"/>
          <p:cNvSpPr/>
          <p:nvPr/>
        </p:nvSpPr>
        <p:spPr>
          <a:xfrm>
            <a:off x="3570992" y="3429298"/>
            <a:ext cx="4248242" cy="272157"/>
          </a:xfrm>
          <a:prstGeom prst="rect">
            <a:avLst/>
          </a:prstGeom>
          <a:noFill/>
          <a:ln/>
        </p:spPr>
        <p:txBody>
          <a:bodyPr wrap="none" lIns="0" tIns="0" rIns="0" bIns="0" rtlCol="0" anchor="t"/>
          <a:lstStyle/>
          <a:p>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Seek the right person (求贤)</a:t>
            </a:r>
            <a:endParaRPr lang="zh-CN" sz="1450" dirty="0"/>
          </a:p>
        </p:txBody>
      </p:sp>
      <p:sp>
        <p:nvSpPr>
          <p:cNvPr id="15" name="Text 13"/>
          <p:cNvSpPr/>
          <p:nvPr/>
        </p:nvSpPr>
        <p:spPr>
          <a:xfrm>
            <a:off x="7587663" y="3429298"/>
            <a:ext cx="4356785" cy="272157"/>
          </a:xfrm>
          <a:prstGeom prst="rect">
            <a:avLst/>
          </a:prstGeom>
          <a:noFill/>
          <a:ln/>
        </p:spPr>
        <p:txBody>
          <a:bodyPr wrap="none" lIns="0" tIns="0" rIns="0" bIns="0" rtlCol="0" anchor="t"/>
          <a:lstStyle/>
          <a:p>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Perfect the system (立法定术)</a:t>
            </a:r>
            <a:endParaRPr lang="zh-CN" sz="1450" dirty="0"/>
          </a:p>
        </p:txBody>
      </p:sp>
      <p:sp>
        <p:nvSpPr>
          <p:cNvPr id="16" name="Text 14"/>
          <p:cNvSpPr/>
          <p:nvPr/>
        </p:nvSpPr>
        <p:spPr>
          <a:xfrm>
            <a:off x="857030" y="3901877"/>
            <a:ext cx="2945533"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Human nature</a:t>
            </a:r>
            <a:endParaRPr lang="en-US" sz="1450" dirty="0"/>
          </a:p>
        </p:txBody>
      </p:sp>
      <p:sp>
        <p:nvSpPr>
          <p:cNvPr id="17" name="Text 15"/>
          <p:cNvSpPr/>
          <p:nvPr/>
        </p:nvSpPr>
        <p:spPr>
          <a:xfrm>
            <a:off x="3570992" y="3901877"/>
            <a:ext cx="3638657"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Bad, but transformable through ritual and education</a:t>
            </a:r>
            <a:endParaRPr lang="en-US" sz="1450" dirty="0"/>
          </a:p>
        </p:txBody>
      </p:sp>
      <p:sp>
        <p:nvSpPr>
          <p:cNvPr id="18" name="Text 16"/>
          <p:cNvSpPr/>
          <p:nvPr/>
        </p:nvSpPr>
        <p:spPr>
          <a:xfrm>
            <a:off x="7587663" y="3901877"/>
            <a:ext cx="3747200"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Bad, and not reliably transformable; managed through incentives</a:t>
            </a:r>
            <a:endParaRPr lang="en-US" sz="1450" dirty="0"/>
          </a:p>
        </p:txBody>
      </p:sp>
      <p:sp>
        <p:nvSpPr>
          <p:cNvPr id="19" name="Text 17"/>
          <p:cNvSpPr/>
          <p:nvPr/>
        </p:nvSpPr>
        <p:spPr>
          <a:xfrm>
            <a:off x="661475" y="4776391"/>
            <a:ext cx="4186629"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The "Inverted Scales" Warning</a:t>
            </a:r>
            <a:endParaRPr lang="en-US" sz="1850" dirty="0"/>
          </a:p>
        </p:txBody>
      </p:sp>
      <p:sp>
        <p:nvSpPr>
          <p:cNvPr id="20" name="Text 18"/>
          <p:cNvSpPr/>
          <p:nvPr/>
        </p:nvSpPr>
        <p:spPr>
          <a:xfrm>
            <a:off x="661475" y="5298480"/>
            <a:ext cx="10868745"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Han Feizi's own fate illustrates his system's weakness. The Legalist system depends on the ruler to enforce the law — but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who enforces the law against the ruler?</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No system, however well-designed, can fully protect against a tyrannical ruler. This is Xunzi's ultimate vindication.</a:t>
            </a:r>
            <a:endParaRPr lang="en-US" sz="14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1121767"/>
            <a:ext cx="1450542"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803156" y="1192609"/>
            <a:ext cx="1776765"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KEY POINT 5</a:t>
            </a:r>
            <a:endParaRPr lang="en-US" sz="1450" dirty="0"/>
          </a:p>
        </p:txBody>
      </p:sp>
      <p:sp>
        <p:nvSpPr>
          <p:cNvPr id="5" name="Text 2"/>
          <p:cNvSpPr/>
          <p:nvPr/>
        </p:nvSpPr>
        <p:spPr>
          <a:xfrm>
            <a:off x="661475" y="1660327"/>
            <a:ext cx="6296860" cy="4075906"/>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Does Xunzi Lead to Authoritarianism?</a:t>
            </a:r>
            <a:endParaRPr lang="en-US" sz="6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661475" y="801985"/>
            <a:ext cx="10242591"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The Case </a:t>
            </a:r>
            <a:pPr algn="l" indent="0" marL="0">
              <a:lnSpc>
                <a:spcPct val="104000"/>
              </a:lnSpc>
              <a:buNone/>
            </a:pPr>
            <a:r>
              <a:rPr lang="en-US" sz="3950" b="1" i="1" dirty="0">
                <a:solidFill>
                  <a:srgbClr val="1B1B27"/>
                </a:solidFill>
                <a:latin typeface="Inter Bold" pitchFamily="34" charset="0"/>
                <a:ea typeface="Inter Bold" pitchFamily="34" charset="-122"/>
                <a:cs typeface="Inter Bold" pitchFamily="34" charset="-120"/>
              </a:rPr>
              <a:t>For</a:t>
            </a:r>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 the Authoritarian Reading</a:t>
            </a:r>
            <a:endParaRPr lang="en-US" sz="395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770955"/>
            <a:ext cx="5349047" cy="2057202"/>
          </a:xfrm>
          <a:prstGeom prst="rect">
            <a:avLst/>
          </a:prstGeom>
        </p:spPr>
      </p:pic>
      <p:sp>
        <p:nvSpPr>
          <p:cNvPr id="4" name="Text 1"/>
          <p:cNvSpPr/>
          <p:nvPr/>
        </p:nvSpPr>
        <p:spPr>
          <a:xfrm>
            <a:off x="989285" y="1997174"/>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Radical Asymmetry</a:t>
            </a:r>
            <a:endParaRPr lang="en-US" sz="1950" dirty="0"/>
          </a:p>
        </p:txBody>
      </p:sp>
      <p:sp>
        <p:nvSpPr>
          <p:cNvPr id="5" name="Text 2"/>
          <p:cNvSpPr/>
          <p:nvPr/>
        </p:nvSpPr>
        <p:spPr>
          <a:xfrm>
            <a:off x="989285" y="2413298"/>
            <a:ext cx="4795023"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sages create ritual; ordinary people receive it. There is no suggestion that ordinary people can participate in creating or modifying ritual. The model is top-down.</a:t>
            </a:r>
            <a:endParaRPr lang="en-US" sz="15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81173" y="1770955"/>
            <a:ext cx="5349047" cy="2057202"/>
          </a:xfrm>
          <a:prstGeom prst="rect">
            <a:avLst/>
          </a:prstGeom>
        </p:spPr>
      </p:pic>
      <p:sp>
        <p:nvSpPr>
          <p:cNvPr id="7" name="Text 3"/>
          <p:cNvSpPr/>
          <p:nvPr/>
        </p:nvSpPr>
        <p:spPr>
          <a:xfrm>
            <a:off x="6508984" y="1997174"/>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Coercive Metaphor</a:t>
            </a:r>
            <a:endParaRPr lang="en-US" sz="1950" dirty="0"/>
          </a:p>
        </p:txBody>
      </p:sp>
      <p:sp>
        <p:nvSpPr>
          <p:cNvPr id="8" name="Text 4"/>
          <p:cNvSpPr/>
          <p:nvPr/>
        </p:nvSpPr>
        <p:spPr>
          <a:xfrm>
            <a:off x="6508984" y="2413298"/>
            <a:ext cx="4795023"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"press frame" — ethical cultivation as forced bending of wood. The implication: those who resist may need to be compelled.</a:t>
            </a:r>
            <a:endParaRPr lang="en-US" sz="155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475" y="3998813"/>
            <a:ext cx="5349047" cy="2057202"/>
          </a:xfrm>
          <a:prstGeom prst="rect">
            <a:avLst/>
          </a:prstGeom>
        </p:spPr>
      </p:pic>
      <p:sp>
        <p:nvSpPr>
          <p:cNvPr id="10" name="Text 5"/>
          <p:cNvSpPr/>
          <p:nvPr/>
        </p:nvSpPr>
        <p:spPr>
          <a:xfrm>
            <a:off x="989285" y="4225032"/>
            <a:ext cx="2819528"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Rejection of Revolution</a:t>
            </a:r>
            <a:endParaRPr lang="en-US" sz="1950" dirty="0"/>
          </a:p>
        </p:txBody>
      </p:sp>
      <p:sp>
        <p:nvSpPr>
          <p:cNvPr id="11" name="Text 6"/>
          <p:cNvSpPr/>
          <p:nvPr/>
        </p:nvSpPr>
        <p:spPr>
          <a:xfrm>
            <a:off x="989285" y="4641155"/>
            <a:ext cx="4795023"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For Mengzi, a ruler who destroys moral cultivation can be overthrown. Xunzi does not endorse this right — his emphasis is on order and hierarchy.</a:t>
            </a:r>
            <a:endParaRPr lang="en-US" sz="1550" dirty="0"/>
          </a:p>
        </p:txBody>
      </p:sp>
      <p:pic>
        <p:nvPicPr>
          <p:cNvPr id="12"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181173" y="3998813"/>
            <a:ext cx="5349047" cy="2057202"/>
          </a:xfrm>
          <a:prstGeom prst="rect">
            <a:avLst/>
          </a:prstGeom>
        </p:spPr>
      </p:pic>
      <p:sp>
        <p:nvSpPr>
          <p:cNvPr id="13" name="Text 7"/>
          <p:cNvSpPr/>
          <p:nvPr/>
        </p:nvSpPr>
        <p:spPr>
          <a:xfrm>
            <a:off x="6508984" y="4225032"/>
            <a:ext cx="2652845"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Historical Connection</a:t>
            </a:r>
            <a:endParaRPr lang="en-US" sz="1950" dirty="0"/>
          </a:p>
        </p:txBody>
      </p:sp>
      <p:sp>
        <p:nvSpPr>
          <p:cNvPr id="14" name="Text 8"/>
          <p:cNvSpPr/>
          <p:nvPr/>
        </p:nvSpPr>
        <p:spPr>
          <a:xfrm>
            <a:off x="6508984" y="4641155"/>
            <a:ext cx="4795023"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Xunzi's students (Han Feizi, Li Si) used his premises to justify Qin's brutal policies. Xunzi might have disapproved — but could he easily refute their logic?</a:t>
            </a:r>
            <a:endParaRPr lang="en-US" sz="15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661475" y="1020465"/>
            <a:ext cx="11335359"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The Case </a:t>
            </a:r>
            <a:pPr algn="l" indent="0" marL="0">
              <a:lnSpc>
                <a:spcPct val="104000"/>
              </a:lnSpc>
              <a:buNone/>
            </a:pPr>
            <a:r>
              <a:rPr lang="en-US" sz="3950" b="1" i="1" dirty="0">
                <a:solidFill>
                  <a:srgbClr val="1B1B27"/>
                </a:solidFill>
                <a:latin typeface="Inter Bold" pitchFamily="34" charset="0"/>
                <a:ea typeface="Inter Bold" pitchFamily="34" charset="-122"/>
                <a:cs typeface="Inter Bold" pitchFamily="34" charset="-120"/>
              </a:rPr>
              <a:t>Against</a:t>
            </a:r>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 the Authoritarian Reading</a:t>
            </a:r>
            <a:endParaRPr lang="en-US" sz="395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989435"/>
            <a:ext cx="502034" cy="502047"/>
          </a:xfrm>
          <a:prstGeom prst="rect">
            <a:avLst/>
          </a:prstGeom>
        </p:spPr>
      </p:pic>
      <p:sp>
        <p:nvSpPr>
          <p:cNvPr id="4" name="Text 1"/>
          <p:cNvSpPr/>
          <p:nvPr/>
        </p:nvSpPr>
        <p:spPr>
          <a:xfrm>
            <a:off x="1376824" y="1989435"/>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Ritual Is Not Law</a:t>
            </a:r>
            <a:endParaRPr lang="en-US" sz="1950" dirty="0"/>
          </a:p>
        </p:txBody>
      </p:sp>
      <p:sp>
        <p:nvSpPr>
          <p:cNvPr id="5" name="Text 2"/>
          <p:cNvSpPr/>
          <p:nvPr/>
        </p:nvSpPr>
        <p:spPr>
          <a:xfrm>
            <a:off x="1376824" y="2405559"/>
            <a:ext cx="4612366"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Xunzi's primary instrument is ritual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li</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not penal law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fa</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Ritual works through transformation and participation, not coercion. The gentleman "comes to the point where he loves it."</a:t>
            </a:r>
            <a:endParaRPr lang="en-US" sz="15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02505" y="1989435"/>
            <a:ext cx="502034" cy="502047"/>
          </a:xfrm>
          <a:prstGeom prst="rect">
            <a:avLst/>
          </a:prstGeom>
        </p:spPr>
      </p:pic>
      <p:sp>
        <p:nvSpPr>
          <p:cNvPr id="7" name="Text 3"/>
          <p:cNvSpPr/>
          <p:nvPr/>
        </p:nvSpPr>
        <p:spPr>
          <a:xfrm>
            <a:off x="6917854" y="1989435"/>
            <a:ext cx="355353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Ruler Must Be Cultivated</a:t>
            </a:r>
            <a:endParaRPr lang="en-US" sz="1950" dirty="0"/>
          </a:p>
        </p:txBody>
      </p:sp>
      <p:sp>
        <p:nvSpPr>
          <p:cNvPr id="8" name="Text 4"/>
          <p:cNvSpPr/>
          <p:nvPr/>
        </p:nvSpPr>
        <p:spPr>
          <a:xfrm>
            <a:off x="6917854" y="2405559"/>
            <a:ext cx="4612366"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Xunzi does not exempt the ruler. "The lord is the fount for the people. If the fount is pure, what flows on from it will be pure" (Ch.12). This is not a recipe for arbitrary rule.</a:t>
            </a:r>
            <a:endParaRPr lang="en-US" sz="155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475" y="3935611"/>
            <a:ext cx="502034" cy="502047"/>
          </a:xfrm>
          <a:prstGeom prst="rect">
            <a:avLst/>
          </a:prstGeom>
        </p:spPr>
      </p:pic>
      <p:sp>
        <p:nvSpPr>
          <p:cNvPr id="10" name="Text 5"/>
          <p:cNvSpPr/>
          <p:nvPr/>
        </p:nvSpPr>
        <p:spPr>
          <a:xfrm>
            <a:off x="1376824" y="3935611"/>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Universal Education</a:t>
            </a:r>
            <a:endParaRPr lang="en-US" sz="1950" dirty="0"/>
          </a:p>
        </p:txBody>
      </p:sp>
      <p:sp>
        <p:nvSpPr>
          <p:cNvPr id="11" name="Text 6"/>
          <p:cNvSpPr/>
          <p:nvPr/>
        </p:nvSpPr>
        <p:spPr>
          <a:xfrm>
            <a:off x="1376824" y="4351734"/>
            <a:ext cx="4612366"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"Anyone on the streets can become a Yu." The distinction between sages and ordinary people is not a caste system but a difference of development — anyone can achieve the highest level through effort.</a:t>
            </a:r>
            <a:endParaRPr lang="en-US" sz="1550" dirty="0"/>
          </a:p>
        </p:txBody>
      </p:sp>
      <p:pic>
        <p:nvPicPr>
          <p:cNvPr id="12"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202505" y="3935611"/>
            <a:ext cx="502034" cy="502047"/>
          </a:xfrm>
          <a:prstGeom prst="rect">
            <a:avLst/>
          </a:prstGeom>
        </p:spPr>
      </p:pic>
      <p:sp>
        <p:nvSpPr>
          <p:cNvPr id="13" name="Text 7"/>
          <p:cNvSpPr/>
          <p:nvPr/>
        </p:nvSpPr>
        <p:spPr>
          <a:xfrm>
            <a:off x="6917854" y="3935611"/>
            <a:ext cx="2835502"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Purpose Is Nurture</a:t>
            </a:r>
            <a:endParaRPr lang="en-US" sz="1950" dirty="0"/>
          </a:p>
        </p:txBody>
      </p:sp>
      <p:sp>
        <p:nvSpPr>
          <p:cNvPr id="14" name="Text 8"/>
          <p:cNvSpPr/>
          <p:nvPr/>
        </p:nvSpPr>
        <p:spPr>
          <a:xfrm>
            <a:off x="6917854" y="4351734"/>
            <a:ext cx="4612366"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"Ritual is a means of nurture" (Ch.19). A Xunzian government that does not actually nurture the people has failed its fundamental purpose.</a:t>
            </a:r>
            <a:endParaRPr lang="en-US" sz="15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661475" y="649684"/>
            <a:ext cx="3998416"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The Triangle of Tension</a:t>
            </a:r>
            <a:endParaRPr lang="en-US" sz="2300" dirty="0"/>
          </a:p>
        </p:txBody>
      </p:sp>
      <p:pic>
        <p:nvPicPr>
          <p:cNvPr id="3" name="Image 0" descr="preencoded.png">    </p:cNvPr>
          <p:cNvPicPr>
            <a:picLocks noChangeAspect="1"/>
          </p:cNvPicPr>
          <p:nvPr/>
        </p:nvPicPr>
        <p:blipFill>
          <a:blip r:embed="rId1"/>
          <a:stretch>
            <a:fillRect/>
          </a:stretch>
        </p:blipFill>
        <p:spPr>
          <a:xfrm>
            <a:off x="661475" y="1136948"/>
            <a:ext cx="8737381" cy="4876800"/>
          </a:xfrm>
          <a:prstGeom prst="rect">
            <a:avLst/>
          </a:prstGeom>
        </p:spPr>
      </p:pic>
      <p:sp>
        <p:nvSpPr>
          <p:cNvPr id="4" name="Text 1"/>
          <p:cNvSpPr/>
          <p:nvPr/>
        </p:nvSpPr>
        <p:spPr>
          <a:xfrm>
            <a:off x="661475" y="6080125"/>
            <a:ext cx="10868745" cy="283567"/>
          </a:xfrm>
          <a:prstGeom prst="rect">
            <a:avLst/>
          </a:prstGeom>
          <a:noFill/>
          <a:ln/>
        </p:spPr>
        <p:txBody>
          <a:bodyPr wrap="square" lIns="0" tIns="0" rIns="0" bIns="0" rtlCol="0" anchor="t">
            <a:normAutofit/>
          </a:bodyPr>
          <a:lstStyle/>
          <a:p>
            <a:pPr algn="l" indent="0" marL="0">
              <a:lnSpc>
                <a:spcPct val="100000"/>
              </a:lnSpc>
              <a:buNone/>
            </a:pPr>
            <a:r>
              <a:rPr lang="en-US" sz="900" dirty="0">
                <a:solidFill>
                  <a:srgbClr val="3C3939"/>
                </a:solidFill>
                <a:latin typeface="Inter" pitchFamily="34" charset="0"/>
                <a:ea typeface="Inter" pitchFamily="34" charset="-122"/>
                <a:cs typeface="Inter" pitchFamily="34" charset="-120"/>
              </a:rPr>
              <a:t>Pull any corner too hard and the system distorts: Certainty + Elite Authority = authoritarianism; Universal Potential alone weakens the need for authority; Nurture alone = paternalism. The question is whether Xunzi's system can </a:t>
            </a:r>
            <a:pPr algn="l" indent="0" marL="0">
              <a:lnSpc>
                <a:spcPct val="100000"/>
              </a:lnSpc>
              <a:buNone/>
            </a:pPr>
            <a:r>
              <a:rPr lang="en-US" sz="900" b="1" dirty="0">
                <a:solidFill>
                  <a:srgbClr val="3C3939"/>
                </a:solidFill>
                <a:latin typeface="Inter Bold" pitchFamily="34" charset="0"/>
                <a:ea typeface="Inter Bold" pitchFamily="34" charset="-122"/>
                <a:cs typeface="Inter Bold" pitchFamily="34" charset="-120"/>
              </a:rPr>
              <a:t>sustain this balance</a:t>
            </a:r>
            <a:pPr algn="l" indent="0" marL="0">
              <a:lnSpc>
                <a:spcPct val="100000"/>
              </a:lnSpc>
              <a:buNone/>
            </a:pPr>
            <a:r>
              <a:rPr lang="en-US" sz="900" dirty="0">
                <a:solidFill>
                  <a:srgbClr val="3C3939"/>
                </a:solidFill>
                <a:latin typeface="Inter" pitchFamily="34" charset="0"/>
                <a:ea typeface="Inter" pitchFamily="34" charset="-122"/>
                <a:cs typeface="Inter" pitchFamily="34" charset="-120"/>
              </a:rPr>
              <a:t>, or whether its internal logic inevitably pulls toward authoritarianism.</a:t>
            </a:r>
            <a:endParaRPr lang="en-US" sz="9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585615"/>
            <a:ext cx="1455602"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5375041" y="1656457"/>
            <a:ext cx="1781825"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KEY POINT 6</a:t>
            </a:r>
            <a:endParaRPr lang="en-US" sz="1450" dirty="0"/>
          </a:p>
        </p:txBody>
      </p:sp>
      <p:sp>
        <p:nvSpPr>
          <p:cNvPr id="5" name="Text 2"/>
          <p:cNvSpPr/>
          <p:nvPr/>
        </p:nvSpPr>
        <p:spPr>
          <a:xfrm>
            <a:off x="5233360" y="2124174"/>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Course Conclusion</a:t>
            </a:r>
            <a:endParaRPr lang="en-US" sz="6400" dirty="0"/>
          </a:p>
        </p:txBody>
      </p:sp>
      <p:sp>
        <p:nvSpPr>
          <p:cNvPr id="6" name="Text 3"/>
          <p:cNvSpPr/>
          <p:nvPr/>
        </p:nvSpPr>
        <p:spPr>
          <a:xfrm>
            <a:off x="5233360" y="4516537"/>
            <a:ext cx="6296860"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What Chinese Philosophy Contributes to the Global Conversation</a:t>
            </a:r>
            <a:endParaRPr lang="en-US" sz="18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nvSpPr>
        <p:spPr>
          <a:xfrm>
            <a:off x="661475" y="957858"/>
            <a:ext cx="9011714" cy="516731"/>
          </a:xfrm>
          <a:prstGeom prst="rect">
            <a:avLst/>
          </a:prstGeom>
          <a:noFill/>
          <a:ln/>
        </p:spPr>
        <p:txBody>
          <a:bodyPr wrap="none" lIns="0" tIns="0" rIns="0" bIns="0" rtlCol="0" anchor="t"/>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The Five Schools and Their Core Answers</a:t>
            </a:r>
            <a:endParaRPr lang="en-US" sz="3250" dirty="0"/>
          </a:p>
        </p:txBody>
      </p:sp>
      <p:sp>
        <p:nvSpPr>
          <p:cNvPr id="3" name="Shape 1"/>
          <p:cNvSpPr/>
          <p:nvPr/>
        </p:nvSpPr>
        <p:spPr>
          <a:xfrm>
            <a:off x="661475" y="1706066"/>
            <a:ext cx="10868745" cy="4194076"/>
          </a:xfrm>
          <a:prstGeom prst="roundRect">
            <a:avLst>
              <a:gd name="adj" fmla="val 1656"/>
            </a:avLst>
          </a:prstGeom>
          <a:noFill/>
          <a:ln w="6350">
            <a:solidFill>
              <a:srgbClr val="000000">
                <a:alpha val="8000"/>
              </a:srgbClr>
            </a:solidFill>
            <a:prstDash val="solid"/>
          </a:ln>
        </p:spPr>
      </p:sp>
      <p:sp>
        <p:nvSpPr>
          <p:cNvPr id="4" name="Text 2"/>
          <p:cNvSpPr/>
          <p:nvPr/>
        </p:nvSpPr>
        <p:spPr>
          <a:xfrm>
            <a:off x="833317" y="1788220"/>
            <a:ext cx="2233061" cy="224929"/>
          </a:xfrm>
          <a:prstGeom prst="rect">
            <a:avLst/>
          </a:prstGeom>
          <a:noFill/>
          <a:ln/>
        </p:spPr>
        <p:txBody>
          <a:bodyPr wrap="none" lIns="0" tIns="0" rIns="0" bIns="0" rtlCol="0" anchor="t"/>
          <a:lstStyle/>
          <a:p>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School</a:t>
            </a:r>
            <a:endParaRPr lang="en-US" sz="1300" dirty="0"/>
          </a:p>
        </p:txBody>
      </p:sp>
      <p:sp>
        <p:nvSpPr>
          <p:cNvPr id="5" name="Text 3"/>
          <p:cNvSpPr/>
          <p:nvPr/>
        </p:nvSpPr>
        <p:spPr>
          <a:xfrm>
            <a:off x="2787382" y="1788220"/>
            <a:ext cx="3210043" cy="224929"/>
          </a:xfrm>
          <a:prstGeom prst="rect">
            <a:avLst/>
          </a:prstGeom>
          <a:noFill/>
          <a:ln/>
        </p:spPr>
        <p:txBody>
          <a:bodyPr wrap="none" lIns="0" tIns="0" rIns="0" bIns="0" rtlCol="0" anchor="t"/>
          <a:lstStyle/>
          <a:p>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Core Question</a:t>
            </a:r>
            <a:endParaRPr lang="en-US" sz="1300" dirty="0"/>
          </a:p>
        </p:txBody>
      </p:sp>
      <p:sp>
        <p:nvSpPr>
          <p:cNvPr id="6" name="Text 4"/>
          <p:cNvSpPr/>
          <p:nvPr/>
        </p:nvSpPr>
        <p:spPr>
          <a:xfrm>
            <a:off x="5718429" y="1788220"/>
            <a:ext cx="3535770" cy="224929"/>
          </a:xfrm>
          <a:prstGeom prst="rect">
            <a:avLst/>
          </a:prstGeom>
          <a:noFill/>
          <a:ln/>
        </p:spPr>
        <p:txBody>
          <a:bodyPr wrap="none" lIns="0" tIns="0" rIns="0" bIns="0" rtlCol="0" anchor="t"/>
          <a:lstStyle/>
          <a:p>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Core Answer</a:t>
            </a:r>
            <a:endParaRPr lang="en-US" sz="1300" dirty="0"/>
          </a:p>
        </p:txBody>
      </p:sp>
      <p:sp>
        <p:nvSpPr>
          <p:cNvPr id="7" name="Text 5"/>
          <p:cNvSpPr/>
          <p:nvPr/>
        </p:nvSpPr>
        <p:spPr>
          <a:xfrm>
            <a:off x="8975203" y="1788220"/>
            <a:ext cx="2992958" cy="224929"/>
          </a:xfrm>
          <a:prstGeom prst="rect">
            <a:avLst/>
          </a:prstGeom>
          <a:noFill/>
          <a:ln/>
        </p:spPr>
        <p:txBody>
          <a:bodyPr wrap="none" lIns="0" tIns="0" rIns="0" bIns="0" rtlCol="0" anchor="t"/>
          <a:lstStyle/>
          <a:p>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Key Concept</a:t>
            </a:r>
            <a:endParaRPr lang="en-US" sz="1300" dirty="0"/>
          </a:p>
        </p:txBody>
      </p:sp>
      <p:sp>
        <p:nvSpPr>
          <p:cNvPr id="8" name="Text 6"/>
          <p:cNvSpPr/>
          <p:nvPr/>
        </p:nvSpPr>
        <p:spPr>
          <a:xfrm>
            <a:off x="833317" y="2171105"/>
            <a:ext cx="1623476" cy="449858"/>
          </a:xfrm>
          <a:prstGeom prst="rect">
            <a:avLst/>
          </a:prstGeom>
          <a:noFill/>
          <a:ln/>
        </p:spPr>
        <p:txBody>
          <a:bodyPr wrap="square" lIns="0" tIns="0" rIns="0" bIns="0" rtlCol="0" anchor="t">
            <a:normAutofit/>
          </a:bodyPr>
          <a:lstStyle/>
          <a:p>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Confucius</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(Days 1–3)</a:t>
            </a:r>
            <a:endParaRPr lang="en-US" sz="1300" dirty="0"/>
          </a:p>
        </p:txBody>
      </p:sp>
      <p:sp>
        <p:nvSpPr>
          <p:cNvPr id="9" name="Text 7"/>
          <p:cNvSpPr/>
          <p:nvPr/>
        </p:nvSpPr>
        <p:spPr>
          <a:xfrm>
            <a:off x="2787382" y="2171105"/>
            <a:ext cx="3210043"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How should we live?</a:t>
            </a:r>
            <a:endParaRPr lang="en-US" sz="1300" dirty="0"/>
          </a:p>
        </p:txBody>
      </p:sp>
      <p:sp>
        <p:nvSpPr>
          <p:cNvPr id="10" name="Text 8"/>
          <p:cNvSpPr/>
          <p:nvPr/>
        </p:nvSpPr>
        <p:spPr>
          <a:xfrm>
            <a:off x="5718429" y="2171105"/>
            <a:ext cx="2926185"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Through ritual and virtue, cultivated by learning</a:t>
            </a:r>
            <a:endParaRPr lang="en-US" sz="1300" dirty="0"/>
          </a:p>
        </p:txBody>
      </p:sp>
      <p:sp>
        <p:nvSpPr>
          <p:cNvPr id="11" name="Text 9"/>
          <p:cNvSpPr/>
          <p:nvPr/>
        </p:nvSpPr>
        <p:spPr>
          <a:xfrm>
            <a:off x="8975203" y="2171105"/>
            <a:ext cx="2992958" cy="224929"/>
          </a:xfrm>
          <a:prstGeom prst="rect">
            <a:avLst/>
          </a:prstGeom>
          <a:noFill/>
          <a:ln/>
        </p:spPr>
        <p:txBody>
          <a:bodyPr wrap="none" lIns="0" tIns="0" rIns="0" bIns="0" rtlCol="0" anchor="t"/>
          <a:lstStyle/>
          <a:p>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Ren, li, junzi</a:t>
            </a:r>
            <a:endParaRPr lang="en-US" sz="1300" dirty="0"/>
          </a:p>
        </p:txBody>
      </p:sp>
      <p:sp>
        <p:nvSpPr>
          <p:cNvPr id="12" name="Text 10"/>
          <p:cNvSpPr/>
          <p:nvPr/>
        </p:nvSpPr>
        <p:spPr>
          <a:xfrm>
            <a:off x="833317" y="2778919"/>
            <a:ext cx="2233061" cy="224929"/>
          </a:xfrm>
          <a:prstGeom prst="rect">
            <a:avLst/>
          </a:prstGeom>
          <a:noFill/>
          <a:ln/>
        </p:spPr>
        <p:txBody>
          <a:bodyPr wrap="none" lIns="0" tIns="0" rIns="0" bIns="0" rtlCol="0" anchor="t"/>
          <a:lstStyle/>
          <a:p>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Mohism</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(Day 3)</a:t>
            </a:r>
            <a:endParaRPr lang="en-US" sz="1300" dirty="0"/>
          </a:p>
        </p:txBody>
      </p:sp>
      <p:sp>
        <p:nvSpPr>
          <p:cNvPr id="13" name="Text 11"/>
          <p:cNvSpPr/>
          <p:nvPr/>
        </p:nvSpPr>
        <p:spPr>
          <a:xfrm>
            <a:off x="2787382" y="2778919"/>
            <a:ext cx="3210043"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What is the standard for action?</a:t>
            </a:r>
            <a:endParaRPr lang="en-US" sz="1300" dirty="0"/>
          </a:p>
        </p:txBody>
      </p:sp>
      <p:sp>
        <p:nvSpPr>
          <p:cNvPr id="14" name="Text 12"/>
          <p:cNvSpPr/>
          <p:nvPr/>
        </p:nvSpPr>
        <p:spPr>
          <a:xfrm>
            <a:off x="5718429" y="2778919"/>
            <a:ext cx="3535770"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Benefit — impartial caring for all</a:t>
            </a:r>
            <a:endParaRPr lang="en-US" sz="1300" dirty="0"/>
          </a:p>
        </p:txBody>
      </p:sp>
      <p:sp>
        <p:nvSpPr>
          <p:cNvPr id="15" name="Text 13"/>
          <p:cNvSpPr/>
          <p:nvPr/>
        </p:nvSpPr>
        <p:spPr>
          <a:xfrm>
            <a:off x="8975203" y="2778919"/>
            <a:ext cx="2992958" cy="224929"/>
          </a:xfrm>
          <a:prstGeom prst="rect">
            <a:avLst/>
          </a:prstGeom>
          <a:noFill/>
          <a:ln/>
        </p:spPr>
        <p:txBody>
          <a:bodyPr wrap="none" lIns="0" tIns="0" rIns="0" bIns="0" rtlCol="0" anchor="t"/>
          <a:lstStyle/>
          <a:p>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Jian'ai, shang xian</a:t>
            </a:r>
            <a:endParaRPr lang="en-US" sz="1300" dirty="0"/>
          </a:p>
        </p:txBody>
      </p:sp>
      <p:sp>
        <p:nvSpPr>
          <p:cNvPr id="16" name="Text 14"/>
          <p:cNvSpPr/>
          <p:nvPr/>
        </p:nvSpPr>
        <p:spPr>
          <a:xfrm>
            <a:off x="833317" y="3161804"/>
            <a:ext cx="2233061" cy="224929"/>
          </a:xfrm>
          <a:prstGeom prst="rect">
            <a:avLst/>
          </a:prstGeom>
          <a:noFill/>
          <a:ln/>
        </p:spPr>
        <p:txBody>
          <a:bodyPr wrap="none" lIns="0" tIns="0" rIns="0" bIns="0" rtlCol="0" anchor="t"/>
          <a:lstStyle/>
          <a:p>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Yang Zhu</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(Day 3)</a:t>
            </a:r>
            <a:endParaRPr lang="en-US" sz="1300" dirty="0"/>
          </a:p>
        </p:txBody>
      </p:sp>
      <p:sp>
        <p:nvSpPr>
          <p:cNvPr id="17" name="Text 15"/>
          <p:cNvSpPr/>
          <p:nvPr/>
        </p:nvSpPr>
        <p:spPr>
          <a:xfrm>
            <a:off x="2787382" y="3161804"/>
            <a:ext cx="3210043"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What is fundamental value?</a:t>
            </a:r>
            <a:endParaRPr lang="en-US" sz="1300" dirty="0"/>
          </a:p>
        </p:txBody>
      </p:sp>
      <p:sp>
        <p:nvSpPr>
          <p:cNvPr id="18" name="Text 16"/>
          <p:cNvSpPr/>
          <p:nvPr/>
        </p:nvSpPr>
        <p:spPr>
          <a:xfrm>
            <a:off x="5718429" y="3161804"/>
            <a:ext cx="2926185"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Life itself — self-preservation and integrity</a:t>
            </a:r>
            <a:endParaRPr lang="en-US" sz="1300" dirty="0"/>
          </a:p>
        </p:txBody>
      </p:sp>
      <p:sp>
        <p:nvSpPr>
          <p:cNvPr id="19" name="Text 17"/>
          <p:cNvSpPr/>
          <p:nvPr/>
        </p:nvSpPr>
        <p:spPr>
          <a:xfrm>
            <a:off x="8975203" y="3161804"/>
            <a:ext cx="2992958" cy="224929"/>
          </a:xfrm>
          <a:prstGeom prst="rect">
            <a:avLst/>
          </a:prstGeom>
          <a:noFill/>
          <a:ln/>
        </p:spPr>
        <p:txBody>
          <a:bodyPr wrap="none" lIns="0" tIns="0" rIns="0" bIns="0" rtlCol="0" anchor="t"/>
          <a:lstStyle/>
          <a:p>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Wei wo, quan sheng</a:t>
            </a:r>
            <a:endParaRPr lang="en-US" sz="1300" dirty="0"/>
          </a:p>
        </p:txBody>
      </p:sp>
      <p:sp>
        <p:nvSpPr>
          <p:cNvPr id="20" name="Text 18"/>
          <p:cNvSpPr/>
          <p:nvPr/>
        </p:nvSpPr>
        <p:spPr>
          <a:xfrm>
            <a:off x="833317" y="3769618"/>
            <a:ext cx="2233061" cy="224929"/>
          </a:xfrm>
          <a:prstGeom prst="rect">
            <a:avLst/>
          </a:prstGeom>
          <a:noFill/>
          <a:ln/>
        </p:spPr>
        <p:txBody>
          <a:bodyPr wrap="none" lIns="0" tIns="0" rIns="0" bIns="0" rtlCol="0" anchor="t"/>
          <a:lstStyle/>
          <a:p>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Daoism</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(Days 4–7)</a:t>
            </a:r>
            <a:endParaRPr lang="en-US" sz="1300" dirty="0"/>
          </a:p>
        </p:txBody>
      </p:sp>
      <p:sp>
        <p:nvSpPr>
          <p:cNvPr id="21" name="Text 19"/>
          <p:cNvSpPr/>
          <p:nvPr/>
        </p:nvSpPr>
        <p:spPr>
          <a:xfrm>
            <a:off x="2787382" y="3769618"/>
            <a:ext cx="3210043"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What is the source of order?</a:t>
            </a:r>
            <a:endParaRPr lang="en-US" sz="1300" dirty="0"/>
          </a:p>
        </p:txBody>
      </p:sp>
      <p:sp>
        <p:nvSpPr>
          <p:cNvPr id="22" name="Text 20"/>
          <p:cNvSpPr/>
          <p:nvPr/>
        </p:nvSpPr>
        <p:spPr>
          <a:xfrm>
            <a:off x="5718429" y="3769618"/>
            <a:ext cx="2926185"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Spontaneity — alignment with the Dao through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wuwei</a:t>
            </a:r>
            <a:endParaRPr lang="en-US" sz="1300" dirty="0"/>
          </a:p>
        </p:txBody>
      </p:sp>
      <p:sp>
        <p:nvSpPr>
          <p:cNvPr id="23" name="Text 21"/>
          <p:cNvSpPr/>
          <p:nvPr/>
        </p:nvSpPr>
        <p:spPr>
          <a:xfrm>
            <a:off x="8975203" y="3769618"/>
            <a:ext cx="2992958" cy="224929"/>
          </a:xfrm>
          <a:prstGeom prst="rect">
            <a:avLst/>
          </a:prstGeom>
          <a:noFill/>
          <a:ln/>
        </p:spPr>
        <p:txBody>
          <a:bodyPr wrap="none" lIns="0" tIns="0" rIns="0" bIns="0" rtlCol="0" anchor="t"/>
          <a:lstStyle/>
          <a:p>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Dao, wuwei, ziran</a:t>
            </a:r>
            <a:endParaRPr lang="en-US" sz="1300" dirty="0"/>
          </a:p>
        </p:txBody>
      </p:sp>
      <p:sp>
        <p:nvSpPr>
          <p:cNvPr id="24" name="Text 22"/>
          <p:cNvSpPr/>
          <p:nvPr/>
        </p:nvSpPr>
        <p:spPr>
          <a:xfrm>
            <a:off x="833317" y="4377432"/>
            <a:ext cx="2233061" cy="224929"/>
          </a:xfrm>
          <a:prstGeom prst="rect">
            <a:avLst/>
          </a:prstGeom>
          <a:noFill/>
          <a:ln/>
        </p:spPr>
        <p:txBody>
          <a:bodyPr wrap="none" lIns="0" tIns="0" rIns="0" bIns="0" rtlCol="0" anchor="t"/>
          <a:lstStyle/>
          <a:p>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Legalism</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(Days 8–9)</a:t>
            </a:r>
            <a:endParaRPr lang="en-US" sz="1300" dirty="0"/>
          </a:p>
        </p:txBody>
      </p:sp>
      <p:sp>
        <p:nvSpPr>
          <p:cNvPr id="25" name="Text 23"/>
          <p:cNvSpPr/>
          <p:nvPr/>
        </p:nvSpPr>
        <p:spPr>
          <a:xfrm>
            <a:off x="2787382" y="4377432"/>
            <a:ext cx="3210043"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How is political order possible?</a:t>
            </a:r>
            <a:endParaRPr lang="en-US" sz="1300" dirty="0"/>
          </a:p>
        </p:txBody>
      </p:sp>
      <p:sp>
        <p:nvSpPr>
          <p:cNvPr id="26" name="Text 24"/>
          <p:cNvSpPr/>
          <p:nvPr/>
        </p:nvSpPr>
        <p:spPr>
          <a:xfrm>
            <a:off x="5718429" y="4377432"/>
            <a:ext cx="3535770"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Through law, technique, and power</a:t>
            </a:r>
            <a:endParaRPr lang="en-US" sz="1300" dirty="0"/>
          </a:p>
        </p:txBody>
      </p:sp>
      <p:sp>
        <p:nvSpPr>
          <p:cNvPr id="27" name="Text 25"/>
          <p:cNvSpPr/>
          <p:nvPr/>
        </p:nvSpPr>
        <p:spPr>
          <a:xfrm>
            <a:off x="8975203" y="4377432"/>
            <a:ext cx="2992958" cy="224929"/>
          </a:xfrm>
          <a:prstGeom prst="rect">
            <a:avLst/>
          </a:prstGeom>
          <a:noFill/>
          <a:ln/>
        </p:spPr>
        <p:txBody>
          <a:bodyPr wrap="none" lIns="0" tIns="0" rIns="0" bIns="0" rtlCol="0" anchor="t"/>
          <a:lstStyle/>
          <a:p>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Fa, shu, shi</a:t>
            </a:r>
            <a:endParaRPr lang="en-US" sz="1300" dirty="0"/>
          </a:p>
        </p:txBody>
      </p:sp>
      <p:sp>
        <p:nvSpPr>
          <p:cNvPr id="28" name="Text 26"/>
          <p:cNvSpPr/>
          <p:nvPr/>
        </p:nvSpPr>
        <p:spPr>
          <a:xfrm>
            <a:off x="833317" y="4760317"/>
            <a:ext cx="2233061" cy="224929"/>
          </a:xfrm>
          <a:prstGeom prst="rect">
            <a:avLst/>
          </a:prstGeom>
          <a:noFill/>
          <a:ln/>
        </p:spPr>
        <p:txBody>
          <a:bodyPr wrap="none" lIns="0" tIns="0" rIns="0" bIns="0" rtlCol="0" anchor="t"/>
          <a:lstStyle/>
          <a:p>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Mengzi</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(Days 10–11)</a:t>
            </a:r>
            <a:endParaRPr lang="en-US" sz="1300" dirty="0"/>
          </a:p>
        </p:txBody>
      </p:sp>
      <p:sp>
        <p:nvSpPr>
          <p:cNvPr id="29" name="Text 27"/>
          <p:cNvSpPr/>
          <p:nvPr/>
        </p:nvSpPr>
        <p:spPr>
          <a:xfrm>
            <a:off x="2787382" y="4760317"/>
            <a:ext cx="3210043"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Is human nature good?</a:t>
            </a:r>
            <a:endParaRPr lang="en-US" sz="1300" dirty="0"/>
          </a:p>
        </p:txBody>
      </p:sp>
      <p:sp>
        <p:nvSpPr>
          <p:cNvPr id="30" name="Text 28"/>
          <p:cNvSpPr/>
          <p:nvPr/>
        </p:nvSpPr>
        <p:spPr>
          <a:xfrm>
            <a:off x="5718429" y="4760317"/>
            <a:ext cx="2926185"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Yes — innate sprouts of virtue needing cultivation</a:t>
            </a:r>
            <a:endParaRPr lang="en-US" sz="1300" dirty="0"/>
          </a:p>
        </p:txBody>
      </p:sp>
      <p:sp>
        <p:nvSpPr>
          <p:cNvPr id="31" name="Text 29"/>
          <p:cNvSpPr/>
          <p:nvPr/>
        </p:nvSpPr>
        <p:spPr>
          <a:xfrm>
            <a:off x="8975203" y="4760317"/>
            <a:ext cx="2992958" cy="224929"/>
          </a:xfrm>
          <a:prstGeom prst="rect">
            <a:avLst/>
          </a:prstGeom>
          <a:noFill/>
          <a:ln/>
        </p:spPr>
        <p:txBody>
          <a:bodyPr wrap="none" lIns="0" tIns="0" rIns="0" bIns="0" rtlCol="0" anchor="t"/>
          <a:lstStyle/>
          <a:p>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Xing shan, si duan</a:t>
            </a:r>
            <a:endParaRPr lang="en-US" sz="1300" dirty="0"/>
          </a:p>
        </p:txBody>
      </p:sp>
      <p:sp>
        <p:nvSpPr>
          <p:cNvPr id="32" name="Text 30"/>
          <p:cNvSpPr/>
          <p:nvPr/>
        </p:nvSpPr>
        <p:spPr>
          <a:xfrm>
            <a:off x="833317" y="5368131"/>
            <a:ext cx="2233061" cy="224929"/>
          </a:xfrm>
          <a:prstGeom prst="rect">
            <a:avLst/>
          </a:prstGeom>
          <a:noFill/>
          <a:ln/>
        </p:spPr>
        <p:txBody>
          <a:bodyPr wrap="none" lIns="0" tIns="0" rIns="0" bIns="0" rtlCol="0" anchor="t"/>
          <a:lstStyle/>
          <a:p>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Xunzi</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(Days 11–12)</a:t>
            </a:r>
            <a:endParaRPr lang="en-US" sz="1300" dirty="0"/>
          </a:p>
        </p:txBody>
      </p:sp>
      <p:sp>
        <p:nvSpPr>
          <p:cNvPr id="33" name="Text 31"/>
          <p:cNvSpPr/>
          <p:nvPr/>
        </p:nvSpPr>
        <p:spPr>
          <a:xfrm>
            <a:off x="2787382" y="5368131"/>
            <a:ext cx="3210043"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Is human nature good?</a:t>
            </a:r>
            <a:endParaRPr lang="en-US" sz="1300" dirty="0"/>
          </a:p>
        </p:txBody>
      </p:sp>
      <p:sp>
        <p:nvSpPr>
          <p:cNvPr id="34" name="Text 32"/>
          <p:cNvSpPr/>
          <p:nvPr/>
        </p:nvSpPr>
        <p:spPr>
          <a:xfrm>
            <a:off x="5718429" y="5368131"/>
            <a:ext cx="2926185"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No — but deliberate effort can transform it</a:t>
            </a:r>
            <a:endParaRPr lang="en-US" sz="1300" dirty="0"/>
          </a:p>
        </p:txBody>
      </p:sp>
      <p:sp>
        <p:nvSpPr>
          <p:cNvPr id="35" name="Text 33"/>
          <p:cNvSpPr/>
          <p:nvPr/>
        </p:nvSpPr>
        <p:spPr>
          <a:xfrm>
            <a:off x="8975203" y="5368131"/>
            <a:ext cx="2992958" cy="224929"/>
          </a:xfrm>
          <a:prstGeom prst="rect">
            <a:avLst/>
          </a:prstGeom>
          <a:noFill/>
          <a:ln/>
        </p:spPr>
        <p:txBody>
          <a:bodyPr wrap="none" lIns="0" tIns="0" rIns="0" bIns="0" rtlCol="0" anchor="t"/>
          <a:lstStyle/>
          <a:p>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Xing e, wei, li</a:t>
            </a:r>
            <a:endParaRPr lang="en-US" sz="13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661475" y="661194"/>
            <a:ext cx="10868745"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The Integrative Theme — Ethics, Institutions, and Political Order</a:t>
            </a:r>
            <a:endParaRPr lang="en-US" sz="3700" dirty="0"/>
          </a:p>
        </p:txBody>
      </p:sp>
      <p:sp>
        <p:nvSpPr>
          <p:cNvPr id="3" name="Text 1"/>
          <p:cNvSpPr/>
          <p:nvPr/>
        </p:nvSpPr>
        <p:spPr>
          <a:xfrm>
            <a:off x="661475" y="2144911"/>
            <a:ext cx="10868745"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Chinese philosophy's distinctive contribution: its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refusal to separate</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these three domains. In Western philosophy since the Enlightenment, ethics, social theory, and political philosophy are treated as largely independent fields. Chinese philosophers treat them as inseparable.</a:t>
            </a:r>
            <a:endParaRPr lang="en-US" sz="1450" dirty="0"/>
          </a:p>
        </p:txBody>
      </p:sp>
      <p:sp>
        <p:nvSpPr>
          <p:cNvPr id="4" name="Shape 2"/>
          <p:cNvSpPr/>
          <p:nvPr/>
        </p:nvSpPr>
        <p:spPr>
          <a:xfrm>
            <a:off x="661475" y="3131443"/>
            <a:ext cx="5358770" cy="1593155"/>
          </a:xfrm>
          <a:prstGeom prst="roundRect">
            <a:avLst>
              <a:gd name="adj" fmla="val 4983"/>
            </a:avLst>
          </a:prstGeom>
          <a:solidFill>
            <a:srgbClr val="F2EEEE"/>
          </a:solidFill>
          <a:ln w="6350">
            <a:solidFill>
              <a:srgbClr val="D8D4D4"/>
            </a:solidFill>
            <a:prstDash val="solid"/>
          </a:ln>
        </p:spPr>
      </p:sp>
      <p:sp>
        <p:nvSpPr>
          <p:cNvPr id="5" name="Text 3"/>
          <p:cNvSpPr/>
          <p:nvPr/>
        </p:nvSpPr>
        <p:spPr>
          <a:xfrm>
            <a:off x="856832" y="3326805"/>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Kongzi</a:t>
            </a:r>
            <a:endParaRPr lang="en-US" sz="1850" dirty="0"/>
          </a:p>
        </p:txBody>
      </p:sp>
      <p:sp>
        <p:nvSpPr>
          <p:cNvPr id="6" name="Text 4"/>
          <p:cNvSpPr/>
          <p:nvPr/>
        </p:nvSpPr>
        <p:spPr>
          <a:xfrm>
            <a:off x="856832" y="3712766"/>
            <a:ext cx="4968056"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Becoming a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junzi</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is inseparable from participating in ritual, which is inseparable from bringing order to the state.</a:t>
            </a:r>
            <a:endParaRPr lang="en-US" sz="1450" dirty="0"/>
          </a:p>
        </p:txBody>
      </p:sp>
      <p:sp>
        <p:nvSpPr>
          <p:cNvPr id="7" name="Shape 5"/>
          <p:cNvSpPr/>
          <p:nvPr/>
        </p:nvSpPr>
        <p:spPr>
          <a:xfrm>
            <a:off x="6171450" y="3131443"/>
            <a:ext cx="5358770" cy="1593155"/>
          </a:xfrm>
          <a:prstGeom prst="roundRect">
            <a:avLst>
              <a:gd name="adj" fmla="val 4983"/>
            </a:avLst>
          </a:prstGeom>
          <a:solidFill>
            <a:srgbClr val="F2EEEE"/>
          </a:solidFill>
          <a:ln w="6350">
            <a:solidFill>
              <a:srgbClr val="D8D4D4"/>
            </a:solidFill>
            <a:prstDash val="solid"/>
          </a:ln>
        </p:spPr>
      </p:sp>
      <p:sp>
        <p:nvSpPr>
          <p:cNvPr id="8" name="Text 6"/>
          <p:cNvSpPr/>
          <p:nvPr/>
        </p:nvSpPr>
        <p:spPr>
          <a:xfrm>
            <a:off x="6366807" y="3326805"/>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Mozi</a:t>
            </a:r>
            <a:endParaRPr lang="en-US" sz="1850" dirty="0"/>
          </a:p>
        </p:txBody>
      </p:sp>
      <p:sp>
        <p:nvSpPr>
          <p:cNvPr id="9" name="Text 7"/>
          <p:cNvSpPr/>
          <p:nvPr/>
        </p:nvSpPr>
        <p:spPr>
          <a:xfrm>
            <a:off x="6366807" y="3712766"/>
            <a:ext cx="4968056"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standard of right action (benefit to all) is simultaneously ethical, social, and political.</a:t>
            </a:r>
            <a:endParaRPr lang="en-US" sz="1450" dirty="0"/>
          </a:p>
        </p:txBody>
      </p:sp>
      <p:sp>
        <p:nvSpPr>
          <p:cNvPr id="10" name="Shape 8"/>
          <p:cNvSpPr/>
          <p:nvPr/>
        </p:nvSpPr>
        <p:spPr>
          <a:xfrm>
            <a:off x="661475" y="4875808"/>
            <a:ext cx="5358770" cy="1320998"/>
          </a:xfrm>
          <a:prstGeom prst="roundRect">
            <a:avLst>
              <a:gd name="adj" fmla="val 6010"/>
            </a:avLst>
          </a:prstGeom>
          <a:solidFill>
            <a:srgbClr val="F2EEEE"/>
          </a:solidFill>
          <a:ln w="6350">
            <a:solidFill>
              <a:srgbClr val="D8D4D4"/>
            </a:solidFill>
            <a:prstDash val="solid"/>
          </a:ln>
        </p:spPr>
      </p:sp>
      <p:sp>
        <p:nvSpPr>
          <p:cNvPr id="11" name="Text 9"/>
          <p:cNvSpPr/>
          <p:nvPr/>
        </p:nvSpPr>
        <p:spPr>
          <a:xfrm>
            <a:off x="856832" y="5071170"/>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Daoists</a:t>
            </a:r>
            <a:endParaRPr lang="en-US" sz="1850" dirty="0"/>
          </a:p>
        </p:txBody>
      </p:sp>
      <p:sp>
        <p:nvSpPr>
          <p:cNvPr id="12" name="Text 10"/>
          <p:cNvSpPr/>
          <p:nvPr/>
        </p:nvSpPr>
        <p:spPr>
          <a:xfrm>
            <a:off x="856832" y="5457130"/>
            <a:ext cx="4968056"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Dao that orders the cosmos is the same Dao that should order the state and the individual.</a:t>
            </a:r>
            <a:endParaRPr lang="en-US" sz="1450" dirty="0"/>
          </a:p>
        </p:txBody>
      </p:sp>
      <p:sp>
        <p:nvSpPr>
          <p:cNvPr id="13" name="Shape 11"/>
          <p:cNvSpPr/>
          <p:nvPr/>
        </p:nvSpPr>
        <p:spPr>
          <a:xfrm>
            <a:off x="6171450" y="4875808"/>
            <a:ext cx="5358770" cy="1320998"/>
          </a:xfrm>
          <a:prstGeom prst="roundRect">
            <a:avLst>
              <a:gd name="adj" fmla="val 6010"/>
            </a:avLst>
          </a:prstGeom>
          <a:solidFill>
            <a:srgbClr val="F2EEEE"/>
          </a:solidFill>
          <a:ln w="6350">
            <a:solidFill>
              <a:srgbClr val="D8D4D4"/>
            </a:solidFill>
            <a:prstDash val="solid"/>
          </a:ln>
        </p:spPr>
      </p:sp>
      <p:sp>
        <p:nvSpPr>
          <p:cNvPr id="14" name="Text 12"/>
          <p:cNvSpPr/>
          <p:nvPr/>
        </p:nvSpPr>
        <p:spPr>
          <a:xfrm>
            <a:off x="6366807" y="5071170"/>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Mengzi and Xunzi</a:t>
            </a:r>
            <a:endParaRPr lang="en-US" sz="1850" dirty="0"/>
          </a:p>
        </p:txBody>
      </p:sp>
      <p:sp>
        <p:nvSpPr>
          <p:cNvPr id="15" name="Text 13"/>
          <p:cNvSpPr/>
          <p:nvPr/>
        </p:nvSpPr>
        <p:spPr>
          <a:xfrm>
            <a:off x="6366807" y="5457130"/>
            <a:ext cx="4968056"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debate about human nature is simultaneously about ethics, education, and politics.</a:t>
            </a:r>
            <a:endParaRPr lang="en-US" sz="14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p:nvPr/>
        </p:nvSpPr>
        <p:spPr>
          <a:xfrm>
            <a:off x="661475" y="841772"/>
            <a:ext cx="10746213"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What Chinese Philosophy Does Not Assume</a:t>
            </a:r>
            <a:endParaRPr lang="en-US" sz="3700" dirty="0"/>
          </a:p>
        </p:txBody>
      </p:sp>
      <p:sp>
        <p:nvSpPr>
          <p:cNvPr id="3" name="Text 1"/>
          <p:cNvSpPr/>
          <p:nvPr/>
        </p:nvSpPr>
        <p:spPr>
          <a:xfrm>
            <a:off x="661475" y="1734840"/>
            <a:ext cx="10868745"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Van Norden's conclusion highlights what Chinese philosophy distinctively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lacks</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 and why this is philosophically significant:</a:t>
            </a:r>
            <a:endParaRPr lang="en-US" sz="1450" dirty="0"/>
          </a:p>
        </p:txBody>
      </p:sp>
      <p:pic>
        <p:nvPicPr>
          <p:cNvPr id="4"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449215"/>
            <a:ext cx="3522078" cy="2470845"/>
          </a:xfrm>
          <a:prstGeom prst="rect">
            <a:avLst/>
          </a:prstGeom>
        </p:spPr>
      </p:pic>
      <p:sp>
        <p:nvSpPr>
          <p:cNvPr id="5" name="Text 2"/>
          <p:cNvSpPr/>
          <p:nvPr/>
        </p:nvSpPr>
        <p:spPr>
          <a:xfrm>
            <a:off x="977479" y="2663627"/>
            <a:ext cx="2926384"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No Fact/Value Dichotomy</a:t>
            </a:r>
            <a:endParaRPr lang="en-US" sz="1850" dirty="0"/>
          </a:p>
        </p:txBody>
      </p:sp>
      <p:sp>
        <p:nvSpPr>
          <p:cNvPr id="6" name="Text 3"/>
          <p:cNvSpPr/>
          <p:nvPr/>
        </p:nvSpPr>
        <p:spPr>
          <a:xfrm>
            <a:off x="977479" y="3049588"/>
            <a:ext cx="2991668"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Chinese philosophers do not assume facts and values belong to separate domains. Claims about human nature are simultaneously descriptive and normative.</a:t>
            </a:r>
            <a:endParaRPr lang="en-US" sz="1450" dirty="0"/>
          </a:p>
        </p:txBody>
      </p:sp>
      <p:pic>
        <p:nvPicPr>
          <p:cNvPr id="7"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34759" y="2449215"/>
            <a:ext cx="3522078" cy="2470845"/>
          </a:xfrm>
          <a:prstGeom prst="rect">
            <a:avLst/>
          </a:prstGeom>
        </p:spPr>
      </p:pic>
      <p:sp>
        <p:nvSpPr>
          <p:cNvPr id="8" name="Text 4"/>
          <p:cNvSpPr/>
          <p:nvPr/>
        </p:nvSpPr>
        <p:spPr>
          <a:xfrm>
            <a:off x="4650763" y="2663627"/>
            <a:ext cx="2991668"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No Reason/Emotion Dichotomy</a:t>
            </a:r>
            <a:endParaRPr lang="en-US" sz="1850" dirty="0"/>
          </a:p>
        </p:txBody>
      </p:sp>
      <p:sp>
        <p:nvSpPr>
          <p:cNvPr id="9" name="Text 5"/>
          <p:cNvSpPr/>
          <p:nvPr/>
        </p:nvSpPr>
        <p:spPr>
          <a:xfrm>
            <a:off x="4650763" y="3344862"/>
            <a:ext cx="2991668" cy="1360785"/>
          </a:xfrm>
          <a:prstGeom prst="rect">
            <a:avLst/>
          </a:prstGeom>
          <a:noFill/>
          <a:ln/>
        </p:spPr>
        <p:txBody>
          <a:bodyPr wrap="square" lIns="0" tIns="0" rIns="0" bIns="0" rtlCol="0" anchor="t">
            <a:normAutofit/>
          </a:bodyPr>
          <a:lstStyle/>
          <a:p>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The heart-mind (</a:t>
            </a:r>
            <a:pPr algn="l" indent="0" marL="0">
              <a:lnSpc>
                <a:spcPct val="120000"/>
              </a:lnSpc>
              <a:buNone/>
            </a:pPr>
            <a:r>
              <a:rPr lang="zh-CN" altLang="en-US" sz="1450" i="1" dirty="0">
                <a:solidFill>
                  <a:srgbClr val="3C3939"/>
                </a:solidFill>
                <a:latin typeface="Inter" pitchFamily="34" charset="0"/>
                <a:ea typeface="Inter" pitchFamily="34" charset="-122"/>
                <a:cs typeface="Inter" pitchFamily="34" charset="-120"/>
              </a:rPr>
              <a:t>xin</a:t>
            </a:r>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 心) is not divided into separate faculties of reason and emotion. Ethical judgement involves cognition, affect, and action integrated.</a:t>
            </a:r>
            <a:endParaRPr lang="zh-CN" sz="1450" dirty="0"/>
          </a:p>
        </p:txBody>
      </p:sp>
      <p:pic>
        <p:nvPicPr>
          <p:cNvPr id="10"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08043" y="2449215"/>
            <a:ext cx="3522178" cy="2470845"/>
          </a:xfrm>
          <a:prstGeom prst="rect">
            <a:avLst/>
          </a:prstGeom>
        </p:spPr>
      </p:pic>
      <p:sp>
        <p:nvSpPr>
          <p:cNvPr id="11" name="Text 6"/>
          <p:cNvSpPr/>
          <p:nvPr/>
        </p:nvSpPr>
        <p:spPr>
          <a:xfrm>
            <a:off x="8324046" y="2663627"/>
            <a:ext cx="2991767"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No Individual/Community Dichotomy</a:t>
            </a:r>
            <a:endParaRPr lang="en-US" sz="1850" dirty="0"/>
          </a:p>
        </p:txBody>
      </p:sp>
      <p:sp>
        <p:nvSpPr>
          <p:cNvPr id="12" name="Text 7"/>
          <p:cNvSpPr/>
          <p:nvPr/>
        </p:nvSpPr>
        <p:spPr>
          <a:xfrm>
            <a:off x="8324046" y="3344862"/>
            <a:ext cx="2991767"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self is fundamentally relational — constituted by its roles and relationships. "What should I do?" is not separable from "What should we do?"</a:t>
            </a:r>
            <a:endParaRPr lang="en-US" sz="1450" dirty="0"/>
          </a:p>
        </p:txBody>
      </p:sp>
      <p:sp>
        <p:nvSpPr>
          <p:cNvPr id="13" name="Shape 8"/>
          <p:cNvSpPr/>
          <p:nvPr/>
        </p:nvSpPr>
        <p:spPr>
          <a:xfrm>
            <a:off x="661475" y="5090120"/>
            <a:ext cx="10868745" cy="926009"/>
          </a:xfrm>
          <a:prstGeom prst="roundRect">
            <a:avLst>
              <a:gd name="adj" fmla="val 8573"/>
            </a:avLst>
          </a:prstGeom>
          <a:solidFill>
            <a:srgbClr val="E1E1EA"/>
          </a:solidFill>
          <a:ln/>
        </p:spPr>
      </p:sp>
      <p:pic>
        <p:nvPicPr>
          <p:cNvPr id="14" name="Image 3" descr="preencoded.png">    </p:cNvPr>
          <p:cNvPicPr>
            <a:picLocks noChangeAspect="1"/>
          </p:cNvPicPr>
          <p:nvPr/>
        </p:nvPicPr>
        <p:blipFill>
          <a:blip r:embed="rId7"/>
          <a:stretch>
            <a:fillRect/>
          </a:stretch>
        </p:blipFill>
        <p:spPr>
          <a:xfrm>
            <a:off x="850482" y="5345113"/>
            <a:ext cx="236234" cy="189012"/>
          </a:xfrm>
          <a:prstGeom prst="rect">
            <a:avLst/>
          </a:prstGeom>
        </p:spPr>
      </p:pic>
      <p:sp>
        <p:nvSpPr>
          <p:cNvPr id="15" name="Text 9"/>
          <p:cNvSpPr/>
          <p:nvPr/>
        </p:nvSpPr>
        <p:spPr>
          <a:xfrm>
            <a:off x="1275723" y="5288558"/>
            <a:ext cx="10065490"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These three "missing dichotomies" offer resources for overcoming entrenched problems in contemporary Western philosophy.</a:t>
            </a:r>
            <a:endParaRPr lang="en-US" sz="14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p:nvPr/>
        </p:nvSpPr>
        <p:spPr>
          <a:xfrm>
            <a:off x="661475" y="909538"/>
            <a:ext cx="11104682" cy="479921"/>
          </a:xfrm>
          <a:prstGeom prst="rect">
            <a:avLst/>
          </a:prstGeom>
          <a:noFill/>
          <a:ln/>
        </p:spPr>
        <p:txBody>
          <a:bodyPr wrap="none" lIns="0" tIns="0" rIns="0" bIns="0" rtlCol="0" anchor="t"/>
          <a:lstStyle/>
          <a:p>
            <a:pPr algn="l" indent="0" marL="0">
              <a:lnSpc>
                <a:spcPct val="104000"/>
              </a:lnSpc>
              <a:buNone/>
            </a:pPr>
            <a:r>
              <a:rPr lang="en-US" sz="3000" b="1" dirty="0">
                <a:solidFill>
                  <a:srgbClr val="1B1B27"/>
                </a:solidFill>
                <a:latin typeface="Inter Bold" pitchFamily="34" charset="0"/>
                <a:ea typeface="Inter Bold" pitchFamily="34" charset="-122"/>
                <a:cs typeface="Inter Bold" pitchFamily="34" charset="-120"/>
              </a:rPr>
              <a:t>Contemporary Relevance and the Unanswered Question</a:t>
            </a:r>
            <a:endParaRPr lang="en-US" sz="300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589088"/>
            <a:ext cx="230281" cy="230287"/>
          </a:xfrm>
          <a:prstGeom prst="rect">
            <a:avLst/>
          </a:prstGeom>
        </p:spPr>
      </p:pic>
      <p:sp>
        <p:nvSpPr>
          <p:cNvPr id="4" name="Text 1"/>
          <p:cNvSpPr/>
          <p:nvPr/>
        </p:nvSpPr>
        <p:spPr>
          <a:xfrm>
            <a:off x="661475" y="1919188"/>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Confucius</a:t>
            </a:r>
            <a:endParaRPr lang="en-US" sz="1500" dirty="0"/>
          </a:p>
        </p:txBody>
      </p:sp>
      <p:sp>
        <p:nvSpPr>
          <p:cNvPr id="5" name="Text 2"/>
          <p:cNvSpPr/>
          <p:nvPr/>
        </p:nvSpPr>
        <p:spPr>
          <a:xfrm>
            <a:off x="661475" y="2218928"/>
            <a:ext cx="5371966" cy="202704"/>
          </a:xfrm>
          <a:prstGeom prst="rect">
            <a:avLst/>
          </a:prstGeom>
          <a:noFill/>
          <a:ln/>
        </p:spPr>
        <p:txBody>
          <a:bodyPr wrap="none" lIns="0" tIns="0" rIns="0" bIns="0" rtlCol="0" anchor="t"/>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Virtue through practice, not abstract principle</a:t>
            </a:r>
            <a:endParaRPr lang="en-US" sz="120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58155" y="1589088"/>
            <a:ext cx="230281" cy="230287"/>
          </a:xfrm>
          <a:prstGeom prst="rect">
            <a:avLst/>
          </a:prstGeom>
        </p:spPr>
      </p:pic>
      <p:sp>
        <p:nvSpPr>
          <p:cNvPr id="7" name="Text 3"/>
          <p:cNvSpPr/>
          <p:nvPr/>
        </p:nvSpPr>
        <p:spPr>
          <a:xfrm>
            <a:off x="6158155" y="1919188"/>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Mozi</a:t>
            </a:r>
            <a:endParaRPr lang="en-US" sz="1500" dirty="0"/>
          </a:p>
        </p:txBody>
      </p:sp>
      <p:sp>
        <p:nvSpPr>
          <p:cNvPr id="8" name="Text 4"/>
          <p:cNvSpPr/>
          <p:nvPr/>
        </p:nvSpPr>
        <p:spPr>
          <a:xfrm>
            <a:off x="6158155" y="2218928"/>
            <a:ext cx="5372065" cy="202704"/>
          </a:xfrm>
          <a:prstGeom prst="rect">
            <a:avLst/>
          </a:prstGeom>
          <a:noFill/>
          <a:ln/>
        </p:spPr>
        <p:txBody>
          <a:bodyPr wrap="none" lIns="0" tIns="0" rIns="0" bIns="0" rtlCol="0" anchor="t"/>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Taking the interests of all seriously</a:t>
            </a:r>
            <a:endParaRPr lang="en-US" sz="120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475" y="2621260"/>
            <a:ext cx="230281" cy="230287"/>
          </a:xfrm>
          <a:prstGeom prst="rect">
            <a:avLst/>
          </a:prstGeom>
        </p:spPr>
      </p:pic>
      <p:sp>
        <p:nvSpPr>
          <p:cNvPr id="10" name="Text 5"/>
          <p:cNvSpPr/>
          <p:nvPr/>
        </p:nvSpPr>
        <p:spPr>
          <a:xfrm>
            <a:off x="661475" y="2951361"/>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Yang Zhu</a:t>
            </a:r>
            <a:endParaRPr lang="en-US" sz="1500" dirty="0"/>
          </a:p>
        </p:txBody>
      </p:sp>
      <p:sp>
        <p:nvSpPr>
          <p:cNvPr id="11" name="Text 6"/>
          <p:cNvSpPr/>
          <p:nvPr/>
        </p:nvSpPr>
        <p:spPr>
          <a:xfrm>
            <a:off x="661475" y="3251101"/>
            <a:ext cx="5371966" cy="202704"/>
          </a:xfrm>
          <a:prstGeom prst="rect">
            <a:avLst/>
          </a:prstGeom>
          <a:noFill/>
          <a:ln/>
        </p:spPr>
        <p:txBody>
          <a:bodyPr wrap="none" lIns="0" tIns="0" rIns="0" bIns="0" rtlCol="0" anchor="t"/>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The self has value not to be sacrificed to collective projects</a:t>
            </a:r>
            <a:endParaRPr lang="en-US" sz="1200" dirty="0"/>
          </a:p>
        </p:txBody>
      </p:sp>
      <p:pic>
        <p:nvPicPr>
          <p:cNvPr id="12"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158155" y="2621260"/>
            <a:ext cx="230281" cy="230287"/>
          </a:xfrm>
          <a:prstGeom prst="rect">
            <a:avLst/>
          </a:prstGeom>
        </p:spPr>
      </p:pic>
      <p:sp>
        <p:nvSpPr>
          <p:cNvPr id="13" name="Text 7"/>
          <p:cNvSpPr/>
          <p:nvPr/>
        </p:nvSpPr>
        <p:spPr>
          <a:xfrm>
            <a:off x="6158155" y="2951361"/>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Daoism</a:t>
            </a:r>
            <a:endParaRPr lang="en-US" sz="1500" dirty="0"/>
          </a:p>
        </p:txBody>
      </p:sp>
      <p:sp>
        <p:nvSpPr>
          <p:cNvPr id="14" name="Text 8"/>
          <p:cNvSpPr/>
          <p:nvPr/>
        </p:nvSpPr>
        <p:spPr>
          <a:xfrm>
            <a:off x="6158155" y="3251101"/>
            <a:ext cx="5372065" cy="202704"/>
          </a:xfrm>
          <a:prstGeom prst="rect">
            <a:avLst/>
          </a:prstGeom>
          <a:noFill/>
          <a:ln/>
        </p:spPr>
        <p:txBody>
          <a:bodyPr wrap="none" lIns="0" tIns="0" rIns="0" bIns="0" rtlCol="0" anchor="t"/>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Challenging faith in institutions and deliberate intervention</a:t>
            </a:r>
            <a:endParaRPr lang="en-US" sz="1200" dirty="0"/>
          </a:p>
        </p:txBody>
      </p:sp>
      <p:pic>
        <p:nvPicPr>
          <p:cNvPr id="15"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61475" y="3653433"/>
            <a:ext cx="230281" cy="230287"/>
          </a:xfrm>
          <a:prstGeom prst="rect">
            <a:avLst/>
          </a:prstGeom>
        </p:spPr>
      </p:pic>
      <p:sp>
        <p:nvSpPr>
          <p:cNvPr id="16" name="Text 9"/>
          <p:cNvSpPr/>
          <p:nvPr/>
        </p:nvSpPr>
        <p:spPr>
          <a:xfrm>
            <a:off x="661475" y="3983534"/>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Han Feizi</a:t>
            </a:r>
            <a:endParaRPr lang="en-US" sz="1500" dirty="0"/>
          </a:p>
        </p:txBody>
      </p:sp>
      <p:sp>
        <p:nvSpPr>
          <p:cNvPr id="17" name="Text 10"/>
          <p:cNvSpPr/>
          <p:nvPr/>
        </p:nvSpPr>
        <p:spPr>
          <a:xfrm>
            <a:off x="661475" y="4283273"/>
            <a:ext cx="5371966" cy="202704"/>
          </a:xfrm>
          <a:prstGeom prst="rect">
            <a:avLst/>
          </a:prstGeom>
          <a:noFill/>
          <a:ln/>
        </p:spPr>
        <p:txBody>
          <a:bodyPr wrap="none" lIns="0" tIns="0" rIns="0" bIns="0" rtlCol="0" anchor="t"/>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Confronting the role of power and institutional design</a:t>
            </a:r>
            <a:endParaRPr lang="en-US" sz="1200" dirty="0"/>
          </a:p>
        </p:txBody>
      </p:sp>
      <p:pic>
        <p:nvPicPr>
          <p:cNvPr id="18" name="Image 5" descr="preencoded.png">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158155" y="3653433"/>
            <a:ext cx="230281" cy="230287"/>
          </a:xfrm>
          <a:prstGeom prst="rect">
            <a:avLst/>
          </a:prstGeom>
        </p:spPr>
      </p:pic>
      <p:sp>
        <p:nvSpPr>
          <p:cNvPr id="19" name="Text 11"/>
          <p:cNvSpPr/>
          <p:nvPr/>
        </p:nvSpPr>
        <p:spPr>
          <a:xfrm>
            <a:off x="6158155" y="3983534"/>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Mengzi &amp; Xunzi</a:t>
            </a:r>
            <a:endParaRPr lang="en-US" sz="1500" dirty="0"/>
          </a:p>
        </p:txBody>
      </p:sp>
      <p:sp>
        <p:nvSpPr>
          <p:cNvPr id="20" name="Text 12"/>
          <p:cNvSpPr/>
          <p:nvPr/>
        </p:nvSpPr>
        <p:spPr>
          <a:xfrm>
            <a:off x="6158155" y="4283273"/>
            <a:ext cx="5372065"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Hopeful vision of moral potential vs. sober recognition of cultivation's difficulty</a:t>
            </a:r>
            <a:endParaRPr lang="en-US" sz="1200" dirty="0"/>
          </a:p>
        </p:txBody>
      </p:sp>
      <p:sp>
        <p:nvSpPr>
          <p:cNvPr id="21" name="Shape 13"/>
          <p:cNvSpPr/>
          <p:nvPr/>
        </p:nvSpPr>
        <p:spPr>
          <a:xfrm>
            <a:off x="661475" y="4800898"/>
            <a:ext cx="19050" cy="629841"/>
          </a:xfrm>
          <a:prstGeom prst="roundRect">
            <a:avLst>
              <a:gd name="adj" fmla="val 59999"/>
            </a:avLst>
          </a:prstGeom>
          <a:solidFill>
            <a:srgbClr val="1B1B27"/>
          </a:solidFill>
          <a:ln/>
        </p:spPr>
      </p:sp>
      <p:sp>
        <p:nvSpPr>
          <p:cNvPr id="22" name="Text 14"/>
          <p:cNvSpPr/>
          <p:nvPr/>
        </p:nvSpPr>
        <p:spPr>
          <a:xfrm>
            <a:off x="891756" y="4913114"/>
            <a:ext cx="10638464"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"The history of Chinese philosophy is not the story of a single correct view triumphing over error, but a continuing dialogue in which each thinker contributes something valuable." — Van Norden (paraphrased)</a:t>
            </a:r>
            <a:endParaRPr lang="en-US" sz="1200" dirty="0"/>
          </a:p>
        </p:txBody>
      </p:sp>
      <p:sp>
        <p:nvSpPr>
          <p:cNvPr id="23" name="Text 15"/>
          <p:cNvSpPr/>
          <p:nvPr/>
        </p:nvSpPr>
        <p:spPr>
          <a:xfrm>
            <a:off x="661475" y="5542955"/>
            <a:ext cx="10868745" cy="405408"/>
          </a:xfrm>
          <a:prstGeom prst="rect">
            <a:avLst/>
          </a:prstGeom>
          <a:noFill/>
          <a:ln/>
        </p:spPr>
        <p:txBody>
          <a:bodyPr wrap="square" lIns="0" tIns="0" rIns="0" bIns="0" rtlCol="0" anchor="t">
            <a:normAutofit/>
          </a:bodyPr>
          <a:lstStyle/>
          <a:p>
            <a:pPr algn="l" indent="0" marL="0">
              <a:lnSpc>
                <a:spcPct val="110000"/>
              </a:lnSpc>
              <a:buNone/>
            </a:pPr>
            <a:r>
              <a:rPr lang="en-US" sz="1200" b="1" dirty="0">
                <a:solidFill>
                  <a:srgbClr val="3C3939"/>
                </a:solidFill>
                <a:latin typeface="Inter Bold" pitchFamily="34" charset="0"/>
                <a:ea typeface="Inter Bold" pitchFamily="34" charset="-122"/>
                <a:cs typeface="Inter Bold" pitchFamily="34" charset="-120"/>
              </a:rPr>
              <a:t>The question for each student</a:t>
            </a:r>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 Which of these voices speaks most convincingly to you — and what do the others have to teach you that your preferred view might miss?</a:t>
            </a:r>
            <a:endParaRPr lang="en-US" sz="12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ext 0"/>
          <p:cNvSpPr/>
          <p:nvPr/>
        </p:nvSpPr>
        <p:spPr>
          <a:xfrm>
            <a:off x="661475" y="769342"/>
            <a:ext cx="6960220"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Summary &amp; Key Takeaways</a:t>
            </a:r>
            <a:endParaRPr lang="en-US" sz="3700" dirty="0"/>
          </a:p>
        </p:txBody>
      </p:sp>
      <p:sp>
        <p:nvSpPr>
          <p:cNvPr id="3" name="Shape 1"/>
          <p:cNvSpPr/>
          <p:nvPr/>
        </p:nvSpPr>
        <p:spPr>
          <a:xfrm>
            <a:off x="661475" y="1662410"/>
            <a:ext cx="5358770" cy="2137470"/>
          </a:xfrm>
          <a:prstGeom prst="roundRect">
            <a:avLst>
              <a:gd name="adj" fmla="val 3714"/>
            </a:avLst>
          </a:prstGeom>
          <a:solidFill>
            <a:srgbClr val="F2EEEE"/>
          </a:solidFill>
          <a:ln w="6350">
            <a:solidFill>
              <a:srgbClr val="D8D4D4"/>
            </a:solidFill>
            <a:prstDash val="solid"/>
          </a:ln>
        </p:spPr>
      </p:sp>
      <p:sp>
        <p:nvSpPr>
          <p:cNvPr id="4" name="Text 2"/>
          <p:cNvSpPr/>
          <p:nvPr/>
        </p:nvSpPr>
        <p:spPr>
          <a:xfrm>
            <a:off x="856832" y="1857772"/>
            <a:ext cx="3073323" cy="295275"/>
          </a:xfrm>
          <a:prstGeom prst="rect">
            <a:avLst/>
          </a:prstGeom>
          <a:noFill/>
          <a:ln/>
        </p:spPr>
        <p:txBody>
          <a:bodyPr wrap="none" lIns="0" tIns="0" rIns="0" bIns="0" rtlCol="0" anchor="t"/>
          <a:lstStyle/>
          <a:p>
            <a:pPr algn="l" indent="0" marL="0">
              <a:lnSpc>
                <a:spcPct val="104000"/>
              </a:lnSpc>
              <a:buNone/>
            </a:pPr>
            <a:r>
              <a:rPr lang="zh-CN" altLang="en-US" sz="1850" b="1" dirty="0">
                <a:solidFill>
                  <a:srgbClr val="3C3939"/>
                </a:solidFill>
                <a:latin typeface="Inter Bold" pitchFamily="34" charset="0"/>
                <a:ea typeface="Inter Bold" pitchFamily="34" charset="-122"/>
                <a:cs typeface="Inter Bold" pitchFamily="34" charset="-120"/>
              </a:rPr>
              <a:t>Key Takeaway 1 — </a:t>
            </a:r>
            <a:pPr algn="l" indent="0" marL="0">
              <a:lnSpc>
                <a:spcPct val="104000"/>
              </a:lnSpc>
              <a:buNone/>
            </a:pPr>
            <a:r>
              <a:rPr lang="zh-CN" altLang="en-US" sz="1850" b="1" i="1" dirty="0">
                <a:solidFill>
                  <a:srgbClr val="3C3939"/>
                </a:solidFill>
                <a:latin typeface="Inter Bold" pitchFamily="34" charset="0"/>
                <a:ea typeface="Inter Bold" pitchFamily="34" charset="-122"/>
                <a:cs typeface="Inter Bold" pitchFamily="34" charset="-120"/>
              </a:rPr>
              <a:t>Wei</a:t>
            </a:r>
            <a:pPr algn="l" indent="0" marL="0">
              <a:lnSpc>
                <a:spcPct val="104000"/>
              </a:lnSpc>
              <a:buNone/>
            </a:pPr>
            <a:r>
              <a:rPr lang="zh-CN" altLang="en-US" sz="1850" b="1" dirty="0">
                <a:solidFill>
                  <a:srgbClr val="3C3939"/>
                </a:solidFill>
                <a:latin typeface="Inter Bold" pitchFamily="34" charset="0"/>
                <a:ea typeface="Inter Bold" pitchFamily="34" charset="-122"/>
                <a:cs typeface="Inter Bold" pitchFamily="34" charset="-120"/>
              </a:rPr>
              <a:t> (伪)</a:t>
            </a:r>
            <a:endParaRPr lang="zh-CN" sz="1850" dirty="0"/>
          </a:p>
        </p:txBody>
      </p:sp>
      <p:sp>
        <p:nvSpPr>
          <p:cNvPr id="5" name="Text 3"/>
          <p:cNvSpPr/>
          <p:nvPr/>
        </p:nvSpPr>
        <p:spPr>
          <a:xfrm>
            <a:off x="856832" y="2243733"/>
            <a:ext cx="4968056" cy="10886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Xunzi rehabilitates a Daoist term of criticism, defining deliberate effort as the heart's deliberation guiding action through accumulated training — the mechanism by which bad nature is transformed into goodness.</a:t>
            </a:r>
            <a:endParaRPr lang="en-US" sz="1450" dirty="0"/>
          </a:p>
        </p:txBody>
      </p:sp>
      <p:sp>
        <p:nvSpPr>
          <p:cNvPr id="6" name="Shape 4"/>
          <p:cNvSpPr/>
          <p:nvPr/>
        </p:nvSpPr>
        <p:spPr>
          <a:xfrm>
            <a:off x="6171450" y="1662410"/>
            <a:ext cx="5358770" cy="2137470"/>
          </a:xfrm>
          <a:prstGeom prst="roundRect">
            <a:avLst>
              <a:gd name="adj" fmla="val 3714"/>
            </a:avLst>
          </a:prstGeom>
          <a:solidFill>
            <a:srgbClr val="F2EEEE"/>
          </a:solidFill>
          <a:ln w="6350">
            <a:solidFill>
              <a:srgbClr val="D8D4D4"/>
            </a:solidFill>
            <a:prstDash val="solid"/>
          </a:ln>
        </p:spPr>
      </p:sp>
      <p:sp>
        <p:nvSpPr>
          <p:cNvPr id="7" name="Text 5"/>
          <p:cNvSpPr/>
          <p:nvPr/>
        </p:nvSpPr>
        <p:spPr>
          <a:xfrm>
            <a:off x="6366807" y="1857772"/>
            <a:ext cx="4293882"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Key Takeaway 2 — The Sage Paradox</a:t>
            </a:r>
            <a:endParaRPr lang="en-US" sz="1850" dirty="0"/>
          </a:p>
        </p:txBody>
      </p:sp>
      <p:sp>
        <p:nvSpPr>
          <p:cNvPr id="8" name="Text 6"/>
          <p:cNvSpPr/>
          <p:nvPr/>
        </p:nvSpPr>
        <p:spPr>
          <a:xfrm>
            <a:off x="6366807" y="2243733"/>
            <a:ext cx="4968056"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If human nature is bad, how could the sages create ritual and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yi</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Xunzi's deepest internal tension is addressed through three responses — craftsperson analogy, gradual accumulation, contentless capacity — none of which fully resolves it.</a:t>
            </a:r>
            <a:endParaRPr lang="en-US" sz="1450" dirty="0"/>
          </a:p>
        </p:txBody>
      </p:sp>
      <p:sp>
        <p:nvSpPr>
          <p:cNvPr id="9" name="Shape 7"/>
          <p:cNvSpPr/>
          <p:nvPr/>
        </p:nvSpPr>
        <p:spPr>
          <a:xfrm>
            <a:off x="661475" y="3951089"/>
            <a:ext cx="5358770" cy="2137470"/>
          </a:xfrm>
          <a:prstGeom prst="roundRect">
            <a:avLst>
              <a:gd name="adj" fmla="val 3714"/>
            </a:avLst>
          </a:prstGeom>
          <a:solidFill>
            <a:srgbClr val="F2EEEE"/>
          </a:solidFill>
          <a:ln w="6350">
            <a:solidFill>
              <a:srgbClr val="D8D4D4"/>
            </a:solidFill>
            <a:prstDash val="solid"/>
          </a:ln>
        </p:spPr>
      </p:sp>
      <p:sp>
        <p:nvSpPr>
          <p:cNvPr id="10" name="Text 8"/>
          <p:cNvSpPr/>
          <p:nvPr/>
        </p:nvSpPr>
        <p:spPr>
          <a:xfrm>
            <a:off x="856832" y="4146451"/>
            <a:ext cx="4220958"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Key Takeaway 3 — Persons vs. Laws</a:t>
            </a:r>
            <a:endParaRPr lang="en-US" sz="1850" dirty="0"/>
          </a:p>
        </p:txBody>
      </p:sp>
      <p:sp>
        <p:nvSpPr>
          <p:cNvPr id="11" name="Text 9"/>
          <p:cNvSpPr/>
          <p:nvPr/>
        </p:nvSpPr>
        <p:spPr>
          <a:xfrm>
            <a:off x="856832" y="4532412"/>
            <a:ext cx="4968056" cy="1360785"/>
          </a:xfrm>
          <a:prstGeom prst="rect">
            <a:avLst/>
          </a:prstGeom>
          <a:noFill/>
          <a:ln/>
        </p:spPr>
        <p:txBody>
          <a:bodyPr wrap="square" lIns="0" tIns="0" rIns="0" bIns="0" rtlCol="0" anchor="t">
            <a:normAutofit/>
          </a:bodyPr>
          <a:lstStyle/>
          <a:p>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Xunzi's "有治人，无治法" directly opposes Han Feizi's insistence that law and technique can function with mediocre rulers. The case studies of Shen Buhai and Gongsun Yang remain relevant to institutional design today.</a:t>
            </a:r>
            <a:endParaRPr lang="zh-CN" sz="1450" dirty="0"/>
          </a:p>
        </p:txBody>
      </p:sp>
      <p:sp>
        <p:nvSpPr>
          <p:cNvPr id="12" name="Shape 10"/>
          <p:cNvSpPr/>
          <p:nvPr/>
        </p:nvSpPr>
        <p:spPr>
          <a:xfrm>
            <a:off x="6171450" y="3951089"/>
            <a:ext cx="5358770" cy="2137470"/>
          </a:xfrm>
          <a:prstGeom prst="roundRect">
            <a:avLst>
              <a:gd name="adj" fmla="val 3714"/>
            </a:avLst>
          </a:prstGeom>
          <a:solidFill>
            <a:srgbClr val="F2EEEE"/>
          </a:solidFill>
          <a:ln w="6350">
            <a:solidFill>
              <a:srgbClr val="D8D4D4"/>
            </a:solidFill>
            <a:prstDash val="solid"/>
          </a:ln>
        </p:spPr>
      </p:sp>
      <p:sp>
        <p:nvSpPr>
          <p:cNvPr id="13" name="Text 11"/>
          <p:cNvSpPr/>
          <p:nvPr/>
        </p:nvSpPr>
        <p:spPr>
          <a:xfrm>
            <a:off x="6366807" y="4146451"/>
            <a:ext cx="4419192"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Key Takeaway 4 — Course Conclusion</a:t>
            </a:r>
            <a:endParaRPr lang="en-US" sz="1850" dirty="0"/>
          </a:p>
        </p:txBody>
      </p:sp>
      <p:sp>
        <p:nvSpPr>
          <p:cNvPr id="14" name="Text 12"/>
          <p:cNvSpPr/>
          <p:nvPr/>
        </p:nvSpPr>
        <p:spPr>
          <a:xfrm>
            <a:off x="6366807" y="4532412"/>
            <a:ext cx="4968056"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Chinese philosophy's distinctive contribution is its refusal to separate ethical cultivation, social institutions, and political order — avoiding the fact/value, reason/emotion, and individual/community dichotomies of Western philosophy.</a:t>
            </a:r>
            <a:endParaRPr lang="en-US" sz="14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38</Slides>
  <Notes>38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38</vt:i4>
      </vt:variant>
    </vt:vector>
  </HeadingPairs>
  <TitlesOfParts>
    <vt:vector size="41"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2026-07-01T11:50:24Z</dcterms:created>
  <dcterms:modified xsi:type="dcterms:W3CDTF">2026-07-01T11:50:24Z</dcterms:modified>
</cp:coreProperties>
</file>