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9" r:id="rId4"/>
    <p:sldId id="258" r:id="rId5"/>
    <p:sldId id="264" r:id="rId6"/>
    <p:sldId id="262" r:id="rId7"/>
    <p:sldId id="260" r:id="rId8"/>
    <p:sldId id="261"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66CB56-D9D2-42D1-89DE-BBF4FD353F5F}" v="2" dt="2023-10-02T09:59:07.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p:scale>
          <a:sx n="92" d="100"/>
          <a:sy n="92" d="100"/>
        </p:scale>
        <p:origin x="12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E1A9-90FB-5CC8-2E22-DCF34157E7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C71E06-33C0-BD97-1A98-C0F73C46E2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82145D-1914-F15C-EFB2-6BABC09FBED2}"/>
              </a:ext>
            </a:extLst>
          </p:cNvPr>
          <p:cNvSpPr>
            <a:spLocks noGrp="1"/>
          </p:cNvSpPr>
          <p:nvPr>
            <p:ph type="dt" sz="half" idx="10"/>
          </p:nvPr>
        </p:nvSpPr>
        <p:spPr/>
        <p:txBody>
          <a:bodyPr/>
          <a:lstStyle/>
          <a:p>
            <a:fld id="{AE3425CA-4B9D-4420-BB9E-C250DB30E421}" type="datetime1">
              <a:rPr lang="en-US" smtClean="0"/>
              <a:t>10/1/2025</a:t>
            </a:fld>
            <a:endParaRPr lang="en-US"/>
          </a:p>
        </p:txBody>
      </p:sp>
      <p:sp>
        <p:nvSpPr>
          <p:cNvPr id="5" name="Footer Placeholder 4">
            <a:extLst>
              <a:ext uri="{FF2B5EF4-FFF2-40B4-BE49-F238E27FC236}">
                <a16:creationId xmlns:a16="http://schemas.microsoft.com/office/drawing/2014/main" id="{7668D4A7-4D4D-FA90-0971-AB4C0D769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68F5B-3F07-B413-84EE-9194A226B7B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066966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58FDC-FB8A-BBF4-7C30-22048E4405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CB06B7-F514-6555-3A8C-3F0EC97166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B7A975-A025-E49D-BFE6-69D534C00C1F}"/>
              </a:ext>
            </a:extLst>
          </p:cNvPr>
          <p:cNvSpPr>
            <a:spLocks noGrp="1"/>
          </p:cNvSpPr>
          <p:nvPr>
            <p:ph type="dt" sz="half" idx="10"/>
          </p:nvPr>
        </p:nvSpPr>
        <p:spPr/>
        <p:txBody>
          <a:bodyPr/>
          <a:lstStyle/>
          <a:p>
            <a:fld id="{62751E1E-C50D-4FD4-8B1E-ECD78340D9AB}" type="datetime1">
              <a:rPr lang="en-US" smtClean="0"/>
              <a:t>10/1/2025</a:t>
            </a:fld>
            <a:endParaRPr lang="en-US"/>
          </a:p>
        </p:txBody>
      </p:sp>
      <p:sp>
        <p:nvSpPr>
          <p:cNvPr id="5" name="Footer Placeholder 4">
            <a:extLst>
              <a:ext uri="{FF2B5EF4-FFF2-40B4-BE49-F238E27FC236}">
                <a16:creationId xmlns:a16="http://schemas.microsoft.com/office/drawing/2014/main" id="{333CD424-8AEA-D4A2-80AA-091751A8B6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04340B-AB5F-A559-E086-CEEC4292603C}"/>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49494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66835-DD56-A1D6-CF78-2ECBBC5AE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0D7D74-19F8-A1CA-23E5-F8B57DBB57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32BF1-C649-EFAB-3E16-FA7B1A00A181}"/>
              </a:ext>
            </a:extLst>
          </p:cNvPr>
          <p:cNvSpPr>
            <a:spLocks noGrp="1"/>
          </p:cNvSpPr>
          <p:nvPr>
            <p:ph type="dt" sz="half" idx="10"/>
          </p:nvPr>
        </p:nvSpPr>
        <p:spPr/>
        <p:txBody>
          <a:bodyPr/>
          <a:lstStyle/>
          <a:p>
            <a:fld id="{43C83AFB-9E54-459E-8C6D-0913AC3BA5D7}" type="datetime1">
              <a:rPr lang="en-US" smtClean="0"/>
              <a:t>10/1/2025</a:t>
            </a:fld>
            <a:endParaRPr lang="en-US"/>
          </a:p>
        </p:txBody>
      </p:sp>
      <p:sp>
        <p:nvSpPr>
          <p:cNvPr id="5" name="Footer Placeholder 4">
            <a:extLst>
              <a:ext uri="{FF2B5EF4-FFF2-40B4-BE49-F238E27FC236}">
                <a16:creationId xmlns:a16="http://schemas.microsoft.com/office/drawing/2014/main" id="{F6EAC50F-671B-4608-EBDA-34AA041766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3BFD7A-FFC0-70C5-68F4-CB10803C4AFD}"/>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27656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58EFD-DA94-CD4B-4C8A-F09CD15830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E8497-746D-9780-9E44-670F1A82D1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086F09-1C80-E440-AFE8-312BCFF5B6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FEA7A8-DEF4-0D85-0D80-04C635294415}"/>
              </a:ext>
            </a:extLst>
          </p:cNvPr>
          <p:cNvSpPr>
            <a:spLocks noGrp="1"/>
          </p:cNvSpPr>
          <p:nvPr>
            <p:ph type="dt" sz="half" idx="10"/>
          </p:nvPr>
        </p:nvSpPr>
        <p:spPr/>
        <p:txBody>
          <a:bodyPr/>
          <a:lstStyle/>
          <a:p>
            <a:fld id="{F10144B6-0CA7-46BA-A00B-1E68E5C3ED0C}" type="datetime1">
              <a:rPr lang="en-US" smtClean="0"/>
              <a:t>10/1/2025</a:t>
            </a:fld>
            <a:endParaRPr lang="en-US"/>
          </a:p>
        </p:txBody>
      </p:sp>
      <p:sp>
        <p:nvSpPr>
          <p:cNvPr id="6" name="Footer Placeholder 5">
            <a:extLst>
              <a:ext uri="{FF2B5EF4-FFF2-40B4-BE49-F238E27FC236}">
                <a16:creationId xmlns:a16="http://schemas.microsoft.com/office/drawing/2014/main" id="{6EDBB75E-3E4C-6CAE-C840-36EBD9A9E6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2BBCDC-E797-3567-9A09-AA0C052E0AD3}"/>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00653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B6DED-7E1F-7D0D-EB6A-7653FED6C8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FB4F74-D2D1-0AD5-97C2-309600FC55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9C7B06-2E9B-8DA5-984B-DA2B1B6329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FC7E64-4A34-8266-A70F-E641AEDBE8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5D00F1-93B3-9725-711F-302C5E81F4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ABAB86-6C0F-CFFF-BA07-A39E2702E93B}"/>
              </a:ext>
            </a:extLst>
          </p:cNvPr>
          <p:cNvSpPr>
            <a:spLocks noGrp="1"/>
          </p:cNvSpPr>
          <p:nvPr>
            <p:ph type="dt" sz="half" idx="10"/>
          </p:nvPr>
        </p:nvSpPr>
        <p:spPr/>
        <p:txBody>
          <a:bodyPr/>
          <a:lstStyle/>
          <a:p>
            <a:fld id="{0051F549-537C-41EC-B9CC-5B6A9AC2A6A7}" type="datetime1">
              <a:rPr lang="en-US" smtClean="0"/>
              <a:t>10/1/2025</a:t>
            </a:fld>
            <a:endParaRPr lang="en-US"/>
          </a:p>
        </p:txBody>
      </p:sp>
      <p:sp>
        <p:nvSpPr>
          <p:cNvPr id="8" name="Footer Placeholder 7">
            <a:extLst>
              <a:ext uri="{FF2B5EF4-FFF2-40B4-BE49-F238E27FC236}">
                <a16:creationId xmlns:a16="http://schemas.microsoft.com/office/drawing/2014/main" id="{A5E99FCB-4407-6C57-4DE7-24FD59DB2BD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C132C6-E0AB-6D93-160B-1C4CD6C68D5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90614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28BB4-DBE8-024B-BAF6-CB3760B084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680AD4-E701-896C-83B3-DAB2B0C4A7E0}"/>
              </a:ext>
            </a:extLst>
          </p:cNvPr>
          <p:cNvSpPr>
            <a:spLocks noGrp="1"/>
          </p:cNvSpPr>
          <p:nvPr>
            <p:ph type="dt" sz="half" idx="10"/>
          </p:nvPr>
        </p:nvSpPr>
        <p:spPr/>
        <p:txBody>
          <a:bodyPr/>
          <a:lstStyle/>
          <a:p>
            <a:fld id="{952F8D56-3D0E-48B8-8218-1F3A06A96C62}" type="datetime1">
              <a:rPr lang="en-US" smtClean="0"/>
              <a:t>10/1/2025</a:t>
            </a:fld>
            <a:endParaRPr lang="en-US"/>
          </a:p>
        </p:txBody>
      </p:sp>
      <p:sp>
        <p:nvSpPr>
          <p:cNvPr id="4" name="Footer Placeholder 3">
            <a:extLst>
              <a:ext uri="{FF2B5EF4-FFF2-40B4-BE49-F238E27FC236}">
                <a16:creationId xmlns:a16="http://schemas.microsoft.com/office/drawing/2014/main" id="{7972220C-0C18-484F-77C0-C34A61DD2E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D451FE-BEA8-EF7B-D7DA-2C03B2B2090D}"/>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588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AE0C15-F878-0D3F-06EB-4CFC4C618E9A}"/>
              </a:ext>
            </a:extLst>
          </p:cNvPr>
          <p:cNvSpPr>
            <a:spLocks noGrp="1"/>
          </p:cNvSpPr>
          <p:nvPr>
            <p:ph type="dt" sz="half" idx="10"/>
          </p:nvPr>
        </p:nvSpPr>
        <p:spPr/>
        <p:txBody>
          <a:bodyPr/>
          <a:lstStyle/>
          <a:p>
            <a:fld id="{E8EC309E-27D4-401F-A74A-DEA16C7B51DC}" type="datetime1">
              <a:rPr lang="en-US" smtClean="0"/>
              <a:t>10/1/2025</a:t>
            </a:fld>
            <a:endParaRPr lang="en-US"/>
          </a:p>
        </p:txBody>
      </p:sp>
      <p:sp>
        <p:nvSpPr>
          <p:cNvPr id="3" name="Footer Placeholder 2">
            <a:extLst>
              <a:ext uri="{FF2B5EF4-FFF2-40B4-BE49-F238E27FC236}">
                <a16:creationId xmlns:a16="http://schemas.microsoft.com/office/drawing/2014/main" id="{19274D28-ADAA-01BD-EB7E-62B11F4F82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36FFA0-CAC4-65BA-1BF1-C4309F52816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920941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1DFA0-CA4E-2B3E-BFB9-9A4356B11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C09155-51E8-83C6-EF0F-84BA162B0C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60843A-BF2E-EBAA-F5AF-7C2F864001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2F72A1-545D-BC95-C92D-0ABEC474B6E8}"/>
              </a:ext>
            </a:extLst>
          </p:cNvPr>
          <p:cNvSpPr>
            <a:spLocks noGrp="1"/>
          </p:cNvSpPr>
          <p:nvPr>
            <p:ph type="dt" sz="half" idx="10"/>
          </p:nvPr>
        </p:nvSpPr>
        <p:spPr/>
        <p:txBody>
          <a:bodyPr/>
          <a:lstStyle/>
          <a:p>
            <a:fld id="{6DEA2B81-2BC3-42D7-B67D-05C685AA80AD}" type="datetime1">
              <a:rPr lang="en-US" smtClean="0"/>
              <a:t>10/1/2025</a:t>
            </a:fld>
            <a:endParaRPr lang="en-US"/>
          </a:p>
        </p:txBody>
      </p:sp>
      <p:sp>
        <p:nvSpPr>
          <p:cNvPr id="6" name="Footer Placeholder 5">
            <a:extLst>
              <a:ext uri="{FF2B5EF4-FFF2-40B4-BE49-F238E27FC236}">
                <a16:creationId xmlns:a16="http://schemas.microsoft.com/office/drawing/2014/main" id="{A9AE5057-46BB-7DB8-0CCE-0FA52A7ADF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951717-4A40-FF3B-8701-8EA9436CF1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39205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728E8-1788-C198-7197-EA7DF6C53F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FCD8E0-0055-20DA-6C9A-4E2EEC6FB9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1B9561-FDB1-18FC-16C4-0903BF168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D94B1F-2025-1D24-1DF8-CEEC88481E32}"/>
              </a:ext>
            </a:extLst>
          </p:cNvPr>
          <p:cNvSpPr>
            <a:spLocks noGrp="1"/>
          </p:cNvSpPr>
          <p:nvPr>
            <p:ph type="dt" sz="half" idx="10"/>
          </p:nvPr>
        </p:nvSpPr>
        <p:spPr/>
        <p:txBody>
          <a:bodyPr/>
          <a:lstStyle/>
          <a:p>
            <a:fld id="{F0DB8F2B-E487-4905-B553-FB649F2B6F23}" type="datetime1">
              <a:rPr lang="en-US" smtClean="0"/>
              <a:t>10/1/2025</a:t>
            </a:fld>
            <a:endParaRPr lang="en-US"/>
          </a:p>
        </p:txBody>
      </p:sp>
      <p:sp>
        <p:nvSpPr>
          <p:cNvPr id="6" name="Footer Placeholder 5">
            <a:extLst>
              <a:ext uri="{FF2B5EF4-FFF2-40B4-BE49-F238E27FC236}">
                <a16:creationId xmlns:a16="http://schemas.microsoft.com/office/drawing/2014/main" id="{9A3FDF0C-86A4-AD67-725C-0898C523D7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7D980B-800C-69F4-F365-72CBF818D7F6}"/>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8183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85AD-970A-C0E2-AE5B-3A1E795EA7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58895A-2581-CAA5-1D4C-F0109061F7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FF14AE-393E-5C18-D2BD-471C49E15B10}"/>
              </a:ext>
            </a:extLst>
          </p:cNvPr>
          <p:cNvSpPr>
            <a:spLocks noGrp="1"/>
          </p:cNvSpPr>
          <p:nvPr>
            <p:ph type="dt" sz="half" idx="10"/>
          </p:nvPr>
        </p:nvSpPr>
        <p:spPr/>
        <p:txBody>
          <a:bodyPr/>
          <a:lstStyle/>
          <a:p>
            <a:fld id="{6A14B861-3779-4E37-8DF0-E9EB3EA96210}" type="datetime1">
              <a:rPr lang="en-US" smtClean="0"/>
              <a:t>10/1/2025</a:t>
            </a:fld>
            <a:endParaRPr lang="en-US"/>
          </a:p>
        </p:txBody>
      </p:sp>
      <p:sp>
        <p:nvSpPr>
          <p:cNvPr id="5" name="Footer Placeholder 4">
            <a:extLst>
              <a:ext uri="{FF2B5EF4-FFF2-40B4-BE49-F238E27FC236}">
                <a16:creationId xmlns:a16="http://schemas.microsoft.com/office/drawing/2014/main" id="{2EA993C9-FEC7-6EB2-B30C-EFBF14821E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A26D72-3928-5536-E18E-428487F7613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89280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276032-5353-85F0-6E7A-603A05E5D5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793D91-D676-7486-6249-6FA34716FB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C9ED7C-B4E0-3EB0-8943-842146CCB576}"/>
              </a:ext>
            </a:extLst>
          </p:cNvPr>
          <p:cNvSpPr>
            <a:spLocks noGrp="1"/>
          </p:cNvSpPr>
          <p:nvPr>
            <p:ph type="dt" sz="half" idx="10"/>
          </p:nvPr>
        </p:nvSpPr>
        <p:spPr/>
        <p:txBody>
          <a:bodyPr/>
          <a:lstStyle/>
          <a:p>
            <a:fld id="{53E38388-E864-4553-9937-AE9FC5E50CFC}" type="datetime1">
              <a:rPr lang="en-US" smtClean="0"/>
              <a:t>10/1/2025</a:t>
            </a:fld>
            <a:endParaRPr lang="en-US"/>
          </a:p>
        </p:txBody>
      </p:sp>
      <p:sp>
        <p:nvSpPr>
          <p:cNvPr id="5" name="Footer Placeholder 4">
            <a:extLst>
              <a:ext uri="{FF2B5EF4-FFF2-40B4-BE49-F238E27FC236}">
                <a16:creationId xmlns:a16="http://schemas.microsoft.com/office/drawing/2014/main" id="{4D6EEE05-BD1E-732E-AC8A-777A1D9F2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BA0FA7-4D7B-2472-58A9-B00C271BDC82}"/>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688447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166DDD-53F1-6C59-3C04-81AFD7FA91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F3CFEF-3192-DE64-5782-3BADACC870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8760B3-22B1-88F1-8BE0-CBC6B4072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F7C3A7-D6F6-4D38-A7C3-B72967BB81A6}" type="datetime1">
              <a:rPr lang="en-US" smtClean="0"/>
              <a:t>10/1/2025</a:t>
            </a:fld>
            <a:endParaRPr lang="en-US"/>
          </a:p>
        </p:txBody>
      </p:sp>
      <p:sp>
        <p:nvSpPr>
          <p:cNvPr id="5" name="Footer Placeholder 4">
            <a:extLst>
              <a:ext uri="{FF2B5EF4-FFF2-40B4-BE49-F238E27FC236}">
                <a16:creationId xmlns:a16="http://schemas.microsoft.com/office/drawing/2014/main" id="{A6ED5C6B-F642-EE80-3F50-EFE73F9A8D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00AB28A-D87D-D70B-7E2F-65F28101D4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86042B-6341-4E38-A80C-926D3BB8AAC9}" type="slidenum">
              <a:rPr lang="en-US" smtClean="0"/>
              <a:t>‹#›</a:t>
            </a:fld>
            <a:endParaRPr lang="en-US"/>
          </a:p>
        </p:txBody>
      </p:sp>
    </p:spTree>
    <p:extLst>
      <p:ext uri="{BB962C8B-B14F-4D97-AF65-F5344CB8AC3E}">
        <p14:creationId xmlns:p14="http://schemas.microsoft.com/office/powerpoint/2010/main" val="48812006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mailto:k.nicholas@uwtsd.ac.uk" TargetMode="External"/><Relationship Id="rId2" Type="http://schemas.openxmlformats.org/officeDocument/2006/relationships/hyperlink" Target="mailto:sian.bowen@uwtsd.ac.uk" TargetMode="External"/><Relationship Id="rId1" Type="http://schemas.openxmlformats.org/officeDocument/2006/relationships/slideLayout" Target="../slideLayouts/slideLayout2.xml"/><Relationship Id="rId4" Type="http://schemas.openxmlformats.org/officeDocument/2006/relationships/hyperlink" Target="https://hwb.uwtsd.ac.uk/pages/student-forms/formsandpolici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C1BB97-7B24-9739-5998-DE46660E87FA}"/>
              </a:ext>
            </a:extLst>
          </p:cNvPr>
          <p:cNvSpPr>
            <a:spLocks noGrp="1"/>
          </p:cNvSpPr>
          <p:nvPr>
            <p:ph type="ctrTitle"/>
          </p:nvPr>
        </p:nvSpPr>
        <p:spPr>
          <a:xfrm>
            <a:off x="1524003" y="1999615"/>
            <a:ext cx="9144000" cy="2764028"/>
          </a:xfrm>
        </p:spPr>
        <p:txBody>
          <a:bodyPr anchor="ctr">
            <a:normAutofit/>
          </a:bodyPr>
          <a:lstStyle/>
          <a:p>
            <a:r>
              <a:rPr lang="en-GB" dirty="0"/>
              <a:t>Clinical Assessment </a:t>
            </a:r>
          </a:p>
        </p:txBody>
      </p:sp>
      <p:sp>
        <p:nvSpPr>
          <p:cNvPr id="3" name="Subtitle 2">
            <a:extLst>
              <a:ext uri="{FF2B5EF4-FFF2-40B4-BE49-F238E27FC236}">
                <a16:creationId xmlns:a16="http://schemas.microsoft.com/office/drawing/2014/main" id="{3D1B8828-5FA4-063C-47ED-6FB394065B55}"/>
              </a:ext>
            </a:extLst>
          </p:cNvPr>
          <p:cNvSpPr>
            <a:spLocks noGrp="1"/>
          </p:cNvSpPr>
          <p:nvPr>
            <p:ph type="subTitle" idx="1"/>
          </p:nvPr>
        </p:nvSpPr>
        <p:spPr>
          <a:xfrm>
            <a:off x="1966912" y="5645150"/>
            <a:ext cx="8258176" cy="631825"/>
          </a:xfrm>
        </p:spPr>
        <p:txBody>
          <a:bodyPr anchor="ctr">
            <a:noAutofit/>
          </a:bodyPr>
          <a:lstStyle/>
          <a:p>
            <a:r>
              <a:rPr lang="en-GB" sz="2000" dirty="0"/>
              <a:t>Sian Bowen </a:t>
            </a:r>
          </a:p>
          <a:p>
            <a:r>
              <a:rPr lang="en-GB" sz="2000" dirty="0" err="1"/>
              <a:t>M.Ost</a:t>
            </a:r>
            <a:r>
              <a:rPr lang="en-GB" sz="2000" dirty="0"/>
              <a:t>, PG Cert AO</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5731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F27C-7E16-1E13-0AC7-7EC449A5B190}"/>
              </a:ext>
            </a:extLst>
          </p:cNvPr>
          <p:cNvSpPr>
            <a:spLocks noGrp="1"/>
          </p:cNvSpPr>
          <p:nvPr>
            <p:ph type="title"/>
          </p:nvPr>
        </p:nvSpPr>
        <p:spPr/>
        <p:txBody>
          <a:bodyPr/>
          <a:lstStyle/>
          <a:p>
            <a:r>
              <a:rPr lang="en-GB" b="1" dirty="0"/>
              <a:t>What’s the module about?</a:t>
            </a:r>
          </a:p>
        </p:txBody>
      </p:sp>
      <p:sp>
        <p:nvSpPr>
          <p:cNvPr id="3" name="Content Placeholder 2">
            <a:extLst>
              <a:ext uri="{FF2B5EF4-FFF2-40B4-BE49-F238E27FC236}">
                <a16:creationId xmlns:a16="http://schemas.microsoft.com/office/drawing/2014/main" id="{FA715182-19CC-744E-C6FA-F2D9F831AB8D}"/>
              </a:ext>
            </a:extLst>
          </p:cNvPr>
          <p:cNvSpPr>
            <a:spLocks noGrp="1"/>
          </p:cNvSpPr>
          <p:nvPr>
            <p:ph idx="1"/>
          </p:nvPr>
        </p:nvSpPr>
        <p:spPr/>
        <p:txBody>
          <a:bodyPr>
            <a:normAutofit lnSpcReduction="10000"/>
          </a:bodyPr>
          <a:lstStyle/>
          <a:p>
            <a:endParaRPr lang="en-GB" sz="2400" dirty="0"/>
          </a:p>
          <a:p>
            <a:r>
              <a:rPr lang="en-GB" sz="2400" dirty="0"/>
              <a:t>To develop a knowledge and critical understanding of common MSK injuries and illness sustained in the sport and exercise environment</a:t>
            </a:r>
          </a:p>
          <a:p>
            <a:pPr marL="0" indent="0">
              <a:buNone/>
            </a:pPr>
            <a:endParaRPr lang="en-GB" sz="2400" dirty="0"/>
          </a:p>
          <a:p>
            <a:r>
              <a:rPr lang="en-GB" sz="2400" dirty="0"/>
              <a:t>To develop students’ ability to complete a full clinical assessment, in order to develop a working hypothesis and treatment/rehab plan</a:t>
            </a:r>
          </a:p>
          <a:p>
            <a:endParaRPr lang="en-GB" sz="2400" dirty="0"/>
          </a:p>
          <a:p>
            <a:r>
              <a:rPr lang="en-GB" sz="2400" dirty="0"/>
              <a:t>To critically apply a working knowledge of anatomy and kinesiology to the assessment of pain dysfunction pathology </a:t>
            </a:r>
          </a:p>
          <a:p>
            <a:endParaRPr lang="en-GB" sz="2400" dirty="0"/>
          </a:p>
          <a:p>
            <a:r>
              <a:rPr lang="en-GB" sz="2400" dirty="0"/>
              <a:t>Sessions will take place Fridays 9-12 in Parry. </a:t>
            </a:r>
          </a:p>
        </p:txBody>
      </p:sp>
    </p:spTree>
    <p:extLst>
      <p:ext uri="{BB962C8B-B14F-4D97-AF65-F5344CB8AC3E}">
        <p14:creationId xmlns:p14="http://schemas.microsoft.com/office/powerpoint/2010/main" val="2679373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93D7-EB64-C94F-A8FC-3D912D45C58A}"/>
              </a:ext>
            </a:extLst>
          </p:cNvPr>
          <p:cNvSpPr>
            <a:spLocks noGrp="1"/>
          </p:cNvSpPr>
          <p:nvPr>
            <p:ph type="title"/>
          </p:nvPr>
        </p:nvSpPr>
        <p:spPr/>
        <p:txBody>
          <a:bodyPr/>
          <a:lstStyle/>
          <a:p>
            <a:r>
              <a:rPr lang="en-GB" b="1" i="0" dirty="0">
                <a:solidFill>
                  <a:srgbClr val="1D2125"/>
                </a:solidFill>
                <a:effectLst/>
              </a:rPr>
              <a:t>Learning outcomes and syllabus</a:t>
            </a:r>
            <a:endParaRPr lang="en-GB" dirty="0"/>
          </a:p>
        </p:txBody>
      </p:sp>
      <p:sp>
        <p:nvSpPr>
          <p:cNvPr id="3" name="Content Placeholder 2">
            <a:extLst>
              <a:ext uri="{FF2B5EF4-FFF2-40B4-BE49-F238E27FC236}">
                <a16:creationId xmlns:a16="http://schemas.microsoft.com/office/drawing/2014/main" id="{A754D4C3-4186-75E6-10DC-88DAC950C33C}"/>
              </a:ext>
            </a:extLst>
          </p:cNvPr>
          <p:cNvSpPr>
            <a:spLocks noGrp="1"/>
          </p:cNvSpPr>
          <p:nvPr>
            <p:ph idx="1"/>
          </p:nvPr>
        </p:nvSpPr>
        <p:spPr/>
        <p:txBody>
          <a:bodyPr>
            <a:normAutofit/>
          </a:bodyPr>
          <a:lstStyle/>
          <a:p>
            <a:pPr marL="0" indent="0" algn="just" fontAlgn="base" hangingPunct="0">
              <a:buNone/>
            </a:pPr>
            <a:r>
              <a:rPr lang="en-GB" sz="2000" dirty="0">
                <a:effectLst/>
                <a:ea typeface="Times New Roman" panose="02020603050405020304" pitchFamily="18" charset="0"/>
              </a:rPr>
              <a:t>Upon the successful completion of this module, the student should be able to:</a:t>
            </a:r>
          </a:p>
          <a:p>
            <a:pPr marL="0" indent="0" algn="just" fontAlgn="base" hangingPunct="0">
              <a:buNone/>
            </a:pPr>
            <a:endParaRPr lang="en-GB" sz="20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2000" dirty="0">
                <a:effectLst/>
                <a:ea typeface="Times New Roman" panose="02020603050405020304" pitchFamily="18" charset="0"/>
              </a:rPr>
              <a:t>Undertake a comprehensive subjective and objective clinical assessment </a:t>
            </a:r>
          </a:p>
          <a:p>
            <a:pPr marL="0" lvl="0" indent="0" algn="just" fontAlgn="base" hangingPunct="0">
              <a:spcBef>
                <a:spcPts val="1200"/>
              </a:spcBef>
              <a:spcAft>
                <a:spcPts val="0"/>
              </a:spcAft>
              <a:buNone/>
            </a:pPr>
            <a:endParaRPr lang="en-GB" sz="20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2000" dirty="0">
                <a:effectLst/>
                <a:ea typeface="Times New Roman" panose="02020603050405020304" pitchFamily="18" charset="0"/>
              </a:rPr>
              <a:t>Critically interpret the results of the clinical assessment in order to develop a diagnosis hypothesis and differential diagnosis </a:t>
            </a:r>
          </a:p>
          <a:p>
            <a:pPr marL="0" lvl="0" indent="0" algn="just" fontAlgn="base" hangingPunct="0">
              <a:spcBef>
                <a:spcPts val="1200"/>
              </a:spcBef>
              <a:spcAft>
                <a:spcPts val="0"/>
              </a:spcAft>
              <a:buNone/>
            </a:pPr>
            <a:endParaRPr lang="en-GB" sz="20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2000" dirty="0">
                <a:effectLst/>
                <a:ea typeface="Times New Roman" panose="02020603050405020304" pitchFamily="18" charset="0"/>
              </a:rPr>
              <a:t>Critically understand the limitations of commonly applied clinical tests and critically evaluate such tests </a:t>
            </a:r>
          </a:p>
          <a:p>
            <a:pPr marL="342900" lvl="0" indent="-342900" algn="just" fontAlgn="base" hangingPunct="0">
              <a:spcBef>
                <a:spcPts val="1200"/>
              </a:spcBef>
              <a:spcAft>
                <a:spcPts val="0"/>
              </a:spcAft>
              <a:buFont typeface="Symbol" panose="05050102010706020507" pitchFamily="18" charset="2"/>
              <a:buChar char=""/>
            </a:pPr>
            <a:endParaRPr lang="en-GB" sz="1800" dirty="0">
              <a:ea typeface="Times New Roman" panose="02020603050405020304" pitchFamily="18" charset="0"/>
            </a:endParaRPr>
          </a:p>
          <a:p>
            <a:pPr marL="0" lvl="0" indent="0" algn="just" fontAlgn="base" hangingPunct="0">
              <a:spcBef>
                <a:spcPts val="1200"/>
              </a:spcBef>
              <a:spcAft>
                <a:spcPts val="0"/>
              </a:spcAft>
              <a:buNone/>
            </a:pPr>
            <a:endParaRPr lang="en-GB" sz="1800" dirty="0">
              <a:effectLst/>
              <a:ea typeface="Times New Roman" panose="02020603050405020304" pitchFamily="18" charset="0"/>
            </a:endParaRPr>
          </a:p>
          <a:p>
            <a:pPr marL="0" indent="0" algn="l">
              <a:buNone/>
            </a:pPr>
            <a:endParaRPr lang="en-GB" b="0" i="0" dirty="0">
              <a:solidFill>
                <a:srgbClr val="1D2125"/>
              </a:solidFill>
              <a:effectLst/>
            </a:endParaRPr>
          </a:p>
          <a:p>
            <a:pPr marL="0" indent="0">
              <a:buNone/>
            </a:pPr>
            <a:endParaRPr lang="en-GB" dirty="0"/>
          </a:p>
        </p:txBody>
      </p:sp>
    </p:spTree>
    <p:extLst>
      <p:ext uri="{BB962C8B-B14F-4D97-AF65-F5344CB8AC3E}">
        <p14:creationId xmlns:p14="http://schemas.microsoft.com/office/powerpoint/2010/main" val="1910409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5B0A-56A7-7F9D-50E6-662C2316C6B8}"/>
              </a:ext>
            </a:extLst>
          </p:cNvPr>
          <p:cNvSpPr>
            <a:spLocks noGrp="1"/>
          </p:cNvSpPr>
          <p:nvPr>
            <p:ph type="title"/>
          </p:nvPr>
        </p:nvSpPr>
        <p:spPr>
          <a:xfrm>
            <a:off x="838200" y="365125"/>
            <a:ext cx="10347731" cy="1745558"/>
          </a:xfrm>
        </p:spPr>
        <p:txBody>
          <a:bodyPr>
            <a:normAutofit/>
          </a:bodyPr>
          <a:lstStyle/>
          <a:p>
            <a:pPr algn="ctr"/>
            <a:r>
              <a:rPr lang="en-GB" sz="3600" b="1" dirty="0"/>
              <a:t>Assessments – CW1 40%</a:t>
            </a:r>
            <a:br>
              <a:rPr lang="en-GB" sz="3600" b="1" dirty="0"/>
            </a:br>
            <a:r>
              <a:rPr lang="en-GB" sz="3600" b="1" dirty="0"/>
              <a:t>Coursework 2000 words due by 12/12/2025</a:t>
            </a:r>
          </a:p>
        </p:txBody>
      </p:sp>
      <p:sp>
        <p:nvSpPr>
          <p:cNvPr id="3" name="Content Placeholder 2">
            <a:extLst>
              <a:ext uri="{FF2B5EF4-FFF2-40B4-BE49-F238E27FC236}">
                <a16:creationId xmlns:a16="http://schemas.microsoft.com/office/drawing/2014/main" id="{495ABE3A-6600-C2CA-9FD5-E4EC0B47F67A}"/>
              </a:ext>
            </a:extLst>
          </p:cNvPr>
          <p:cNvSpPr>
            <a:spLocks noGrp="1"/>
          </p:cNvSpPr>
          <p:nvPr>
            <p:ph idx="1"/>
          </p:nvPr>
        </p:nvSpPr>
        <p:spPr>
          <a:xfrm>
            <a:off x="838200" y="2048805"/>
            <a:ext cx="10515600" cy="4128157"/>
          </a:xfrm>
        </p:spPr>
        <p:txBody>
          <a:bodyPr>
            <a:noAutofit/>
          </a:bodyPr>
          <a:lstStyle/>
          <a:p>
            <a:pPr marL="0" indent="0" algn="l" rtl="0" fontAlgn="base">
              <a:buNone/>
            </a:pPr>
            <a:r>
              <a:rPr lang="en-GB" sz="1200" b="1" i="0" u="sng" dirty="0">
                <a:solidFill>
                  <a:srgbClr val="000000"/>
                </a:solidFill>
                <a:effectLst/>
                <a:latin typeface="Arial" panose="020B0604020202020204" pitchFamily="34" charset="0"/>
              </a:rPr>
              <a:t>The Problem with Diagnoses</a:t>
            </a:r>
            <a:r>
              <a:rPr lang="en-GB" sz="1200" b="1" i="0" dirty="0">
                <a:solidFill>
                  <a:srgbClr val="000000"/>
                </a:solidFill>
                <a:effectLst/>
                <a:latin typeface="Arial" panose="020B0604020202020204" pitchFamily="34" charset="0"/>
              </a:rPr>
              <a:t> </a:t>
            </a:r>
            <a:r>
              <a:rPr lang="en-GB" sz="1200" b="0" i="0" dirty="0">
                <a:solidFill>
                  <a:srgbClr val="000000"/>
                </a:solidFill>
                <a:effectLst/>
                <a:latin typeface="Arial" panose="020B0604020202020204" pitchFamily="34" charset="0"/>
              </a:rPr>
              <a:t> </a:t>
            </a:r>
            <a:endParaRPr lang="en-GB" sz="1200" b="0" i="0" dirty="0">
              <a:solidFill>
                <a:srgbClr val="000000"/>
              </a:solidFill>
              <a:effectLst/>
              <a:latin typeface="Segoe UI" panose="020B0502040204020203" pitchFamily="34" charset="0"/>
            </a:endParaRPr>
          </a:p>
          <a:p>
            <a:pPr marL="0" indent="0" algn="l" rtl="0" fontAlgn="base">
              <a:buNone/>
            </a:pPr>
            <a:r>
              <a:rPr lang="en-GB" sz="1200" b="0" i="0" dirty="0">
                <a:solidFill>
                  <a:srgbClr val="000000"/>
                </a:solidFill>
                <a:effectLst/>
                <a:latin typeface="Arial" panose="020B0604020202020204" pitchFamily="34" charset="0"/>
              </a:rPr>
              <a:t>The ability to generate a plausible diagnosis is a key skill of the Graduate Sports Therapist and diagnostic accuracy is an often used key performance indicator for Therapists working in elite and professional sports. Musculoskeletal injuries often present with vague and overlapping signs and symptoms which can make singling out one diagnosis a challenge. The safe and competent therapist will always be aware of the differential diagnoses for the diagnosis hypothesis generated. </a:t>
            </a:r>
          </a:p>
          <a:p>
            <a:pPr marL="0" indent="0" algn="l" rtl="0" fontAlgn="base">
              <a:buNone/>
            </a:pPr>
            <a:endParaRPr lang="en-GB" sz="1200" b="0" i="0" dirty="0">
              <a:solidFill>
                <a:srgbClr val="000000"/>
              </a:solidFill>
              <a:effectLst/>
              <a:latin typeface="Segoe UI" panose="020B0502040204020203" pitchFamily="34" charset="0"/>
            </a:endParaRPr>
          </a:p>
          <a:p>
            <a:pPr marL="0" indent="0" algn="l" rtl="0" fontAlgn="base">
              <a:buNone/>
            </a:pPr>
            <a:r>
              <a:rPr lang="en-GB" sz="1200" b="0" i="0" dirty="0">
                <a:solidFill>
                  <a:srgbClr val="000000"/>
                </a:solidFill>
                <a:effectLst/>
                <a:latin typeface="Arial" panose="020B0604020202020204" pitchFamily="34" charset="0"/>
              </a:rPr>
              <a:t>• Identify one commonly diagnosed peripheral injury in the sports and exercise environment </a:t>
            </a:r>
          </a:p>
          <a:p>
            <a:pPr marL="0" indent="0" algn="l" rtl="0" fontAlgn="base">
              <a:buNone/>
            </a:pPr>
            <a:r>
              <a:rPr lang="en-GB" sz="1200" b="0" i="0" dirty="0">
                <a:solidFill>
                  <a:srgbClr val="000000"/>
                </a:solidFill>
                <a:effectLst/>
                <a:latin typeface="Arial" panose="020B0604020202020204" pitchFamily="34" charset="0"/>
              </a:rPr>
              <a:t>• Identify the common, less common and not-to-be-missed clinical presentations of this injury including: </a:t>
            </a:r>
            <a:endParaRPr lang="en-GB" sz="1200" b="0" i="0" dirty="0">
              <a:solidFill>
                <a:srgbClr val="000000"/>
              </a:solidFill>
              <a:effectLst/>
              <a:latin typeface="Segoe UI" panose="020B0502040204020203" pitchFamily="34" charset="0"/>
            </a:endParaRPr>
          </a:p>
          <a:p>
            <a:pPr marL="0" indent="0" algn="l" rtl="0" fontAlgn="base">
              <a:buNone/>
            </a:pPr>
            <a:r>
              <a:rPr lang="en-GB" sz="1200" b="0" i="0" dirty="0">
                <a:solidFill>
                  <a:srgbClr val="000000"/>
                </a:solidFill>
                <a:effectLst/>
                <a:latin typeface="Arial" panose="020B0604020202020204" pitchFamily="34" charset="0"/>
              </a:rPr>
              <a:t> Subjective Signposts:  </a:t>
            </a:r>
            <a:endParaRPr lang="en-GB" sz="1200" b="0" i="0" dirty="0">
              <a:solidFill>
                <a:srgbClr val="000000"/>
              </a:solidFill>
              <a:effectLst/>
              <a:latin typeface="Segoe UI" panose="020B0502040204020203" pitchFamily="34" charset="0"/>
            </a:endParaRPr>
          </a:p>
          <a:p>
            <a:pPr fontAlgn="base"/>
            <a:r>
              <a:rPr lang="en-GB" sz="1200" b="0" i="0" dirty="0">
                <a:solidFill>
                  <a:srgbClr val="000000"/>
                </a:solidFill>
                <a:effectLst/>
                <a:latin typeface="Arial" panose="020B0604020202020204" pitchFamily="34" charset="0"/>
              </a:rPr>
              <a:t> Mechanism of injury  	 Pain quality, quantity and location  </a:t>
            </a:r>
            <a:endParaRPr lang="en-GB" sz="1200" b="0" i="0"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Arial" panose="020B0604020202020204" pitchFamily="34" charset="0"/>
              </a:rPr>
              <a:t> Aggravating and easing factors	 24 hour pain patterns   </a:t>
            </a:r>
            <a:endParaRPr lang="en-GB" sz="1200" b="0" i="0" dirty="0">
              <a:solidFill>
                <a:srgbClr val="000000"/>
              </a:solidFill>
              <a:effectLst/>
              <a:latin typeface="Segoe UI" panose="020B0502040204020203" pitchFamily="34" charset="0"/>
            </a:endParaRPr>
          </a:p>
          <a:p>
            <a:pPr fontAlgn="base"/>
            <a:r>
              <a:rPr lang="en-GB" sz="1200" b="0" i="0" dirty="0">
                <a:solidFill>
                  <a:srgbClr val="000000"/>
                </a:solidFill>
                <a:effectLst/>
                <a:latin typeface="Arial" panose="020B0604020202020204" pitchFamily="34" charset="0"/>
              </a:rPr>
              <a:t> Sleep disturbances	 Response to standard initial management including NSAIDS, ice, compression   </a:t>
            </a:r>
            <a:endParaRPr lang="en-GB" sz="1200" b="0" i="0" dirty="0">
              <a:solidFill>
                <a:srgbClr val="000000"/>
              </a:solidFill>
              <a:effectLst/>
              <a:latin typeface="Segoe UI" panose="020B0502040204020203" pitchFamily="34" charset="0"/>
            </a:endParaRPr>
          </a:p>
          <a:p>
            <a:pPr marL="0" indent="0" algn="l" rtl="0" fontAlgn="base">
              <a:buNone/>
            </a:pPr>
            <a:endParaRPr lang="en-GB" sz="1200" b="0" i="0" dirty="0">
              <a:solidFill>
                <a:srgbClr val="000000"/>
              </a:solidFill>
              <a:effectLst/>
              <a:latin typeface="Segoe UI" panose="020B0502040204020203" pitchFamily="34" charset="0"/>
            </a:endParaRPr>
          </a:p>
          <a:p>
            <a:pPr marL="0" indent="0" algn="l" rtl="0" fontAlgn="base">
              <a:buNone/>
            </a:pPr>
            <a:r>
              <a:rPr lang="en-GB" sz="1200" b="0" i="0" dirty="0">
                <a:solidFill>
                  <a:srgbClr val="000000"/>
                </a:solidFill>
                <a:effectLst/>
                <a:latin typeface="Arial" panose="020B0604020202020204" pitchFamily="34" charset="0"/>
              </a:rPr>
              <a:t>Objective Signposts:  </a:t>
            </a:r>
            <a:endParaRPr lang="en-GB" sz="1200" b="0" i="0"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Arial" panose="020B0604020202020204" pitchFamily="34" charset="0"/>
              </a:rPr>
              <a:t> Response to clinical tests including Range of Movement (ROM), Manual Muscle Tests (MMT), Ligament stress tests, Palpation, Special and Functional tests.  </a:t>
            </a:r>
            <a:endParaRPr lang="en-GB" sz="1200" b="0" i="0" dirty="0">
              <a:solidFill>
                <a:srgbClr val="000000"/>
              </a:solidFill>
              <a:effectLst/>
              <a:latin typeface="Segoe UI" panose="020B0502040204020203" pitchFamily="34" charset="0"/>
            </a:endParaRPr>
          </a:p>
          <a:p>
            <a:pPr algn="l" rtl="0" fontAlgn="base"/>
            <a:r>
              <a:rPr lang="en-GB" sz="1200" b="0" i="0" dirty="0">
                <a:solidFill>
                  <a:srgbClr val="000000"/>
                </a:solidFill>
                <a:effectLst/>
                <a:latin typeface="Arial" panose="020B0604020202020204" pitchFamily="34" charset="0"/>
              </a:rPr>
              <a:t> Imaging based findings </a:t>
            </a:r>
            <a:endParaRPr lang="en-GB" sz="12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980595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F9F9D-828A-6CF3-4BB3-E45E064E709F}"/>
              </a:ext>
            </a:extLst>
          </p:cNvPr>
          <p:cNvSpPr>
            <a:spLocks noGrp="1"/>
          </p:cNvSpPr>
          <p:nvPr>
            <p:ph type="title"/>
          </p:nvPr>
        </p:nvSpPr>
        <p:spPr/>
        <p:txBody>
          <a:bodyPr>
            <a:normAutofit fontScale="90000"/>
          </a:bodyPr>
          <a:lstStyle/>
          <a:p>
            <a:pPr algn="ctr"/>
            <a:br>
              <a:rPr lang="en-GB" sz="4400" b="1" dirty="0"/>
            </a:br>
            <a:r>
              <a:rPr lang="en-GB" sz="4400" b="1" dirty="0"/>
              <a:t>Assessments – CW1 40% (</a:t>
            </a:r>
            <a:r>
              <a:rPr lang="en-GB" sz="4400" b="1" dirty="0" err="1"/>
              <a:t>Cont</a:t>
            </a:r>
            <a:r>
              <a:rPr lang="en-GB" sz="4400" b="1" dirty="0"/>
              <a:t>)</a:t>
            </a:r>
            <a:br>
              <a:rPr lang="en-GB" sz="4400" b="1" dirty="0"/>
            </a:br>
            <a:endParaRPr lang="en-GB" dirty="0"/>
          </a:p>
        </p:txBody>
      </p:sp>
      <p:sp>
        <p:nvSpPr>
          <p:cNvPr id="3" name="Content Placeholder 2">
            <a:extLst>
              <a:ext uri="{FF2B5EF4-FFF2-40B4-BE49-F238E27FC236}">
                <a16:creationId xmlns:a16="http://schemas.microsoft.com/office/drawing/2014/main" id="{9D2FD784-3764-A03D-EBB1-DC6744C23A22}"/>
              </a:ext>
            </a:extLst>
          </p:cNvPr>
          <p:cNvSpPr>
            <a:spLocks noGrp="1"/>
          </p:cNvSpPr>
          <p:nvPr>
            <p:ph idx="1"/>
          </p:nvPr>
        </p:nvSpPr>
        <p:spPr/>
        <p:txBody>
          <a:bodyPr>
            <a:noAutofit/>
          </a:bodyPr>
          <a:lstStyle/>
          <a:p>
            <a:pPr marL="0" indent="0" algn="l" rtl="0" fontAlgn="base">
              <a:buNone/>
            </a:pPr>
            <a:r>
              <a:rPr lang="en-GB" sz="2000" b="0" i="0" dirty="0">
                <a:solidFill>
                  <a:srgbClr val="000000"/>
                </a:solidFill>
                <a:effectLst/>
                <a:latin typeface="Arial" panose="020B0604020202020204" pitchFamily="34" charset="0"/>
              </a:rPr>
              <a:t>All of the previous needs to be considered when completing this assignment.  </a:t>
            </a:r>
            <a:endParaRPr lang="en-GB" sz="2000" b="0" i="0" dirty="0">
              <a:solidFill>
                <a:srgbClr val="000000"/>
              </a:solidFill>
              <a:effectLst/>
              <a:latin typeface="Segoe UI" panose="020B0502040204020203" pitchFamily="34" charset="0"/>
            </a:endParaRPr>
          </a:p>
          <a:p>
            <a:pPr marL="0" indent="0" algn="l" rtl="0" fontAlgn="base">
              <a:buNone/>
            </a:pPr>
            <a:endParaRPr lang="en-GB" sz="2000" b="0" i="0" dirty="0">
              <a:solidFill>
                <a:srgbClr val="000000"/>
              </a:solidFill>
              <a:effectLst/>
              <a:latin typeface="Segoe UI" panose="020B0502040204020203" pitchFamily="34" charset="0"/>
            </a:endParaRPr>
          </a:p>
          <a:p>
            <a:pPr marL="0" indent="0" algn="l" rtl="0" fontAlgn="base">
              <a:buNone/>
            </a:pPr>
            <a:r>
              <a:rPr lang="en-GB" sz="2000" b="0" i="0" dirty="0">
                <a:solidFill>
                  <a:srgbClr val="000000"/>
                </a:solidFill>
                <a:effectLst/>
                <a:latin typeface="Arial" panose="020B0604020202020204" pitchFamily="34" charset="0"/>
              </a:rPr>
              <a:t>Identify the associated differential diagnoses for this injury including:  </a:t>
            </a:r>
          </a:p>
          <a:p>
            <a:pPr marL="0" indent="0" algn="l" rtl="0" fontAlgn="base">
              <a:buNone/>
            </a:pPr>
            <a:endParaRPr lang="en-GB" sz="2000" b="0" i="0" dirty="0">
              <a:solidFill>
                <a:srgbClr val="000000"/>
              </a:solidFill>
              <a:effectLst/>
              <a:latin typeface="Segoe UI" panose="020B0502040204020203" pitchFamily="34" charset="0"/>
            </a:endParaRPr>
          </a:p>
          <a:p>
            <a:pPr algn="l" rtl="0" fontAlgn="base"/>
            <a:r>
              <a:rPr lang="en-GB" sz="2000" b="0" i="0" dirty="0">
                <a:solidFill>
                  <a:srgbClr val="000000"/>
                </a:solidFill>
                <a:effectLst/>
                <a:latin typeface="Arial" panose="020B0604020202020204" pitchFamily="34" charset="0"/>
              </a:rPr>
              <a:t>Other MSK conditions and injuries </a:t>
            </a:r>
            <a:endParaRPr lang="en-GB" sz="2000" b="0" i="0" dirty="0">
              <a:solidFill>
                <a:srgbClr val="000000"/>
              </a:solidFill>
              <a:effectLst/>
              <a:latin typeface="Segoe UI" panose="020B0502040204020203" pitchFamily="34" charset="0"/>
            </a:endParaRPr>
          </a:p>
          <a:p>
            <a:pPr algn="l" rtl="0" fontAlgn="base"/>
            <a:r>
              <a:rPr lang="en-GB" sz="2000" b="0" i="0" dirty="0">
                <a:solidFill>
                  <a:srgbClr val="000000"/>
                </a:solidFill>
                <a:effectLst/>
                <a:latin typeface="Arial" panose="020B0604020202020204" pitchFamily="34" charset="0"/>
              </a:rPr>
              <a:t>Red flags &amp; non MSK conditions where appropriate </a:t>
            </a:r>
            <a:endParaRPr lang="en-GB" sz="20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2000" b="0" i="0" dirty="0">
                <a:solidFill>
                  <a:srgbClr val="000000"/>
                </a:solidFill>
                <a:effectLst/>
                <a:latin typeface="Arial" panose="020B0604020202020204" pitchFamily="34" charset="0"/>
              </a:rPr>
              <a:t>Importance of referrals for surgical interventions or for imaging </a:t>
            </a:r>
          </a:p>
          <a:p>
            <a:pPr algn="l" rtl="0" fontAlgn="base">
              <a:buFont typeface="Arial" panose="020B0604020202020204" pitchFamily="34" charset="0"/>
              <a:buChar char="•"/>
            </a:pPr>
            <a:r>
              <a:rPr lang="en-GB" sz="2000" b="0" i="0" dirty="0">
                <a:solidFill>
                  <a:srgbClr val="000000"/>
                </a:solidFill>
                <a:effectLst/>
                <a:latin typeface="Arial" panose="020B0604020202020204" pitchFamily="34" charset="0"/>
              </a:rPr>
              <a:t>Why is it important to refer clients? </a:t>
            </a:r>
            <a:endParaRPr lang="en-GB" sz="2000"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sz="2000" b="0" i="0" dirty="0">
                <a:solidFill>
                  <a:srgbClr val="000000"/>
                </a:solidFill>
                <a:effectLst/>
                <a:latin typeface="Arial" panose="020B0604020202020204" pitchFamily="34" charset="0"/>
              </a:rPr>
              <a:t>When should we refer? </a:t>
            </a:r>
            <a:endParaRPr lang="en-GB" sz="2000" b="0" i="0" dirty="0">
              <a:solidFill>
                <a:srgbClr val="000000"/>
              </a:solidFill>
              <a:effectLst/>
              <a:latin typeface="Times New Roman" panose="02020603050405020304" pitchFamily="18" charset="0"/>
            </a:endParaRPr>
          </a:p>
          <a:p>
            <a:pPr algn="l" rtl="0" fontAlgn="base">
              <a:buFont typeface="Arial" panose="020B0604020202020204" pitchFamily="34" charset="0"/>
              <a:buChar char="•"/>
            </a:pPr>
            <a:r>
              <a:rPr lang="en-GB" sz="2000" b="0" i="0" dirty="0">
                <a:solidFill>
                  <a:srgbClr val="000000"/>
                </a:solidFill>
                <a:effectLst/>
                <a:latin typeface="Arial" panose="020B0604020202020204" pitchFamily="34" charset="0"/>
              </a:rPr>
              <a:t>How do we refer? </a:t>
            </a:r>
            <a:endParaRPr lang="en-GB" sz="2000" b="0" i="0" dirty="0">
              <a:solidFill>
                <a:srgbClr val="000000"/>
              </a:solidFill>
              <a:effectLst/>
              <a:latin typeface="Times New Roman" panose="02020603050405020304" pitchFamily="18" charset="0"/>
            </a:endParaRPr>
          </a:p>
          <a:p>
            <a:pPr algn="l" rtl="0" fontAlgn="base"/>
            <a:r>
              <a:rPr lang="en-GB" sz="2000" b="0" i="0" dirty="0">
                <a:solidFill>
                  <a:srgbClr val="000000"/>
                </a:solidFill>
                <a:effectLst/>
                <a:latin typeface="Arial" panose="020B0604020202020204" pitchFamily="34" charset="0"/>
              </a:rPr>
              <a:t>Link these points back to key signs and symptoms of the injury above  </a:t>
            </a:r>
            <a:endParaRPr lang="en-GB" sz="2000" b="0" i="0" dirty="0">
              <a:solidFill>
                <a:srgbClr val="000000"/>
              </a:solidFill>
              <a:effectLst/>
              <a:latin typeface="Segoe UI" panose="020B0502040204020203" pitchFamily="34" charset="0"/>
            </a:endParaRPr>
          </a:p>
          <a:p>
            <a:endParaRPr lang="en-GB" sz="2000" dirty="0"/>
          </a:p>
        </p:txBody>
      </p:sp>
    </p:spTree>
    <p:extLst>
      <p:ext uri="{BB962C8B-B14F-4D97-AF65-F5344CB8AC3E}">
        <p14:creationId xmlns:p14="http://schemas.microsoft.com/office/powerpoint/2010/main" val="529808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CF1C-9EE4-B232-886C-4748943045D1}"/>
              </a:ext>
            </a:extLst>
          </p:cNvPr>
          <p:cNvSpPr>
            <a:spLocks noGrp="1"/>
          </p:cNvSpPr>
          <p:nvPr>
            <p:ph type="title"/>
          </p:nvPr>
        </p:nvSpPr>
        <p:spPr/>
        <p:txBody>
          <a:bodyPr>
            <a:noAutofit/>
          </a:bodyPr>
          <a:lstStyle/>
          <a:p>
            <a:pPr algn="ctr"/>
            <a:r>
              <a:rPr lang="en-GB" sz="3600" b="1" dirty="0"/>
              <a:t>Practical Assessments – CW2	60%</a:t>
            </a:r>
            <a:br>
              <a:rPr lang="en-GB" sz="3600" b="1" dirty="0"/>
            </a:br>
            <a:r>
              <a:rPr lang="en-GB" sz="3600" b="1" dirty="0"/>
              <a:t>Peripheral 09/01/2026</a:t>
            </a:r>
            <a:br>
              <a:rPr lang="en-GB" sz="3600" b="1" dirty="0"/>
            </a:br>
            <a:r>
              <a:rPr lang="en-GB" sz="3600" b="1" dirty="0"/>
              <a:t>Spinal 08/05/2026</a:t>
            </a:r>
          </a:p>
        </p:txBody>
      </p:sp>
      <p:sp>
        <p:nvSpPr>
          <p:cNvPr id="3" name="Content Placeholder 2">
            <a:extLst>
              <a:ext uri="{FF2B5EF4-FFF2-40B4-BE49-F238E27FC236}">
                <a16:creationId xmlns:a16="http://schemas.microsoft.com/office/drawing/2014/main" id="{583E9252-908C-887F-0B93-45F62DCB8033}"/>
              </a:ext>
            </a:extLst>
          </p:cNvPr>
          <p:cNvSpPr>
            <a:spLocks noGrp="1"/>
          </p:cNvSpPr>
          <p:nvPr>
            <p:ph idx="1"/>
          </p:nvPr>
        </p:nvSpPr>
        <p:spPr/>
        <p:txBody>
          <a:bodyPr>
            <a:normAutofit fontScale="55000" lnSpcReduction="20000"/>
          </a:bodyPr>
          <a:lstStyle/>
          <a:p>
            <a:pPr marL="0" indent="0" algn="l" rtl="0" fontAlgn="base">
              <a:buNone/>
            </a:pPr>
            <a:r>
              <a:rPr lang="en-GB" sz="1800" b="0" i="0" dirty="0">
                <a:solidFill>
                  <a:srgbClr val="000000"/>
                </a:solidFill>
                <a:effectLst/>
                <a:latin typeface="Arial" panose="020B0604020202020204" pitchFamily="34" charset="0"/>
              </a:rPr>
              <a:t>In a clinical environment you will be expected to fully assess a joint/spinal segment of the body. You will enter the examination room and be presented with 6 different case studies, of which you will blindly select one.  </a:t>
            </a:r>
            <a:endParaRPr lang="en-GB" sz="1200" b="0" i="0" dirty="0">
              <a:solidFill>
                <a:srgbClr val="000000"/>
              </a:solidFill>
              <a:effectLst/>
              <a:latin typeface="Segoe UI" panose="020B0502040204020203" pitchFamily="34" charset="0"/>
            </a:endParaRPr>
          </a:p>
          <a:p>
            <a:pPr marL="0" indent="0" algn="l" rtl="0" fontAlgn="base">
              <a:buNone/>
            </a:pPr>
            <a:r>
              <a:rPr lang="en-GB" sz="1800" b="0" i="0" dirty="0">
                <a:solidFill>
                  <a:srgbClr val="000000"/>
                </a:solidFill>
                <a:effectLst/>
                <a:latin typeface="Arial" panose="020B0604020202020204" pitchFamily="34" charset="0"/>
              </a:rPr>
              <a:t>You will have a 5-minute reading and preparation period before your 30 minute assessment will start. During the assessment you will be expected to conduct a full examination and assessment of your client. You will be expected to show full competency in the following areas.  </a:t>
            </a:r>
            <a:endParaRPr lang="en-GB" sz="1200" b="0" i="0" dirty="0">
              <a:solidFill>
                <a:srgbClr val="000000"/>
              </a:solidFill>
              <a:effectLst/>
              <a:latin typeface="Segoe UI" panose="020B0502040204020203" pitchFamily="34" charset="0"/>
            </a:endParaRPr>
          </a:p>
          <a:p>
            <a:pPr marL="0" indent="0" algn="l" rtl="0" fontAlgn="base">
              <a:buNone/>
            </a:pPr>
            <a:endParaRPr lang="en-GB" sz="12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Subjective assessment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Tissue hypothesis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Red flags, red herrings and masquerade's in MSK medicine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Objective assessment (ROM, ligament stress tests, palpations and accessory glides)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Special tests, including sensitivity, specificity and likelihood ratios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Diagnoses and working hypothesis including incidence, epidemiology, mechanisms of injury and common clinical presentations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Disciplined noticing </a:t>
            </a:r>
          </a:p>
          <a:p>
            <a:pPr marL="0" indent="0" algn="l" rtl="0" fontAlgn="base">
              <a:buNone/>
            </a:pPr>
            <a:endParaRPr lang="en-GB" sz="1200" b="0" i="0" dirty="0">
              <a:solidFill>
                <a:srgbClr val="000000"/>
              </a:solidFill>
              <a:effectLst/>
              <a:latin typeface="Segoe UI" panose="020B0502040204020203" pitchFamily="34" charset="0"/>
            </a:endParaRPr>
          </a:p>
          <a:p>
            <a:pPr marL="0" indent="0" algn="l" rtl="0" fontAlgn="base">
              <a:buNone/>
            </a:pPr>
            <a:r>
              <a:rPr lang="en-GB" sz="1800" b="0" i="0" dirty="0">
                <a:solidFill>
                  <a:srgbClr val="000000"/>
                </a:solidFill>
                <a:effectLst/>
                <a:latin typeface="Arial" panose="020B0604020202020204" pitchFamily="34" charset="0"/>
              </a:rPr>
              <a:t>Following this you will be required to take part in a 10 minute viva component which will assess your understanding of the structures around the specific joint/spinal segment in question.</a:t>
            </a:r>
          </a:p>
          <a:p>
            <a:pPr marL="0" indent="0" algn="l" rtl="0" fontAlgn="base">
              <a:buNone/>
            </a:pPr>
            <a:r>
              <a:rPr lang="en-GB" sz="1800" b="0" i="0" dirty="0">
                <a:solidFill>
                  <a:srgbClr val="000000"/>
                </a:solidFill>
                <a:effectLst/>
                <a:latin typeface="Arial" panose="020B0604020202020204" pitchFamily="34" charset="0"/>
              </a:rPr>
              <a:t>  </a:t>
            </a:r>
            <a:endParaRPr lang="en-GB" sz="1200" b="0" i="0" dirty="0">
              <a:solidFill>
                <a:srgbClr val="000000"/>
              </a:solidFill>
              <a:effectLst/>
              <a:latin typeface="Segoe UI" panose="020B0502040204020203" pitchFamily="34" charset="0"/>
            </a:endParaRPr>
          </a:p>
          <a:p>
            <a:pPr marL="0" indent="0" algn="l" rtl="0" fontAlgn="base">
              <a:buNone/>
            </a:pPr>
            <a:r>
              <a:rPr lang="en-GB" sz="1800" b="0" i="0" dirty="0">
                <a:solidFill>
                  <a:srgbClr val="000000"/>
                </a:solidFill>
                <a:effectLst/>
                <a:latin typeface="Arial" panose="020B0604020202020204" pitchFamily="34" charset="0"/>
              </a:rPr>
              <a:t>Viva process – You will be asked to highlight 3 specific injuries of that joint in question, you will need to identify the following.  </a:t>
            </a:r>
            <a:endParaRPr lang="en-GB" sz="1200"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Mechanism of injury </a:t>
            </a:r>
            <a:endParaRPr lang="en-GB" sz="1200"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Clinical findings </a:t>
            </a:r>
            <a:endParaRPr lang="en-GB" sz="1200"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How long these can present for? </a:t>
            </a:r>
            <a:endParaRPr lang="en-GB" sz="12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620856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EAFC8-09E8-12BC-F33F-C51084D81120}"/>
              </a:ext>
            </a:extLst>
          </p:cNvPr>
          <p:cNvSpPr>
            <a:spLocks noGrp="1"/>
          </p:cNvSpPr>
          <p:nvPr>
            <p:ph type="title"/>
          </p:nvPr>
        </p:nvSpPr>
        <p:spPr/>
        <p:txBody>
          <a:bodyPr/>
          <a:lstStyle/>
          <a:p>
            <a:r>
              <a:rPr lang="en-GB" b="1" i="0" dirty="0">
                <a:solidFill>
                  <a:srgbClr val="1D2125"/>
                </a:solidFill>
                <a:effectLst/>
              </a:rPr>
              <a:t>Learning approach:</a:t>
            </a:r>
            <a:endParaRPr lang="en-GB" dirty="0"/>
          </a:p>
        </p:txBody>
      </p:sp>
      <p:sp>
        <p:nvSpPr>
          <p:cNvPr id="3" name="Content Placeholder 2">
            <a:extLst>
              <a:ext uri="{FF2B5EF4-FFF2-40B4-BE49-F238E27FC236}">
                <a16:creationId xmlns:a16="http://schemas.microsoft.com/office/drawing/2014/main" id="{DEE90106-3F86-24DC-B5EB-52375DE55D55}"/>
              </a:ext>
            </a:extLst>
          </p:cNvPr>
          <p:cNvSpPr>
            <a:spLocks noGrp="1"/>
          </p:cNvSpPr>
          <p:nvPr>
            <p:ph idx="1"/>
          </p:nvPr>
        </p:nvSpPr>
        <p:spPr/>
        <p:txBody>
          <a:bodyPr>
            <a:normAutofit lnSpcReduction="10000"/>
          </a:bodyPr>
          <a:lstStyle/>
          <a:p>
            <a:pPr algn="l"/>
            <a:r>
              <a:rPr lang="en-GB" sz="2400" b="0" i="0" dirty="0">
                <a:effectLst/>
              </a:rPr>
              <a:t>Due to the nature of this module, the learning approach involves a combination of theoretical lecture and practical sessions.</a:t>
            </a:r>
            <a:r>
              <a:rPr lang="en-GB" sz="2400" b="1" i="0" dirty="0">
                <a:effectLst/>
              </a:rPr>
              <a:t> </a:t>
            </a:r>
          </a:p>
          <a:p>
            <a:pPr marL="0" indent="0" algn="l">
              <a:buNone/>
            </a:pPr>
            <a:endParaRPr lang="en-GB" sz="2400" b="1" i="0" dirty="0">
              <a:effectLst/>
            </a:endParaRPr>
          </a:p>
          <a:p>
            <a:pPr algn="l"/>
            <a:r>
              <a:rPr lang="en-GB" sz="2400" i="0" dirty="0">
                <a:effectLst/>
              </a:rPr>
              <a:t>It is essential that you attend all lectures prepared for both classroom-based theory, and practical. </a:t>
            </a:r>
          </a:p>
          <a:p>
            <a:pPr algn="l"/>
            <a:endParaRPr lang="en-GB" sz="2400" b="1" dirty="0"/>
          </a:p>
          <a:p>
            <a:pPr algn="l"/>
            <a:r>
              <a:rPr lang="en-GB" sz="2400" i="0" dirty="0">
                <a:effectLst/>
              </a:rPr>
              <a:t>It is also essential (and this can not be stressed enough), that you practice throughout the year with your peers. Failure to do this will result in exam failure. </a:t>
            </a:r>
          </a:p>
          <a:p>
            <a:pPr marL="0" indent="0" algn="l">
              <a:buNone/>
            </a:pPr>
            <a:endParaRPr lang="en-GB" sz="2400" b="1" i="0" dirty="0">
              <a:effectLst/>
            </a:endParaRPr>
          </a:p>
          <a:p>
            <a:pPr algn="l"/>
            <a:r>
              <a:rPr lang="en-GB" sz="2400" dirty="0"/>
              <a:t>Please </a:t>
            </a:r>
            <a:r>
              <a:rPr lang="en-GB" sz="2400" b="0" i="0" dirty="0">
                <a:effectLst/>
              </a:rPr>
              <a:t>inform staff of any injuries or health issues that may influence your ability to participate safely in practical sessions.</a:t>
            </a:r>
          </a:p>
          <a:p>
            <a:pPr marL="0" indent="0">
              <a:buNone/>
            </a:pPr>
            <a:endParaRPr lang="en-GB" sz="2400" dirty="0"/>
          </a:p>
        </p:txBody>
      </p:sp>
    </p:spTree>
    <p:extLst>
      <p:ext uri="{BB962C8B-B14F-4D97-AF65-F5344CB8AC3E}">
        <p14:creationId xmlns:p14="http://schemas.microsoft.com/office/powerpoint/2010/main" val="3697244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6984-A752-EEB3-0528-11876FDA591A}"/>
              </a:ext>
            </a:extLst>
          </p:cNvPr>
          <p:cNvSpPr>
            <a:spLocks noGrp="1"/>
          </p:cNvSpPr>
          <p:nvPr>
            <p:ph type="title"/>
          </p:nvPr>
        </p:nvSpPr>
        <p:spPr/>
        <p:txBody>
          <a:bodyPr/>
          <a:lstStyle/>
          <a:p>
            <a:r>
              <a:rPr lang="en-GB" b="1" dirty="0"/>
              <a:t>Contact and info:</a:t>
            </a:r>
          </a:p>
        </p:txBody>
      </p:sp>
      <p:sp>
        <p:nvSpPr>
          <p:cNvPr id="3" name="Content Placeholder 2">
            <a:extLst>
              <a:ext uri="{FF2B5EF4-FFF2-40B4-BE49-F238E27FC236}">
                <a16:creationId xmlns:a16="http://schemas.microsoft.com/office/drawing/2014/main" id="{3A3D5511-EB58-EBF7-626A-31CD93270AB5}"/>
              </a:ext>
            </a:extLst>
          </p:cNvPr>
          <p:cNvSpPr>
            <a:spLocks noGrp="1"/>
          </p:cNvSpPr>
          <p:nvPr>
            <p:ph idx="1"/>
          </p:nvPr>
        </p:nvSpPr>
        <p:spPr/>
        <p:txBody>
          <a:bodyPr>
            <a:normAutofit/>
          </a:bodyPr>
          <a:lstStyle/>
          <a:p>
            <a:pPr algn="l"/>
            <a:r>
              <a:rPr lang="en-GB" sz="2400" b="0" i="0" dirty="0">
                <a:solidFill>
                  <a:srgbClr val="1D2125"/>
                </a:solidFill>
                <a:effectLst/>
              </a:rPr>
              <a:t>Sian Bowen, </a:t>
            </a:r>
            <a:r>
              <a:rPr lang="en-GB" sz="2400" b="0" i="0" dirty="0">
                <a:solidFill>
                  <a:srgbClr val="1D2125"/>
                </a:solidFill>
                <a:effectLst/>
                <a:hlinkClick r:id="rId2"/>
              </a:rPr>
              <a:t>sian.bowen@uwtsd.ac.uk</a:t>
            </a:r>
            <a:r>
              <a:rPr lang="en-GB" sz="2400" b="0" i="0" dirty="0">
                <a:solidFill>
                  <a:srgbClr val="1D2125"/>
                </a:solidFill>
                <a:effectLst/>
              </a:rPr>
              <a:t> , </a:t>
            </a:r>
            <a:r>
              <a:rPr lang="en-GB" sz="2400" b="0" i="0" dirty="0">
                <a:effectLst/>
              </a:rPr>
              <a:t>DR104</a:t>
            </a:r>
            <a:r>
              <a:rPr lang="en-GB" sz="2400" dirty="0">
                <a:solidFill>
                  <a:srgbClr val="1D2125"/>
                </a:solidFill>
              </a:rPr>
              <a:t> </a:t>
            </a:r>
            <a:r>
              <a:rPr lang="en-GB" sz="2400" b="0" i="0" dirty="0" err="1">
                <a:solidFill>
                  <a:srgbClr val="1D2125"/>
                </a:solidFill>
                <a:effectLst/>
              </a:rPr>
              <a:t>Dafydd</a:t>
            </a:r>
            <a:r>
              <a:rPr lang="en-GB" sz="2400" b="0" i="0" dirty="0">
                <a:solidFill>
                  <a:srgbClr val="1D2125"/>
                </a:solidFill>
                <a:effectLst/>
              </a:rPr>
              <a:t> Rowlands block</a:t>
            </a:r>
          </a:p>
          <a:p>
            <a:pPr algn="l"/>
            <a:endParaRPr lang="en-GB" sz="2400" dirty="0">
              <a:solidFill>
                <a:srgbClr val="1D2125"/>
              </a:solidFill>
            </a:endParaRPr>
          </a:p>
          <a:p>
            <a:pPr algn="l"/>
            <a:r>
              <a:rPr lang="en-GB" sz="2400" i="0" dirty="0">
                <a:solidFill>
                  <a:srgbClr val="1D2125"/>
                </a:solidFill>
                <a:effectLst/>
              </a:rPr>
              <a:t>I work Wednesdays (non-teaching), Thursdays and Fridays – outside this please contact Richard Thomas on r.m.thomas@uwtsd.ac.uk or Kerry Nicholas </a:t>
            </a:r>
            <a:r>
              <a:rPr lang="en-GB" sz="2400" i="0" dirty="0">
                <a:solidFill>
                  <a:srgbClr val="1D2125"/>
                </a:solidFill>
                <a:effectLst/>
                <a:hlinkClick r:id="rId3"/>
              </a:rPr>
              <a:t>k.nicholas@uwtsd.ac.uk</a:t>
            </a:r>
            <a:r>
              <a:rPr lang="en-GB" sz="2400" i="0" dirty="0">
                <a:solidFill>
                  <a:srgbClr val="1D2125"/>
                </a:solidFill>
                <a:effectLst/>
              </a:rPr>
              <a:t> (course lead)</a:t>
            </a:r>
          </a:p>
          <a:p>
            <a:pPr algn="l"/>
            <a:endParaRPr lang="en-GB" sz="2400" dirty="0">
              <a:solidFill>
                <a:srgbClr val="1D2125"/>
              </a:solidFill>
            </a:endParaRPr>
          </a:p>
          <a:p>
            <a:pPr algn="l"/>
            <a:r>
              <a:rPr lang="en-GB" sz="2400" i="0" dirty="0">
                <a:solidFill>
                  <a:srgbClr val="1D2125"/>
                </a:solidFill>
                <a:effectLst/>
              </a:rPr>
              <a:t>Extenuating circumstances:</a:t>
            </a:r>
          </a:p>
          <a:p>
            <a:pPr marL="0" indent="0" algn="l">
              <a:buNone/>
            </a:pPr>
            <a:r>
              <a:rPr lang="en-GB" sz="2400" dirty="0">
                <a:hlinkClick r:id="rId4"/>
              </a:rPr>
              <a:t>Student Policies and Forms » Hub (uwtsd.ac.uk)</a:t>
            </a:r>
            <a:endParaRPr lang="en-GB" sz="2400" i="0" dirty="0">
              <a:solidFill>
                <a:srgbClr val="1D2125"/>
              </a:solidFill>
              <a:effectLst/>
            </a:endParaRPr>
          </a:p>
        </p:txBody>
      </p:sp>
    </p:spTree>
    <p:extLst>
      <p:ext uri="{BB962C8B-B14F-4D97-AF65-F5344CB8AC3E}">
        <p14:creationId xmlns:p14="http://schemas.microsoft.com/office/powerpoint/2010/main" val="1866418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9756E-D72F-E58E-40FA-7B43D11381DB}"/>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6B34D476-9750-DBC4-D798-7B0E5F56A1E3}"/>
              </a:ext>
            </a:extLst>
          </p:cNvPr>
          <p:cNvSpPr>
            <a:spLocks noGrp="1"/>
          </p:cNvSpPr>
          <p:nvPr>
            <p:ph idx="1"/>
          </p:nvPr>
        </p:nvSpPr>
        <p:spPr/>
        <p:txBody>
          <a:bodyPr/>
          <a:lstStyle/>
          <a:p>
            <a:r>
              <a:rPr lang="en-GB" dirty="0"/>
              <a:t>How do you think we can clinically assess patients? </a:t>
            </a:r>
          </a:p>
          <a:p>
            <a:endParaRPr lang="en-GB" dirty="0"/>
          </a:p>
          <a:p>
            <a:r>
              <a:rPr lang="en-GB" dirty="0"/>
              <a:t>How would this differ in clinic to in the field?</a:t>
            </a:r>
          </a:p>
          <a:p>
            <a:endParaRPr lang="en-GB" dirty="0"/>
          </a:p>
        </p:txBody>
      </p:sp>
    </p:spTree>
    <p:extLst>
      <p:ext uri="{BB962C8B-B14F-4D97-AF65-F5344CB8AC3E}">
        <p14:creationId xmlns:p14="http://schemas.microsoft.com/office/powerpoint/2010/main" val="28620609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390</TotalTime>
  <Words>861</Words>
  <Application>Microsoft Office PowerPoint</Application>
  <PresentationFormat>Widescreen</PresentationFormat>
  <Paragraphs>85</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Segoe UI</vt:lpstr>
      <vt:lpstr>Symbol</vt:lpstr>
      <vt:lpstr>Times New Roman</vt:lpstr>
      <vt:lpstr>Office Theme</vt:lpstr>
      <vt:lpstr>Clinical Assessment </vt:lpstr>
      <vt:lpstr>What’s the module about?</vt:lpstr>
      <vt:lpstr>Learning outcomes and syllabus</vt:lpstr>
      <vt:lpstr>Assessments – CW1 40% Coursework 2000 words due by 12/12/2025</vt:lpstr>
      <vt:lpstr> Assessments – CW1 40% (Cont) </vt:lpstr>
      <vt:lpstr>Practical Assessments – CW2 60% Peripheral 09/01/2026 Spinal 08/05/2026</vt:lpstr>
      <vt:lpstr>Learning approach:</vt:lpstr>
      <vt:lpstr>Contact and info:</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 to Sport and Exercise Injuries</dc:title>
  <dc:creator>Sian Bowen</dc:creator>
  <cp:lastModifiedBy>Sian Bowen</cp:lastModifiedBy>
  <cp:revision>4</cp:revision>
  <dcterms:created xsi:type="dcterms:W3CDTF">2023-09-22T12:30:08Z</dcterms:created>
  <dcterms:modified xsi:type="dcterms:W3CDTF">2025-10-01T08:48:05Z</dcterms:modified>
</cp:coreProperties>
</file>