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notesMasterIdLst>
    <p:notesMasterId r:id="rId20"/>
  </p:notesMasterIdLst>
  <p:sldIdLst>
    <p:sldId id="256" r:id="rId2"/>
    <p:sldId id="257" r:id="rId3"/>
    <p:sldId id="273" r:id="rId4"/>
    <p:sldId id="259" r:id="rId5"/>
    <p:sldId id="275" r:id="rId6"/>
    <p:sldId id="260" r:id="rId7"/>
    <p:sldId id="271" r:id="rId8"/>
    <p:sldId id="269" r:id="rId9"/>
    <p:sldId id="270" r:id="rId10"/>
    <p:sldId id="272" r:id="rId11"/>
    <p:sldId id="262" r:id="rId12"/>
    <p:sldId id="268" r:id="rId13"/>
    <p:sldId id="264" r:id="rId14"/>
    <p:sldId id="277" r:id="rId15"/>
    <p:sldId id="278" r:id="rId16"/>
    <p:sldId id="276" r:id="rId17"/>
    <p:sldId id="265" r:id="rId18"/>
    <p:sldId id="266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442" autoAdjust="0"/>
    <p:restoredTop sz="87808" autoAdjust="0"/>
  </p:normalViewPr>
  <p:slideViewPr>
    <p:cSldViewPr snapToGrid="0">
      <p:cViewPr varScale="1">
        <p:scale>
          <a:sx n="76" d="100"/>
          <a:sy n="76" d="100"/>
        </p:scale>
        <p:origin x="208" y="9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1A13E7-E6BF-4181-9F9D-F98164CE5C1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D5EB9-B321-4627-A96C-408748FB76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392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847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Competitive Advantage:</a:t>
            </a:r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High product quality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Strong local reputation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Loyal customer base</a:t>
            </a:r>
            <a:endParaRPr lang="uk-UA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Current Challenge:</a:t>
            </a:r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Declining sales despite a positive reputation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7145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problem is not product quality. Instead, the evidence suggests that changing customer behaviour and limited digital adaptation are the main drivers of declining sales.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6056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"Using the 5W2H framework helps us clearly define the problem:</a:t>
            </a:r>
          </a:p>
          <a:p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What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Sales stagnation at 25% below 2019 levels.</a:t>
            </a:r>
          </a:p>
          <a:p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Where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Shopping retail park in Coventry.</a:t>
            </a:r>
          </a:p>
          <a:p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When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Particularly from 2023 to 2025.</a:t>
            </a:r>
          </a:p>
          <a:p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Who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Affects Basil and his customer base of local shoppers and workers.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4660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Why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Failure to adapt to post-COVID changes.</a:t>
            </a:r>
          </a:p>
          <a:p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How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Combination of reduced footfall and lack of digital services.</a:t>
            </a:r>
          </a:p>
          <a:p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How much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A sustained 25% drop in annual sales.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framework gives us a clear picture of the current situation."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8235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Basil's Bakery has several competitive strengths, including its high-quality artisan products, loyal local customer base, experienced owner and attractive location. However, the business relies heavily on in-store customers and lacks digital sales channels.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469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my view, the biggest opportunity is online ordering because it could increase sales without changing the bakery's products.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6753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PESTEL analysis shows the broader external environment: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Economic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pressures include rising costs and inflation.</a:t>
            </a:r>
            <a:endParaRPr lang="en-US" dirty="0"/>
          </a:p>
          <a:p>
            <a:r>
              <a:rPr lang="en-GB" b="1" dirty="0"/>
              <a:t>Social</a:t>
            </a:r>
            <a:r>
              <a:rPr lang="en-GB" dirty="0"/>
              <a:t> factors are very strong – remote working has changed customer behaviour.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69086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Technological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– the business is behind in digital services.</a:t>
            </a:r>
          </a:p>
          <a:p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Environmental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– commitment to organic ingredients creates cost volatility.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From my analysis, social changes appear to have had the greatest impact because customer behaviour has changed since the pandemic.</a:t>
            </a:r>
            <a:endParaRPr lang="uk-UA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Strong Social + Economic + Technological factors are negatively impacting the business.</a:t>
            </a:r>
          </a:p>
          <a:p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0241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 we can observe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none of the root causes relate to product quality, suggesting that the problem lies in the business model rather than the product itself.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3221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 think that Basil's Bakery has a strong product and customer reputation but has not adapted </a:t>
            </a:r>
          </a:p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changing consumer behaviour. </a:t>
            </a:r>
          </a:p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Digital transformation, together with improved marketing and product diversification, </a:t>
            </a:r>
          </a:p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would help the bakery attract new customers, retain existing ones and improve long-term competitiveness.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13240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If Basil prefers to maintain his traditional business model and does not wish to invest in digital transformation or additional staff, he could consider relocating the bakery to a more affluent area.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strategy would better align the bakery's premium artisan products with customers</a:t>
            </a:r>
            <a:endParaRPr lang="uk-UA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who place greater value on quality, freshness and organic ingredients, and who may be less price-sensitive.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However, relocation would involve significant costs and risks, </a:t>
            </a:r>
            <a:endParaRPr lang="uk-UA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including uncertainty about customer demand and continued dependence on local footfall. </a:t>
            </a:r>
            <a:endParaRPr lang="uk-UA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While this option may provide a more stable niche market,</a:t>
            </a:r>
            <a:endParaRPr lang="uk-UA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it could also limit future business growth compared with adopting digital sales channels.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0722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analysis shows that declining sales are caused by both internal and external factors.</a:t>
            </a:r>
          </a:p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 believe digital transformation should be the first priority because it addresses several root causes at the same time.</a:t>
            </a:r>
          </a:p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Although Basil's Bakery has an excellent reputation and high-quality products, the lack of digital channels limits its growth. </a:t>
            </a:r>
          </a:p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However, </a:t>
            </a:r>
          </a:p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if Basil wants to preserve his traditional artisan business model, </a:t>
            </a:r>
          </a:p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relocating to a more affluent area could also be considered as an alternative strategy.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0464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844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126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201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054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996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808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323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802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489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84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270010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7896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84260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9912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31558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939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18859-9320-47B1-B84A-5AD18E8F8F05}" type="datetimeFigureOut">
              <a:rPr lang="en-GB" smtClean="0"/>
              <a:t>11/07/2026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958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77589-7B87-1810-7D1A-B5A2048E34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1200" y="575733"/>
            <a:ext cx="10058400" cy="5401734"/>
          </a:xfrm>
        </p:spPr>
        <p:txBody>
          <a:bodyPr>
            <a:normAutofit fontScale="90000"/>
          </a:bodyPr>
          <a:lstStyle/>
          <a:p>
            <a:r>
              <a:rPr lang="en-GB" sz="3200" dirty="0">
                <a:latin typeface="A"/>
              </a:rPr>
              <a:t>MODULE NAME  </a:t>
            </a:r>
            <a:r>
              <a:rPr lang="en-GB" sz="3100" b="1" dirty="0"/>
              <a:t>Problem solving and decision making </a:t>
            </a:r>
            <a:br>
              <a:rPr lang="en-GB" b="1" dirty="0"/>
            </a:b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MODULE CODE  </a:t>
            </a:r>
            <a:r>
              <a:rPr lang="en-GB" sz="3100" b="1" dirty="0"/>
              <a:t>LCLM4004</a:t>
            </a:r>
            <a:br>
              <a:rPr lang="en-GB" b="1" dirty="0"/>
            </a:b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STUDENT NAME </a:t>
            </a:r>
            <a:r>
              <a:rPr lang="uk-UA" sz="3200" dirty="0">
                <a:latin typeface="A"/>
              </a:rPr>
              <a:t>  </a:t>
            </a:r>
            <a:r>
              <a:rPr lang="en-US" sz="3400" b="1" dirty="0">
                <a:latin typeface="A"/>
              </a:rPr>
              <a:t>Oksana Bielova</a:t>
            </a:r>
            <a:br>
              <a:rPr lang="en-US" sz="3100" b="1" dirty="0">
                <a:latin typeface="A"/>
              </a:rPr>
            </a:br>
            <a:br>
              <a:rPr lang="en-GB" sz="3100" dirty="0">
                <a:latin typeface="A"/>
              </a:rPr>
            </a:br>
            <a:r>
              <a:rPr lang="en-GB" sz="3200" dirty="0">
                <a:latin typeface="A"/>
              </a:rPr>
              <a:t>STUDENT ID   </a:t>
            </a:r>
            <a:r>
              <a:rPr lang="en-GB" sz="3100" b="1" dirty="0"/>
              <a:t>2526746</a:t>
            </a:r>
            <a:br>
              <a:rPr lang="en-GB" sz="3100" b="1" dirty="0"/>
            </a:b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LECTURER    </a:t>
            </a:r>
            <a:r>
              <a:rPr lang="en-GB" sz="3100" b="1" dirty="0"/>
              <a:t>Toyin Adisa</a:t>
            </a:r>
            <a:br>
              <a:rPr lang="en-GB" sz="3100" b="1" dirty="0"/>
            </a:b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Assignment 1: Presentation</a:t>
            </a:r>
          </a:p>
        </p:txBody>
      </p:sp>
    </p:spTree>
    <p:extLst>
      <p:ext uri="{BB962C8B-B14F-4D97-AF65-F5344CB8AC3E}">
        <p14:creationId xmlns:p14="http://schemas.microsoft.com/office/powerpoint/2010/main" val="2563627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262C7-2C0D-83A7-4B68-88CCFBE72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3" y="650530"/>
            <a:ext cx="8534401" cy="868680"/>
          </a:xfrm>
        </p:spPr>
        <p:txBody>
          <a:bodyPr/>
          <a:lstStyle/>
          <a:p>
            <a:pPr algn="ctr"/>
            <a:r>
              <a:rPr lang="en-GB" b="1" dirty="0"/>
              <a:t>OVERVIEW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86ECFC-4802-880F-CAC4-59F9E04E17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52132" y="1676400"/>
            <a:ext cx="8534401" cy="4531070"/>
          </a:xfrm>
        </p:spPr>
        <p:txBody>
          <a:bodyPr>
            <a:normAutofit/>
          </a:bodyPr>
          <a:lstStyle/>
          <a:p>
            <a:r>
              <a:rPr lang="en-GB" sz="2800" b="1" dirty="0"/>
              <a:t>Introduction </a:t>
            </a:r>
          </a:p>
          <a:p>
            <a:r>
              <a:rPr lang="en-GB" sz="2800" b="1" dirty="0"/>
              <a:t>Company background</a:t>
            </a:r>
          </a:p>
          <a:p>
            <a:r>
              <a:rPr lang="en-GB" sz="2800" b="1" dirty="0"/>
              <a:t>Problem: nature and scope</a:t>
            </a:r>
          </a:p>
          <a:p>
            <a:r>
              <a:rPr lang="en-GB" sz="2800" b="1" dirty="0"/>
              <a:t>PESTLE ANALYSIS: Basil’s Bakery</a:t>
            </a:r>
          </a:p>
          <a:p>
            <a:r>
              <a:rPr lang="en-GB" sz="2800" b="1" dirty="0"/>
              <a:t>SWOT analyses</a:t>
            </a:r>
          </a:p>
          <a:p>
            <a:r>
              <a:rPr lang="en-GB" sz="2800" b="1" dirty="0"/>
              <a:t>Cause and effect analysis: Fishbone diagram</a:t>
            </a:r>
          </a:p>
          <a:p>
            <a:r>
              <a:rPr lang="en-GB" sz="2800" b="1" dirty="0"/>
              <a:t>Conclusion</a:t>
            </a:r>
          </a:p>
          <a:p>
            <a:r>
              <a:rPr lang="en-GB" sz="2800" b="1" dirty="0"/>
              <a:t>References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715806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9519AE-4F88-D9C1-FE0B-CA269A2C60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22E16C-DFA8-BD8C-983B-8D365FE6CE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3" y="400050"/>
            <a:ext cx="9893218" cy="1400175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/>
              <a:t>Basil's Bakery: Business Problem Analysis</a:t>
            </a:r>
            <a:br>
              <a:rPr lang="en-GB" b="1" dirty="0"/>
            </a:br>
            <a:endParaRPr lang="en-GB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1E9E84-CDFB-0C76-F917-C8B09822BC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14569" y="1800225"/>
            <a:ext cx="9786856" cy="4886325"/>
          </a:xfrm>
        </p:spPr>
        <p:txBody>
          <a:bodyPr>
            <a:normAutofit/>
          </a:bodyPr>
          <a:lstStyle/>
          <a:p>
            <a:r>
              <a:rPr lang="en-GB" b="1" dirty="0"/>
              <a:t>Case Study</a:t>
            </a:r>
            <a:endParaRPr lang="en-GB" dirty="0"/>
          </a:p>
          <a:p>
            <a:r>
              <a:rPr lang="en-GB" dirty="0"/>
              <a:t>Independent artisan bakery</a:t>
            </a:r>
          </a:p>
          <a:p>
            <a:r>
              <a:rPr lang="en-GB" dirty="0"/>
              <a:t>Strong reputation for quality products</a:t>
            </a:r>
          </a:p>
          <a:p>
            <a:r>
              <a:rPr lang="en-GB" dirty="0" err="1"/>
              <a:t>Locat</a:t>
            </a:r>
            <a:r>
              <a:rPr lang="en-US" dirty="0"/>
              <a:t>ion- </a:t>
            </a:r>
            <a:r>
              <a:rPr lang="en-GB" dirty="0"/>
              <a:t> in a retail park</a:t>
            </a:r>
            <a:endParaRPr lang="uk-UA" dirty="0"/>
          </a:p>
          <a:p>
            <a:r>
              <a:rPr lang="en-GB" dirty="0"/>
              <a:t>Sales have continued to decline</a:t>
            </a:r>
          </a:p>
          <a:p>
            <a:pPr algn="r"/>
            <a:endParaRPr lang="en-GB" b="1" dirty="0"/>
          </a:p>
          <a:p>
            <a:pPr algn="r"/>
            <a:r>
              <a:rPr lang="en-GB" b="1" dirty="0"/>
              <a:t>Presentation Aim</a:t>
            </a:r>
            <a:endParaRPr lang="en-GB" dirty="0"/>
          </a:p>
          <a:p>
            <a:pPr algn="r"/>
            <a:r>
              <a:rPr lang="en-GB" dirty="0"/>
              <a:t>Identify the causes of declining sales </a:t>
            </a:r>
          </a:p>
          <a:p>
            <a:pPr algn="r"/>
            <a:r>
              <a:rPr lang="en-GB" dirty="0"/>
              <a:t>Analyse the business using management tools</a:t>
            </a:r>
          </a:p>
          <a:p>
            <a:pPr algn="r"/>
            <a:r>
              <a:rPr lang="en-GB" dirty="0"/>
              <a:t>Evaluate possible solutions</a:t>
            </a:r>
          </a:p>
          <a:p>
            <a:pPr algn="r"/>
            <a:r>
              <a:rPr lang="en-GB" dirty="0"/>
              <a:t>Recommend the most appropriate strategy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0495554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7DAA2-C26F-4546-8B0F-C81CFB47F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320040"/>
            <a:ext cx="8915399" cy="756339"/>
          </a:xfrm>
        </p:spPr>
        <p:txBody>
          <a:bodyPr/>
          <a:lstStyle/>
          <a:p>
            <a:r>
              <a:rPr lang="en-GB" b="1" dirty="0"/>
              <a:t>Company background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C9E92DF-72AA-8C5E-62E3-548C6631F0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3436251"/>
              </p:ext>
            </p:extLst>
          </p:nvPr>
        </p:nvGraphicFramePr>
        <p:xfrm>
          <a:off x="1643062" y="1414463"/>
          <a:ext cx="9861551" cy="3357564"/>
        </p:xfrm>
        <a:graphic>
          <a:graphicData uri="http://schemas.openxmlformats.org/drawingml/2006/table">
            <a:tbl>
              <a:tblPr/>
              <a:tblGrid>
                <a:gridCol w="4987926">
                  <a:extLst>
                    <a:ext uri="{9D8B030D-6E8A-4147-A177-3AD203B41FA5}">
                      <a16:colId xmlns:a16="http://schemas.microsoft.com/office/drawing/2014/main" val="2407544379"/>
                    </a:ext>
                  </a:extLst>
                </a:gridCol>
                <a:gridCol w="4873625">
                  <a:extLst>
                    <a:ext uri="{9D8B030D-6E8A-4147-A177-3AD203B41FA5}">
                      <a16:colId xmlns:a16="http://schemas.microsoft.com/office/drawing/2014/main" val="2448960522"/>
                    </a:ext>
                  </a:extLst>
                </a:gridCol>
              </a:tblGrid>
              <a:tr h="559594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GB" sz="2400" b="1" i="0" dirty="0">
                          <a:solidFill>
                            <a:srgbClr val="C00000"/>
                          </a:solidFill>
                          <a:effectLst/>
                        </a:rPr>
                        <a:t>Business Profile</a:t>
                      </a:r>
                      <a:endParaRPr lang="en-GB" sz="2400" b="0" i="0" dirty="0">
                        <a:solidFill>
                          <a:srgbClr val="C00000"/>
                        </a:solidFill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GB" sz="2400" b="1" i="0" dirty="0">
                          <a:solidFill>
                            <a:srgbClr val="C00000"/>
                          </a:solidFill>
                          <a:effectLst/>
                        </a:rPr>
                        <a:t>Current Situation</a:t>
                      </a:r>
                      <a:endParaRPr lang="en-GB" sz="2400" b="0" i="0" dirty="0">
                        <a:solidFill>
                          <a:srgbClr val="C00000"/>
                        </a:solidFill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6374798"/>
                  </a:ext>
                </a:extLst>
              </a:tr>
              <a:tr h="559594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GB" b="0" i="0" dirty="0">
                          <a:solidFill>
                            <a:srgbClr val="000000"/>
                          </a:solidFill>
                          <a:effectLst/>
                        </a:rPr>
                        <a:t>Independ Artisan bakery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GB" b="0" i="0" dirty="0">
                          <a:solidFill>
                            <a:srgbClr val="000000"/>
                          </a:solidFill>
                          <a:effectLst/>
                        </a:rPr>
                        <a:t>Sales remain below previous levels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2711975"/>
                  </a:ext>
                </a:extLst>
              </a:tr>
              <a:tr h="559594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GB" b="0" i="0" dirty="0">
                          <a:solidFill>
                            <a:srgbClr val="000000"/>
                          </a:solidFill>
                          <a:effectLst/>
                        </a:rPr>
                        <a:t>Located in a retail park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GB" b="0" i="0" dirty="0">
                          <a:solidFill>
                            <a:srgbClr val="000000"/>
                          </a:solidFill>
                          <a:effectLst/>
                        </a:rPr>
                        <a:t>Customer footfall became lower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0202601"/>
                  </a:ext>
                </a:extLst>
              </a:tr>
              <a:tr h="559594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GB" b="0" i="0" dirty="0">
                          <a:solidFill>
                            <a:srgbClr val="000000"/>
                          </a:solidFill>
                          <a:effectLst/>
                        </a:rPr>
                        <a:t>Organic, high-quality products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GB" b="0" i="0">
                          <a:solidFill>
                            <a:srgbClr val="000000"/>
                          </a:solidFill>
                          <a:effectLst/>
                        </a:rPr>
                        <a:t>Rising operating costs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80578006"/>
                  </a:ext>
                </a:extLst>
              </a:tr>
              <a:tr h="559594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GB" b="0" i="0">
                          <a:solidFill>
                            <a:srgbClr val="000000"/>
                          </a:solidFill>
                          <a:effectLst/>
                        </a:rPr>
                        <a:t>Experienced owner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GB" b="0" i="0">
                          <a:solidFill>
                            <a:srgbClr val="000000"/>
                          </a:solidFill>
                          <a:effectLst/>
                        </a:rPr>
                        <a:t>No online ordering or delivery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47857196"/>
                  </a:ext>
                </a:extLst>
              </a:tr>
              <a:tr h="559594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GB" b="0" i="0" dirty="0">
                          <a:solidFill>
                            <a:srgbClr val="000000"/>
                          </a:solidFill>
                          <a:effectLst/>
                        </a:rPr>
                        <a:t>Strong local reputation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GB" b="0" i="0" dirty="0">
                          <a:solidFill>
                            <a:srgbClr val="000000"/>
                          </a:solidFill>
                          <a:effectLst/>
                        </a:rPr>
                        <a:t>Increased market competition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1402001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CC814C4D-B322-12C7-ABA5-A47D87FEC4D5}"/>
              </a:ext>
            </a:extLst>
          </p:cNvPr>
          <p:cNvSpPr txBox="1"/>
          <p:nvPr/>
        </p:nvSpPr>
        <p:spPr>
          <a:xfrm>
            <a:off x="1757364" y="4772027"/>
            <a:ext cx="9861550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b="0" i="0" u="none" strike="noStrike" dirty="0">
              <a:solidFill>
                <a:srgbClr val="000000"/>
              </a:solidFill>
              <a:effectLst/>
              <a:latin typeface="-webkit-standard"/>
            </a:endParaRPr>
          </a:p>
          <a:p>
            <a:endParaRPr lang="en-GB" b="0" i="0" u="none" strike="noStrike" dirty="0">
              <a:solidFill>
                <a:srgbClr val="000000"/>
              </a:solidFill>
              <a:effectLst/>
              <a:latin typeface="-webkit-standard"/>
            </a:endParaRPr>
          </a:p>
          <a:p>
            <a:endParaRPr lang="en-GB" dirty="0">
              <a:solidFill>
                <a:srgbClr val="000000"/>
              </a:solidFill>
              <a:latin typeface="-webkit-standard"/>
            </a:endParaRPr>
          </a:p>
          <a:p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The bakery's products remain highly valued, but the business model has not adapted to changes in customer behaviour.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748499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72AFE9-7476-3F05-4C48-E4B3B7E2DD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2259E3-70E1-537A-D2EC-6B254A840F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525" y="285750"/>
            <a:ext cx="8447089" cy="1371600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Problem: Nature and Scope</a:t>
            </a:r>
            <a:br>
              <a:rPr lang="en-GB" sz="4400" dirty="0"/>
            </a:br>
            <a:endParaRPr lang="en-GB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B8184E-F966-AA35-ACF3-1245C78461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800225" y="1300164"/>
            <a:ext cx="4414838" cy="5157786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en-GB" b="1" dirty="0"/>
              <a:t>Nature of the Problem</a:t>
            </a:r>
          </a:p>
          <a:p>
            <a:pPr algn="ctr"/>
            <a:endParaRPr lang="en-GB" b="1" dirty="0"/>
          </a:p>
          <a:p>
            <a:r>
              <a:rPr lang="en-GB" sz="2600" dirty="0"/>
              <a:t>Declining sales despite high-quality products</a:t>
            </a:r>
          </a:p>
          <a:p>
            <a:endParaRPr lang="en-GB" sz="2600" dirty="0"/>
          </a:p>
          <a:p>
            <a:r>
              <a:rPr lang="en-GB" sz="2600" dirty="0"/>
              <a:t>Fewer customers visiting the retail park</a:t>
            </a:r>
          </a:p>
          <a:p>
            <a:endParaRPr lang="en-GB" sz="2600" dirty="0"/>
          </a:p>
          <a:p>
            <a:r>
              <a:rPr lang="en-GB" sz="2600" dirty="0"/>
              <a:t>Rising operating costs reducing profitability</a:t>
            </a:r>
          </a:p>
          <a:p>
            <a:endParaRPr lang="en-GB" sz="2600" dirty="0"/>
          </a:p>
          <a:p>
            <a:r>
              <a:rPr lang="en-GB" sz="2600" dirty="0"/>
              <a:t> Lack of online ordering and delivery services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9EFC69-F784-8660-ECCA-3E2ECD80C9D0}"/>
              </a:ext>
            </a:extLst>
          </p:cNvPr>
          <p:cNvSpPr txBox="1"/>
          <p:nvPr/>
        </p:nvSpPr>
        <p:spPr>
          <a:xfrm>
            <a:off x="6629400" y="1300164"/>
            <a:ext cx="5029199" cy="3600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/>
              <a:t>Scope of the Problem</a:t>
            </a:r>
          </a:p>
          <a:p>
            <a:endParaRPr lang="en-GB" sz="2000" b="1" dirty="0"/>
          </a:p>
          <a:p>
            <a:endParaRPr lang="en-GB" sz="2000" dirty="0"/>
          </a:p>
          <a:p>
            <a:r>
              <a:rPr lang="en-GB" sz="2400" dirty="0"/>
              <a:t>Lower revenue and profitability</a:t>
            </a:r>
          </a:p>
          <a:p>
            <a:endParaRPr lang="en-GB" sz="2400" dirty="0"/>
          </a:p>
          <a:p>
            <a:r>
              <a:rPr lang="en-GB" sz="2400" dirty="0"/>
              <a:t>Reduced business growth</a:t>
            </a:r>
          </a:p>
          <a:p>
            <a:endParaRPr lang="en-GB" sz="2400" dirty="0"/>
          </a:p>
          <a:p>
            <a:r>
              <a:rPr lang="en-GB" sz="2400" dirty="0"/>
              <a:t>Greater competitive pressure</a:t>
            </a:r>
          </a:p>
          <a:p>
            <a:endParaRPr lang="en-GB" sz="2400" dirty="0"/>
          </a:p>
          <a:p>
            <a:r>
              <a:rPr lang="en-GB" sz="2400" dirty="0"/>
              <a:t>Risk to long-term sustainability</a:t>
            </a:r>
          </a:p>
        </p:txBody>
      </p:sp>
    </p:spTree>
    <p:extLst>
      <p:ext uri="{BB962C8B-B14F-4D97-AF65-F5344CB8AC3E}">
        <p14:creationId xmlns:p14="http://schemas.microsoft.com/office/powerpoint/2010/main" val="16613643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839E5-539A-6BA2-F020-0AEF28846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3" y="389273"/>
            <a:ext cx="8915399" cy="713232"/>
          </a:xfrm>
        </p:spPr>
        <p:txBody>
          <a:bodyPr/>
          <a:lstStyle/>
          <a:p>
            <a:r>
              <a:rPr lang="en-GB" b="1" dirty="0"/>
              <a:t>Problem: nature and scope 1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EC453-8E6E-AAA5-639A-7F2EB8FCDB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94329" y="1488141"/>
            <a:ext cx="10065503" cy="4509247"/>
          </a:xfrm>
        </p:spPr>
        <p:txBody>
          <a:bodyPr>
            <a:normAutofit lnSpcReduction="10000"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5W2H</a:t>
            </a:r>
            <a:r>
              <a:rPr lang="en-GB" dirty="0"/>
              <a:t> </a:t>
            </a:r>
            <a:r>
              <a:rPr lang="en-GB" sz="2400" b="1" dirty="0">
                <a:solidFill>
                  <a:srgbClr val="FF0000"/>
                </a:solidFill>
              </a:rPr>
              <a:t>Analysis</a:t>
            </a:r>
          </a:p>
          <a:p>
            <a:r>
              <a:rPr lang="en-GB" b="1" dirty="0"/>
              <a:t>What:</a:t>
            </a:r>
            <a:br>
              <a:rPr lang="en-GB" sz="2400" dirty="0"/>
            </a:br>
            <a:r>
              <a:rPr lang="en-GB" dirty="0"/>
              <a:t>Basil’s Bakery is experiencing a decline in sales and customer footfall, resulting in lower revenue and increasing financial pressure.</a:t>
            </a:r>
          </a:p>
          <a:p>
            <a:r>
              <a:rPr lang="en-GB" b="1" dirty="0"/>
              <a:t>Who:</a:t>
            </a:r>
            <a:br>
              <a:rPr lang="en-GB" dirty="0"/>
            </a:br>
            <a:r>
              <a:rPr lang="en-GB" dirty="0"/>
              <a:t>The problem affects the bakery owner, employees, existing customers, suppliers and other stakeholders connected to the business.</a:t>
            </a:r>
          </a:p>
          <a:p>
            <a:r>
              <a:rPr lang="en-GB" b="1" dirty="0"/>
              <a:t>Where:</a:t>
            </a:r>
            <a:br>
              <a:rPr lang="en-GB" dirty="0"/>
            </a:br>
            <a:r>
              <a:rPr lang="en-GB" dirty="0"/>
              <a:t>The problem occurs at Basil’s Bakery, located in a retail park where overall customer footfall has also decreased.</a:t>
            </a:r>
            <a:endParaRPr lang="uk-UA" dirty="0"/>
          </a:p>
          <a:p>
            <a:r>
              <a:rPr lang="en-GB" b="1" dirty="0"/>
              <a:t>When:</a:t>
            </a:r>
            <a:br>
              <a:rPr lang="en-GB" dirty="0"/>
            </a:br>
            <a:r>
              <a:rPr lang="en-GB" dirty="0"/>
              <a:t>The decline has developed gradually over recent months and is becoming more serious as operating costs continue to rise.</a:t>
            </a:r>
          </a:p>
          <a:p>
            <a:endParaRPr lang="en-GB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40872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BC5BFC-2214-AF3B-A56E-E0761A9A14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A08A2F-2742-44B9-AB8B-922E4D8D6F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3" y="389273"/>
            <a:ext cx="8915399" cy="713232"/>
          </a:xfrm>
        </p:spPr>
        <p:txBody>
          <a:bodyPr/>
          <a:lstStyle/>
          <a:p>
            <a:r>
              <a:rPr lang="en-GB" b="1" dirty="0"/>
              <a:t>Problem: nature and scope 2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6541A8-6453-3B60-0156-9ACC40F5E2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94329" y="1488141"/>
            <a:ext cx="10065503" cy="4509247"/>
          </a:xfrm>
        </p:spPr>
        <p:txBody>
          <a:bodyPr>
            <a:norm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5W2H</a:t>
            </a:r>
            <a:r>
              <a:rPr lang="en-GB" dirty="0"/>
              <a:t> </a:t>
            </a:r>
            <a:r>
              <a:rPr lang="en-GB" sz="2400" b="1" dirty="0">
                <a:solidFill>
                  <a:srgbClr val="FF0000"/>
                </a:solidFill>
              </a:rPr>
              <a:t>Analysis</a:t>
            </a:r>
          </a:p>
          <a:p>
            <a:r>
              <a:rPr lang="en-GB" b="1" dirty="0"/>
              <a:t>Why:</a:t>
            </a:r>
            <a:br>
              <a:rPr lang="en-GB" sz="2400" dirty="0"/>
            </a:br>
            <a:r>
              <a:rPr lang="en-GB" dirty="0"/>
              <a:t>The main causes include reduced retail park footfall, lack of online ordering and delivery, strong competition and changing customer buying habits.</a:t>
            </a:r>
            <a:endParaRPr lang="uk-UA" dirty="0"/>
          </a:p>
          <a:p>
            <a:r>
              <a:rPr lang="en-GB" b="1" dirty="0"/>
              <a:t>How:</a:t>
            </a:r>
            <a:br>
              <a:rPr lang="en-GB" sz="2400" dirty="0"/>
            </a:br>
            <a:r>
              <a:rPr lang="en-GB" dirty="0"/>
              <a:t>Sales are falling because the bakery relies mainly on walk-in customers and has limited digital marketing, delivery and promotional activities.</a:t>
            </a:r>
            <a:endParaRPr lang="uk-UA" dirty="0"/>
          </a:p>
          <a:p>
            <a:r>
              <a:rPr lang="en-GB" b="1" dirty="0"/>
              <a:t>How Much:</a:t>
            </a:r>
            <a:br>
              <a:rPr lang="en-GB" sz="2400" dirty="0"/>
            </a:br>
            <a:r>
              <a:rPr lang="en-GB" dirty="0"/>
              <a:t>The problem affects the bakery’s revenue, profitability and ability to cover fixed costs such as rent, utilities, wages and ingredients.</a:t>
            </a:r>
            <a:endParaRPr lang="en-GB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4509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53A23E-F5A4-C96F-36DD-4755CC1A28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777766"/>
            <a:ext cx="8915399" cy="451944"/>
          </a:xfrm>
        </p:spPr>
        <p:txBody>
          <a:bodyPr>
            <a:normAutofit fontScale="90000"/>
          </a:bodyPr>
          <a:lstStyle/>
          <a:p>
            <a:r>
              <a:rPr lang="en-GB" dirty="0"/>
              <a:t>SWOT Analysis – Basil's Bakery 1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F3B58B-ECC7-C700-20F6-C8BD9D428E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0634" y="1387366"/>
            <a:ext cx="9805603" cy="5002924"/>
          </a:xfrm>
        </p:spPr>
        <p:txBody>
          <a:bodyPr/>
          <a:lstStyle/>
          <a:p>
            <a:r>
              <a:rPr lang="en-GB" dirty="0"/>
              <a:t>🟢 </a:t>
            </a:r>
            <a:r>
              <a:rPr lang="en-GB" sz="2800" b="1" dirty="0">
                <a:solidFill>
                  <a:srgbClr val="00B050"/>
                </a:solidFill>
              </a:rPr>
              <a:t>Strengths</a:t>
            </a:r>
          </a:p>
          <a:p>
            <a:r>
              <a:rPr lang="en-GB" dirty="0"/>
              <a:t>• High-quality organic products</a:t>
            </a:r>
          </a:p>
          <a:p>
            <a:r>
              <a:rPr lang="en-GB" dirty="0"/>
              <a:t>• Strong local reputation and loyal customers</a:t>
            </a:r>
          </a:p>
          <a:p>
            <a:r>
              <a:rPr lang="en-GB" dirty="0"/>
              <a:t>• Prime location in a busy retail park</a:t>
            </a:r>
          </a:p>
          <a:p>
            <a:r>
              <a:rPr lang="en-GB" dirty="0"/>
              <a:t>• Experienced and skilled owner-baker</a:t>
            </a:r>
          </a:p>
          <a:p>
            <a:endParaRPr lang="en-GB" dirty="0"/>
          </a:p>
          <a:p>
            <a:r>
              <a:rPr lang="en-GB" dirty="0"/>
              <a:t>🔴 </a:t>
            </a:r>
            <a:r>
              <a:rPr lang="en-GB" sz="2800" b="1" dirty="0">
                <a:solidFill>
                  <a:srgbClr val="FF0000"/>
                </a:solidFill>
              </a:rPr>
              <a:t>Weaknesses</a:t>
            </a:r>
          </a:p>
          <a:p>
            <a:r>
              <a:rPr lang="en-GB" dirty="0"/>
              <a:t>• No delivery or online ordering service</a:t>
            </a:r>
          </a:p>
          <a:p>
            <a:r>
              <a:rPr lang="en-GB" dirty="0"/>
              <a:t>• Heavy reliance on walk-in customers</a:t>
            </a:r>
          </a:p>
          <a:p>
            <a:r>
              <a:rPr lang="en-GB" dirty="0"/>
              <a:t>• High fixed operating costs</a:t>
            </a:r>
          </a:p>
          <a:p>
            <a:r>
              <a:rPr lang="en-GB" dirty="0"/>
              <a:t>• Limited staffing; owner often works alone (no delegation)</a:t>
            </a:r>
          </a:p>
        </p:txBody>
      </p:sp>
    </p:spTree>
    <p:extLst>
      <p:ext uri="{BB962C8B-B14F-4D97-AF65-F5344CB8AC3E}">
        <p14:creationId xmlns:p14="http://schemas.microsoft.com/office/powerpoint/2010/main" val="15605803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78E7A4-3409-C611-D0AD-DC8276D530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1022" y="711200"/>
            <a:ext cx="9393590" cy="519289"/>
          </a:xfrm>
        </p:spPr>
        <p:txBody>
          <a:bodyPr>
            <a:normAutofit fontScale="90000"/>
          </a:bodyPr>
          <a:lstStyle/>
          <a:p>
            <a:r>
              <a:rPr lang="en-GB" dirty="0"/>
              <a:t>SWOT Analysis – Basil's Bakery 2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8AC248-D4B2-3BF5-BAD6-A99D745675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11022" y="1309510"/>
            <a:ext cx="9393590" cy="4837289"/>
          </a:xfrm>
        </p:spPr>
        <p:txBody>
          <a:bodyPr>
            <a:normAutofit/>
          </a:bodyPr>
          <a:lstStyle/>
          <a:p>
            <a:endParaRPr lang="en-GB" dirty="0"/>
          </a:p>
          <a:p>
            <a:r>
              <a:rPr lang="en-GB" dirty="0"/>
              <a:t>🔵 </a:t>
            </a:r>
            <a:r>
              <a:rPr lang="en-GB" sz="2800" b="1" dirty="0">
                <a:solidFill>
                  <a:srgbClr val="0070C0"/>
                </a:solidFill>
              </a:rPr>
              <a:t>Opportunities</a:t>
            </a:r>
          </a:p>
          <a:p>
            <a:r>
              <a:rPr lang="en-GB" dirty="0"/>
              <a:t>• </a:t>
            </a:r>
            <a:r>
              <a:rPr lang="en-US" dirty="0"/>
              <a:t>Launch delivery and pre-order</a:t>
            </a:r>
            <a:endParaRPr lang="uk-UA" dirty="0"/>
          </a:p>
          <a:p>
            <a:r>
              <a:rPr lang="en-GB" dirty="0"/>
              <a:t>• Digital transformation</a:t>
            </a:r>
          </a:p>
          <a:p>
            <a:endParaRPr lang="en-GB" dirty="0"/>
          </a:p>
          <a:p>
            <a:r>
              <a:rPr lang="en-GB" dirty="0"/>
              <a:t>🟠 </a:t>
            </a:r>
            <a:r>
              <a:rPr lang="en-GB" sz="2800" b="1" dirty="0">
                <a:solidFill>
                  <a:srgbClr val="FFC000"/>
                </a:solidFill>
              </a:rPr>
              <a:t>Threats</a:t>
            </a:r>
          </a:p>
          <a:p>
            <a:r>
              <a:rPr lang="en-GB" dirty="0"/>
              <a:t>•Declining retail park traffic</a:t>
            </a:r>
          </a:p>
          <a:p>
            <a:r>
              <a:rPr lang="en-GB" dirty="0"/>
              <a:t>• Rising costs of rent, utilities and ingredients</a:t>
            </a:r>
          </a:p>
          <a:p>
            <a:r>
              <a:rPr lang="en-GB" dirty="0"/>
              <a:t>• Competition from supermarkets and chain bakeries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2308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BBF1A0-31D4-AE82-0E49-CB3E2AF022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FF139-88A7-AC9D-AF18-982F27842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9314" y="870857"/>
            <a:ext cx="9988449" cy="4794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PESTLE ANALYSIS: Basil’s Bakery</a:t>
            </a:r>
            <a:br>
              <a:rPr lang="en-GB" dirty="0">
                <a:solidFill>
                  <a:srgbClr val="000000"/>
                </a:solidFill>
              </a:rPr>
            </a:br>
            <a:endParaRPr lang="en-GB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C93F77-814A-0ECC-2EBF-D80C1C33F7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01742" y="1030147"/>
            <a:ext cx="9876021" cy="5116010"/>
          </a:xfrm>
        </p:spPr>
        <p:txBody>
          <a:bodyPr>
            <a:normAutofit fontScale="92500" lnSpcReduction="20000"/>
          </a:bodyPr>
          <a:lstStyle/>
          <a:p>
            <a:r>
              <a:rPr lang="en-GB" b="1" dirty="0"/>
              <a:t>POLITICAL</a:t>
            </a:r>
          </a:p>
          <a:p>
            <a:r>
              <a:rPr lang="en-GB" sz="1300" dirty="0"/>
              <a:t>🔴</a:t>
            </a:r>
            <a:r>
              <a:rPr lang="en-GB" sz="1200" dirty="0"/>
              <a:t> </a:t>
            </a:r>
            <a:r>
              <a:rPr lang="en-GB" dirty="0"/>
              <a:t>COVID-19 restrictions negatively affected the bakery’s operations and customer footfall..</a:t>
            </a:r>
            <a:endParaRPr lang="uk-UA" dirty="0"/>
          </a:p>
          <a:p>
            <a:r>
              <a:rPr lang="en-GB" sz="1400" dirty="0"/>
              <a:t>🔴 </a:t>
            </a:r>
            <a:r>
              <a:rPr lang="en-GB" dirty="0"/>
              <a:t>After the restrictions were lifted, customer footfall did not return to its pre-pandemic level.</a:t>
            </a:r>
            <a:endParaRPr lang="uk-UA" dirty="0"/>
          </a:p>
          <a:p>
            <a:endParaRPr lang="en-GB" b="1" dirty="0"/>
          </a:p>
          <a:p>
            <a:r>
              <a:rPr lang="en-GB" b="1" dirty="0"/>
              <a:t>ECONOMIC</a:t>
            </a:r>
          </a:p>
          <a:p>
            <a:r>
              <a:rPr lang="en-GB" sz="1400" dirty="0"/>
              <a:t>🔴</a:t>
            </a:r>
            <a:r>
              <a:rPr lang="en-GB" dirty="0"/>
              <a:t>Between 2023 and 2025, sales remained approximately 25% below the 2019 lev</a:t>
            </a:r>
            <a:r>
              <a:rPr lang="en-US" dirty="0"/>
              <a:t>el</a:t>
            </a:r>
            <a:r>
              <a:rPr lang="en-GB" dirty="0"/>
              <a:t>.</a:t>
            </a:r>
            <a:endParaRPr lang="uk-UA" sz="1400" dirty="0"/>
          </a:p>
          <a:p>
            <a:r>
              <a:rPr lang="en-GB" sz="1400" dirty="0"/>
              <a:t>🔴</a:t>
            </a:r>
            <a:r>
              <a:rPr lang="en-GB" dirty="0"/>
              <a:t>Reduced customer footfall has resulted in lower sales revenue for the bakery.</a:t>
            </a:r>
          </a:p>
          <a:p>
            <a:endParaRPr lang="en-GB" b="1" dirty="0"/>
          </a:p>
          <a:p>
            <a:r>
              <a:rPr lang="en-GB" b="1" dirty="0"/>
              <a:t>SOCIAL</a:t>
            </a:r>
            <a:endParaRPr lang="uk-UA" b="1" dirty="0"/>
          </a:p>
          <a:p>
            <a:r>
              <a:rPr lang="en-GB" sz="1400" dirty="0"/>
              <a:t>🔴</a:t>
            </a:r>
            <a:r>
              <a:rPr lang="uk-UA" sz="1400" dirty="0"/>
              <a:t> </a:t>
            </a:r>
            <a:r>
              <a:rPr lang="en-GB" dirty="0"/>
              <a:t>Customer behaviour has changed since the pandemic, with fewer shoppers visiting the retail park.</a:t>
            </a:r>
          </a:p>
          <a:p>
            <a:r>
              <a:rPr lang="en-GB" sz="1400" dirty="0"/>
              <a:t>🔴</a:t>
            </a:r>
            <a:r>
              <a:rPr lang="en-GB" dirty="0"/>
              <a:t>More people working remotely has reduced the number of nearby office workers visiting the bakery.</a:t>
            </a:r>
            <a:endParaRPr lang="en-GB" sz="1400" b="1" dirty="0"/>
          </a:p>
          <a:p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7311803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300BE-D96C-22F6-553D-690EEFFC5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9314" y="870857"/>
            <a:ext cx="9988449" cy="4794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PESTLE ANALYSIS: Basil’s Bakery</a:t>
            </a:r>
            <a:br>
              <a:rPr lang="en-GB" dirty="0">
                <a:solidFill>
                  <a:srgbClr val="000000"/>
                </a:solidFill>
              </a:rPr>
            </a:br>
            <a:endParaRPr lang="en-GB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B96C4E-C633-AD44-2B5D-616D8D99EE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01742" y="1030147"/>
            <a:ext cx="9876021" cy="5116010"/>
          </a:xfrm>
        </p:spPr>
        <p:txBody>
          <a:bodyPr>
            <a:normAutofit/>
          </a:bodyPr>
          <a:lstStyle/>
          <a:p>
            <a:r>
              <a:rPr lang="en-GB" b="1" dirty="0"/>
              <a:t>TECHNOLOGICAL</a:t>
            </a:r>
            <a:endParaRPr lang="uk-UA" b="1" dirty="0"/>
          </a:p>
          <a:p>
            <a:r>
              <a:rPr lang="en-GB" sz="1200" dirty="0"/>
              <a:t>🔴</a:t>
            </a:r>
            <a:r>
              <a:rPr lang="en-GB" dirty="0"/>
              <a:t> The bakery does not provide an online ordering service..</a:t>
            </a:r>
            <a:endParaRPr lang="uk-UA" dirty="0"/>
          </a:p>
          <a:p>
            <a:r>
              <a:rPr lang="en-GB" sz="1400" dirty="0"/>
              <a:t>🔴</a:t>
            </a:r>
            <a:r>
              <a:rPr lang="en-GB" dirty="0"/>
              <a:t> The bakery does not offer a delivery service.</a:t>
            </a:r>
            <a:endParaRPr lang="uk-UA" dirty="0"/>
          </a:p>
          <a:p>
            <a:endParaRPr lang="en-GB" b="1" dirty="0"/>
          </a:p>
          <a:p>
            <a:r>
              <a:rPr lang="en-US" b="1" dirty="0"/>
              <a:t>LEGAL</a:t>
            </a:r>
            <a:endParaRPr lang="en-GB" b="1" dirty="0"/>
          </a:p>
          <a:p>
            <a:r>
              <a:rPr lang="en-GB" sz="1400" dirty="0"/>
              <a:t>🔴</a:t>
            </a:r>
            <a:r>
              <a:rPr lang="uk-UA" sz="1400" dirty="0"/>
              <a:t> </a:t>
            </a:r>
            <a:r>
              <a:rPr lang="en-GB" dirty="0"/>
              <a:t>No specific legal factors are identified in the case study.</a:t>
            </a:r>
            <a:endParaRPr lang="uk-UA" dirty="0"/>
          </a:p>
          <a:p>
            <a:r>
              <a:rPr lang="en-GB" sz="1400" dirty="0"/>
              <a:t>🔴</a:t>
            </a:r>
            <a:r>
              <a:rPr lang="en-GB" dirty="0"/>
              <a:t>The case does not mention any legal issues affecting the bakery’s sales.</a:t>
            </a:r>
            <a:endParaRPr lang="uk-UA" dirty="0"/>
          </a:p>
          <a:p>
            <a:r>
              <a:rPr lang="en-US" b="1" dirty="0"/>
              <a:t>ENVIRONMENT</a:t>
            </a:r>
            <a:r>
              <a:rPr lang="en-GB" b="1" dirty="0"/>
              <a:t>AL</a:t>
            </a:r>
            <a:endParaRPr lang="uk-UA" b="1" dirty="0"/>
          </a:p>
          <a:p>
            <a:r>
              <a:rPr lang="en-GB" sz="1400" dirty="0"/>
              <a:t>🔴</a:t>
            </a:r>
            <a:r>
              <a:rPr lang="uk-UA" sz="1400" dirty="0"/>
              <a:t> </a:t>
            </a:r>
            <a:r>
              <a:rPr lang="en-GB" dirty="0"/>
              <a:t>The bakery uses high-quality organic ingredients.</a:t>
            </a:r>
          </a:p>
          <a:p>
            <a:r>
              <a:rPr lang="en-GB" sz="1400" dirty="0"/>
              <a:t>🔴</a:t>
            </a:r>
            <a:r>
              <a:rPr lang="en-GB" dirty="0"/>
              <a:t>No other specific environmental factors are identified in the case study.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3827166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8" name="Group 147">
            <a:extLst>
              <a:ext uri="{FF2B5EF4-FFF2-40B4-BE49-F238E27FC236}">
                <a16:creationId xmlns:a16="http://schemas.microsoft.com/office/drawing/2014/main" id="{F27737A0-D7E0-4415-8E90-FD4F69E76C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49" name="Freeform 11">
              <a:extLst>
                <a:ext uri="{FF2B5EF4-FFF2-40B4-BE49-F238E27FC236}">
                  <a16:creationId xmlns:a16="http://schemas.microsoft.com/office/drawing/2014/main" id="{506CE375-B39D-4C51-A858-F4A3833110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0" name="Freeform 12">
              <a:extLst>
                <a:ext uri="{FF2B5EF4-FFF2-40B4-BE49-F238E27FC236}">
                  <a16:creationId xmlns:a16="http://schemas.microsoft.com/office/drawing/2014/main" id="{64EA8B46-395C-41F6-BE09-548B108098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1" name="Freeform 13">
              <a:extLst>
                <a:ext uri="{FF2B5EF4-FFF2-40B4-BE49-F238E27FC236}">
                  <a16:creationId xmlns:a16="http://schemas.microsoft.com/office/drawing/2014/main" id="{BC7EDC6D-8B00-48D9-B8FD-9B5285FBCE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2" name="Freeform 14">
              <a:extLst>
                <a:ext uri="{FF2B5EF4-FFF2-40B4-BE49-F238E27FC236}">
                  <a16:creationId xmlns:a16="http://schemas.microsoft.com/office/drawing/2014/main" id="{DE4BD3C3-5C1B-4305-BFA1-9054820BDD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3" name="Freeform 15">
              <a:extLst>
                <a:ext uri="{FF2B5EF4-FFF2-40B4-BE49-F238E27FC236}">
                  <a16:creationId xmlns:a16="http://schemas.microsoft.com/office/drawing/2014/main" id="{4635ED79-E821-4CFD-9F97-D6137E5DCA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4" name="Freeform 16">
              <a:extLst>
                <a:ext uri="{FF2B5EF4-FFF2-40B4-BE49-F238E27FC236}">
                  <a16:creationId xmlns:a16="http://schemas.microsoft.com/office/drawing/2014/main" id="{92FD5F9A-0D1B-4304-AC95-EA6A4E70E4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5" name="Freeform 17">
              <a:extLst>
                <a:ext uri="{FF2B5EF4-FFF2-40B4-BE49-F238E27FC236}">
                  <a16:creationId xmlns:a16="http://schemas.microsoft.com/office/drawing/2014/main" id="{E9BB96F9-6F99-413C-909E-6FCF017C13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6" name="Freeform 18">
              <a:extLst>
                <a:ext uri="{FF2B5EF4-FFF2-40B4-BE49-F238E27FC236}">
                  <a16:creationId xmlns:a16="http://schemas.microsoft.com/office/drawing/2014/main" id="{1CCAEE3F-DFD6-4F56-91DF-94C715261B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7" name="Freeform 19">
              <a:extLst>
                <a:ext uri="{FF2B5EF4-FFF2-40B4-BE49-F238E27FC236}">
                  <a16:creationId xmlns:a16="http://schemas.microsoft.com/office/drawing/2014/main" id="{A9965128-6557-433B-B75B-BDF3073111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8" name="Freeform 20">
              <a:extLst>
                <a:ext uri="{FF2B5EF4-FFF2-40B4-BE49-F238E27FC236}">
                  <a16:creationId xmlns:a16="http://schemas.microsoft.com/office/drawing/2014/main" id="{6ACA7D22-11B5-4768-B195-51BF6E7C16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9" name="Freeform 21">
              <a:extLst>
                <a:ext uri="{FF2B5EF4-FFF2-40B4-BE49-F238E27FC236}">
                  <a16:creationId xmlns:a16="http://schemas.microsoft.com/office/drawing/2014/main" id="{A10AD997-8BE7-4F95-8B7C-4E59DA1AC5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0" name="Freeform 22">
              <a:extLst>
                <a:ext uri="{FF2B5EF4-FFF2-40B4-BE49-F238E27FC236}">
                  <a16:creationId xmlns:a16="http://schemas.microsoft.com/office/drawing/2014/main" id="{DE270B5A-1647-4C9C-BA5F-6BC559F869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57D8AB18-1DD7-4D60-B9FA-190B47BB26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157"/>
            <a:ext cx="2356675" cy="6853096"/>
            <a:chOff x="6627813" y="195610"/>
            <a:chExt cx="1952625" cy="5678141"/>
          </a:xfrm>
        </p:grpSpPr>
        <p:sp>
          <p:nvSpPr>
            <p:cNvPr id="163" name="Freeform 27">
              <a:extLst>
                <a:ext uri="{FF2B5EF4-FFF2-40B4-BE49-F238E27FC236}">
                  <a16:creationId xmlns:a16="http://schemas.microsoft.com/office/drawing/2014/main" id="{AE3C8994-22F6-4B7D-B50B-80ECD1E2AF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4" name="Freeform 28">
              <a:extLst>
                <a:ext uri="{FF2B5EF4-FFF2-40B4-BE49-F238E27FC236}">
                  <a16:creationId xmlns:a16="http://schemas.microsoft.com/office/drawing/2014/main" id="{DDCDE2FF-5BFC-4807-AB1E-D6928F8F46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5" name="Freeform 29">
              <a:extLst>
                <a:ext uri="{FF2B5EF4-FFF2-40B4-BE49-F238E27FC236}">
                  <a16:creationId xmlns:a16="http://schemas.microsoft.com/office/drawing/2014/main" id="{63EF93F1-6EAF-4409-A623-76533740E1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6" name="Freeform 30">
              <a:extLst>
                <a:ext uri="{FF2B5EF4-FFF2-40B4-BE49-F238E27FC236}">
                  <a16:creationId xmlns:a16="http://schemas.microsoft.com/office/drawing/2014/main" id="{ED3B5256-3F5C-4FDE-8A9A-5A124E92BA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7" name="Freeform 31">
              <a:extLst>
                <a:ext uri="{FF2B5EF4-FFF2-40B4-BE49-F238E27FC236}">
                  <a16:creationId xmlns:a16="http://schemas.microsoft.com/office/drawing/2014/main" id="{ED5D4282-BFB9-4BFC-A20D-18E1C4EEA6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8" name="Freeform 32">
              <a:extLst>
                <a:ext uri="{FF2B5EF4-FFF2-40B4-BE49-F238E27FC236}">
                  <a16:creationId xmlns:a16="http://schemas.microsoft.com/office/drawing/2014/main" id="{3E6394EB-0752-433A-BA70-AF42B45F17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9" name="Freeform 33">
              <a:extLst>
                <a:ext uri="{FF2B5EF4-FFF2-40B4-BE49-F238E27FC236}">
                  <a16:creationId xmlns:a16="http://schemas.microsoft.com/office/drawing/2014/main" id="{DF27BE5F-DA8D-4260-9D0D-69E9CE1469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0" name="Freeform 34">
              <a:extLst>
                <a:ext uri="{FF2B5EF4-FFF2-40B4-BE49-F238E27FC236}">
                  <a16:creationId xmlns:a16="http://schemas.microsoft.com/office/drawing/2014/main" id="{9A6E5CBE-AE54-40B7-9A00-E3975FEACB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1" name="Freeform 35">
              <a:extLst>
                <a:ext uri="{FF2B5EF4-FFF2-40B4-BE49-F238E27FC236}">
                  <a16:creationId xmlns:a16="http://schemas.microsoft.com/office/drawing/2014/main" id="{6C307890-5461-4D51-ADA6-A3DA6D35B8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2" name="Freeform 36">
              <a:extLst>
                <a:ext uri="{FF2B5EF4-FFF2-40B4-BE49-F238E27FC236}">
                  <a16:creationId xmlns:a16="http://schemas.microsoft.com/office/drawing/2014/main" id="{3F9B7E4B-6412-4B97-AD48-30B1F61F3B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3" name="Freeform 37">
              <a:extLst>
                <a:ext uri="{FF2B5EF4-FFF2-40B4-BE49-F238E27FC236}">
                  <a16:creationId xmlns:a16="http://schemas.microsoft.com/office/drawing/2014/main" id="{D345D359-869B-4305-B7D7-0B5C4FDEC1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4" name="Freeform 38">
              <a:extLst>
                <a:ext uri="{FF2B5EF4-FFF2-40B4-BE49-F238E27FC236}">
                  <a16:creationId xmlns:a16="http://schemas.microsoft.com/office/drawing/2014/main" id="{2F688B27-AEB8-45BD-9597-78A97EE0DD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6" name="Rectangle 175">
            <a:extLst>
              <a:ext uri="{FF2B5EF4-FFF2-40B4-BE49-F238E27FC236}">
                <a16:creationId xmlns:a16="http://schemas.microsoft.com/office/drawing/2014/main" id="{4EB21FA6-8B6A-4699-8408-91E699800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78" name="Freeform 6">
            <a:extLst>
              <a:ext uri="{FF2B5EF4-FFF2-40B4-BE49-F238E27FC236}">
                <a16:creationId xmlns:a16="http://schemas.microsoft.com/office/drawing/2014/main" id="{BA1AABB7-0FD0-4445-8B8B-7A0C680C5C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2D5479D-B1A8-36B4-4017-EFC4049BEC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725" y="177799"/>
            <a:ext cx="10932305" cy="6675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4786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99987-98D1-706D-2E63-5B8DDBF31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5926" y="338327"/>
            <a:ext cx="9818686" cy="1517905"/>
          </a:xfrm>
        </p:spPr>
        <p:txBody>
          <a:bodyPr>
            <a:normAutofit/>
          </a:bodyPr>
          <a:lstStyle/>
          <a:p>
            <a:r>
              <a:rPr lang="en-GB" b="1" dirty="0"/>
              <a:t>Key Findings &amp; Recommendations 1</a:t>
            </a:r>
            <a:br>
              <a:rPr lang="en-GB" b="1" dirty="0"/>
            </a:br>
            <a:endParaRPr lang="en-GB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53051C-8483-F6FD-7AB5-FC885653EC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89212" y="1457325"/>
            <a:ext cx="8915399" cy="4729163"/>
          </a:xfrm>
        </p:spPr>
        <p:txBody>
          <a:bodyPr/>
          <a:lstStyle/>
          <a:p>
            <a:r>
              <a:rPr lang="en-GB" b="1" dirty="0"/>
              <a:t>Key Findings</a:t>
            </a:r>
          </a:p>
          <a:p>
            <a:endParaRPr lang="en-GB" b="1" dirty="0"/>
          </a:p>
          <a:p>
            <a:r>
              <a:rPr lang="en-GB" dirty="0"/>
              <a:t> Sales decline is caused by both internal and external factors.</a:t>
            </a:r>
          </a:p>
          <a:p>
            <a:endParaRPr lang="en-GB" dirty="0"/>
          </a:p>
          <a:p>
            <a:r>
              <a:rPr lang="en-GB" dirty="0"/>
              <a:t> The main weakness is the lack of digital sales channels.</a:t>
            </a:r>
          </a:p>
          <a:p>
            <a:endParaRPr lang="en-GB" dirty="0"/>
          </a:p>
          <a:p>
            <a:r>
              <a:rPr lang="en-GB" dirty="0"/>
              <a:t> Rising operating costs and lower customer footfall have reduced profitability.</a:t>
            </a:r>
          </a:p>
          <a:p>
            <a:endParaRPr lang="en-GB" dirty="0"/>
          </a:p>
          <a:p>
            <a:r>
              <a:rPr lang="en-GB" dirty="0"/>
              <a:t> The bakery's strong reputation and product quality provide a solid competitive advantage.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04733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8ACCB5-6C1E-6841-5374-6AD421266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78DCB-90C4-B655-632A-6545B7B1C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3050" y="338327"/>
            <a:ext cx="9961561" cy="1517905"/>
          </a:xfrm>
        </p:spPr>
        <p:txBody>
          <a:bodyPr>
            <a:normAutofit/>
          </a:bodyPr>
          <a:lstStyle/>
          <a:p>
            <a:r>
              <a:rPr lang="en-GB" b="1" dirty="0"/>
              <a:t>Key Findings &amp; Recommendations 2</a:t>
            </a:r>
            <a:br>
              <a:rPr lang="en-GB" b="1" dirty="0"/>
            </a:br>
            <a:endParaRPr lang="en-GB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6A3F46-6019-9802-34F8-B80177DE2D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30400" y="1856232"/>
            <a:ext cx="9574211" cy="4160520"/>
          </a:xfrm>
        </p:spPr>
        <p:txBody>
          <a:bodyPr>
            <a:normAutofit/>
          </a:bodyPr>
          <a:lstStyle/>
          <a:p>
            <a:r>
              <a:rPr lang="en-GB" sz="2400" b="1" dirty="0"/>
              <a:t>Recommendations</a:t>
            </a:r>
          </a:p>
          <a:p>
            <a:br>
              <a:rPr lang="en-GB" dirty="0"/>
            </a:br>
            <a:r>
              <a:rPr lang="en-GB" b="1" dirty="0"/>
              <a:t>Launch online ordering.</a:t>
            </a:r>
            <a:endParaRPr lang="uk-UA" b="1" dirty="0"/>
          </a:p>
          <a:p>
            <a:endParaRPr lang="en-GB" b="1" dirty="0"/>
          </a:p>
          <a:p>
            <a:r>
              <a:rPr lang="en-GB" b="1" dirty="0"/>
              <a:t>Introduce click-and-collect before full delivery.</a:t>
            </a:r>
            <a:endParaRPr lang="uk-UA" b="1" dirty="0"/>
          </a:p>
          <a:p>
            <a:endParaRPr lang="en-GB" b="1" dirty="0"/>
          </a:p>
          <a:p>
            <a:r>
              <a:rPr lang="en-GB" b="1" dirty="0"/>
              <a:t>Use social media to promote daily fresh products.</a:t>
            </a:r>
            <a:endParaRPr lang="uk-UA" b="1" dirty="0"/>
          </a:p>
          <a:p>
            <a:endParaRPr lang="en-GB" b="1" dirty="0"/>
          </a:p>
          <a:p>
            <a:r>
              <a:rPr lang="en-GB" b="1" dirty="0"/>
              <a:t>Evaluate customer demand before investing in delivery.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21296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04D579-16E8-B204-87FD-92516DE4F4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9912BC-4031-236C-15A9-9AF0D6CB5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3100" y="338327"/>
            <a:ext cx="9561511" cy="1517905"/>
          </a:xfrm>
        </p:spPr>
        <p:txBody>
          <a:bodyPr>
            <a:normAutofit/>
          </a:bodyPr>
          <a:lstStyle/>
          <a:p>
            <a:r>
              <a:rPr lang="en-GB" b="1" dirty="0"/>
              <a:t>Key Findings &amp; Recommendations 3</a:t>
            </a:r>
            <a:br>
              <a:rPr lang="en-GB" b="1" dirty="0"/>
            </a:br>
            <a:endParaRPr lang="en-GB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58B05F-22E2-0692-4953-788841A96D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89212" y="1856232"/>
            <a:ext cx="8915399" cy="4160520"/>
          </a:xfrm>
        </p:spPr>
        <p:txBody>
          <a:bodyPr>
            <a:normAutofit/>
          </a:bodyPr>
          <a:lstStyle/>
          <a:p>
            <a:r>
              <a:rPr lang="en-GB" b="1" dirty="0"/>
              <a:t>Recommendations</a:t>
            </a:r>
            <a:endParaRPr lang="uk-UA" b="1" dirty="0"/>
          </a:p>
          <a:p>
            <a:endParaRPr lang="uk-UA" b="1" dirty="0"/>
          </a:p>
          <a:p>
            <a:r>
              <a:rPr lang="en-GB" b="1" dirty="0"/>
              <a:t>Alternative strategy</a:t>
            </a:r>
            <a:endParaRPr lang="en-GB" dirty="0"/>
          </a:p>
          <a:p>
            <a:r>
              <a:rPr lang="en-GB" dirty="0"/>
              <a:t>Relocate to a more affluent area if the owner wishes to maintain a traditional artisan business model without digital transformation.</a:t>
            </a:r>
          </a:p>
          <a:p>
            <a:r>
              <a:rPr lang="en-GB" dirty="0"/>
              <a:t>Target customers who value premium quality over price.</a:t>
            </a:r>
          </a:p>
          <a:p>
            <a:r>
              <a:rPr lang="en-GB" dirty="0"/>
              <a:t>Accept lower growth potential in exchange for preserving the existing business model.</a:t>
            </a:r>
          </a:p>
          <a:p>
            <a:endParaRPr lang="en-GB" b="1" dirty="0"/>
          </a:p>
          <a:p>
            <a:endParaRPr lang="en-GB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64052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BA486E-4386-4837-3318-F7108C1E0A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FED9DB-5485-BEAF-D059-48ABD57A61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338328"/>
            <a:ext cx="8915399" cy="932688"/>
          </a:xfrm>
        </p:spPr>
        <p:txBody>
          <a:bodyPr/>
          <a:lstStyle/>
          <a:p>
            <a:r>
              <a:rPr lang="en-GB" b="1" dirty="0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10231B-3142-2448-F811-6EBF472C1A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800226" y="1271016"/>
            <a:ext cx="9704386" cy="5029772"/>
          </a:xfrm>
        </p:spPr>
        <p:txBody>
          <a:bodyPr/>
          <a:lstStyle/>
          <a:p>
            <a:endParaRPr lang="en-GB" dirty="0"/>
          </a:p>
          <a:p>
            <a:r>
              <a:rPr lang="en-GB" dirty="0"/>
              <a:t>🟢 Sales decline is driven by internal and external factors.</a:t>
            </a:r>
          </a:p>
          <a:p>
            <a:endParaRPr lang="en-GB" dirty="0"/>
          </a:p>
          <a:p>
            <a:r>
              <a:rPr lang="en-GB" dirty="0"/>
              <a:t>🟢 Strong product quality and local reputation remain key strengths. </a:t>
            </a:r>
          </a:p>
          <a:p>
            <a:endParaRPr lang="en-GB" dirty="0"/>
          </a:p>
          <a:p>
            <a:r>
              <a:rPr lang="en-GB" dirty="0"/>
              <a:t>🟢 Limited digital presence restricts business growth. </a:t>
            </a:r>
          </a:p>
          <a:p>
            <a:endParaRPr lang="en-GB" dirty="0"/>
          </a:p>
          <a:p>
            <a:r>
              <a:rPr lang="en-GB" dirty="0"/>
              <a:t>🟢 Digital transformation offers the greatest growth opportunity. </a:t>
            </a:r>
          </a:p>
          <a:p>
            <a:endParaRPr lang="en-GB" dirty="0"/>
          </a:p>
          <a:p>
            <a:r>
              <a:rPr lang="en-GB" dirty="0"/>
              <a:t>🟢 Relocation could be an alternative for a traditional business model.</a:t>
            </a:r>
          </a:p>
        </p:txBody>
      </p:sp>
    </p:spTree>
    <p:extLst>
      <p:ext uri="{BB962C8B-B14F-4D97-AF65-F5344CB8AC3E}">
        <p14:creationId xmlns:p14="http://schemas.microsoft.com/office/powerpoint/2010/main" val="30202147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B30E9-9073-E60E-A7A9-048C6F3D6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357188"/>
            <a:ext cx="8915399" cy="800100"/>
          </a:xfrm>
        </p:spPr>
        <p:txBody>
          <a:bodyPr/>
          <a:lstStyle/>
          <a:p>
            <a:r>
              <a:rPr lang="en-GB" b="1" dirty="0"/>
              <a:t>References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8D0C3B-0DFC-3E5A-28D7-AC7CD95B6A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89706" y="1600199"/>
            <a:ext cx="9914905" cy="4900613"/>
          </a:xfrm>
        </p:spPr>
        <p:txBody>
          <a:bodyPr>
            <a:normAutofit lnSpcReduction="10000"/>
          </a:bodyPr>
          <a:lstStyle/>
          <a:p>
            <a:r>
              <a:rPr lang="en-GB" b="1" dirty="0"/>
              <a:t>Basil's Bakery Case Study</a:t>
            </a:r>
            <a:r>
              <a:rPr lang="en-GB" dirty="0"/>
              <a:t> (2026) </a:t>
            </a:r>
            <a:r>
              <a:rPr lang="en-GB" i="1" dirty="0"/>
              <a:t>Module materials</a:t>
            </a:r>
            <a:r>
              <a:rPr lang="en-GB" dirty="0"/>
              <a:t>. University of Wales Trinity Saint David. (Unpublished teaching case).</a:t>
            </a:r>
          </a:p>
          <a:p>
            <a:r>
              <a:rPr lang="en-GB" dirty="0"/>
              <a:t>Cadle, J., Paul, D., Hunsley, J., Reed, A., Beckham, D. and Turner, P. (2021) </a:t>
            </a:r>
            <a:r>
              <a:rPr lang="en-GB" i="1" dirty="0"/>
              <a:t>Business Analysis Techniques: 123 Essential Tools for Success</a:t>
            </a:r>
            <a:r>
              <a:rPr lang="en-GB" dirty="0"/>
              <a:t>. Swindon: BCS, The Chartered Institute for IT. </a:t>
            </a:r>
          </a:p>
          <a:p>
            <a:r>
              <a:rPr lang="en-GB" dirty="0"/>
              <a:t>Hill, T. and Westbrook, R. (1997) 'SWOT Analysis: It's Time for a Product Recall', </a:t>
            </a:r>
            <a:r>
              <a:rPr lang="en-GB" i="1" dirty="0"/>
              <a:t>Long Range Planning</a:t>
            </a:r>
            <a:r>
              <a:rPr lang="en-GB" dirty="0"/>
              <a:t>, 30(1), pp. 46–52. https://</a:t>
            </a:r>
            <a:r>
              <a:rPr lang="en-GB" dirty="0" err="1"/>
              <a:t>doi.org</a:t>
            </a:r>
            <a:r>
              <a:rPr lang="en-GB" dirty="0"/>
              <a:t>/10.1016/S0024-6301(96)00095-7</a:t>
            </a:r>
          </a:p>
          <a:p>
            <a:r>
              <a:rPr lang="en-GB" dirty="0"/>
              <a:t>Ishikawa, K. (1986) </a:t>
            </a:r>
            <a:r>
              <a:rPr lang="en-GB" i="1" dirty="0"/>
              <a:t>Guide to Quality Control</a:t>
            </a:r>
            <a:r>
              <a:rPr lang="en-GB" dirty="0"/>
              <a:t>. Tokyo: Asian Productivity Organization.</a:t>
            </a:r>
          </a:p>
          <a:p>
            <a:r>
              <a:rPr lang="en-GB" dirty="0"/>
              <a:t>Kotler, P. and Keller, K.L. (2022) </a:t>
            </a:r>
            <a:r>
              <a:rPr lang="en-GB" i="1" dirty="0"/>
              <a:t>Marketing Management</a:t>
            </a:r>
            <a:r>
              <a:rPr lang="en-GB" dirty="0"/>
              <a:t>. 16th </a:t>
            </a:r>
            <a:r>
              <a:rPr lang="en-GB" dirty="0" err="1"/>
              <a:t>edn</a:t>
            </a:r>
            <a:r>
              <a:rPr lang="en-GB" dirty="0"/>
              <a:t>. Harlow: Pearson.</a:t>
            </a:r>
          </a:p>
          <a:p>
            <a:r>
              <a:rPr lang="en-GB" dirty="0"/>
              <a:t>Porter, M.E. (1980) </a:t>
            </a:r>
            <a:r>
              <a:rPr lang="en-GB" i="1" dirty="0"/>
              <a:t>Competitive Strategy: Techniques for </a:t>
            </a:r>
            <a:r>
              <a:rPr lang="en-GB" i="1" dirty="0" err="1"/>
              <a:t>Analyzing</a:t>
            </a:r>
            <a:r>
              <a:rPr lang="en-GB" i="1" dirty="0"/>
              <a:t> Industries and Competitors</a:t>
            </a:r>
            <a:r>
              <a:rPr lang="en-GB" dirty="0"/>
              <a:t>. New York: Free Press.</a:t>
            </a:r>
            <a:br>
              <a:rPr lang="en-GB" b="1" dirty="0">
                <a:latin typeface="Arial"/>
                <a:ea typeface="Roboto"/>
                <a:cs typeface="Roboto"/>
              </a:rPr>
            </a:br>
            <a:endParaRPr lang="en-GB" sz="1800" b="1" dirty="0">
              <a:solidFill>
                <a:srgbClr val="1D4ED8"/>
              </a:solidFill>
              <a:latin typeface="Roboto"/>
              <a:ea typeface="Roboto"/>
              <a:cs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359125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107DF-28D1-AECE-299A-375E6A01A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22761" y="935647"/>
            <a:ext cx="4340631" cy="242020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100" dirty="0"/>
              <a:t>				</a:t>
            </a:r>
            <a:r>
              <a:rPr lang="en-US" sz="5400" b="1" dirty="0"/>
              <a:t>Questions</a:t>
            </a:r>
            <a:r>
              <a:rPr lang="en-US" sz="5400" dirty="0"/>
              <a:t> </a:t>
            </a:r>
          </a:p>
        </p:txBody>
      </p:sp>
      <p:pic>
        <p:nvPicPr>
          <p:cNvPr id="1030" name="Picture 6" descr="Thank You Images - Free Download on Freepik">
            <a:extLst>
              <a:ext uri="{FF2B5EF4-FFF2-40B4-BE49-F238E27FC236}">
                <a16:creationId xmlns:a16="http://schemas.microsoft.com/office/drawing/2014/main" id="{4E528340-6F23-E58F-AD00-71C55AF8F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3" r="174" b="3"/>
          <a:stretch/>
        </p:blipFill>
        <p:spPr bwMode="auto">
          <a:xfrm>
            <a:off x="929675" y="1250067"/>
            <a:ext cx="4213521" cy="4326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0782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2529</TotalTime>
  <Words>1661</Words>
  <Application>Microsoft Macintosh PowerPoint</Application>
  <PresentationFormat>Widescreen</PresentationFormat>
  <Paragraphs>219</Paragraphs>
  <Slides>18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-webkit-standard</vt:lpstr>
      <vt:lpstr>A</vt:lpstr>
      <vt:lpstr>Aptos</vt:lpstr>
      <vt:lpstr>Arial</vt:lpstr>
      <vt:lpstr>Century Gothic</vt:lpstr>
      <vt:lpstr>Roboto</vt:lpstr>
      <vt:lpstr>Wingdings 3</vt:lpstr>
      <vt:lpstr>Wisp</vt:lpstr>
      <vt:lpstr>MODULE NAME  Problem solving and decision making   MODULE CODE  LCLM4004  STUDENT NAME   Oksana Bielova  STUDENT ID   2526746  LECTURER    Toyin Adisa  Assignment 1: Presentation</vt:lpstr>
      <vt:lpstr>OVERVIEW</vt:lpstr>
      <vt:lpstr>Basil's Bakery: Business Problem Analysis </vt:lpstr>
      <vt:lpstr>Company background</vt:lpstr>
      <vt:lpstr>Problem: Nature and Scope </vt:lpstr>
      <vt:lpstr>Problem: nature and scope 1</vt:lpstr>
      <vt:lpstr>Problem: nature and scope 2</vt:lpstr>
      <vt:lpstr>SWOT Analysis – Basil's Bakery 1</vt:lpstr>
      <vt:lpstr>SWOT Analysis – Basil's Bakery 2</vt:lpstr>
      <vt:lpstr>PESTLE ANALYSIS: Basil’s Bakery </vt:lpstr>
      <vt:lpstr>PESTLE ANALYSIS: Basil’s Bakery </vt:lpstr>
      <vt:lpstr>PowerPoint Presentation</vt:lpstr>
      <vt:lpstr>Key Findings &amp; Recommendations 1 </vt:lpstr>
      <vt:lpstr>Key Findings &amp; Recommendations 2 </vt:lpstr>
      <vt:lpstr>Key Findings &amp; Recommendations 3 </vt:lpstr>
      <vt:lpstr>Conclusion</vt:lpstr>
      <vt:lpstr>References </vt:lpstr>
      <vt:lpstr>    Questions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Anita Nan</dc:creator>
  <cp:lastModifiedBy>Oksana Bielova (2526746)</cp:lastModifiedBy>
  <cp:revision>97</cp:revision>
  <dcterms:created xsi:type="dcterms:W3CDTF">2024-10-08T15:58:04Z</dcterms:created>
  <dcterms:modified xsi:type="dcterms:W3CDTF">2026-07-11T22:09:42Z</dcterms:modified>
</cp:coreProperties>
</file>