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6" r:id="rId21"/>
    <p:sldId id="277" r:id="rId22"/>
    <p:sldId id="278" r:id="rId23"/>
    <p:sldId id="270"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108"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4104D0-EE30-420E-BAEE-06FAC9E4D03C}" type="datetimeFigureOut">
              <a:rPr lang="en-GB" smtClean="0"/>
              <a:t>09/01/2018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2115676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4104D0-EE30-420E-BAEE-06FAC9E4D03C}" type="datetimeFigureOut">
              <a:rPr lang="en-GB" smtClean="0"/>
              <a:t>09/01/2018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2940671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4104D0-EE30-420E-BAEE-06FAC9E4D03C}" type="datetimeFigureOut">
              <a:rPr lang="en-GB" smtClean="0"/>
              <a:t>09/01/2018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4097252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4104D0-EE30-420E-BAEE-06FAC9E4D03C}" type="datetimeFigureOut">
              <a:rPr lang="en-GB" smtClean="0"/>
              <a:t>09/01/2018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3015897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4104D0-EE30-420E-BAEE-06FAC9E4D03C}" type="datetimeFigureOut">
              <a:rPr lang="en-GB" smtClean="0"/>
              <a:t>09/01/2018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893100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4104D0-EE30-420E-BAEE-06FAC9E4D03C}" type="datetimeFigureOut">
              <a:rPr lang="en-GB" smtClean="0"/>
              <a:t>09/01/2018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3491383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4104D0-EE30-420E-BAEE-06FAC9E4D03C}" type="datetimeFigureOut">
              <a:rPr lang="en-GB" smtClean="0"/>
              <a:t>09/01/2018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2321676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4104D0-EE30-420E-BAEE-06FAC9E4D03C}" type="datetimeFigureOut">
              <a:rPr lang="en-GB" smtClean="0"/>
              <a:t>09/01/2018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2633186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4104D0-EE30-420E-BAEE-06FAC9E4D03C}" type="datetimeFigureOut">
              <a:rPr lang="en-GB" smtClean="0"/>
              <a:t>09/01/2018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1843472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4104D0-EE30-420E-BAEE-06FAC9E4D03C}" type="datetimeFigureOut">
              <a:rPr lang="en-GB" smtClean="0"/>
              <a:t>09/01/2018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205832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4104D0-EE30-420E-BAEE-06FAC9E4D03C}" type="datetimeFigureOut">
              <a:rPr lang="en-GB" smtClean="0"/>
              <a:t>09/01/2018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5797D9-3F82-46D9-9E82-DBDFF696411A}" type="slidenum">
              <a:rPr lang="en-GB" smtClean="0"/>
              <a:t>‹#›</a:t>
            </a:fld>
            <a:endParaRPr lang="en-GB"/>
          </a:p>
        </p:txBody>
      </p:sp>
    </p:spTree>
    <p:extLst>
      <p:ext uri="{BB962C8B-B14F-4D97-AF65-F5344CB8AC3E}">
        <p14:creationId xmlns:p14="http://schemas.microsoft.com/office/powerpoint/2010/main" val="2684933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4104D0-EE30-420E-BAEE-06FAC9E4D03C}" type="datetimeFigureOut">
              <a:rPr lang="en-GB" smtClean="0"/>
              <a:t>09/01/2018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5797D9-3F82-46D9-9E82-DBDFF696411A}" type="slidenum">
              <a:rPr lang="en-GB" smtClean="0"/>
              <a:t>‹#›</a:t>
            </a:fld>
            <a:endParaRPr lang="en-GB"/>
          </a:p>
        </p:txBody>
      </p:sp>
    </p:spTree>
    <p:extLst>
      <p:ext uri="{BB962C8B-B14F-4D97-AF65-F5344CB8AC3E}">
        <p14:creationId xmlns:p14="http://schemas.microsoft.com/office/powerpoint/2010/main" val="25250279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Writing a professional report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634969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Introduction</a:t>
            </a:r>
            <a:br>
              <a:rPr lang="en-GB" dirty="0" smtClean="0"/>
            </a:br>
            <a:endParaRPr lang="en-GB" dirty="0"/>
          </a:p>
        </p:txBody>
      </p:sp>
      <p:sp>
        <p:nvSpPr>
          <p:cNvPr id="3" name="Content Placeholder 2"/>
          <p:cNvSpPr>
            <a:spLocks noGrp="1"/>
          </p:cNvSpPr>
          <p:nvPr>
            <p:ph idx="1"/>
          </p:nvPr>
        </p:nvSpPr>
        <p:spPr/>
        <p:txBody>
          <a:bodyPr/>
          <a:lstStyle/>
          <a:p>
            <a:r>
              <a:rPr lang="en-GB" dirty="0" smtClean="0">
                <a:solidFill>
                  <a:srgbClr val="FF0000"/>
                </a:solidFill>
              </a:rPr>
              <a:t>A </a:t>
            </a:r>
            <a:r>
              <a:rPr lang="en-GB" dirty="0">
                <a:solidFill>
                  <a:srgbClr val="FF0000"/>
                </a:solidFill>
              </a:rPr>
              <a:t>technical report is a formal report designed to convey technical information in a clear and easily accessible format</a:t>
            </a:r>
            <a:r>
              <a:rPr lang="en-GB" dirty="0" smtClean="0"/>
              <a:t>.</a:t>
            </a:r>
          </a:p>
          <a:p>
            <a:r>
              <a:rPr lang="en-GB" dirty="0" smtClean="0"/>
              <a:t> </a:t>
            </a:r>
            <a:r>
              <a:rPr lang="en-GB" dirty="0"/>
              <a:t>It is divided into sections which allow different readers to access different levels of information. </a:t>
            </a:r>
            <a:endParaRPr lang="en-GB" dirty="0" smtClean="0"/>
          </a:p>
          <a:p>
            <a:r>
              <a:rPr lang="en-GB" dirty="0" smtClean="0">
                <a:solidFill>
                  <a:srgbClr val="00B050"/>
                </a:solidFill>
              </a:rPr>
              <a:t>This lecture </a:t>
            </a:r>
            <a:r>
              <a:rPr lang="en-GB" dirty="0">
                <a:solidFill>
                  <a:srgbClr val="00B050"/>
                </a:solidFill>
              </a:rPr>
              <a:t>explains the commonly accepted format for a technical report; explains the purposes of the individual sections; and gives hints on how to go about drafting and refining a report in order to produce an accurate, professional document.</a:t>
            </a:r>
            <a:r>
              <a:rPr lang="en-GB" dirty="0"/>
              <a:t/>
            </a:r>
            <a:br>
              <a:rPr lang="en-GB" dirty="0"/>
            </a:br>
            <a:endParaRPr lang="en-GB" dirty="0"/>
          </a:p>
          <a:p>
            <a:endParaRPr lang="en-GB" dirty="0"/>
          </a:p>
        </p:txBody>
      </p:sp>
    </p:spTree>
    <p:extLst>
      <p:ext uri="{BB962C8B-B14F-4D97-AF65-F5344CB8AC3E}">
        <p14:creationId xmlns:p14="http://schemas.microsoft.com/office/powerpoint/2010/main" val="26845899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Structure</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A </a:t>
            </a:r>
            <a:r>
              <a:rPr lang="en-GB" dirty="0"/>
              <a:t>technical report should contain the following sections;</a:t>
            </a:r>
          </a:p>
          <a:p>
            <a:endParaRPr lang="en-GB" dirty="0"/>
          </a:p>
        </p:txBody>
      </p:sp>
    </p:spTree>
    <p:extLst>
      <p:ext uri="{BB962C8B-B14F-4D97-AF65-F5344CB8AC3E}">
        <p14:creationId xmlns:p14="http://schemas.microsoft.com/office/powerpoint/2010/main" val="15635511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47984" y="-46316"/>
            <a:ext cx="10583040" cy="6904315"/>
          </a:xfrm>
          <a:prstGeom prst="rect">
            <a:avLst/>
          </a:prstGeom>
        </p:spPr>
      </p:pic>
    </p:spTree>
    <p:extLst>
      <p:ext uri="{BB962C8B-B14F-4D97-AF65-F5344CB8AC3E}">
        <p14:creationId xmlns:p14="http://schemas.microsoft.com/office/powerpoint/2010/main" val="3427657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27028268"/>
              </p:ext>
            </p:extLst>
          </p:nvPr>
        </p:nvGraphicFramePr>
        <p:xfrm>
          <a:off x="355600" y="365126"/>
          <a:ext cx="10998200" cy="6127035"/>
        </p:xfrm>
        <a:graphic>
          <a:graphicData uri="http://schemas.openxmlformats.org/drawingml/2006/table">
            <a:tbl>
              <a:tblPr firstRow="1" firstCol="1" bandRow="1">
                <a:tableStyleId>{5C22544A-7EE6-4342-B048-85BDC9FD1C3A}</a:tableStyleId>
              </a:tblPr>
              <a:tblGrid>
                <a:gridCol w="5499100"/>
                <a:gridCol w="5499100"/>
              </a:tblGrid>
              <a:tr h="1853803">
                <a:tc>
                  <a:txBody>
                    <a:bodyPr/>
                    <a:lstStyle/>
                    <a:p>
                      <a:pPr>
                        <a:lnSpc>
                          <a:spcPct val="107000"/>
                        </a:lnSpc>
                        <a:spcAft>
                          <a:spcPts val="0"/>
                        </a:spcAft>
                      </a:pPr>
                      <a:r>
                        <a:rPr lang="en-GB" sz="2400" dirty="0">
                          <a:effectLst/>
                        </a:rPr>
                        <a:t>Script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c>
                  <a:txBody>
                    <a:bodyPr/>
                    <a:lstStyle/>
                    <a:p>
                      <a:pPr>
                        <a:lnSpc>
                          <a:spcPct val="107000"/>
                        </a:lnSpc>
                        <a:spcAft>
                          <a:spcPts val="0"/>
                        </a:spcAft>
                      </a:pPr>
                      <a:r>
                        <a:rPr lang="en-GB" sz="2400" dirty="0">
                          <a:effectLst/>
                        </a:rPr>
                        <a:t>The report must be printed single sided on white A4 </a:t>
                      </a:r>
                      <a:r>
                        <a:rPr lang="en-GB" sz="2400" dirty="0" err="1" smtClean="0">
                          <a:effectLst/>
                        </a:rPr>
                        <a:t>paper.It</a:t>
                      </a:r>
                      <a:r>
                        <a:rPr lang="en-GB" sz="2400" baseline="0" dirty="0" smtClean="0">
                          <a:effectLst/>
                        </a:rPr>
                        <a:t> should be presented as a professional report.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r>
              <a:tr h="1011634">
                <a:tc>
                  <a:txBody>
                    <a:bodyPr/>
                    <a:lstStyle/>
                    <a:p>
                      <a:pPr>
                        <a:lnSpc>
                          <a:spcPct val="107000"/>
                        </a:lnSpc>
                        <a:spcAft>
                          <a:spcPts val="0"/>
                        </a:spcAft>
                      </a:pPr>
                      <a:r>
                        <a:rPr lang="en-GB" sz="2400" dirty="0">
                          <a:effectLst/>
                        </a:rPr>
                        <a:t>Margins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c>
                  <a:txBody>
                    <a:bodyPr/>
                    <a:lstStyle/>
                    <a:p>
                      <a:pPr>
                        <a:lnSpc>
                          <a:spcPct val="107000"/>
                        </a:lnSpc>
                        <a:spcAft>
                          <a:spcPts val="0"/>
                        </a:spcAft>
                      </a:pPr>
                      <a:r>
                        <a:rPr lang="en-GB" sz="1800" dirty="0">
                          <a:effectLst/>
                        </a:rPr>
                        <a:t>All four margins must be at least 2.54 cm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r>
              <a:tr h="1011634">
                <a:tc>
                  <a:txBody>
                    <a:bodyPr/>
                    <a:lstStyle/>
                    <a:p>
                      <a:pPr>
                        <a:lnSpc>
                          <a:spcPct val="107000"/>
                        </a:lnSpc>
                        <a:spcAft>
                          <a:spcPts val="0"/>
                        </a:spcAft>
                      </a:pPr>
                      <a:r>
                        <a:rPr lang="en-GB" sz="2400" dirty="0">
                          <a:effectLst/>
                        </a:rPr>
                        <a:t>Page numbers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c>
                  <a:txBody>
                    <a:bodyPr/>
                    <a:lstStyle/>
                    <a:p>
                      <a:pPr>
                        <a:lnSpc>
                          <a:spcPct val="107000"/>
                        </a:lnSpc>
                        <a:spcAft>
                          <a:spcPts val="0"/>
                        </a:spcAft>
                      </a:pPr>
                      <a:r>
                        <a:rPr lang="en-GB" sz="2800" dirty="0">
                          <a:effectLst/>
                        </a:rPr>
                        <a:t>Do not number the title, summary or contents pages. Number all other pages consecutively starting at 1</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r>
              <a:tr h="1853803">
                <a:tc>
                  <a:txBody>
                    <a:bodyPr/>
                    <a:lstStyle/>
                    <a:p>
                      <a:pPr>
                        <a:lnSpc>
                          <a:spcPct val="107000"/>
                        </a:lnSpc>
                        <a:spcAft>
                          <a:spcPts val="0"/>
                        </a:spcAft>
                      </a:pPr>
                      <a:r>
                        <a:rPr lang="en-GB" sz="2800" dirty="0">
                          <a:effectLst/>
                        </a:rPr>
                        <a:t>Binding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c>
                  <a:txBody>
                    <a:bodyPr/>
                    <a:lstStyle/>
                    <a:p>
                      <a:pPr>
                        <a:lnSpc>
                          <a:spcPct val="107000"/>
                        </a:lnSpc>
                        <a:spcAft>
                          <a:spcPts val="0"/>
                        </a:spcAft>
                      </a:pPr>
                      <a:r>
                        <a:rPr lang="en-GB" sz="2800" dirty="0">
                          <a:effectLst/>
                        </a:rPr>
                        <a:t>A single staple in the top left corner or </a:t>
                      </a:r>
                      <a:r>
                        <a:rPr lang="en-GB" sz="2800" dirty="0" smtClean="0">
                          <a:effectLst/>
                        </a:rPr>
                        <a:t>binders </a:t>
                      </a:r>
                      <a:r>
                        <a:rPr lang="en-GB" sz="2800" dirty="0">
                          <a:effectLst/>
                        </a:rPr>
                        <a:t>may be used.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nchor="ctr"/>
                </a:tc>
              </a:tr>
            </a:tbl>
          </a:graphicData>
        </a:graphic>
      </p:graphicFrame>
      <p:sp>
        <p:nvSpPr>
          <p:cNvPr id="5" name="Rectangle 1"/>
          <p:cNvSpPr>
            <a:spLocks noChangeArrowheads="1"/>
          </p:cNvSpPr>
          <p:nvPr/>
        </p:nvSpPr>
        <p:spPr bwMode="auto">
          <a:xfrm>
            <a:off x="-284675" y="-466490"/>
            <a:ext cx="1247667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500" b="0" i="0" u="none" strike="noStrike" cap="none" normalizeH="0" baseline="0" smtClean="0">
                <a:ln>
                  <a:noFill/>
                </a:ln>
                <a:solidFill>
                  <a:srgbClr val="034C5B"/>
                </a:solidFill>
                <a:effectLst/>
                <a:latin typeface="Arial" panose="020B0604020202020204" pitchFamily="34" charset="0"/>
                <a:ea typeface="Times New Roman" panose="02020603050405020304" pitchFamily="18" charset="0"/>
                <a:cs typeface="Arial" panose="020B0604020202020204" pitchFamily="34" charset="0"/>
              </a:rPr>
              <a:t>Presentation</a:t>
            </a:r>
            <a:endParaRPr kumimoji="0" lang="en-GB" altLang="en-US" sz="12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smtClean="0">
                <a:ln>
                  <a:noFill/>
                </a:ln>
                <a:solidFill>
                  <a:srgbClr val="35535F"/>
                </a:solidFill>
                <a:effectLst/>
                <a:latin typeface="Arial" panose="020B0604020202020204" pitchFamily="34" charset="0"/>
                <a:ea typeface="Times New Roman" panose="02020603050405020304" pitchFamily="18" charset="0"/>
                <a:cs typeface="Arial" panose="020B0604020202020204" pitchFamily="34" charset="0"/>
              </a:rPr>
              <a:t>For technical reports required as part of an assessment, the following presentation guidelines are recommended;</a:t>
            </a:r>
            <a:endParaRPr kumimoji="0" lang="en-GB" altLang="en-US" sz="12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smtClean="0">
                <a:ln>
                  <a:noFill/>
                </a:ln>
                <a:solidFill>
                  <a:srgbClr val="35535F"/>
                </a:solidFill>
                <a:effectLst/>
                <a:latin typeface="Arial" panose="020B0604020202020204" pitchFamily="34" charset="0"/>
                <a:ea typeface="Times New Roman" panose="02020603050405020304" pitchFamily="18" charset="0"/>
                <a:cs typeface="Arial" panose="020B0604020202020204" pitchFamily="34" charset="0"/>
              </a:rPr>
              <a:t/>
            </a:r>
            <a:br>
              <a:rPr kumimoji="0" lang="en-GB" altLang="en-US" sz="900" b="0" i="0" u="none" strike="noStrike" cap="none" normalizeH="0" baseline="0" smtClean="0">
                <a:ln>
                  <a:noFill/>
                </a:ln>
                <a:solidFill>
                  <a:srgbClr val="35535F"/>
                </a:solidFill>
                <a:effectLst/>
                <a:latin typeface="Arial" panose="020B0604020202020204" pitchFamily="34" charset="0"/>
                <a:ea typeface="Times New Roman" panose="02020603050405020304" pitchFamily="18" charset="0"/>
                <a:cs typeface="Arial" panose="020B0604020202020204" pitchFamily="34" charset="0"/>
              </a:rPr>
            </a:br>
            <a:r>
              <a:rPr kumimoji="0" lang="en-GB" altLang="en-US" sz="900" b="0" i="0" u="none" strike="noStrike" cap="none" normalizeH="0" baseline="0" smtClean="0">
                <a:ln>
                  <a:noFill/>
                </a:ln>
                <a:solidFill>
                  <a:srgbClr val="35535F"/>
                </a:solidFill>
                <a:effectLst/>
                <a:latin typeface="Arial" panose="020B0604020202020204" pitchFamily="34" charset="0"/>
                <a:ea typeface="Times New Roman" panose="02020603050405020304" pitchFamily="18" charset="0"/>
                <a:cs typeface="Arial" panose="020B0604020202020204" pitchFamily="34" charset="0"/>
              </a:rPr>
              <a:t/>
            </a:r>
            <a:br>
              <a:rPr kumimoji="0" lang="en-GB" altLang="en-US" sz="900" b="0" i="0" u="none" strike="noStrike" cap="none" normalizeH="0" baseline="0" smtClean="0">
                <a:ln>
                  <a:noFill/>
                </a:ln>
                <a:solidFill>
                  <a:srgbClr val="35535F"/>
                </a:solidFill>
                <a:effectLst/>
                <a:latin typeface="Arial" panose="020B0604020202020204" pitchFamily="34" charset="0"/>
                <a:ea typeface="Times New Roman" panose="02020603050405020304" pitchFamily="18" charset="0"/>
                <a:cs typeface="Arial" panose="020B0604020202020204" pitchFamily="34" charset="0"/>
              </a:rPr>
            </a:br>
            <a:endParaRPr kumimoji="0" lang="en-GB"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04092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19500" y="541867"/>
            <a:ext cx="11872500" cy="5051501"/>
          </a:xfrm>
          <a:prstGeom prst="rect">
            <a:avLst/>
          </a:prstGeom>
        </p:spPr>
      </p:pic>
    </p:spTree>
    <p:extLst>
      <p:ext uri="{BB962C8B-B14F-4D97-AF65-F5344CB8AC3E}">
        <p14:creationId xmlns:p14="http://schemas.microsoft.com/office/powerpoint/2010/main" val="36126863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Planning the report</a:t>
            </a:r>
          </a:p>
        </p:txBody>
      </p:sp>
      <p:sp>
        <p:nvSpPr>
          <p:cNvPr id="3" name="Content Placeholder 2"/>
          <p:cNvSpPr>
            <a:spLocks noGrp="1"/>
          </p:cNvSpPr>
          <p:nvPr>
            <p:ph idx="1"/>
          </p:nvPr>
        </p:nvSpPr>
        <p:spPr/>
        <p:txBody>
          <a:bodyPr>
            <a:normAutofit/>
          </a:bodyPr>
          <a:lstStyle/>
          <a:p>
            <a:r>
              <a:rPr lang="en-GB" sz="3200" dirty="0"/>
              <a:t>Collect your information. </a:t>
            </a:r>
            <a:endParaRPr lang="en-GB" sz="3200" dirty="0" smtClean="0"/>
          </a:p>
          <a:p>
            <a:r>
              <a:rPr lang="en-GB" sz="3200" dirty="0" smtClean="0"/>
              <a:t>Sources </a:t>
            </a:r>
            <a:r>
              <a:rPr lang="en-GB" sz="3200" dirty="0"/>
              <a:t>include </a:t>
            </a:r>
            <a:r>
              <a:rPr lang="en-GB" sz="3200" dirty="0" smtClean="0"/>
              <a:t>lecture </a:t>
            </a:r>
            <a:r>
              <a:rPr lang="en-GB" sz="3200" dirty="0"/>
              <a:t>notes, the University Library, the reference books and journals </a:t>
            </a:r>
            <a:r>
              <a:rPr lang="en-GB" sz="3200" dirty="0" smtClean="0"/>
              <a:t>on line.</a:t>
            </a:r>
          </a:p>
          <a:p>
            <a:r>
              <a:rPr lang="en-GB" sz="3200" dirty="0" smtClean="0"/>
              <a:t> </a:t>
            </a:r>
            <a:r>
              <a:rPr lang="en-GB" sz="3200" dirty="0"/>
              <a:t>Keep an accurate record of all the published references which you intend to use in your report, by noting down the following information;</a:t>
            </a:r>
            <a:br>
              <a:rPr lang="en-GB" sz="3200" dirty="0"/>
            </a:br>
            <a:r>
              <a:rPr lang="en-GB" sz="3200" dirty="0"/>
              <a:t/>
            </a:r>
            <a:br>
              <a:rPr lang="en-GB" sz="3200" dirty="0"/>
            </a:br>
            <a:endParaRPr lang="en-GB" sz="3200" dirty="0"/>
          </a:p>
        </p:txBody>
      </p:sp>
    </p:spTree>
    <p:extLst>
      <p:ext uri="{BB962C8B-B14F-4D97-AF65-F5344CB8AC3E}">
        <p14:creationId xmlns:p14="http://schemas.microsoft.com/office/powerpoint/2010/main" val="3699270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Journal article/Contract:</a:t>
            </a:r>
            <a:endParaRPr lang="en-GB" b="1" u="sng" dirty="0">
              <a:solidFill>
                <a:srgbClr val="FF0000"/>
              </a:solidFill>
            </a:endParaRPr>
          </a:p>
        </p:txBody>
      </p:sp>
      <p:sp>
        <p:nvSpPr>
          <p:cNvPr id="3" name="Content Placeholder 2"/>
          <p:cNvSpPr>
            <a:spLocks noGrp="1"/>
          </p:cNvSpPr>
          <p:nvPr>
            <p:ph idx="1"/>
          </p:nvPr>
        </p:nvSpPr>
        <p:spPr/>
        <p:txBody>
          <a:bodyPr/>
          <a:lstStyle/>
          <a:p>
            <a:r>
              <a:rPr lang="en-GB" dirty="0"/>
              <a:t/>
            </a:r>
            <a:br>
              <a:rPr lang="en-GB" dirty="0"/>
            </a:br>
            <a:r>
              <a:rPr lang="en-GB" sz="3200" dirty="0"/>
              <a:t>author(s)</a:t>
            </a:r>
            <a:br>
              <a:rPr lang="en-GB" sz="3200" dirty="0"/>
            </a:br>
            <a:r>
              <a:rPr lang="en-GB" sz="3200" dirty="0"/>
              <a:t>title of article</a:t>
            </a:r>
            <a:br>
              <a:rPr lang="en-GB" sz="3200" dirty="0"/>
            </a:br>
            <a:r>
              <a:rPr lang="en-GB" sz="3200" dirty="0"/>
              <a:t>name of journal (italic or underlined)</a:t>
            </a:r>
            <a:br>
              <a:rPr lang="en-GB" sz="3200" dirty="0"/>
            </a:br>
            <a:r>
              <a:rPr lang="en-GB" sz="3200" dirty="0"/>
              <a:t>year of publication</a:t>
            </a:r>
            <a:br>
              <a:rPr lang="en-GB" sz="3200" dirty="0"/>
            </a:br>
            <a:r>
              <a:rPr lang="en-GB" sz="3200" dirty="0"/>
              <a:t>volume number (bold)</a:t>
            </a:r>
            <a:br>
              <a:rPr lang="en-GB" sz="3200" dirty="0"/>
            </a:br>
            <a:r>
              <a:rPr lang="en-GB" sz="3200" dirty="0"/>
              <a:t>issue number, if provided (in brackets)</a:t>
            </a:r>
            <a:br>
              <a:rPr lang="en-GB" sz="3200" dirty="0"/>
            </a:br>
            <a:r>
              <a:rPr lang="en-GB" sz="3200" dirty="0"/>
              <a:t>page numbers</a:t>
            </a:r>
          </a:p>
        </p:txBody>
      </p:sp>
    </p:spTree>
    <p:extLst>
      <p:ext uri="{BB962C8B-B14F-4D97-AF65-F5344CB8AC3E}">
        <p14:creationId xmlns:p14="http://schemas.microsoft.com/office/powerpoint/2010/main" val="7452576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Book:</a:t>
            </a:r>
            <a:endParaRPr lang="en-GB" u="sng" dirty="0">
              <a:solidFill>
                <a:srgbClr val="FF0000"/>
              </a:solidFill>
            </a:endParaRPr>
          </a:p>
        </p:txBody>
      </p:sp>
      <p:sp>
        <p:nvSpPr>
          <p:cNvPr id="3" name="Content Placeholder 2"/>
          <p:cNvSpPr>
            <a:spLocks noGrp="1"/>
          </p:cNvSpPr>
          <p:nvPr>
            <p:ph idx="1"/>
          </p:nvPr>
        </p:nvSpPr>
        <p:spPr/>
        <p:txBody>
          <a:bodyPr>
            <a:normAutofit fontScale="92500" lnSpcReduction="20000"/>
          </a:bodyPr>
          <a:lstStyle/>
          <a:p>
            <a:pPr marL="0" indent="0">
              <a:buNone/>
            </a:pPr>
            <a:endParaRPr lang="en-GB" dirty="0" smtClean="0"/>
          </a:p>
          <a:p>
            <a:r>
              <a:rPr lang="en-GB" sz="3500" dirty="0" smtClean="0"/>
              <a:t>author(s</a:t>
            </a:r>
            <a:r>
              <a:rPr lang="en-GB" sz="3500" dirty="0"/>
              <a:t>)</a:t>
            </a:r>
            <a:br>
              <a:rPr lang="en-GB" sz="3500" dirty="0"/>
            </a:br>
            <a:endParaRPr lang="en-GB" sz="3500" dirty="0" smtClean="0"/>
          </a:p>
          <a:p>
            <a:r>
              <a:rPr lang="en-GB" sz="3500" dirty="0" smtClean="0"/>
              <a:t>title </a:t>
            </a:r>
            <a:r>
              <a:rPr lang="en-GB" sz="3500" dirty="0"/>
              <a:t>of book (italic or underlined)</a:t>
            </a:r>
            <a:br>
              <a:rPr lang="en-GB" sz="3500" dirty="0"/>
            </a:br>
            <a:endParaRPr lang="en-GB" sz="3500" dirty="0" smtClean="0"/>
          </a:p>
          <a:p>
            <a:r>
              <a:rPr lang="en-GB" sz="3500" dirty="0" smtClean="0"/>
              <a:t>edition</a:t>
            </a:r>
            <a:r>
              <a:rPr lang="en-GB" sz="3500" dirty="0"/>
              <a:t>, if appropriate</a:t>
            </a:r>
            <a:br>
              <a:rPr lang="en-GB" sz="3500" dirty="0"/>
            </a:br>
            <a:endParaRPr lang="en-GB" sz="3500" dirty="0" smtClean="0"/>
          </a:p>
          <a:p>
            <a:r>
              <a:rPr lang="en-GB" sz="3500" dirty="0" smtClean="0"/>
              <a:t>publisher</a:t>
            </a:r>
            <a:r>
              <a:rPr lang="en-GB" sz="3500" dirty="0"/>
              <a:t/>
            </a:r>
            <a:br>
              <a:rPr lang="en-GB" sz="3500" dirty="0"/>
            </a:br>
            <a:r>
              <a:rPr lang="en-GB" sz="3500" dirty="0"/>
              <a:t>year of publication</a:t>
            </a:r>
            <a:r>
              <a:rPr lang="en-GB" dirty="0"/>
              <a:t/>
            </a:r>
            <a:br>
              <a:rPr lang="en-GB" dirty="0"/>
            </a:br>
            <a:endParaRPr lang="en-GB" dirty="0"/>
          </a:p>
        </p:txBody>
      </p:sp>
    </p:spTree>
    <p:extLst>
      <p:ext uri="{BB962C8B-B14F-4D97-AF65-F5344CB8AC3E}">
        <p14:creationId xmlns:p14="http://schemas.microsoft.com/office/powerpoint/2010/main" val="30154840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Creative phase of planning.</a:t>
            </a:r>
            <a:endParaRPr lang="en-GB" b="1" u="sng" dirty="0">
              <a:solidFill>
                <a:srgbClr val="FF0000"/>
              </a:solidFill>
            </a:endParaRPr>
          </a:p>
        </p:txBody>
      </p:sp>
      <p:sp>
        <p:nvSpPr>
          <p:cNvPr id="3" name="Content Placeholder 2"/>
          <p:cNvSpPr>
            <a:spLocks noGrp="1"/>
          </p:cNvSpPr>
          <p:nvPr>
            <p:ph idx="1"/>
          </p:nvPr>
        </p:nvSpPr>
        <p:spPr/>
        <p:txBody>
          <a:bodyPr/>
          <a:lstStyle/>
          <a:p>
            <a:r>
              <a:rPr lang="en-GB" dirty="0" smtClean="0"/>
              <a:t>Write </a:t>
            </a:r>
            <a:r>
              <a:rPr lang="en-GB" dirty="0"/>
              <a:t>down topics and ideas from your researched material in random order. </a:t>
            </a:r>
            <a:r>
              <a:rPr lang="en-GB" dirty="0" smtClean="0"/>
              <a:t>Spider diagram/</a:t>
            </a:r>
            <a:r>
              <a:rPr lang="en-GB" dirty="0" err="1" smtClean="0"/>
              <a:t>mindmap</a:t>
            </a:r>
            <a:r>
              <a:rPr lang="en-GB" dirty="0" smtClean="0"/>
              <a:t> </a:t>
            </a:r>
            <a:r>
              <a:rPr lang="en-GB" dirty="0" err="1" smtClean="0"/>
              <a:t>etc</a:t>
            </a:r>
            <a:endParaRPr lang="en-GB" dirty="0" smtClean="0"/>
          </a:p>
          <a:p>
            <a:r>
              <a:rPr lang="en-GB" dirty="0" smtClean="0"/>
              <a:t>Next </a:t>
            </a:r>
            <a:r>
              <a:rPr lang="en-GB" dirty="0"/>
              <a:t>arrange them into logical groups</a:t>
            </a:r>
            <a:r>
              <a:rPr lang="en-GB" dirty="0" smtClean="0"/>
              <a:t>.</a:t>
            </a:r>
          </a:p>
          <a:p>
            <a:r>
              <a:rPr lang="en-GB" dirty="0" smtClean="0"/>
              <a:t> </a:t>
            </a:r>
            <a:r>
              <a:rPr lang="en-GB" dirty="0"/>
              <a:t>Keep note of topics that do not fit into groups in case they come in useful later. Put the groups into a logical sequence which covers the topic of your report.</a:t>
            </a:r>
          </a:p>
          <a:p>
            <a:endParaRPr lang="en-GB" dirty="0"/>
          </a:p>
        </p:txBody>
      </p:sp>
    </p:spTree>
    <p:extLst>
      <p:ext uri="{BB962C8B-B14F-4D97-AF65-F5344CB8AC3E}">
        <p14:creationId xmlns:p14="http://schemas.microsoft.com/office/powerpoint/2010/main" val="19981567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Structuring the report.</a:t>
            </a:r>
            <a:endParaRPr lang="en-GB" b="1" u="sng" dirty="0">
              <a:solidFill>
                <a:srgbClr val="FF0000"/>
              </a:solidFill>
            </a:endParaRPr>
          </a:p>
        </p:txBody>
      </p:sp>
      <p:sp>
        <p:nvSpPr>
          <p:cNvPr id="3" name="Content Placeholder 2"/>
          <p:cNvSpPr>
            <a:spLocks noGrp="1"/>
          </p:cNvSpPr>
          <p:nvPr>
            <p:ph idx="1"/>
          </p:nvPr>
        </p:nvSpPr>
        <p:spPr/>
        <p:txBody>
          <a:bodyPr/>
          <a:lstStyle/>
          <a:p>
            <a:r>
              <a:rPr lang="en-GB" sz="4400" dirty="0" smtClean="0"/>
              <a:t>Using </a:t>
            </a:r>
            <a:r>
              <a:rPr lang="en-GB" sz="4400" dirty="0"/>
              <a:t>your logical sequence of grouped ideas, write out a rough outline of the report with headings and subheadings.</a:t>
            </a:r>
          </a:p>
          <a:p>
            <a:endParaRPr lang="en-GB" dirty="0"/>
          </a:p>
        </p:txBody>
      </p:sp>
    </p:spTree>
    <p:extLst>
      <p:ext uri="{BB962C8B-B14F-4D97-AF65-F5344CB8AC3E}">
        <p14:creationId xmlns:p14="http://schemas.microsoft.com/office/powerpoint/2010/main" val="37120041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Writing the first draft</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Who </a:t>
            </a:r>
            <a:r>
              <a:rPr lang="en-GB" dirty="0"/>
              <a:t>is going to read the report? </a:t>
            </a:r>
            <a:endParaRPr lang="en-GB" dirty="0" smtClean="0"/>
          </a:p>
          <a:p>
            <a:r>
              <a:rPr lang="en-GB" dirty="0" smtClean="0"/>
              <a:t>For </a:t>
            </a:r>
            <a:r>
              <a:rPr lang="en-GB" dirty="0"/>
              <a:t>coursework assignments, the readers might be fellow students and/or </a:t>
            </a:r>
            <a:r>
              <a:rPr lang="en-GB" dirty="0" smtClean="0"/>
              <a:t>lecturers. </a:t>
            </a:r>
          </a:p>
          <a:p>
            <a:r>
              <a:rPr lang="en-GB" dirty="0" smtClean="0"/>
              <a:t>In </a:t>
            </a:r>
            <a:r>
              <a:rPr lang="en-GB" dirty="0"/>
              <a:t>professional contexts, the readers might be managers, clients, project team members. </a:t>
            </a:r>
            <a:endParaRPr lang="en-GB" dirty="0" smtClean="0"/>
          </a:p>
          <a:p>
            <a:r>
              <a:rPr lang="en-GB" dirty="0" smtClean="0"/>
              <a:t>The </a:t>
            </a:r>
            <a:r>
              <a:rPr lang="en-GB" dirty="0"/>
              <a:t>answer will affect the content and technical level, and is a major consideration in the level of detail required in the </a:t>
            </a:r>
            <a:r>
              <a:rPr lang="en-GB" dirty="0" smtClean="0"/>
              <a:t>introduction.</a:t>
            </a:r>
            <a:endParaRPr lang="en-GB" dirty="0"/>
          </a:p>
        </p:txBody>
      </p:sp>
    </p:spTree>
    <p:extLst>
      <p:ext uri="{BB962C8B-B14F-4D97-AF65-F5344CB8AC3E}">
        <p14:creationId xmlns:p14="http://schemas.microsoft.com/office/powerpoint/2010/main" val="18347986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16000"/>
            <a:ext cx="10515600" cy="5160963"/>
          </a:xfrm>
        </p:spPr>
        <p:txBody>
          <a:bodyPr/>
          <a:lstStyle/>
          <a:p>
            <a:r>
              <a:rPr lang="en-GB" sz="3600" dirty="0">
                <a:solidFill>
                  <a:srgbClr val="00B0F0"/>
                </a:solidFill>
              </a:rPr>
              <a:t>Begin writing with the main text, not the introduction. </a:t>
            </a:r>
            <a:endParaRPr lang="en-GB" sz="3600" dirty="0" smtClean="0">
              <a:solidFill>
                <a:srgbClr val="00B0F0"/>
              </a:solidFill>
            </a:endParaRPr>
          </a:p>
          <a:p>
            <a:r>
              <a:rPr lang="en-GB" sz="3600" dirty="0" smtClean="0"/>
              <a:t>Follow </a:t>
            </a:r>
            <a:r>
              <a:rPr lang="en-GB" sz="3600" dirty="0"/>
              <a:t>your outline in terms of headings and subheadings</a:t>
            </a:r>
            <a:r>
              <a:rPr lang="en-GB" sz="3600" dirty="0" smtClean="0"/>
              <a:t>.</a:t>
            </a:r>
          </a:p>
          <a:p>
            <a:r>
              <a:rPr lang="en-GB" sz="3600" dirty="0" smtClean="0"/>
              <a:t> </a:t>
            </a:r>
            <a:r>
              <a:rPr lang="en-GB" sz="3600" dirty="0">
                <a:solidFill>
                  <a:srgbClr val="7030A0"/>
                </a:solidFill>
              </a:rPr>
              <a:t>Let the ideas flow; do not worry at this stage about style, spelling or word processing. If you get stuck, go back to your outline plan and make more detailed preparatory notes to get the writing flowing again.</a:t>
            </a:r>
          </a:p>
          <a:p>
            <a:endParaRPr lang="en-GB" dirty="0"/>
          </a:p>
        </p:txBody>
      </p:sp>
    </p:spTree>
    <p:extLst>
      <p:ext uri="{BB962C8B-B14F-4D97-AF65-F5344CB8AC3E}">
        <p14:creationId xmlns:p14="http://schemas.microsoft.com/office/powerpoint/2010/main" val="17953775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3600" dirty="0">
                <a:solidFill>
                  <a:srgbClr val="7030A0"/>
                </a:solidFill>
              </a:rPr>
              <a:t>Make rough sketches of diagrams or graphs. </a:t>
            </a:r>
            <a:endParaRPr lang="en-GB" sz="3600" dirty="0" smtClean="0">
              <a:solidFill>
                <a:srgbClr val="7030A0"/>
              </a:solidFill>
            </a:endParaRPr>
          </a:p>
          <a:p>
            <a:r>
              <a:rPr lang="en-GB" sz="3600" dirty="0" smtClean="0">
                <a:solidFill>
                  <a:srgbClr val="0070C0"/>
                </a:solidFill>
              </a:rPr>
              <a:t>Keep </a:t>
            </a:r>
            <a:r>
              <a:rPr lang="en-GB" sz="3600" dirty="0">
                <a:solidFill>
                  <a:srgbClr val="0070C0"/>
                </a:solidFill>
              </a:rPr>
              <a:t>a numbered list of references as they are included in your writing and put any quoted material inside quotation marks </a:t>
            </a:r>
            <a:r>
              <a:rPr lang="en-GB" sz="3600" dirty="0" smtClean="0"/>
              <a:t>.</a:t>
            </a:r>
          </a:p>
          <a:p>
            <a:r>
              <a:rPr lang="en-GB" sz="3600" dirty="0" smtClean="0"/>
              <a:t>Write </a:t>
            </a:r>
            <a:r>
              <a:rPr lang="en-GB" sz="3600" dirty="0"/>
              <a:t>the Conclusion next, followed by the Introduction. Do not write the Summary at this stage.</a:t>
            </a:r>
          </a:p>
        </p:txBody>
      </p:sp>
    </p:spTree>
    <p:extLst>
      <p:ext uri="{BB962C8B-B14F-4D97-AF65-F5344CB8AC3E}">
        <p14:creationId xmlns:p14="http://schemas.microsoft.com/office/powerpoint/2010/main" val="41065074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Revising the first draft</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sz="3600" dirty="0" smtClean="0"/>
              <a:t>This </a:t>
            </a:r>
            <a:r>
              <a:rPr lang="en-GB" sz="3600" dirty="0"/>
              <a:t>is the stage at which your report will start to take shape as a professional, technical document. In revising what you have drafted you must bear in mind the following, important principle;</a:t>
            </a:r>
          </a:p>
          <a:p>
            <a:r>
              <a:rPr lang="en-GB" sz="3600" b="1" dirty="0">
                <a:solidFill>
                  <a:srgbClr val="FF0000"/>
                </a:solidFill>
              </a:rPr>
              <a:t>the essence of a successful technical report lies in how accurately and concisely it conveys the intended information to the intended readership</a:t>
            </a:r>
          </a:p>
        </p:txBody>
      </p:sp>
    </p:spTree>
    <p:extLst>
      <p:ext uri="{BB962C8B-B14F-4D97-AF65-F5344CB8AC3E}">
        <p14:creationId xmlns:p14="http://schemas.microsoft.com/office/powerpoint/2010/main" val="40467828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solidFill>
                  <a:srgbClr val="FF0000"/>
                </a:solidFill>
              </a:rPr>
              <a:t>Most importantly, when you read through what you have written, you must ask yourself these questions;</a:t>
            </a:r>
            <a:r>
              <a:rPr lang="en-GB" dirty="0" smtClean="0"/>
              <a:t/>
            </a:r>
            <a:br>
              <a:rPr lang="en-GB" dirty="0" smtClean="0"/>
            </a:br>
            <a:endParaRPr lang="en-GB" dirty="0"/>
          </a:p>
        </p:txBody>
      </p:sp>
      <p:sp>
        <p:nvSpPr>
          <p:cNvPr id="3" name="Content Placeholder 2"/>
          <p:cNvSpPr>
            <a:spLocks noGrp="1"/>
          </p:cNvSpPr>
          <p:nvPr>
            <p:ph idx="1"/>
          </p:nvPr>
        </p:nvSpPr>
        <p:spPr/>
        <p:txBody>
          <a:bodyPr/>
          <a:lstStyle/>
          <a:p>
            <a:pPr lvl="0"/>
            <a:r>
              <a:rPr lang="en-GB" dirty="0" smtClean="0"/>
              <a:t>Does </a:t>
            </a:r>
            <a:r>
              <a:rPr lang="en-GB" dirty="0"/>
              <a:t>that sentence/paragraph/section say what I want and mean it to say?</a:t>
            </a:r>
            <a:br>
              <a:rPr lang="en-GB" dirty="0"/>
            </a:br>
            <a:r>
              <a:rPr lang="en-GB" dirty="0"/>
              <a:t>If not, write it in a different way.</a:t>
            </a:r>
          </a:p>
          <a:p>
            <a:pPr lvl="0"/>
            <a:r>
              <a:rPr lang="en-GB" dirty="0"/>
              <a:t>Are there any words/sentences/paragraphs which could be removed without affecting the information which I am trying to convey?</a:t>
            </a:r>
            <a:br>
              <a:rPr lang="en-GB" dirty="0"/>
            </a:br>
            <a:r>
              <a:rPr lang="en-GB" b="1" dirty="0">
                <a:solidFill>
                  <a:srgbClr val="FF0000"/>
                </a:solidFill>
              </a:rPr>
              <a:t>If so, remove them</a:t>
            </a:r>
            <a:r>
              <a:rPr lang="en-GB" dirty="0"/>
              <a:t>.</a:t>
            </a:r>
          </a:p>
          <a:p>
            <a:endParaRPr lang="en-GB" dirty="0"/>
          </a:p>
        </p:txBody>
      </p:sp>
    </p:spTree>
    <p:extLst>
      <p:ext uri="{BB962C8B-B14F-4D97-AF65-F5344CB8AC3E}">
        <p14:creationId xmlns:p14="http://schemas.microsoft.com/office/powerpoint/2010/main" val="38449443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Diagrams, graphs, tables and mathematics</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It </a:t>
            </a:r>
            <a:r>
              <a:rPr lang="en-GB" dirty="0"/>
              <a:t>is often the case that technical information is most concisely and clearly conveyed by means other than words</a:t>
            </a:r>
            <a:r>
              <a:rPr lang="en-GB" dirty="0" smtClean="0"/>
              <a:t>.</a:t>
            </a:r>
          </a:p>
          <a:p>
            <a:r>
              <a:rPr lang="en-GB" dirty="0" smtClean="0"/>
              <a:t> </a:t>
            </a:r>
            <a:r>
              <a:rPr lang="en-GB" dirty="0"/>
              <a:t>Imagine how you would </a:t>
            </a:r>
            <a:r>
              <a:rPr lang="en-GB" dirty="0" smtClean="0"/>
              <a:t>describe a  foundation detail using words rather than a drawing!</a:t>
            </a:r>
          </a:p>
          <a:p>
            <a:r>
              <a:rPr lang="en-GB" dirty="0" smtClean="0"/>
              <a:t> </a:t>
            </a:r>
            <a:r>
              <a:rPr lang="en-GB" dirty="0"/>
              <a:t>Here are some simple guidelines</a:t>
            </a:r>
          </a:p>
        </p:txBody>
      </p:sp>
    </p:spTree>
    <p:extLst>
      <p:ext uri="{BB962C8B-B14F-4D97-AF65-F5344CB8AC3E}">
        <p14:creationId xmlns:p14="http://schemas.microsoft.com/office/powerpoint/2010/main" val="1976867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Diagrams</a:t>
            </a:r>
            <a:endParaRPr lang="en-GB" dirty="0">
              <a:solidFill>
                <a:srgbClr val="FF0000"/>
              </a:solidFill>
            </a:endParaRPr>
          </a:p>
        </p:txBody>
      </p:sp>
      <p:sp>
        <p:nvSpPr>
          <p:cNvPr id="3" name="Content Placeholder 2"/>
          <p:cNvSpPr>
            <a:spLocks noGrp="1"/>
          </p:cNvSpPr>
          <p:nvPr>
            <p:ph idx="1"/>
          </p:nvPr>
        </p:nvSpPr>
        <p:spPr/>
        <p:txBody>
          <a:bodyPr>
            <a:normAutofit/>
          </a:bodyPr>
          <a:lstStyle/>
          <a:p>
            <a:r>
              <a:rPr lang="en-GB" dirty="0" smtClean="0"/>
              <a:t>	Keep them simple. Draw them specifically for the report. Put small diagrams after the text reference and as close as possible to it. Think about where to place large diagrams.</a:t>
            </a:r>
          </a:p>
          <a:p>
            <a:r>
              <a:rPr lang="en-GB" dirty="0" smtClean="0"/>
              <a:t>.</a:t>
            </a:r>
          </a:p>
          <a:p>
            <a:endParaRPr lang="en-GB" dirty="0" smtClean="0"/>
          </a:p>
          <a:p>
            <a:endParaRPr lang="en-GB" dirty="0" smtClean="0"/>
          </a:p>
          <a:p>
            <a:endParaRPr lang="en-GB" dirty="0"/>
          </a:p>
        </p:txBody>
      </p:sp>
    </p:spTree>
    <p:extLst>
      <p:ext uri="{BB962C8B-B14F-4D97-AF65-F5344CB8AC3E}">
        <p14:creationId xmlns:p14="http://schemas.microsoft.com/office/powerpoint/2010/main" val="16727083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Graphs</a:t>
            </a:r>
            <a:endParaRPr lang="en-GB" dirty="0"/>
          </a:p>
        </p:txBody>
      </p:sp>
      <p:sp>
        <p:nvSpPr>
          <p:cNvPr id="3" name="Content Placeholder 2"/>
          <p:cNvSpPr>
            <a:spLocks noGrp="1"/>
          </p:cNvSpPr>
          <p:nvPr>
            <p:ph idx="1"/>
          </p:nvPr>
        </p:nvSpPr>
        <p:spPr/>
        <p:txBody>
          <a:bodyPr>
            <a:normAutofit/>
          </a:bodyPr>
          <a:lstStyle/>
          <a:p>
            <a:r>
              <a:rPr lang="en-GB" dirty="0" smtClean="0"/>
              <a:t>For detailed guidance on graph plotting, see the 'guide to laboratory report writing'</a:t>
            </a:r>
          </a:p>
          <a:p>
            <a:endParaRPr lang="en-GB" dirty="0" smtClean="0"/>
          </a:p>
        </p:txBody>
      </p:sp>
    </p:spTree>
    <p:extLst>
      <p:ext uri="{BB962C8B-B14F-4D97-AF65-F5344CB8AC3E}">
        <p14:creationId xmlns:p14="http://schemas.microsoft.com/office/powerpoint/2010/main" val="40578868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Tables</a:t>
            </a:r>
            <a:endParaRPr lang="en-GB" dirty="0"/>
          </a:p>
        </p:txBody>
      </p:sp>
      <p:sp>
        <p:nvSpPr>
          <p:cNvPr id="3" name="Content Placeholder 2"/>
          <p:cNvSpPr>
            <a:spLocks noGrp="1"/>
          </p:cNvSpPr>
          <p:nvPr>
            <p:ph idx="1"/>
          </p:nvPr>
        </p:nvSpPr>
        <p:spPr/>
        <p:txBody>
          <a:bodyPr>
            <a:normAutofit/>
          </a:bodyPr>
          <a:lstStyle/>
          <a:p>
            <a:r>
              <a:rPr lang="en-GB" dirty="0" smtClean="0"/>
              <a:t>	Is a table the best way to present your information? Consider graphs, bar charts or pie charts.</a:t>
            </a:r>
          </a:p>
        </p:txBody>
      </p:sp>
    </p:spTree>
    <p:extLst>
      <p:ext uri="{BB962C8B-B14F-4D97-AF65-F5344CB8AC3E}">
        <p14:creationId xmlns:p14="http://schemas.microsoft.com/office/powerpoint/2010/main" val="5958929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Dependent tables (small</a:t>
            </a:r>
            <a:r>
              <a:rPr lang="en-GB" dirty="0" smtClean="0"/>
              <a:t>)</a:t>
            </a:r>
            <a:endParaRPr lang="en-GB" dirty="0"/>
          </a:p>
        </p:txBody>
      </p:sp>
      <p:sp>
        <p:nvSpPr>
          <p:cNvPr id="3" name="Content Placeholder 2"/>
          <p:cNvSpPr>
            <a:spLocks noGrp="1"/>
          </p:cNvSpPr>
          <p:nvPr>
            <p:ph idx="1"/>
          </p:nvPr>
        </p:nvSpPr>
        <p:spPr/>
        <p:txBody>
          <a:bodyPr/>
          <a:lstStyle/>
          <a:p>
            <a:r>
              <a:rPr lang="en-GB" dirty="0" smtClean="0"/>
              <a:t>Dependent tables (small) can be placed within the text, even as part of a sentence.</a:t>
            </a:r>
          </a:p>
          <a:p>
            <a:endParaRPr lang="en-GB" dirty="0"/>
          </a:p>
        </p:txBody>
      </p:sp>
    </p:spTree>
    <p:extLst>
      <p:ext uri="{BB962C8B-B14F-4D97-AF65-F5344CB8AC3E}">
        <p14:creationId xmlns:p14="http://schemas.microsoft.com/office/powerpoint/2010/main" val="35726205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Independent tables (larger)</a:t>
            </a:r>
            <a:endParaRPr lang="en-GB" dirty="0">
              <a:solidFill>
                <a:srgbClr val="FF0000"/>
              </a:solidFill>
            </a:endParaRPr>
          </a:p>
        </p:txBody>
      </p:sp>
      <p:sp>
        <p:nvSpPr>
          <p:cNvPr id="3" name="Content Placeholder 2"/>
          <p:cNvSpPr>
            <a:spLocks noGrp="1"/>
          </p:cNvSpPr>
          <p:nvPr>
            <p:ph idx="1"/>
          </p:nvPr>
        </p:nvSpPr>
        <p:spPr/>
        <p:txBody>
          <a:bodyPr/>
          <a:lstStyle/>
          <a:p>
            <a:r>
              <a:rPr lang="en-GB" sz="3600" dirty="0" smtClean="0"/>
              <a:t>are separated from the text with table numbers and captions. </a:t>
            </a:r>
          </a:p>
          <a:p>
            <a:r>
              <a:rPr lang="en-GB" sz="3600" dirty="0" smtClean="0"/>
              <a:t>Position them as close as possible to the text reference.</a:t>
            </a:r>
          </a:p>
          <a:p>
            <a:r>
              <a:rPr lang="en-GB" sz="3600" dirty="0" smtClean="0"/>
              <a:t> Complicated tables should go in an appendix.</a:t>
            </a:r>
          </a:p>
          <a:p>
            <a:endParaRPr lang="en-GB" dirty="0"/>
          </a:p>
        </p:txBody>
      </p:sp>
    </p:spTree>
    <p:extLst>
      <p:ext uri="{BB962C8B-B14F-4D97-AF65-F5344CB8AC3E}">
        <p14:creationId xmlns:p14="http://schemas.microsoft.com/office/powerpoint/2010/main" val="323730658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The report layout</a:t>
            </a:r>
            <a:r>
              <a:rPr lang="en-GB" dirty="0" smtClean="0"/>
              <a:t/>
            </a:r>
            <a:br>
              <a:rPr lang="en-GB" dirty="0" smtClean="0"/>
            </a:br>
            <a:endParaRPr lang="en-GB" dirty="0"/>
          </a:p>
        </p:txBody>
      </p:sp>
      <p:sp>
        <p:nvSpPr>
          <p:cNvPr id="3" name="Content Placeholder 2"/>
          <p:cNvSpPr>
            <a:spLocks noGrp="1"/>
          </p:cNvSpPr>
          <p:nvPr>
            <p:ph idx="1"/>
          </p:nvPr>
        </p:nvSpPr>
        <p:spPr>
          <a:xfrm>
            <a:off x="423333" y="1185333"/>
            <a:ext cx="10922000" cy="4669897"/>
          </a:xfrm>
        </p:spPr>
        <p:txBody>
          <a:bodyPr>
            <a:normAutofit lnSpcReduction="10000"/>
          </a:bodyPr>
          <a:lstStyle/>
          <a:p>
            <a:r>
              <a:rPr lang="en-GB" sz="3200" b="1" dirty="0" smtClean="0">
                <a:solidFill>
                  <a:srgbClr val="7030A0"/>
                </a:solidFill>
              </a:rPr>
              <a:t>The </a:t>
            </a:r>
            <a:r>
              <a:rPr lang="en-GB" sz="3200" b="1" dirty="0">
                <a:solidFill>
                  <a:srgbClr val="7030A0"/>
                </a:solidFill>
              </a:rPr>
              <a:t>appearance of a report is no less important than its content. </a:t>
            </a:r>
            <a:endParaRPr lang="en-GB" sz="3200" b="1" dirty="0" smtClean="0">
              <a:solidFill>
                <a:srgbClr val="7030A0"/>
              </a:solidFill>
            </a:endParaRPr>
          </a:p>
          <a:p>
            <a:r>
              <a:rPr lang="en-GB" sz="3200" dirty="0" smtClean="0"/>
              <a:t>An </a:t>
            </a:r>
            <a:r>
              <a:rPr lang="en-GB" sz="3200" dirty="0"/>
              <a:t>attractive, clearly organised report stands a better chance of being read</a:t>
            </a:r>
            <a:r>
              <a:rPr lang="en-GB" sz="3200" dirty="0" smtClean="0"/>
              <a:t>.</a:t>
            </a:r>
          </a:p>
          <a:p>
            <a:r>
              <a:rPr lang="en-GB" sz="3200" dirty="0" smtClean="0"/>
              <a:t> </a:t>
            </a:r>
            <a:r>
              <a:rPr lang="en-GB" sz="3200" dirty="0"/>
              <a:t>Use a standard, 12pt, font, such as Times New Roman, for the main text</a:t>
            </a:r>
            <a:r>
              <a:rPr lang="en-GB" sz="3200" dirty="0" smtClean="0"/>
              <a:t>.</a:t>
            </a:r>
          </a:p>
          <a:p>
            <a:r>
              <a:rPr lang="en-GB" sz="3200" dirty="0" smtClean="0"/>
              <a:t> </a:t>
            </a:r>
            <a:r>
              <a:rPr lang="en-GB" sz="3200" dirty="0"/>
              <a:t>Use different font sizes, bold, italic and underline where appropriate </a:t>
            </a:r>
            <a:r>
              <a:rPr lang="en-GB" sz="3200" dirty="0" smtClean="0"/>
              <a:t>,particularly for headings/sub headings-but </a:t>
            </a:r>
            <a:r>
              <a:rPr lang="en-GB" sz="3200" dirty="0"/>
              <a:t>not to excess. Too many changes of type style can look very fussy.</a:t>
            </a:r>
            <a:br>
              <a:rPr lang="en-GB" sz="3200" dirty="0"/>
            </a:br>
            <a:endParaRPr lang="en-GB" sz="3200" dirty="0"/>
          </a:p>
          <a:p>
            <a:endParaRPr lang="en-GB" dirty="0"/>
          </a:p>
        </p:txBody>
      </p:sp>
    </p:spTree>
    <p:extLst>
      <p:ext uri="{BB962C8B-B14F-4D97-AF65-F5344CB8AC3E}">
        <p14:creationId xmlns:p14="http://schemas.microsoft.com/office/powerpoint/2010/main" val="6569121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Headings</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Use </a:t>
            </a:r>
            <a:r>
              <a:rPr lang="en-GB" dirty="0"/>
              <a:t>heading and sub-headings to break up the text and to guide the reader. </a:t>
            </a:r>
            <a:endParaRPr lang="en-GB" dirty="0" smtClean="0"/>
          </a:p>
          <a:p>
            <a:r>
              <a:rPr lang="en-GB" dirty="0" smtClean="0"/>
              <a:t>They </a:t>
            </a:r>
            <a:r>
              <a:rPr lang="en-GB" dirty="0"/>
              <a:t>should be based on the logical sequence which you identified at the planning stage but with enough sub-headings to break up the material into manageable chunks. </a:t>
            </a:r>
            <a:endParaRPr lang="en-GB" dirty="0" smtClean="0"/>
          </a:p>
          <a:p>
            <a:r>
              <a:rPr lang="en-GB" dirty="0" smtClean="0"/>
              <a:t>The </a:t>
            </a:r>
            <a:r>
              <a:rPr lang="en-GB" dirty="0"/>
              <a:t>use of numbering and type size and style can clarify the structure as follows;</a:t>
            </a:r>
          </a:p>
          <a:p>
            <a:endParaRPr lang="en-GB" dirty="0"/>
          </a:p>
        </p:txBody>
      </p:sp>
    </p:spTree>
    <p:extLst>
      <p:ext uri="{BB962C8B-B14F-4D97-AF65-F5344CB8AC3E}">
        <p14:creationId xmlns:p14="http://schemas.microsoft.com/office/powerpoint/2010/main" val="21337593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1867" y="643467"/>
            <a:ext cx="10811933" cy="5533496"/>
          </a:xfrm>
        </p:spPr>
        <p:txBody>
          <a:bodyPr/>
          <a:lstStyle/>
          <a:p>
            <a:pPr marL="0" indent="0">
              <a:buNone/>
            </a:pPr>
            <a:r>
              <a:rPr lang="en-GB" sz="3600" b="1" u="sng" dirty="0" smtClean="0">
                <a:solidFill>
                  <a:srgbClr val="FF0000"/>
                </a:solidFill>
              </a:rPr>
              <a:t>3 .Scenario B</a:t>
            </a:r>
          </a:p>
          <a:p>
            <a:pPr marL="0" indent="0">
              <a:buNone/>
            </a:pPr>
            <a:r>
              <a:rPr lang="en-GB" dirty="0" smtClean="0">
                <a:solidFill>
                  <a:srgbClr val="FF0000"/>
                </a:solidFill>
              </a:rPr>
              <a:t>3.2 Deep-water systems</a:t>
            </a:r>
          </a:p>
          <a:p>
            <a:r>
              <a:rPr lang="en-GB" dirty="0" smtClean="0"/>
              <a:t>3.2.1 "</a:t>
            </a:r>
            <a:r>
              <a:rPr lang="en-GB" sz="2000" dirty="0" smtClean="0"/>
              <a:t>Duck" devices</a:t>
            </a:r>
          </a:p>
          <a:p>
            <a:r>
              <a:rPr lang="en-GB" dirty="0" smtClean="0"/>
              <a:t>3.2.2 </a:t>
            </a:r>
            <a:r>
              <a:rPr lang="en-GB" sz="2000" dirty="0" smtClean="0"/>
              <a:t>Rafts</a:t>
            </a:r>
          </a:p>
          <a:p>
            <a:endParaRPr lang="en-GB" dirty="0"/>
          </a:p>
        </p:txBody>
      </p:sp>
    </p:spTree>
    <p:extLst>
      <p:ext uri="{BB962C8B-B14F-4D97-AF65-F5344CB8AC3E}">
        <p14:creationId xmlns:p14="http://schemas.microsoft.com/office/powerpoint/2010/main" val="33861810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References to diagrams, graphs, tables and equations</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pPr lvl="0"/>
            <a:r>
              <a:rPr lang="en-GB" dirty="0" smtClean="0"/>
              <a:t>In </a:t>
            </a:r>
            <a:r>
              <a:rPr lang="en-GB" dirty="0"/>
              <a:t>the main text you must always refer to any diagram, graph or table which you use.</a:t>
            </a:r>
          </a:p>
          <a:p>
            <a:pPr lvl="0"/>
            <a:r>
              <a:rPr lang="en-GB" dirty="0"/>
              <a:t>Label diagrams and graphs as follows;</a:t>
            </a:r>
            <a:br>
              <a:rPr lang="en-GB" dirty="0"/>
            </a:br>
            <a:r>
              <a:rPr lang="en-GB" dirty="0"/>
              <a:t/>
            </a:r>
            <a:br>
              <a:rPr lang="en-GB" dirty="0"/>
            </a:br>
            <a:r>
              <a:rPr lang="en-GB" u="sng" dirty="0"/>
              <a:t>Figure 1.2 Graph of energy output as a function of wave height</a:t>
            </a:r>
            <a:r>
              <a:rPr lang="en-GB" dirty="0"/>
              <a:t>.</a:t>
            </a:r>
            <a:br>
              <a:rPr lang="en-GB" dirty="0"/>
            </a:br>
            <a:r>
              <a:rPr lang="en-GB" dirty="0"/>
              <a:t/>
            </a:r>
            <a:br>
              <a:rPr lang="en-GB" dirty="0"/>
            </a:br>
            <a:r>
              <a:rPr lang="en-GB" dirty="0"/>
              <a:t>In this example, the second diagram in section 1 would be referred to by "...see figure 1.2..."</a:t>
            </a:r>
          </a:p>
          <a:p>
            <a:endParaRPr lang="en-GB" dirty="0"/>
          </a:p>
        </p:txBody>
      </p:sp>
    </p:spTree>
    <p:extLst>
      <p:ext uri="{BB962C8B-B14F-4D97-AF65-F5344CB8AC3E}">
        <p14:creationId xmlns:p14="http://schemas.microsoft.com/office/powerpoint/2010/main" val="324667350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Label tables in a similar fashion;</a:t>
            </a:r>
            <a:endParaRPr lang="en-GB" b="1" dirty="0">
              <a:solidFill>
                <a:srgbClr val="FF0000"/>
              </a:solidFill>
            </a:endParaRPr>
          </a:p>
        </p:txBody>
      </p:sp>
      <p:sp>
        <p:nvSpPr>
          <p:cNvPr id="3" name="Content Placeholder 2"/>
          <p:cNvSpPr>
            <a:spLocks noGrp="1"/>
          </p:cNvSpPr>
          <p:nvPr>
            <p:ph idx="1"/>
          </p:nvPr>
        </p:nvSpPr>
        <p:spPr/>
        <p:txBody>
          <a:bodyPr>
            <a:normAutofit fontScale="85000" lnSpcReduction="10000"/>
          </a:bodyPr>
          <a:lstStyle/>
          <a:p>
            <a:pPr lvl="0"/>
            <a:r>
              <a:rPr lang="en-GB" dirty="0" smtClean="0"/>
              <a:t/>
            </a:r>
            <a:br>
              <a:rPr lang="en-GB" dirty="0" smtClean="0"/>
            </a:br>
            <a:r>
              <a:rPr lang="en-GB" dirty="0" smtClean="0"/>
              <a:t/>
            </a:r>
            <a:br>
              <a:rPr lang="en-GB" dirty="0" smtClean="0"/>
            </a:br>
            <a:r>
              <a:rPr lang="en-GB" sz="3000" dirty="0" smtClean="0"/>
              <a:t>Table 3.1 Performance specifications of a range of commercially available </a:t>
            </a:r>
            <a:r>
              <a:rPr lang="en-GB" sz="3000" dirty="0" err="1" smtClean="0"/>
              <a:t>GaAsFET</a:t>
            </a:r>
            <a:r>
              <a:rPr lang="en-GB" sz="3000" dirty="0" smtClean="0"/>
              <a:t> devices</a:t>
            </a:r>
            <a:br>
              <a:rPr lang="en-GB" sz="3000" dirty="0" smtClean="0"/>
            </a:br>
            <a:r>
              <a:rPr lang="en-GB" sz="3000" dirty="0" smtClean="0"/>
              <a:t/>
            </a:r>
            <a:br>
              <a:rPr lang="en-GB" sz="3000" dirty="0" smtClean="0"/>
            </a:br>
            <a:r>
              <a:rPr lang="en-GB" sz="3000" dirty="0" smtClean="0"/>
              <a:t>In this example, the first table in section 3 might be referred to by "...with reference to the performance specifications provided in Table 3.1..."</a:t>
            </a:r>
          </a:p>
          <a:p>
            <a:pPr lvl="0"/>
            <a:r>
              <a:rPr lang="en-GB" sz="3000" dirty="0" smtClean="0"/>
              <a:t>Number equations as follows;</a:t>
            </a:r>
            <a:br>
              <a:rPr lang="en-GB" sz="3000" dirty="0" smtClean="0"/>
            </a:br>
            <a:r>
              <a:rPr lang="en-GB" sz="3000" dirty="0" smtClean="0"/>
              <a:t/>
            </a:r>
            <a:br>
              <a:rPr lang="en-GB" sz="3000" dirty="0" smtClean="0"/>
            </a:br>
            <a:r>
              <a:rPr lang="en-GB" sz="3000" dirty="0" smtClean="0"/>
              <a:t>F(dB) = 10*log</a:t>
            </a:r>
            <a:r>
              <a:rPr lang="en-GB" sz="3000" baseline="-25000" dirty="0" smtClean="0"/>
              <a:t>10</a:t>
            </a:r>
            <a:r>
              <a:rPr lang="en-GB" sz="3000" dirty="0" smtClean="0"/>
              <a:t>(F) (3.6)</a:t>
            </a:r>
            <a:br>
              <a:rPr lang="en-GB" sz="3000" dirty="0" smtClean="0"/>
            </a:br>
            <a:r>
              <a:rPr lang="en-GB" sz="3000" dirty="0" smtClean="0"/>
              <a:t/>
            </a:r>
            <a:br>
              <a:rPr lang="en-GB" sz="3000" dirty="0" smtClean="0"/>
            </a:br>
            <a:r>
              <a:rPr lang="en-GB" sz="3000" dirty="0" smtClean="0"/>
              <a:t>In this example, the sixth equation in section 3 might be referred to by "...noise figure in decibels as given by </a:t>
            </a:r>
            <a:r>
              <a:rPr lang="en-GB" sz="3000" dirty="0" err="1" smtClean="0"/>
              <a:t>eqn</a:t>
            </a:r>
            <a:r>
              <a:rPr lang="en-GB" sz="3000" dirty="0" smtClean="0"/>
              <a:t> (3.6)..."</a:t>
            </a:r>
          </a:p>
          <a:p>
            <a:endParaRPr lang="en-GB" dirty="0"/>
          </a:p>
        </p:txBody>
      </p:sp>
    </p:spTree>
    <p:extLst>
      <p:ext uri="{BB962C8B-B14F-4D97-AF65-F5344CB8AC3E}">
        <p14:creationId xmlns:p14="http://schemas.microsoft.com/office/powerpoint/2010/main" val="2218820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Originality and plagiarism</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Whenever </a:t>
            </a:r>
            <a:r>
              <a:rPr lang="en-GB" dirty="0"/>
              <a:t>you make use of other people's facts or ideas, you must indicate this in the text with a number which refers to an item in the list of references. </a:t>
            </a:r>
            <a:endParaRPr lang="en-GB" dirty="0" smtClean="0"/>
          </a:p>
          <a:p>
            <a:r>
              <a:rPr lang="en-GB" dirty="0" smtClean="0"/>
              <a:t>Any </a:t>
            </a:r>
            <a:r>
              <a:rPr lang="en-GB" dirty="0"/>
              <a:t>phrases, sentences or paragraphs which are copied unaltered must be enclosed in quotation marks and referenced by a number. Material which is not reproduced unaltered should not be in quotation marks but must still be referenced. It is not sufficient to list the sources of information at the end of the report; you must indicate the sources of information individually within the report using the reference numbering system.</a:t>
            </a:r>
          </a:p>
          <a:p>
            <a:endParaRPr lang="en-GB" dirty="0"/>
          </a:p>
        </p:txBody>
      </p:sp>
    </p:spTree>
    <p:extLst>
      <p:ext uri="{BB962C8B-B14F-4D97-AF65-F5344CB8AC3E}">
        <p14:creationId xmlns:p14="http://schemas.microsoft.com/office/powerpoint/2010/main" val="22270785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Originality and plagiarism</a:t>
            </a:r>
            <a:endParaRPr lang="en-GB" dirty="0"/>
          </a:p>
        </p:txBody>
      </p:sp>
      <p:sp>
        <p:nvSpPr>
          <p:cNvPr id="3" name="Content Placeholder 2"/>
          <p:cNvSpPr>
            <a:spLocks noGrp="1"/>
          </p:cNvSpPr>
          <p:nvPr>
            <p:ph idx="1"/>
          </p:nvPr>
        </p:nvSpPr>
        <p:spPr>
          <a:xfrm>
            <a:off x="660400" y="1371600"/>
            <a:ext cx="10693400" cy="4805363"/>
          </a:xfrm>
        </p:spPr>
        <p:txBody>
          <a:bodyPr>
            <a:normAutofit fontScale="85000" lnSpcReduction="20000"/>
          </a:bodyPr>
          <a:lstStyle/>
          <a:p>
            <a:r>
              <a:rPr lang="en-GB" sz="3500" dirty="0" smtClean="0"/>
              <a:t>Information that is not referenced is assumed to be either common knowledge or your own work or ideas; if it is not, then it is assumed to be plagiarised i.e. you have knowingly copied someone else's words, facts or ideas without reference, passing them off as your own. </a:t>
            </a:r>
          </a:p>
          <a:p>
            <a:endParaRPr lang="en-GB" sz="3500" dirty="0" smtClean="0"/>
          </a:p>
          <a:p>
            <a:r>
              <a:rPr lang="en-GB" sz="3500" dirty="0" smtClean="0">
                <a:solidFill>
                  <a:srgbClr val="FF0000"/>
                </a:solidFill>
              </a:rPr>
              <a:t>This is a </a:t>
            </a:r>
            <a:r>
              <a:rPr lang="en-GB" sz="3500" b="1" dirty="0" smtClean="0">
                <a:solidFill>
                  <a:srgbClr val="FF0000"/>
                </a:solidFill>
              </a:rPr>
              <a:t>serious offence</a:t>
            </a:r>
            <a:r>
              <a:rPr lang="en-GB" sz="3500" dirty="0" smtClean="0">
                <a:solidFill>
                  <a:srgbClr val="FF0000"/>
                </a:solidFill>
              </a:rPr>
              <a:t>. If the person copied from is a fellow student, then this offence is known as collusion and is equally serious. Examination boards can, and do, impose penalties for these offences ranging from loss of marks to disqualification from the award of a degree</a:t>
            </a:r>
          </a:p>
          <a:p>
            <a:pPr marL="0" indent="0">
              <a:buNone/>
            </a:pPr>
            <a:r>
              <a:rPr lang="en-GB" dirty="0" smtClean="0"/>
              <a:t/>
            </a:r>
            <a:br>
              <a:rPr lang="en-GB" dirty="0" smtClean="0"/>
            </a:br>
            <a:endParaRPr lang="en-GB" dirty="0" smtClean="0"/>
          </a:p>
          <a:p>
            <a:endParaRPr lang="en-GB" dirty="0"/>
          </a:p>
        </p:txBody>
      </p:sp>
    </p:spTree>
    <p:extLst>
      <p:ext uri="{BB962C8B-B14F-4D97-AF65-F5344CB8AC3E}">
        <p14:creationId xmlns:p14="http://schemas.microsoft.com/office/powerpoint/2010/main" val="340865447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Originality and plagiarism</a:t>
            </a:r>
            <a:endParaRPr lang="en-GB" dirty="0"/>
          </a:p>
        </p:txBody>
      </p:sp>
      <p:sp>
        <p:nvSpPr>
          <p:cNvPr id="3" name="Content Placeholder 2"/>
          <p:cNvSpPr>
            <a:spLocks noGrp="1"/>
          </p:cNvSpPr>
          <p:nvPr>
            <p:ph idx="1"/>
          </p:nvPr>
        </p:nvSpPr>
        <p:spPr/>
        <p:txBody>
          <a:bodyPr>
            <a:normAutofit/>
          </a:bodyPr>
          <a:lstStyle/>
          <a:p>
            <a:r>
              <a:rPr lang="en-GB" sz="3600" dirty="0" smtClean="0"/>
              <a:t>This warning applies equally to information obtained from the Internet.</a:t>
            </a:r>
          </a:p>
          <a:p>
            <a:r>
              <a:rPr lang="en-GB" sz="3600" dirty="0" smtClean="0"/>
              <a:t> It is very easy for markers to identify words and images that have been copied directly from web sites. If you do this without acknowledging the source of your information and putting the words in quotation marks then you may be charged with plagiarism.</a:t>
            </a:r>
            <a:endParaRPr lang="en-GB" sz="3600" dirty="0"/>
          </a:p>
        </p:txBody>
      </p:sp>
    </p:spTree>
    <p:extLst>
      <p:ext uri="{BB962C8B-B14F-4D97-AF65-F5344CB8AC3E}">
        <p14:creationId xmlns:p14="http://schemas.microsoft.com/office/powerpoint/2010/main" val="23484880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Finalising the report and proofreading</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sz="3600" dirty="0" smtClean="0"/>
              <a:t>Your </a:t>
            </a:r>
            <a:r>
              <a:rPr lang="en-GB" sz="3600" dirty="0"/>
              <a:t>report should now be nearly complete with an introduction, main text in sections, conclusions, properly formatted references and bibliography and any appendices. Now you must add the page numbers, contents and title pages and write the summary.</a:t>
            </a:r>
            <a:r>
              <a:rPr lang="en-GB" dirty="0"/>
              <a:t/>
            </a:r>
            <a:br>
              <a:rPr lang="en-GB" dirty="0"/>
            </a:br>
            <a:endParaRPr lang="en-GB" dirty="0"/>
          </a:p>
          <a:p>
            <a:endParaRPr lang="en-GB" dirty="0"/>
          </a:p>
        </p:txBody>
      </p:sp>
    </p:spTree>
    <p:extLst>
      <p:ext uri="{BB962C8B-B14F-4D97-AF65-F5344CB8AC3E}">
        <p14:creationId xmlns:p14="http://schemas.microsoft.com/office/powerpoint/2010/main" val="287650976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The Summary</a:t>
            </a:r>
            <a:r>
              <a:rPr lang="en-GB" dirty="0" smtClean="0"/>
              <a:t/>
            </a:r>
            <a:br>
              <a:rPr lang="en-GB" dirty="0" smtClean="0"/>
            </a:br>
            <a:endParaRPr lang="en-GB" dirty="0"/>
          </a:p>
        </p:txBody>
      </p:sp>
      <p:sp>
        <p:nvSpPr>
          <p:cNvPr id="3" name="Content Placeholder 2"/>
          <p:cNvSpPr>
            <a:spLocks noGrp="1"/>
          </p:cNvSpPr>
          <p:nvPr>
            <p:ph idx="1"/>
          </p:nvPr>
        </p:nvSpPr>
        <p:spPr>
          <a:xfrm>
            <a:off x="660400" y="1422400"/>
            <a:ext cx="10693400" cy="4754563"/>
          </a:xfrm>
        </p:spPr>
        <p:txBody>
          <a:bodyPr/>
          <a:lstStyle/>
          <a:p>
            <a:r>
              <a:rPr lang="en-GB" dirty="0" smtClean="0"/>
              <a:t>The </a:t>
            </a:r>
            <a:r>
              <a:rPr lang="en-GB" dirty="0"/>
              <a:t>summary, with the title, should indicate the scope of the report and give the main results and conclusions. It must be intelligible without the rest of the report. Many people may read, and refer to, a report summary but only a few may read the full report, as often happens in a professional organisation</a:t>
            </a:r>
            <a:r>
              <a:rPr lang="en-GB" dirty="0" smtClean="0"/>
              <a:t>.</a:t>
            </a:r>
          </a:p>
          <a:p>
            <a:endParaRPr lang="en-GB" dirty="0">
              <a:solidFill>
                <a:srgbClr val="00B050"/>
              </a:solidFill>
            </a:endParaRPr>
          </a:p>
          <a:p>
            <a:pPr lvl="0"/>
            <a:r>
              <a:rPr lang="en-GB" dirty="0">
                <a:solidFill>
                  <a:srgbClr val="00B050"/>
                </a:solidFill>
              </a:rPr>
              <a:t>Purpose - a short version of the report and a guide to the report.</a:t>
            </a:r>
          </a:p>
          <a:p>
            <a:pPr lvl="0"/>
            <a:r>
              <a:rPr lang="en-GB" dirty="0">
                <a:solidFill>
                  <a:srgbClr val="FF0000"/>
                </a:solidFill>
              </a:rPr>
              <a:t>Length - short, typically not more than 100-300 words</a:t>
            </a:r>
          </a:p>
          <a:p>
            <a:pPr lvl="0"/>
            <a:r>
              <a:rPr lang="en-GB" dirty="0">
                <a:solidFill>
                  <a:srgbClr val="7030A0"/>
                </a:solidFill>
              </a:rPr>
              <a:t>Content - provide information, not just a description of the report.</a:t>
            </a:r>
          </a:p>
          <a:p>
            <a:endParaRPr lang="en-GB" dirty="0"/>
          </a:p>
        </p:txBody>
      </p:sp>
    </p:spTree>
    <p:extLst>
      <p:ext uri="{BB962C8B-B14F-4D97-AF65-F5344CB8AC3E}">
        <p14:creationId xmlns:p14="http://schemas.microsoft.com/office/powerpoint/2010/main" val="162115813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Proofreading</a:t>
            </a:r>
            <a:r>
              <a:rPr lang="en-GB" dirty="0" smtClean="0"/>
              <a:t/>
            </a:r>
            <a:br>
              <a:rPr lang="en-GB" dirty="0" smtClean="0"/>
            </a:br>
            <a:endParaRPr lang="en-GB" dirty="0"/>
          </a:p>
        </p:txBody>
      </p:sp>
      <p:sp>
        <p:nvSpPr>
          <p:cNvPr id="3" name="Content Placeholder 2"/>
          <p:cNvSpPr>
            <a:spLocks noGrp="1"/>
          </p:cNvSpPr>
          <p:nvPr>
            <p:ph idx="1"/>
          </p:nvPr>
        </p:nvSpPr>
        <p:spPr>
          <a:xfrm>
            <a:off x="643467" y="1066800"/>
            <a:ext cx="10710333" cy="5110163"/>
          </a:xfrm>
        </p:spPr>
        <p:txBody>
          <a:bodyPr>
            <a:normAutofit/>
          </a:bodyPr>
          <a:lstStyle/>
          <a:p>
            <a:r>
              <a:rPr lang="en-GB" sz="3200" dirty="0" smtClean="0">
                <a:solidFill>
                  <a:srgbClr val="00B050"/>
                </a:solidFill>
              </a:rPr>
              <a:t>This </a:t>
            </a:r>
            <a:r>
              <a:rPr lang="en-GB" sz="3200" dirty="0">
                <a:solidFill>
                  <a:srgbClr val="00B050"/>
                </a:solidFill>
              </a:rPr>
              <a:t>refers to the checking of every aspect of a piece of written work from the content to the layout and is an absolutely necessary part of the writing process. </a:t>
            </a:r>
            <a:endParaRPr lang="en-GB" sz="3200" dirty="0" smtClean="0">
              <a:solidFill>
                <a:srgbClr val="00B050"/>
              </a:solidFill>
            </a:endParaRPr>
          </a:p>
          <a:p>
            <a:r>
              <a:rPr lang="en-GB" sz="3200" dirty="0" smtClean="0"/>
              <a:t>You </a:t>
            </a:r>
            <a:r>
              <a:rPr lang="en-GB" sz="3200" dirty="0"/>
              <a:t>should acquire the habit of never sending or submitting any piece of written work, from email to course work, without at least one and preferably several processes of proofreading. </a:t>
            </a:r>
            <a:r>
              <a:rPr lang="en-GB" sz="3200" dirty="0">
                <a:solidFill>
                  <a:srgbClr val="0070C0"/>
                </a:solidFill>
              </a:rPr>
              <a:t>In addition, it is not possible for you, as the author of a long piece of writing, to proofread accurately yourself; you are too familiar with what you have written and will not spot all the mistakes.</a:t>
            </a:r>
          </a:p>
          <a:p>
            <a:endParaRPr lang="en-GB" dirty="0"/>
          </a:p>
        </p:txBody>
      </p:sp>
    </p:spTree>
    <p:extLst>
      <p:ext uri="{BB962C8B-B14F-4D97-AF65-F5344CB8AC3E}">
        <p14:creationId xmlns:p14="http://schemas.microsoft.com/office/powerpoint/2010/main" val="42169011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Proofreading</a:t>
            </a:r>
            <a:endParaRPr lang="en-GB" dirty="0"/>
          </a:p>
        </p:txBody>
      </p:sp>
      <p:sp>
        <p:nvSpPr>
          <p:cNvPr id="3" name="Content Placeholder 2"/>
          <p:cNvSpPr>
            <a:spLocks noGrp="1"/>
          </p:cNvSpPr>
          <p:nvPr>
            <p:ph idx="1"/>
          </p:nvPr>
        </p:nvSpPr>
        <p:spPr/>
        <p:txBody>
          <a:bodyPr/>
          <a:lstStyle/>
          <a:p>
            <a:r>
              <a:rPr lang="en-GB" sz="3600" dirty="0" smtClean="0"/>
              <a:t>When you have finished your report, and before you staple it, you must check it very carefully yourself. You should then give it to someone else, e.g. one of your fellow students, to read carefully and check for any errors in content, style, structure and layout. You should record the name of this person in your acknowledgements.</a:t>
            </a:r>
            <a:r>
              <a:rPr lang="en-GB" dirty="0" smtClean="0"/>
              <a:t/>
            </a:r>
            <a:br>
              <a:rPr lang="en-GB" dirty="0" smtClean="0"/>
            </a:br>
            <a:endParaRPr lang="en-GB" dirty="0" smtClean="0"/>
          </a:p>
          <a:p>
            <a:endParaRPr lang="en-GB" dirty="0"/>
          </a:p>
        </p:txBody>
      </p:sp>
    </p:spTree>
    <p:extLst>
      <p:ext uri="{BB962C8B-B14F-4D97-AF65-F5344CB8AC3E}">
        <p14:creationId xmlns:p14="http://schemas.microsoft.com/office/powerpoint/2010/main" val="276213813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000" b="1" u="sng" dirty="0" smtClean="0">
                <a:solidFill>
                  <a:srgbClr val="FF0000"/>
                </a:solidFill>
              </a:rPr>
              <a:t>Two useful tips;</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pPr lvl="0"/>
            <a:r>
              <a:rPr lang="en-GB" sz="4000" dirty="0" smtClean="0"/>
              <a:t>Do </a:t>
            </a:r>
            <a:r>
              <a:rPr lang="en-GB" sz="4000" dirty="0"/>
              <a:t>not bother with style and formatting of a document until the penultimate or final draft.</a:t>
            </a:r>
          </a:p>
          <a:p>
            <a:pPr lvl="0"/>
            <a:r>
              <a:rPr lang="en-GB" sz="4000" dirty="0"/>
              <a:t>Do not try to get graphics finalised until the text content is complete.</a:t>
            </a:r>
          </a:p>
          <a:p>
            <a:endParaRPr lang="en-GB" sz="4000" dirty="0"/>
          </a:p>
        </p:txBody>
      </p:sp>
    </p:spTree>
    <p:extLst>
      <p:ext uri="{BB962C8B-B14F-4D97-AF65-F5344CB8AC3E}">
        <p14:creationId xmlns:p14="http://schemas.microsoft.com/office/powerpoint/2010/main" val="39353820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Title page</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 which includes: - the title of the report (avoid long titles)</a:t>
            </a:r>
          </a:p>
          <a:p>
            <a:r>
              <a:rPr lang="en-GB" dirty="0" smtClean="0"/>
              <a:t> - student’s name and number </a:t>
            </a:r>
          </a:p>
          <a:p>
            <a:r>
              <a:rPr lang="en-GB" dirty="0" smtClean="0"/>
              <a:t>- lecturer’s name </a:t>
            </a:r>
          </a:p>
          <a:p>
            <a:r>
              <a:rPr lang="en-GB" dirty="0" smtClean="0"/>
              <a:t>- date of submission</a:t>
            </a:r>
            <a:endParaRPr lang="en-GB" dirty="0"/>
          </a:p>
        </p:txBody>
      </p:sp>
    </p:spTree>
    <p:extLst>
      <p:ext uri="{BB962C8B-B14F-4D97-AF65-F5344CB8AC3E}">
        <p14:creationId xmlns:p14="http://schemas.microsoft.com/office/powerpoint/2010/main" val="385109613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Abstract or Summary:</a:t>
            </a:r>
            <a:endParaRPr lang="en-GB" b="1" u="sng" dirty="0">
              <a:solidFill>
                <a:srgbClr val="FF0000"/>
              </a:solidFill>
            </a:endParaRPr>
          </a:p>
        </p:txBody>
      </p:sp>
      <p:sp>
        <p:nvSpPr>
          <p:cNvPr id="3" name="Content Placeholder 2"/>
          <p:cNvSpPr>
            <a:spLocks noGrp="1"/>
          </p:cNvSpPr>
          <p:nvPr>
            <p:ph idx="1"/>
          </p:nvPr>
        </p:nvSpPr>
        <p:spPr/>
        <p:txBody>
          <a:bodyPr/>
          <a:lstStyle/>
          <a:p>
            <a:r>
              <a:rPr lang="en-GB" dirty="0" smtClean="0"/>
              <a:t>- is often written after the rest of the report is finished, but is usually read first </a:t>
            </a:r>
          </a:p>
          <a:p>
            <a:r>
              <a:rPr lang="en-GB" dirty="0" smtClean="0"/>
              <a:t>- gives us the bare facts of the report including the findings and the conclusions</a:t>
            </a:r>
          </a:p>
          <a:p>
            <a:r>
              <a:rPr lang="en-GB" dirty="0" smtClean="0"/>
              <a:t> - is typically very short</a:t>
            </a:r>
            <a:endParaRPr lang="en-GB" dirty="0"/>
          </a:p>
        </p:txBody>
      </p:sp>
    </p:spTree>
    <p:extLst>
      <p:ext uri="{BB962C8B-B14F-4D97-AF65-F5344CB8AC3E}">
        <p14:creationId xmlns:p14="http://schemas.microsoft.com/office/powerpoint/2010/main" val="65030841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Table of contents</a:t>
            </a:r>
            <a:endParaRPr lang="en-GB" b="1" u="sng" dirty="0">
              <a:solidFill>
                <a:srgbClr val="FF0000"/>
              </a:solidFill>
            </a:endParaRPr>
          </a:p>
        </p:txBody>
      </p:sp>
      <p:sp>
        <p:nvSpPr>
          <p:cNvPr id="3" name="Content Placeholder 2"/>
          <p:cNvSpPr>
            <a:spLocks noGrp="1"/>
          </p:cNvSpPr>
          <p:nvPr>
            <p:ph idx="1"/>
          </p:nvPr>
        </p:nvSpPr>
        <p:spPr/>
        <p:txBody>
          <a:bodyPr/>
          <a:lstStyle/>
          <a:p>
            <a:r>
              <a:rPr lang="en-GB" dirty="0" smtClean="0"/>
              <a:t>if your report is longer than a few pages. This: - lists the sections and sub-sections and page numbers - provides a list of diagrams, tables and appendices (if used)</a:t>
            </a:r>
          </a:p>
          <a:p>
            <a:pPr marL="0" indent="0">
              <a:buNone/>
            </a:pPr>
            <a:r>
              <a:rPr lang="en-GB" dirty="0" smtClean="0"/>
              <a:t> </a:t>
            </a:r>
          </a:p>
          <a:p>
            <a:endParaRPr lang="en-GB" dirty="0"/>
          </a:p>
          <a:p>
            <a:r>
              <a:rPr lang="en-GB" dirty="0" smtClean="0"/>
              <a:t>The following is an example of a Table of Contents for a report entitled How to Lobby:</a:t>
            </a:r>
          </a:p>
          <a:p>
            <a:endParaRPr lang="en-GB" dirty="0"/>
          </a:p>
        </p:txBody>
      </p:sp>
    </p:spTree>
    <p:extLst>
      <p:ext uri="{BB962C8B-B14F-4D97-AF65-F5344CB8AC3E}">
        <p14:creationId xmlns:p14="http://schemas.microsoft.com/office/powerpoint/2010/main" val="144830212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1353800" cy="6176963"/>
          </a:xfrm>
        </p:spPr>
        <p:txBody>
          <a:bodyPr>
            <a:normAutofit fontScale="70000" lnSpcReduction="20000"/>
          </a:bodyPr>
          <a:lstStyle/>
          <a:p>
            <a:pPr marL="0" indent="0">
              <a:buNone/>
            </a:pPr>
            <a:endParaRPr lang="en-GB" dirty="0" smtClean="0"/>
          </a:p>
          <a:p>
            <a:pPr marL="0" indent="0">
              <a:buNone/>
            </a:pPr>
            <a:r>
              <a:rPr lang="en-GB" sz="4600" dirty="0" smtClean="0"/>
              <a:t>	</a:t>
            </a:r>
            <a:r>
              <a:rPr lang="en-GB" sz="4600" b="1" u="sng" dirty="0" smtClean="0"/>
              <a:t>Contents</a:t>
            </a:r>
          </a:p>
          <a:p>
            <a:pPr marL="0" indent="0">
              <a:buNone/>
            </a:pPr>
            <a:r>
              <a:rPr lang="en-GB" dirty="0" smtClean="0"/>
              <a:t>	1.</a:t>
            </a:r>
            <a:r>
              <a:rPr lang="en-GB" b="1" dirty="0" smtClean="0"/>
              <a:t> Introduction</a:t>
            </a:r>
            <a:r>
              <a:rPr lang="en-GB" dirty="0" smtClean="0"/>
              <a:t>							 1</a:t>
            </a:r>
          </a:p>
          <a:p>
            <a:pPr marL="0" indent="0">
              <a:buNone/>
            </a:pPr>
            <a:r>
              <a:rPr lang="en-GB" dirty="0" smtClean="0"/>
              <a:t>	2. </a:t>
            </a:r>
            <a:r>
              <a:rPr lang="en-GB" b="1" dirty="0" smtClean="0"/>
              <a:t>The lobbying campaign </a:t>
            </a:r>
            <a:r>
              <a:rPr lang="en-GB" dirty="0" smtClean="0"/>
              <a:t>						 2</a:t>
            </a:r>
          </a:p>
          <a:p>
            <a:pPr marL="0" indent="0">
              <a:buNone/>
            </a:pPr>
            <a:r>
              <a:rPr lang="en-GB" dirty="0" smtClean="0"/>
              <a:t>	2.1 Professional lobbyists					 	3</a:t>
            </a:r>
          </a:p>
          <a:p>
            <a:pPr marL="0" indent="0">
              <a:buNone/>
            </a:pPr>
            <a:r>
              <a:rPr lang="en-GB" dirty="0" smtClean="0"/>
              <a:t>	2.2 Petitions							 5</a:t>
            </a:r>
          </a:p>
          <a:p>
            <a:pPr marL="0" indent="0">
              <a:buNone/>
            </a:pPr>
            <a:r>
              <a:rPr lang="en-GB" dirty="0" smtClean="0"/>
              <a:t>	2.3 Letters							 7</a:t>
            </a:r>
          </a:p>
          <a:p>
            <a:pPr marL="0" indent="0">
              <a:buNone/>
            </a:pPr>
            <a:r>
              <a:rPr lang="en-GB" dirty="0" smtClean="0"/>
              <a:t>	2.4 Demonstrations 						9</a:t>
            </a:r>
          </a:p>
          <a:p>
            <a:pPr marL="0" indent="0">
              <a:buNone/>
            </a:pPr>
            <a:r>
              <a:rPr lang="en-GB" dirty="0" smtClean="0"/>
              <a:t>	3. </a:t>
            </a:r>
            <a:r>
              <a:rPr lang="en-GB" b="1" dirty="0" smtClean="0"/>
              <a:t>Forming a lobby group </a:t>
            </a:r>
            <a:r>
              <a:rPr lang="en-GB" dirty="0" smtClean="0"/>
              <a:t>						12</a:t>
            </a:r>
          </a:p>
          <a:p>
            <a:pPr marL="0" indent="0">
              <a:buNone/>
            </a:pPr>
            <a:r>
              <a:rPr lang="en-GB" dirty="0" smtClean="0"/>
              <a:t>	3.1 Incorporated associations 					14</a:t>
            </a:r>
          </a:p>
          <a:p>
            <a:pPr marL="0" indent="0">
              <a:buNone/>
            </a:pPr>
            <a:r>
              <a:rPr lang="en-GB" dirty="0" smtClean="0"/>
              <a:t>	3.2 Co-operatives							 15</a:t>
            </a:r>
          </a:p>
          <a:p>
            <a:pPr marL="0" indent="0">
              <a:buNone/>
            </a:pPr>
            <a:r>
              <a:rPr lang="en-GB" dirty="0" smtClean="0"/>
              <a:t>	 3.2.1 Objectives							 16</a:t>
            </a:r>
          </a:p>
          <a:p>
            <a:pPr marL="0" indent="0">
              <a:buNone/>
            </a:pPr>
            <a:r>
              <a:rPr lang="en-GB" dirty="0" smtClean="0"/>
              <a:t>	 3.2.2 Size 							17</a:t>
            </a:r>
          </a:p>
          <a:p>
            <a:pPr marL="0" indent="0">
              <a:buNone/>
            </a:pPr>
            <a:r>
              <a:rPr lang="en-GB" dirty="0" smtClean="0"/>
              <a:t>	4. </a:t>
            </a:r>
            <a:r>
              <a:rPr lang="en-GB" b="1" dirty="0" smtClean="0"/>
              <a:t>Using the media</a:t>
            </a:r>
            <a:r>
              <a:rPr lang="en-GB" dirty="0" smtClean="0"/>
              <a:t>						 18</a:t>
            </a:r>
          </a:p>
          <a:p>
            <a:pPr marL="0" indent="0">
              <a:buNone/>
            </a:pPr>
            <a:r>
              <a:rPr lang="en-GB" dirty="0" smtClean="0"/>
              <a:t>	 4.1 The media release						 20</a:t>
            </a:r>
          </a:p>
          <a:p>
            <a:pPr marL="0" indent="0">
              <a:buNone/>
            </a:pPr>
            <a:r>
              <a:rPr lang="en-GB" dirty="0" smtClean="0"/>
              <a:t>	 4.2 Media conferences 						22</a:t>
            </a:r>
          </a:p>
          <a:p>
            <a:pPr marL="0" indent="0">
              <a:buNone/>
            </a:pPr>
            <a:r>
              <a:rPr lang="en-GB" dirty="0" smtClean="0"/>
              <a:t>	5. </a:t>
            </a:r>
            <a:r>
              <a:rPr lang="en-GB" b="1" dirty="0" smtClean="0"/>
              <a:t>Conclusion and Recommendations </a:t>
            </a:r>
            <a:r>
              <a:rPr lang="en-GB" dirty="0" smtClean="0"/>
              <a:t>				25 </a:t>
            </a:r>
            <a:endParaRPr lang="en-GB" dirty="0"/>
          </a:p>
        </p:txBody>
      </p:sp>
    </p:spTree>
    <p:extLst>
      <p:ext uri="{BB962C8B-B14F-4D97-AF65-F5344CB8AC3E}">
        <p14:creationId xmlns:p14="http://schemas.microsoft.com/office/powerpoint/2010/main" val="21049649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Introduction</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4400" dirty="0" smtClean="0"/>
              <a:t>which: - gives the background - explains the purpose, scope and methods used - outlines the terms of reference It should be a brief, accurate background for the body of the report </a:t>
            </a:r>
            <a:endParaRPr lang="en-GB" sz="4400" dirty="0"/>
          </a:p>
        </p:txBody>
      </p:sp>
    </p:spTree>
    <p:extLst>
      <p:ext uri="{BB962C8B-B14F-4D97-AF65-F5344CB8AC3E}">
        <p14:creationId xmlns:p14="http://schemas.microsoft.com/office/powerpoint/2010/main" val="218912702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The Main body</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4000" dirty="0" smtClean="0"/>
              <a:t>which covers the work done and what you found.</a:t>
            </a:r>
          </a:p>
          <a:p>
            <a:r>
              <a:rPr lang="en-GB" sz="4000" dirty="0" smtClean="0"/>
              <a:t> It’s divided into topics which are arranged in a logical order with headings and sub-headings</a:t>
            </a:r>
            <a:endParaRPr lang="en-GB" sz="4000" dirty="0"/>
          </a:p>
        </p:txBody>
      </p:sp>
    </p:spTree>
    <p:extLst>
      <p:ext uri="{BB962C8B-B14F-4D97-AF65-F5344CB8AC3E}">
        <p14:creationId xmlns:p14="http://schemas.microsoft.com/office/powerpoint/2010/main" val="28745938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Conclusion</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4400" dirty="0" smtClean="0"/>
              <a:t>covers the writer’s judgement based on information in the body of the report.</a:t>
            </a:r>
            <a:endParaRPr lang="en-GB" sz="4400" dirty="0"/>
          </a:p>
        </p:txBody>
      </p:sp>
    </p:spTree>
    <p:extLst>
      <p:ext uri="{BB962C8B-B14F-4D97-AF65-F5344CB8AC3E}">
        <p14:creationId xmlns:p14="http://schemas.microsoft.com/office/powerpoint/2010/main" val="310722199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Recommendations:</a:t>
            </a:r>
            <a:endParaRPr lang="en-GB" b="1" u="sng" dirty="0">
              <a:solidFill>
                <a:srgbClr val="FF0000"/>
              </a:solidFill>
            </a:endParaRPr>
          </a:p>
        </p:txBody>
      </p:sp>
      <p:sp>
        <p:nvSpPr>
          <p:cNvPr id="3" name="Content Placeholder 2"/>
          <p:cNvSpPr>
            <a:spLocks noGrp="1"/>
          </p:cNvSpPr>
          <p:nvPr>
            <p:ph idx="1"/>
          </p:nvPr>
        </p:nvSpPr>
        <p:spPr/>
        <p:txBody>
          <a:bodyPr/>
          <a:lstStyle/>
          <a:p>
            <a:r>
              <a:rPr lang="en-GB" dirty="0" smtClean="0"/>
              <a:t>- </a:t>
            </a:r>
            <a:r>
              <a:rPr lang="en-GB" sz="4000" dirty="0" smtClean="0"/>
              <a:t>gives solutions to the problems - suggests possible courses of action as a result of the conclusions, </a:t>
            </a:r>
            <a:r>
              <a:rPr lang="en-GB" sz="4000" dirty="0" err="1" smtClean="0"/>
              <a:t>eg</a:t>
            </a:r>
            <a:r>
              <a:rPr lang="en-GB" sz="4000" dirty="0" smtClean="0"/>
              <a:t> -  what should be done - when and how it should be done.</a:t>
            </a:r>
            <a:endParaRPr lang="en-GB" sz="4000" dirty="0"/>
          </a:p>
        </p:txBody>
      </p:sp>
    </p:spTree>
    <p:extLst>
      <p:ext uri="{BB962C8B-B14F-4D97-AF65-F5344CB8AC3E}">
        <p14:creationId xmlns:p14="http://schemas.microsoft.com/office/powerpoint/2010/main" val="381051010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Appendices</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4000" dirty="0" smtClean="0"/>
              <a:t>Appendices contain evidence which supports the report but is not essential because it’s either too long or too technical for the audience.</a:t>
            </a:r>
            <a:endParaRPr lang="en-GB" sz="4000" dirty="0"/>
          </a:p>
        </p:txBody>
      </p:sp>
    </p:spTree>
    <p:extLst>
      <p:ext uri="{BB962C8B-B14F-4D97-AF65-F5344CB8AC3E}">
        <p14:creationId xmlns:p14="http://schemas.microsoft.com/office/powerpoint/2010/main" val="125770992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Bibliography</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4400" dirty="0" smtClean="0"/>
              <a:t>Bibliography includes all sources of information used in the report and often those used for background reading as well. </a:t>
            </a:r>
            <a:endParaRPr lang="en-GB" sz="4400" dirty="0"/>
          </a:p>
        </p:txBody>
      </p:sp>
    </p:spTree>
    <p:extLst>
      <p:ext uri="{BB962C8B-B14F-4D97-AF65-F5344CB8AC3E}">
        <p14:creationId xmlns:p14="http://schemas.microsoft.com/office/powerpoint/2010/main" val="373507230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Glossary</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4400" dirty="0" smtClean="0"/>
              <a:t>Glossary is an alphabetical list of special words, phrases and terms used in the report, accompanied by a short explanation of each. These are common in technical report</a:t>
            </a:r>
            <a:endParaRPr lang="en-GB" sz="4400" dirty="0"/>
          </a:p>
        </p:txBody>
      </p:sp>
    </p:spTree>
    <p:extLst>
      <p:ext uri="{BB962C8B-B14F-4D97-AF65-F5344CB8AC3E}">
        <p14:creationId xmlns:p14="http://schemas.microsoft.com/office/powerpoint/2010/main" val="232767289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More Top Tips</a:t>
            </a:r>
            <a:endParaRPr lang="en-GB" b="1" u="sng" dirty="0">
              <a:solidFill>
                <a:srgbClr val="FF0000"/>
              </a:solidFill>
            </a:endParaRPr>
          </a:p>
        </p:txBody>
      </p:sp>
      <p:sp>
        <p:nvSpPr>
          <p:cNvPr id="3" name="Content Placeholder 2"/>
          <p:cNvSpPr>
            <a:spLocks noGrp="1"/>
          </p:cNvSpPr>
          <p:nvPr>
            <p:ph idx="1"/>
          </p:nvPr>
        </p:nvSpPr>
        <p:spPr/>
        <p:txBody>
          <a:bodyPr>
            <a:normAutofit/>
          </a:bodyPr>
          <a:lstStyle/>
          <a:p>
            <a:r>
              <a:rPr lang="en-GB" sz="3600" dirty="0" smtClean="0"/>
              <a:t>When you begin writing your report, you don't have to begin with the introduction and write until you reach the conclusion. </a:t>
            </a:r>
          </a:p>
          <a:p>
            <a:r>
              <a:rPr lang="en-GB" sz="3600" dirty="0" smtClean="0"/>
              <a:t>In a report, it's often better to write parts of the body first, then the conclusions, and write the introduction last, when you're sure you know what you're introducing.</a:t>
            </a:r>
            <a:endParaRPr lang="en-GB" sz="3600" dirty="0"/>
          </a:p>
        </p:txBody>
      </p:sp>
    </p:spTree>
    <p:extLst>
      <p:ext uri="{BB962C8B-B14F-4D97-AF65-F5344CB8AC3E}">
        <p14:creationId xmlns:p14="http://schemas.microsoft.com/office/powerpoint/2010/main" val="194739531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solidFill>
                  <a:srgbClr val="FF0000"/>
                </a:solidFill>
              </a:rPr>
              <a:t>More Top Tips</a:t>
            </a:r>
            <a:endParaRPr lang="en-GB" dirty="0"/>
          </a:p>
        </p:txBody>
      </p:sp>
      <p:sp>
        <p:nvSpPr>
          <p:cNvPr id="3" name="Content Placeholder 2"/>
          <p:cNvSpPr>
            <a:spLocks noGrp="1"/>
          </p:cNvSpPr>
          <p:nvPr>
            <p:ph idx="1"/>
          </p:nvPr>
        </p:nvSpPr>
        <p:spPr/>
        <p:txBody>
          <a:bodyPr/>
          <a:lstStyle/>
          <a:p>
            <a:r>
              <a:rPr lang="en-GB" dirty="0" smtClean="0"/>
              <a:t>Don’t expect to produce a perfect report the first time you write. It’s usually an on-going process of writing and re-writing. Here are some helpful hints:</a:t>
            </a:r>
          </a:p>
          <a:p>
            <a:pPr marL="0" indent="0">
              <a:buNone/>
            </a:pPr>
            <a:r>
              <a:rPr lang="en-GB" dirty="0" smtClean="0"/>
              <a:t>• Write your first draft quickly to establish a ‘flow’. </a:t>
            </a:r>
          </a:p>
          <a:p>
            <a:pPr marL="0" indent="0">
              <a:buNone/>
            </a:pPr>
            <a:r>
              <a:rPr lang="en-GB" dirty="0" smtClean="0"/>
              <a:t>• Don’t stop to fix errors – do your editing and proofreading later </a:t>
            </a:r>
          </a:p>
          <a:p>
            <a:pPr marL="0" indent="0">
              <a:buNone/>
            </a:pPr>
            <a:r>
              <a:rPr lang="en-GB" dirty="0" smtClean="0"/>
              <a:t>• Use short, clear sentences – you can decide to join some of them in a later draft.</a:t>
            </a:r>
          </a:p>
          <a:p>
            <a:pPr marL="0" indent="0">
              <a:buNone/>
            </a:pPr>
            <a:r>
              <a:rPr lang="en-GB" dirty="0" smtClean="0"/>
              <a:t> • Use bullet point form for important information to make it easy for the reader.</a:t>
            </a:r>
            <a:endParaRPr lang="en-GB" dirty="0"/>
          </a:p>
        </p:txBody>
      </p:sp>
    </p:spTree>
    <p:extLst>
      <p:ext uri="{BB962C8B-B14F-4D97-AF65-F5344CB8AC3E}">
        <p14:creationId xmlns:p14="http://schemas.microsoft.com/office/powerpoint/2010/main" val="257489236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033" y="0"/>
            <a:ext cx="10515600" cy="1325563"/>
          </a:xfrm>
        </p:spPr>
        <p:txBody>
          <a:bodyPr/>
          <a:lstStyle/>
          <a:p>
            <a:r>
              <a:rPr lang="en-GB" b="1" u="sng" dirty="0" smtClean="0">
                <a:solidFill>
                  <a:srgbClr val="FF0000"/>
                </a:solidFill>
              </a:rPr>
              <a:t>Editing and proofreading</a:t>
            </a:r>
            <a:endParaRPr lang="en-GB" b="1" u="sng" dirty="0">
              <a:solidFill>
                <a:srgbClr val="FF0000"/>
              </a:solidFill>
            </a:endParaRPr>
          </a:p>
        </p:txBody>
      </p:sp>
      <p:sp>
        <p:nvSpPr>
          <p:cNvPr id="3" name="Content Placeholder 2"/>
          <p:cNvSpPr>
            <a:spLocks noGrp="1"/>
          </p:cNvSpPr>
          <p:nvPr>
            <p:ph idx="1"/>
          </p:nvPr>
        </p:nvSpPr>
        <p:spPr>
          <a:xfrm>
            <a:off x="541867" y="1219200"/>
            <a:ext cx="10811933" cy="4957763"/>
          </a:xfrm>
        </p:spPr>
        <p:txBody>
          <a:bodyPr>
            <a:normAutofit lnSpcReduction="10000"/>
          </a:bodyPr>
          <a:lstStyle/>
          <a:p>
            <a:r>
              <a:rPr lang="en-GB" dirty="0" smtClean="0"/>
              <a:t>Check through your work for style and correctness. Use the checklist below to help you correct and improve your report. </a:t>
            </a:r>
          </a:p>
          <a:p>
            <a:r>
              <a:rPr lang="en-GB" dirty="0" smtClean="0"/>
              <a:t>Have you</a:t>
            </a:r>
          </a:p>
          <a:p>
            <a:pPr marL="0" indent="0">
              <a:buNone/>
            </a:pPr>
            <a:r>
              <a:rPr lang="en-GB" dirty="0" smtClean="0"/>
              <a:t> • clarified the purpose and audience? </a:t>
            </a:r>
          </a:p>
          <a:p>
            <a:pPr marL="0" indent="0">
              <a:buNone/>
            </a:pPr>
            <a:r>
              <a:rPr lang="en-GB" dirty="0" smtClean="0"/>
              <a:t>• selected the most appropriate text type (memo report, long report, </a:t>
            </a:r>
            <a:r>
              <a:rPr lang="en-GB" dirty="0" err="1" smtClean="0"/>
              <a:t>etc</a:t>
            </a:r>
            <a:r>
              <a:rPr lang="en-GB" dirty="0" smtClean="0"/>
              <a:t>)? </a:t>
            </a:r>
          </a:p>
          <a:p>
            <a:pPr marL="0" indent="0">
              <a:buNone/>
            </a:pPr>
            <a:r>
              <a:rPr lang="en-GB" dirty="0" smtClean="0"/>
              <a:t>• used the correct format? </a:t>
            </a:r>
          </a:p>
          <a:p>
            <a:pPr marL="0" indent="0">
              <a:buNone/>
            </a:pPr>
            <a:r>
              <a:rPr lang="en-GB" dirty="0" smtClean="0"/>
              <a:t>• explained the purpose of the report?</a:t>
            </a:r>
          </a:p>
          <a:p>
            <a:pPr marL="0" indent="0">
              <a:buNone/>
            </a:pPr>
            <a:r>
              <a:rPr lang="en-GB" dirty="0" smtClean="0"/>
              <a:t>• defined the problem? </a:t>
            </a:r>
          </a:p>
          <a:p>
            <a:pPr marL="0" indent="0">
              <a:buNone/>
            </a:pPr>
            <a:r>
              <a:rPr lang="en-GB" dirty="0" smtClean="0"/>
              <a:t>• included all the information needed?...and deleted unnecessary information?</a:t>
            </a:r>
            <a:endParaRPr lang="en-GB" dirty="0"/>
          </a:p>
        </p:txBody>
      </p:sp>
    </p:spTree>
    <p:extLst>
      <p:ext uri="{BB962C8B-B14F-4D97-AF65-F5344CB8AC3E}">
        <p14:creationId xmlns:p14="http://schemas.microsoft.com/office/powerpoint/2010/main" val="238795861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Have you?</a:t>
            </a:r>
            <a:endParaRPr lang="en-GB" b="1"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smtClean="0"/>
              <a:t>presented factual and objective information?</a:t>
            </a:r>
          </a:p>
          <a:p>
            <a:r>
              <a:rPr lang="en-GB" dirty="0" smtClean="0"/>
              <a:t> • organised the information logically and clearly?</a:t>
            </a:r>
          </a:p>
          <a:p>
            <a:r>
              <a:rPr lang="en-GB" dirty="0" smtClean="0"/>
              <a:t> • formatted appropriate headings and subheadings?</a:t>
            </a:r>
          </a:p>
          <a:p>
            <a:r>
              <a:rPr lang="en-GB" dirty="0" smtClean="0"/>
              <a:t> • written language appropriate to the purpose and audience?</a:t>
            </a:r>
          </a:p>
          <a:p>
            <a:r>
              <a:rPr lang="en-GB" dirty="0" smtClean="0"/>
              <a:t> • used ‘spell check’ and ‘grammar check’?</a:t>
            </a:r>
          </a:p>
          <a:p>
            <a:r>
              <a:rPr lang="en-GB" dirty="0" smtClean="0"/>
              <a:t> • written paragraphs with clear subjects and purposes? </a:t>
            </a:r>
          </a:p>
          <a:p>
            <a:r>
              <a:rPr lang="en-GB" dirty="0" smtClean="0"/>
              <a:t>• summarised the contents and findings?</a:t>
            </a:r>
          </a:p>
          <a:p>
            <a:r>
              <a:rPr lang="en-GB" dirty="0" smtClean="0"/>
              <a:t> • made recommendations that offer solutions to THE problems mentioned?</a:t>
            </a:r>
            <a:endParaRPr lang="en-GB" dirty="0"/>
          </a:p>
        </p:txBody>
      </p:sp>
    </p:spTree>
    <p:extLst>
      <p:ext uri="{BB962C8B-B14F-4D97-AF65-F5344CB8AC3E}">
        <p14:creationId xmlns:p14="http://schemas.microsoft.com/office/powerpoint/2010/main" val="267086883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solidFill>
                  <a:srgbClr val="FF0000"/>
                </a:solidFill>
              </a:rPr>
              <a:t>When you format your document you'll need to consider: </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 font (type and size) </a:t>
            </a:r>
          </a:p>
          <a:p>
            <a:r>
              <a:rPr lang="en-GB" dirty="0" smtClean="0"/>
              <a:t>• line spacing </a:t>
            </a:r>
          </a:p>
          <a:p>
            <a:r>
              <a:rPr lang="en-GB" dirty="0" smtClean="0"/>
              <a:t>• margins </a:t>
            </a:r>
          </a:p>
          <a:p>
            <a:r>
              <a:rPr lang="en-GB" dirty="0" smtClean="0"/>
              <a:t>• the amount of white space around and within the text</a:t>
            </a:r>
          </a:p>
          <a:p>
            <a:r>
              <a:rPr lang="en-GB" dirty="0" smtClean="0"/>
              <a:t> • the fonts of headings and sub-headings</a:t>
            </a:r>
          </a:p>
          <a:p>
            <a:r>
              <a:rPr lang="en-GB" dirty="0" smtClean="0"/>
              <a:t> • types of graphics</a:t>
            </a:r>
            <a:endParaRPr lang="en-GB" dirty="0"/>
          </a:p>
        </p:txBody>
      </p:sp>
    </p:spTree>
    <p:extLst>
      <p:ext uri="{BB962C8B-B14F-4D97-AF65-F5344CB8AC3E}">
        <p14:creationId xmlns:p14="http://schemas.microsoft.com/office/powerpoint/2010/main" val="9049086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31943" t="32373" r="32255" b="29491"/>
          <a:stretch/>
        </p:blipFill>
        <p:spPr>
          <a:xfrm>
            <a:off x="1405467" y="74067"/>
            <a:ext cx="8483600" cy="6479130"/>
          </a:xfrm>
          <a:prstGeom prst="rect">
            <a:avLst/>
          </a:prstGeom>
        </p:spPr>
      </p:pic>
    </p:spTree>
    <p:extLst>
      <p:ext uri="{BB962C8B-B14F-4D97-AF65-F5344CB8AC3E}">
        <p14:creationId xmlns:p14="http://schemas.microsoft.com/office/powerpoint/2010/main" val="311813788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TotalTime>
  <Words>2200</Words>
  <Application>Microsoft Office PowerPoint</Application>
  <PresentationFormat>Widescreen</PresentationFormat>
  <Paragraphs>197</Paragraphs>
  <Slides>52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Arial</vt:lpstr>
      <vt:lpstr>Calibri</vt:lpstr>
      <vt:lpstr>Calibri Light</vt:lpstr>
      <vt:lpstr>Times New Roman</vt:lpstr>
      <vt:lpstr>Office Theme</vt:lpstr>
      <vt:lpstr>Writing a professional report</vt:lpstr>
      <vt:lpstr>1 Introduction </vt:lpstr>
      <vt:lpstr>Structure </vt:lpstr>
      <vt:lpstr>PowerPoint Presentation</vt:lpstr>
      <vt:lpstr>PowerPoint Presentation</vt:lpstr>
      <vt:lpstr>PowerPoint Presentation</vt:lpstr>
      <vt:lpstr>Planning the report</vt:lpstr>
      <vt:lpstr>Journal article/Contract:</vt:lpstr>
      <vt:lpstr>Book:</vt:lpstr>
      <vt:lpstr>Creative phase of planning.</vt:lpstr>
      <vt:lpstr>Structuring the report.</vt:lpstr>
      <vt:lpstr>Writing the first draft </vt:lpstr>
      <vt:lpstr>PowerPoint Presentation</vt:lpstr>
      <vt:lpstr>PowerPoint Presentation</vt:lpstr>
      <vt:lpstr>Revising the first draft </vt:lpstr>
      <vt:lpstr>Most importantly, when you read through what you have written, you must ask yourself these questions; </vt:lpstr>
      <vt:lpstr>Diagrams, graphs, tables and mathematics </vt:lpstr>
      <vt:lpstr>Diagrams</vt:lpstr>
      <vt:lpstr>Graphs</vt:lpstr>
      <vt:lpstr>Tables</vt:lpstr>
      <vt:lpstr>Dependent tables (small)</vt:lpstr>
      <vt:lpstr>Independent tables (larger)</vt:lpstr>
      <vt:lpstr>The report layout </vt:lpstr>
      <vt:lpstr>Headings </vt:lpstr>
      <vt:lpstr>PowerPoint Presentation</vt:lpstr>
      <vt:lpstr>References to diagrams, graphs, tables and equations </vt:lpstr>
      <vt:lpstr>Label tables in a similar fashion;</vt:lpstr>
      <vt:lpstr>Originality and plagiarism </vt:lpstr>
      <vt:lpstr>Originality and plagiarism</vt:lpstr>
      <vt:lpstr>Originality and plagiarism</vt:lpstr>
      <vt:lpstr>Finalising the report and proofreading </vt:lpstr>
      <vt:lpstr>The Summary </vt:lpstr>
      <vt:lpstr>Proofreading </vt:lpstr>
      <vt:lpstr>Proofreading</vt:lpstr>
      <vt:lpstr>Two useful tips; </vt:lpstr>
      <vt:lpstr>Title page</vt:lpstr>
      <vt:lpstr>Abstract or Summary:</vt:lpstr>
      <vt:lpstr>Table of contents</vt:lpstr>
      <vt:lpstr>PowerPoint Presentation</vt:lpstr>
      <vt:lpstr>Introduction</vt:lpstr>
      <vt:lpstr>The Main body</vt:lpstr>
      <vt:lpstr>Conclusion</vt:lpstr>
      <vt:lpstr>Recommendations:</vt:lpstr>
      <vt:lpstr>Appendices</vt:lpstr>
      <vt:lpstr>Bibliography</vt:lpstr>
      <vt:lpstr>Glossary</vt:lpstr>
      <vt:lpstr>More Top Tips</vt:lpstr>
      <vt:lpstr>More Top Tips</vt:lpstr>
      <vt:lpstr>Editing and proofreading</vt:lpstr>
      <vt:lpstr>Have you?</vt:lpstr>
      <vt:lpstr>When you format your document you'll need to consider: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professional report</dc:title>
  <dc:creator>Lindsay Richards</dc:creator>
  <cp:lastModifiedBy>Lindsay Richards</cp:lastModifiedBy>
  <cp:revision>19</cp:revision>
  <dcterms:created xsi:type="dcterms:W3CDTF">2016-12-07T13:42:28Z</dcterms:created>
  <dcterms:modified xsi:type="dcterms:W3CDTF">2018-01-09T13:53:42Z</dcterms:modified>
</cp:coreProperties>
</file>