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532" r:id="rId3"/>
    <p:sldId id="257" r:id="rId4"/>
    <p:sldId id="258" r:id="rId5"/>
    <p:sldId id="259" r:id="rId6"/>
    <p:sldId id="262" r:id="rId7"/>
    <p:sldId id="53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A88828-E282-FD95-FD8F-7641007CF02C}" v="83" dt="2026-06-03T10:58:18.9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2" d="100"/>
          <a:sy n="112" d="100"/>
        </p:scale>
        <p:origin x="26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03D71-0F3E-4332-A1B3-7FA5A626D644}" type="datetimeFigureOut">
              <a:t>6/3/2026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34B593-3065-4038-8373-87BD8DC47C94}" type="slidenum">
              <a:t>‹#›</a:t>
            </a:fld>
            <a:endParaRPr lang="en-US"/>
          </a:p>
        </p:txBody>
      </p:sp>
    </p:spTree>
    <p:extLst>
      <p:ext uri="{BB962C8B-B14F-4D97-AF65-F5344CB8AC3E}">
        <p14:creationId xmlns:p14="http://schemas.microsoft.com/office/powerpoint/2010/main" val="3602034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a073618e60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a073618e60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007 Quote">
  <p:cSld name="CUSTOM_6">
    <p:spTree>
      <p:nvGrpSpPr>
        <p:cNvPr id="1" name="Shape 67"/>
        <p:cNvGrpSpPr/>
        <p:nvPr/>
      </p:nvGrpSpPr>
      <p:grpSpPr>
        <a:xfrm>
          <a:off x="0" y="0"/>
          <a:ext cx="0" cy="0"/>
          <a:chOff x="0" y="0"/>
          <a:chExt cx="0" cy="0"/>
        </a:xfrm>
      </p:grpSpPr>
      <p:pic>
        <p:nvPicPr>
          <p:cNvPr id="68" name="Google Shape;68;p10" descr="Coach's whistle with a blackboard background"/>
          <p:cNvPicPr preferRelativeResize="0"/>
          <p:nvPr/>
        </p:nvPicPr>
        <p:blipFill rotWithShape="1">
          <a:blip r:embed="rId2">
            <a:alphaModFix/>
          </a:blip>
          <a:srcRect l="20179" b="32637"/>
          <a:stretch/>
        </p:blipFill>
        <p:spPr>
          <a:xfrm>
            <a:off x="0" y="0"/>
            <a:ext cx="12192000" cy="6857999"/>
          </a:xfrm>
          <a:prstGeom prst="rect">
            <a:avLst/>
          </a:prstGeom>
          <a:noFill/>
          <a:ln>
            <a:noFill/>
          </a:ln>
        </p:spPr>
      </p:pic>
      <p:sp>
        <p:nvSpPr>
          <p:cNvPr id="69" name="Google Shape;69;p10"/>
          <p:cNvSpPr txBox="1">
            <a:spLocks noGrp="1"/>
          </p:cNvSpPr>
          <p:nvPr>
            <p:ph type="title"/>
          </p:nvPr>
        </p:nvSpPr>
        <p:spPr>
          <a:xfrm>
            <a:off x="558100" y="1873525"/>
            <a:ext cx="11095500" cy="3160800"/>
          </a:xfrm>
          <a:prstGeom prst="rect">
            <a:avLst/>
          </a:prstGeom>
        </p:spPr>
        <p:txBody>
          <a:bodyPr spcFirstLastPara="1" wrap="square" lIns="121900" tIns="121900" rIns="121900" bIns="121900" anchor="ctr" anchorCtr="0">
            <a:noAutofit/>
          </a:bodyPr>
          <a:lstStyle>
            <a:lvl1pPr lvl="0" algn="ctr"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endParaRPr/>
          </a:p>
        </p:txBody>
      </p:sp>
      <p:sp>
        <p:nvSpPr>
          <p:cNvPr id="70" name="Google Shape;70;p10"/>
          <p:cNvSpPr txBox="1">
            <a:spLocks noGrp="1"/>
          </p:cNvSpPr>
          <p:nvPr>
            <p:ph type="subTitle" idx="1"/>
          </p:nvPr>
        </p:nvSpPr>
        <p:spPr>
          <a:xfrm>
            <a:off x="632875" y="5919475"/>
            <a:ext cx="11379900" cy="717900"/>
          </a:xfrm>
          <a:prstGeom prst="rect">
            <a:avLst/>
          </a:prstGeom>
        </p:spPr>
        <p:txBody>
          <a:bodyPr spcFirstLastPara="1" wrap="square" lIns="121900" tIns="121900" rIns="121900" bIns="121900" anchor="b" anchorCtr="0">
            <a:noAutofit/>
          </a:bodyPr>
          <a:lstStyle>
            <a:lvl1pPr lvl="0" algn="r" rtl="0">
              <a:lnSpc>
                <a:spcPct val="100000"/>
              </a:lnSpc>
              <a:spcBef>
                <a:spcPts val="0"/>
              </a:spcBef>
              <a:spcAft>
                <a:spcPts val="0"/>
              </a:spcAft>
              <a:buSzPts val="1900"/>
              <a:buNone/>
              <a:defRPr/>
            </a:lvl1pPr>
            <a:lvl2pPr lvl="1" algn="r" rtl="0">
              <a:lnSpc>
                <a:spcPct val="100000"/>
              </a:lnSpc>
              <a:spcBef>
                <a:spcPts val="0"/>
              </a:spcBef>
              <a:spcAft>
                <a:spcPts val="0"/>
              </a:spcAft>
              <a:buSzPts val="1900"/>
              <a:buNone/>
              <a:defRPr/>
            </a:lvl2pPr>
            <a:lvl3pPr lvl="2" algn="r" rtl="0">
              <a:lnSpc>
                <a:spcPct val="100000"/>
              </a:lnSpc>
              <a:spcBef>
                <a:spcPts val="0"/>
              </a:spcBef>
              <a:spcAft>
                <a:spcPts val="0"/>
              </a:spcAft>
              <a:buSzPts val="1900"/>
              <a:buNone/>
              <a:defRPr/>
            </a:lvl3pPr>
            <a:lvl4pPr lvl="3" algn="r" rtl="0">
              <a:lnSpc>
                <a:spcPct val="100000"/>
              </a:lnSpc>
              <a:spcBef>
                <a:spcPts val="0"/>
              </a:spcBef>
              <a:spcAft>
                <a:spcPts val="0"/>
              </a:spcAft>
              <a:buSzPts val="1900"/>
              <a:buNone/>
              <a:defRPr/>
            </a:lvl4pPr>
            <a:lvl5pPr lvl="4" algn="r" rtl="0">
              <a:lnSpc>
                <a:spcPct val="100000"/>
              </a:lnSpc>
              <a:spcBef>
                <a:spcPts val="0"/>
              </a:spcBef>
              <a:spcAft>
                <a:spcPts val="0"/>
              </a:spcAft>
              <a:buSzPts val="1900"/>
              <a:buNone/>
              <a:defRPr/>
            </a:lvl5pPr>
            <a:lvl6pPr lvl="5" algn="r" rtl="0">
              <a:lnSpc>
                <a:spcPct val="100000"/>
              </a:lnSpc>
              <a:spcBef>
                <a:spcPts val="0"/>
              </a:spcBef>
              <a:spcAft>
                <a:spcPts val="0"/>
              </a:spcAft>
              <a:buSzPts val="1900"/>
              <a:buNone/>
              <a:defRPr/>
            </a:lvl6pPr>
            <a:lvl7pPr lvl="6" algn="r" rtl="0">
              <a:lnSpc>
                <a:spcPct val="100000"/>
              </a:lnSpc>
              <a:spcBef>
                <a:spcPts val="0"/>
              </a:spcBef>
              <a:spcAft>
                <a:spcPts val="0"/>
              </a:spcAft>
              <a:buSzPts val="1900"/>
              <a:buNone/>
              <a:defRPr/>
            </a:lvl7pPr>
            <a:lvl8pPr lvl="7" algn="r" rtl="0">
              <a:lnSpc>
                <a:spcPct val="100000"/>
              </a:lnSpc>
              <a:spcBef>
                <a:spcPts val="0"/>
              </a:spcBef>
              <a:spcAft>
                <a:spcPts val="0"/>
              </a:spcAft>
              <a:buSzPts val="1900"/>
              <a:buNone/>
              <a:defRPr/>
            </a:lvl8pPr>
            <a:lvl9pPr lvl="8" algn="r" rtl="0">
              <a:lnSpc>
                <a:spcPct val="100000"/>
              </a:lnSpc>
              <a:spcBef>
                <a:spcPts val="0"/>
              </a:spcBef>
              <a:spcAft>
                <a:spcPts val="0"/>
              </a:spcAft>
              <a:buSzPts val="1900"/>
              <a:buNone/>
              <a:defRPr/>
            </a:lvl9pPr>
          </a:lstStyle>
          <a:p>
            <a:endParaRPr/>
          </a:p>
        </p:txBody>
      </p:sp>
      <p:sp>
        <p:nvSpPr>
          <p:cNvPr id="71" name="Google Shape;71;p10"/>
          <p:cNvSpPr/>
          <p:nvPr/>
        </p:nvSpPr>
        <p:spPr>
          <a:xfrm rot="-2291367">
            <a:off x="10780895" y="-65730"/>
            <a:ext cx="586931" cy="3115434"/>
          </a:xfrm>
          <a:custGeom>
            <a:avLst/>
            <a:gdLst/>
            <a:ahLst/>
            <a:cxnLst/>
            <a:rect l="l" t="t" r="r" b="b"/>
            <a:pathLst>
              <a:path w="587657" h="3119287" extrusionOk="0">
                <a:moveTo>
                  <a:pt x="265006" y="1718386"/>
                </a:moveTo>
                <a:lnTo>
                  <a:pt x="263759" y="1709657"/>
                </a:lnTo>
                <a:cubicBezTo>
                  <a:pt x="251290" y="1599929"/>
                  <a:pt x="235081" y="1452794"/>
                  <a:pt x="197673" y="1271369"/>
                </a:cubicBezTo>
                <a:cubicBezTo>
                  <a:pt x="181463" y="1192190"/>
                  <a:pt x="160266" y="1106777"/>
                  <a:pt x="137198" y="1013882"/>
                </a:cubicBezTo>
                <a:cubicBezTo>
                  <a:pt x="102908" y="876722"/>
                  <a:pt x="64877" y="723976"/>
                  <a:pt x="33705" y="553773"/>
                </a:cubicBezTo>
                <a:cubicBezTo>
                  <a:pt x="20612" y="483322"/>
                  <a:pt x="9390" y="417859"/>
                  <a:pt x="3779" y="359878"/>
                </a:cubicBezTo>
                <a:cubicBezTo>
                  <a:pt x="-1832" y="301273"/>
                  <a:pt x="-1832" y="248903"/>
                  <a:pt x="8143" y="205885"/>
                </a:cubicBezTo>
                <a:cubicBezTo>
                  <a:pt x="23729" y="138552"/>
                  <a:pt x="57396" y="88052"/>
                  <a:pt x="101661" y="54385"/>
                </a:cubicBezTo>
                <a:cubicBezTo>
                  <a:pt x="143433" y="21966"/>
                  <a:pt x="193933" y="4509"/>
                  <a:pt x="246926" y="768"/>
                </a:cubicBezTo>
                <a:cubicBezTo>
                  <a:pt x="299296" y="-2972"/>
                  <a:pt x="354160" y="7003"/>
                  <a:pt x="404037" y="29447"/>
                </a:cubicBezTo>
                <a:cubicBezTo>
                  <a:pt x="466382" y="57503"/>
                  <a:pt x="521246" y="104885"/>
                  <a:pt x="554913" y="170348"/>
                </a:cubicBezTo>
                <a:cubicBezTo>
                  <a:pt x="574863" y="208379"/>
                  <a:pt x="585462" y="252021"/>
                  <a:pt x="587332" y="300027"/>
                </a:cubicBezTo>
                <a:cubicBezTo>
                  <a:pt x="589203" y="347409"/>
                  <a:pt x="582968" y="400403"/>
                  <a:pt x="569252" y="457137"/>
                </a:cubicBezTo>
                <a:cubicBezTo>
                  <a:pt x="558030" y="536316"/>
                  <a:pt x="537456" y="652278"/>
                  <a:pt x="506907" y="803778"/>
                </a:cubicBezTo>
                <a:cubicBezTo>
                  <a:pt x="476357" y="955277"/>
                  <a:pt x="436456" y="1141690"/>
                  <a:pt x="386580" y="1364887"/>
                </a:cubicBezTo>
                <a:lnTo>
                  <a:pt x="386580" y="1364887"/>
                </a:lnTo>
                <a:cubicBezTo>
                  <a:pt x="374111" y="1425362"/>
                  <a:pt x="362889" y="1492695"/>
                  <a:pt x="352290" y="1567510"/>
                </a:cubicBezTo>
                <a:cubicBezTo>
                  <a:pt x="345432" y="1614892"/>
                  <a:pt x="339197" y="1665392"/>
                  <a:pt x="332963" y="1719009"/>
                </a:cubicBezTo>
                <a:lnTo>
                  <a:pt x="335457" y="1719009"/>
                </a:lnTo>
                <a:cubicBezTo>
                  <a:pt x="339821" y="1719009"/>
                  <a:pt x="343562" y="1722750"/>
                  <a:pt x="343562" y="1727737"/>
                </a:cubicBezTo>
                <a:lnTo>
                  <a:pt x="343562" y="1773250"/>
                </a:lnTo>
                <a:lnTo>
                  <a:pt x="367876" y="1773250"/>
                </a:lnTo>
                <a:cubicBezTo>
                  <a:pt x="384710" y="1773250"/>
                  <a:pt x="398426" y="1788213"/>
                  <a:pt x="398426" y="1805669"/>
                </a:cubicBezTo>
                <a:lnTo>
                  <a:pt x="399673" y="2973400"/>
                </a:lnTo>
                <a:cubicBezTo>
                  <a:pt x="399673" y="2982128"/>
                  <a:pt x="396555" y="2989610"/>
                  <a:pt x="391568" y="2995844"/>
                </a:cubicBezTo>
                <a:cubicBezTo>
                  <a:pt x="385333" y="3065671"/>
                  <a:pt x="347302" y="3119288"/>
                  <a:pt x="301790" y="3119288"/>
                </a:cubicBezTo>
                <a:cubicBezTo>
                  <a:pt x="255655" y="3119288"/>
                  <a:pt x="218247" y="3065048"/>
                  <a:pt x="212013" y="2995221"/>
                </a:cubicBezTo>
                <a:cubicBezTo>
                  <a:pt x="207025" y="2989610"/>
                  <a:pt x="204531" y="2982128"/>
                  <a:pt x="204531" y="2974023"/>
                </a:cubicBezTo>
                <a:lnTo>
                  <a:pt x="203284" y="1806293"/>
                </a:lnTo>
                <a:cubicBezTo>
                  <a:pt x="203284" y="1788213"/>
                  <a:pt x="217000" y="1773250"/>
                  <a:pt x="233834" y="1773873"/>
                </a:cubicBezTo>
                <a:lnTo>
                  <a:pt x="254408" y="1774497"/>
                </a:lnTo>
                <a:lnTo>
                  <a:pt x="254408" y="1728984"/>
                </a:lnTo>
                <a:cubicBezTo>
                  <a:pt x="254408" y="1723997"/>
                  <a:pt x="258148" y="1720256"/>
                  <a:pt x="262513" y="1720256"/>
                </a:cubicBezTo>
                <a:lnTo>
                  <a:pt x="263759" y="1720256"/>
                </a:lnTo>
                <a:close/>
                <a:moveTo>
                  <a:pt x="366629" y="3004572"/>
                </a:moveTo>
                <a:lnTo>
                  <a:pt x="241939" y="3004572"/>
                </a:lnTo>
                <a:cubicBezTo>
                  <a:pt x="250043" y="3051332"/>
                  <a:pt x="274982" y="3084998"/>
                  <a:pt x="304284" y="3084998"/>
                </a:cubicBezTo>
                <a:cubicBezTo>
                  <a:pt x="333586" y="3084998"/>
                  <a:pt x="358525" y="3050708"/>
                  <a:pt x="366629" y="3004572"/>
                </a:cubicBezTo>
                <a:close/>
                <a:moveTo>
                  <a:pt x="331093" y="1498306"/>
                </a:moveTo>
                <a:cubicBezTo>
                  <a:pt x="336080" y="1454664"/>
                  <a:pt x="341691" y="1414140"/>
                  <a:pt x="347302" y="1376109"/>
                </a:cubicBezTo>
                <a:lnTo>
                  <a:pt x="347302" y="1376109"/>
                </a:lnTo>
                <a:cubicBezTo>
                  <a:pt x="382839" y="1159770"/>
                  <a:pt x="411518" y="978969"/>
                  <a:pt x="432716" y="833704"/>
                </a:cubicBezTo>
                <a:cubicBezTo>
                  <a:pt x="454537" y="687192"/>
                  <a:pt x="468876" y="575593"/>
                  <a:pt x="476981" y="498909"/>
                </a:cubicBezTo>
                <a:lnTo>
                  <a:pt x="476981" y="498285"/>
                </a:lnTo>
                <a:cubicBezTo>
                  <a:pt x="486956" y="444045"/>
                  <a:pt x="491320" y="394792"/>
                  <a:pt x="489450" y="349903"/>
                </a:cubicBezTo>
                <a:cubicBezTo>
                  <a:pt x="488203" y="305638"/>
                  <a:pt x="480722" y="265737"/>
                  <a:pt x="467629" y="230823"/>
                </a:cubicBezTo>
                <a:cubicBezTo>
                  <a:pt x="445808" y="174089"/>
                  <a:pt x="411518" y="131694"/>
                  <a:pt x="372241" y="106132"/>
                </a:cubicBezTo>
                <a:cubicBezTo>
                  <a:pt x="380969" y="129823"/>
                  <a:pt x="388450" y="157879"/>
                  <a:pt x="394061" y="190299"/>
                </a:cubicBezTo>
                <a:cubicBezTo>
                  <a:pt x="400296" y="227082"/>
                  <a:pt x="404037" y="269477"/>
                  <a:pt x="404660" y="316236"/>
                </a:cubicBezTo>
                <a:cubicBezTo>
                  <a:pt x="405284" y="362995"/>
                  <a:pt x="403413" y="414742"/>
                  <a:pt x="399049" y="470230"/>
                </a:cubicBezTo>
                <a:lnTo>
                  <a:pt x="399049" y="470230"/>
                </a:lnTo>
                <a:cubicBezTo>
                  <a:pt x="395308" y="549408"/>
                  <a:pt x="388450" y="663501"/>
                  <a:pt x="379099" y="812506"/>
                </a:cubicBezTo>
                <a:cubicBezTo>
                  <a:pt x="369123" y="962135"/>
                  <a:pt x="356031" y="1147301"/>
                  <a:pt x="339821" y="1367381"/>
                </a:cubicBezTo>
                <a:lnTo>
                  <a:pt x="339821" y="1367381"/>
                </a:lnTo>
                <a:cubicBezTo>
                  <a:pt x="337327" y="1407905"/>
                  <a:pt x="334210" y="1450924"/>
                  <a:pt x="332339" y="1497683"/>
                </a:cubicBezTo>
                <a:close/>
                <a:moveTo>
                  <a:pt x="344185" y="91169"/>
                </a:moveTo>
                <a:cubicBezTo>
                  <a:pt x="320494" y="80571"/>
                  <a:pt x="295556" y="76206"/>
                  <a:pt x="271241" y="78077"/>
                </a:cubicBezTo>
                <a:cubicBezTo>
                  <a:pt x="264383" y="78700"/>
                  <a:pt x="258148" y="79324"/>
                  <a:pt x="251914" y="80571"/>
                </a:cubicBezTo>
                <a:cubicBezTo>
                  <a:pt x="238198" y="111743"/>
                  <a:pt x="226976" y="159749"/>
                  <a:pt x="221988" y="225835"/>
                </a:cubicBezTo>
                <a:cubicBezTo>
                  <a:pt x="218871" y="267607"/>
                  <a:pt x="218871" y="317483"/>
                  <a:pt x="220741" y="374841"/>
                </a:cubicBezTo>
                <a:cubicBezTo>
                  <a:pt x="222611" y="431575"/>
                  <a:pt x="226352" y="496415"/>
                  <a:pt x="230716" y="566242"/>
                </a:cubicBezTo>
                <a:cubicBezTo>
                  <a:pt x="240692" y="733327"/>
                  <a:pt x="253161" y="884827"/>
                  <a:pt x="264383" y="1020740"/>
                </a:cubicBezTo>
                <a:cubicBezTo>
                  <a:pt x="271864" y="1112388"/>
                  <a:pt x="278722" y="1196554"/>
                  <a:pt x="284333" y="1275733"/>
                </a:cubicBezTo>
                <a:cubicBezTo>
                  <a:pt x="294309" y="1427232"/>
                  <a:pt x="299920" y="1555664"/>
                  <a:pt x="303661" y="1657287"/>
                </a:cubicBezTo>
                <a:cubicBezTo>
                  <a:pt x="304907" y="1626738"/>
                  <a:pt x="306154" y="1596812"/>
                  <a:pt x="307401" y="1568133"/>
                </a:cubicBezTo>
                <a:cubicBezTo>
                  <a:pt x="311142" y="1493319"/>
                  <a:pt x="314883" y="1426609"/>
                  <a:pt x="318623" y="1367381"/>
                </a:cubicBezTo>
                <a:lnTo>
                  <a:pt x="318623" y="1367381"/>
                </a:lnTo>
                <a:cubicBezTo>
                  <a:pt x="334833" y="1146678"/>
                  <a:pt x="347926" y="961512"/>
                  <a:pt x="357901" y="812506"/>
                </a:cubicBezTo>
                <a:cubicBezTo>
                  <a:pt x="367876" y="662877"/>
                  <a:pt x="374734" y="548161"/>
                  <a:pt x="377852" y="470230"/>
                </a:cubicBezTo>
                <a:lnTo>
                  <a:pt x="377852" y="470230"/>
                </a:lnTo>
                <a:cubicBezTo>
                  <a:pt x="382216" y="414742"/>
                  <a:pt x="384086" y="363619"/>
                  <a:pt x="383463" y="317483"/>
                </a:cubicBezTo>
                <a:cubicBezTo>
                  <a:pt x="382839" y="271348"/>
                  <a:pt x="379722" y="230200"/>
                  <a:pt x="373487" y="194039"/>
                </a:cubicBezTo>
                <a:cubicBezTo>
                  <a:pt x="366006" y="151644"/>
                  <a:pt x="356031" y="117978"/>
                  <a:pt x="344185" y="92416"/>
                </a:cubicBezTo>
                <a:close/>
                <a:moveTo>
                  <a:pt x="227599" y="88052"/>
                </a:moveTo>
                <a:cubicBezTo>
                  <a:pt x="215753" y="93040"/>
                  <a:pt x="203908" y="99898"/>
                  <a:pt x="193309" y="108003"/>
                </a:cubicBezTo>
                <a:cubicBezTo>
                  <a:pt x="155902" y="137305"/>
                  <a:pt x="125976" y="187805"/>
                  <a:pt x="113507" y="261996"/>
                </a:cubicBezTo>
                <a:cubicBezTo>
                  <a:pt x="106649" y="302520"/>
                  <a:pt x="106649" y="351150"/>
                  <a:pt x="110390" y="406637"/>
                </a:cubicBezTo>
                <a:cubicBezTo>
                  <a:pt x="114130" y="462125"/>
                  <a:pt x="122235" y="525094"/>
                  <a:pt x="131587" y="593050"/>
                </a:cubicBezTo>
                <a:cubicBezTo>
                  <a:pt x="154031" y="757642"/>
                  <a:pt x="180840" y="904777"/>
                  <a:pt x="205155" y="1036950"/>
                </a:cubicBezTo>
                <a:cubicBezTo>
                  <a:pt x="221365" y="1126727"/>
                  <a:pt x="236951" y="1209647"/>
                  <a:pt x="248173" y="1286332"/>
                </a:cubicBezTo>
                <a:cubicBezTo>
                  <a:pt x="261266" y="1372992"/>
                  <a:pt x="270617" y="1450924"/>
                  <a:pt x="278099" y="1520751"/>
                </a:cubicBezTo>
                <a:cubicBezTo>
                  <a:pt x="274982" y="1447806"/>
                  <a:pt x="270617" y="1366134"/>
                  <a:pt x="264383" y="1275733"/>
                </a:cubicBezTo>
                <a:cubicBezTo>
                  <a:pt x="259395" y="1197801"/>
                  <a:pt x="251914" y="1113011"/>
                  <a:pt x="244432" y="1020740"/>
                </a:cubicBezTo>
                <a:cubicBezTo>
                  <a:pt x="233210" y="885450"/>
                  <a:pt x="220741" y="734574"/>
                  <a:pt x="210766" y="566242"/>
                </a:cubicBezTo>
                <a:cubicBezTo>
                  <a:pt x="206402" y="497038"/>
                  <a:pt x="202661" y="432199"/>
                  <a:pt x="200791" y="374841"/>
                </a:cubicBezTo>
                <a:cubicBezTo>
                  <a:pt x="198920" y="316860"/>
                  <a:pt x="198920" y="266360"/>
                  <a:pt x="202037" y="223965"/>
                </a:cubicBezTo>
                <a:cubicBezTo>
                  <a:pt x="206402" y="165360"/>
                  <a:pt x="215753" y="119848"/>
                  <a:pt x="227599" y="87429"/>
                </a:cubicBezTo>
                <a:close/>
                <a:moveTo>
                  <a:pt x="237574" y="64984"/>
                </a:moveTo>
                <a:cubicBezTo>
                  <a:pt x="242562" y="55632"/>
                  <a:pt x="247550" y="47527"/>
                  <a:pt x="253161" y="41293"/>
                </a:cubicBezTo>
                <a:cubicBezTo>
                  <a:pt x="264383" y="28200"/>
                  <a:pt x="276852" y="20719"/>
                  <a:pt x="290568" y="19472"/>
                </a:cubicBezTo>
                <a:cubicBezTo>
                  <a:pt x="276852" y="18225"/>
                  <a:pt x="263136" y="18225"/>
                  <a:pt x="250043" y="19472"/>
                </a:cubicBezTo>
                <a:cubicBezTo>
                  <a:pt x="201414" y="23213"/>
                  <a:pt x="154655" y="38799"/>
                  <a:pt x="116624" y="68725"/>
                </a:cubicBezTo>
                <a:cubicBezTo>
                  <a:pt x="76100" y="99898"/>
                  <a:pt x="44303" y="146657"/>
                  <a:pt x="29964" y="210249"/>
                </a:cubicBezTo>
                <a:cubicBezTo>
                  <a:pt x="20612" y="251397"/>
                  <a:pt x="20612" y="301897"/>
                  <a:pt x="26223" y="359255"/>
                </a:cubicBezTo>
                <a:cubicBezTo>
                  <a:pt x="31834" y="417236"/>
                  <a:pt x="43057" y="482075"/>
                  <a:pt x="56149" y="551902"/>
                </a:cubicBezTo>
                <a:cubicBezTo>
                  <a:pt x="87322" y="721482"/>
                  <a:pt x="125353" y="874228"/>
                  <a:pt x="159643" y="1010765"/>
                </a:cubicBezTo>
                <a:cubicBezTo>
                  <a:pt x="182710" y="1103659"/>
                  <a:pt x="203908" y="1189696"/>
                  <a:pt x="220118" y="1268875"/>
                </a:cubicBezTo>
                <a:cubicBezTo>
                  <a:pt x="228846" y="1310023"/>
                  <a:pt x="236327" y="1349924"/>
                  <a:pt x="242562" y="1387331"/>
                </a:cubicBezTo>
                <a:cubicBezTo>
                  <a:pt x="238198" y="1355535"/>
                  <a:pt x="233834" y="1323115"/>
                  <a:pt x="228846" y="1288825"/>
                </a:cubicBezTo>
                <a:cubicBezTo>
                  <a:pt x="217624" y="1212764"/>
                  <a:pt x="202037" y="1129845"/>
                  <a:pt x="185828" y="1040067"/>
                </a:cubicBezTo>
                <a:cubicBezTo>
                  <a:pt x="161513" y="907271"/>
                  <a:pt x="134704" y="759513"/>
                  <a:pt x="112260" y="594921"/>
                </a:cubicBezTo>
                <a:cubicBezTo>
                  <a:pt x="102908" y="526964"/>
                  <a:pt x="94803" y="463995"/>
                  <a:pt x="91063" y="407261"/>
                </a:cubicBezTo>
                <a:cubicBezTo>
                  <a:pt x="87322" y="350526"/>
                  <a:pt x="87322" y="300650"/>
                  <a:pt x="94180" y="258879"/>
                </a:cubicBezTo>
                <a:cubicBezTo>
                  <a:pt x="107272" y="179700"/>
                  <a:pt x="140315" y="125459"/>
                  <a:pt x="181463" y="93663"/>
                </a:cubicBezTo>
                <a:cubicBezTo>
                  <a:pt x="199544" y="79947"/>
                  <a:pt x="218871" y="69972"/>
                  <a:pt x="239445" y="64361"/>
                </a:cubicBezTo>
                <a:close/>
                <a:moveTo>
                  <a:pt x="306154" y="21342"/>
                </a:moveTo>
                <a:cubicBezTo>
                  <a:pt x="314883" y="23836"/>
                  <a:pt x="324235" y="29447"/>
                  <a:pt x="332339" y="36929"/>
                </a:cubicBezTo>
                <a:cubicBezTo>
                  <a:pt x="342315" y="46281"/>
                  <a:pt x="351667" y="59997"/>
                  <a:pt x="360395" y="77453"/>
                </a:cubicBezTo>
                <a:cubicBezTo>
                  <a:pt x="362265" y="78077"/>
                  <a:pt x="364136" y="79324"/>
                  <a:pt x="366006" y="79947"/>
                </a:cubicBezTo>
                <a:cubicBezTo>
                  <a:pt x="415882" y="105509"/>
                  <a:pt x="460771" y="154762"/>
                  <a:pt x="487580" y="223965"/>
                </a:cubicBezTo>
                <a:cubicBezTo>
                  <a:pt x="501919" y="260749"/>
                  <a:pt x="509401" y="302520"/>
                  <a:pt x="510647" y="348656"/>
                </a:cubicBezTo>
                <a:cubicBezTo>
                  <a:pt x="511894" y="394792"/>
                  <a:pt x="507530" y="445291"/>
                  <a:pt x="497555" y="500155"/>
                </a:cubicBezTo>
                <a:cubicBezTo>
                  <a:pt x="489450" y="577464"/>
                  <a:pt x="475111" y="689062"/>
                  <a:pt x="453290" y="834951"/>
                </a:cubicBezTo>
                <a:cubicBezTo>
                  <a:pt x="433963" y="967123"/>
                  <a:pt x="409024" y="1126104"/>
                  <a:pt x="378475" y="1311893"/>
                </a:cubicBezTo>
                <a:cubicBezTo>
                  <a:pt x="423364" y="1110517"/>
                  <a:pt x="459524" y="939067"/>
                  <a:pt x="488203" y="799414"/>
                </a:cubicBezTo>
                <a:cubicBezTo>
                  <a:pt x="518752" y="648538"/>
                  <a:pt x="539326" y="533199"/>
                  <a:pt x="549925" y="453396"/>
                </a:cubicBezTo>
                <a:lnTo>
                  <a:pt x="549925" y="452773"/>
                </a:lnTo>
                <a:cubicBezTo>
                  <a:pt x="563641" y="397285"/>
                  <a:pt x="569876" y="346162"/>
                  <a:pt x="567382" y="300027"/>
                </a:cubicBezTo>
                <a:cubicBezTo>
                  <a:pt x="565512" y="254514"/>
                  <a:pt x="555536" y="213366"/>
                  <a:pt x="536833" y="177206"/>
                </a:cubicBezTo>
                <a:cubicBezTo>
                  <a:pt x="505036" y="116107"/>
                  <a:pt x="453290" y="71219"/>
                  <a:pt x="395308" y="45034"/>
                </a:cubicBezTo>
                <a:cubicBezTo>
                  <a:pt x="366629" y="31941"/>
                  <a:pt x="336080" y="23836"/>
                  <a:pt x="305531" y="20095"/>
                </a:cubicBezTo>
                <a:close/>
                <a:moveTo>
                  <a:pt x="331093" y="66231"/>
                </a:moveTo>
                <a:cubicBezTo>
                  <a:pt x="326728" y="59373"/>
                  <a:pt x="321741" y="53762"/>
                  <a:pt x="317377" y="49398"/>
                </a:cubicBezTo>
                <a:cubicBezTo>
                  <a:pt x="308648" y="41293"/>
                  <a:pt x="300543" y="37552"/>
                  <a:pt x="293062" y="37552"/>
                </a:cubicBezTo>
                <a:cubicBezTo>
                  <a:pt x="285580" y="38176"/>
                  <a:pt x="277475" y="42540"/>
                  <a:pt x="269371" y="51892"/>
                </a:cubicBezTo>
                <a:cubicBezTo>
                  <a:pt x="267500" y="54385"/>
                  <a:pt x="265630" y="56879"/>
                  <a:pt x="263759" y="59373"/>
                </a:cubicBezTo>
                <a:cubicBezTo>
                  <a:pt x="266253" y="59373"/>
                  <a:pt x="268124" y="58750"/>
                  <a:pt x="270617" y="58750"/>
                </a:cubicBezTo>
                <a:cubicBezTo>
                  <a:pt x="290568" y="57503"/>
                  <a:pt x="311142" y="59997"/>
                  <a:pt x="331093" y="65608"/>
                </a:cubicBezTo>
                <a:close/>
              </a:path>
            </a:pathLst>
          </a:custGeom>
          <a:solidFill>
            <a:srgbClr val="D8D8D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2" name="Google Shape;72;p10"/>
          <p:cNvSpPr/>
          <p:nvPr/>
        </p:nvSpPr>
        <p:spPr>
          <a:xfrm>
            <a:off x="820870" y="3854200"/>
            <a:ext cx="274954" cy="2745015"/>
          </a:xfrm>
          <a:custGeom>
            <a:avLst/>
            <a:gdLst/>
            <a:ahLst/>
            <a:cxnLst/>
            <a:rect l="l" t="t" r="r" b="b"/>
            <a:pathLst>
              <a:path w="564009" h="5630801" extrusionOk="0">
                <a:moveTo>
                  <a:pt x="364452" y="16523"/>
                </a:moveTo>
                <a:cubicBezTo>
                  <a:pt x="399243" y="-4876"/>
                  <a:pt x="437588" y="-7929"/>
                  <a:pt x="477993" y="21970"/>
                </a:cubicBezTo>
                <a:lnTo>
                  <a:pt x="477993" y="2999301"/>
                </a:lnTo>
                <a:cubicBezTo>
                  <a:pt x="477993" y="2999301"/>
                  <a:pt x="478615" y="3008625"/>
                  <a:pt x="479236" y="3025408"/>
                </a:cubicBezTo>
                <a:lnTo>
                  <a:pt x="477123" y="3025408"/>
                </a:lnTo>
                <a:lnTo>
                  <a:pt x="482266" y="3159102"/>
                </a:lnTo>
                <a:cubicBezTo>
                  <a:pt x="503478" y="3715870"/>
                  <a:pt x="561813" y="5274035"/>
                  <a:pt x="563989" y="5392063"/>
                </a:cubicBezTo>
                <a:cubicBezTo>
                  <a:pt x="567097" y="5563627"/>
                  <a:pt x="221481" y="5830299"/>
                  <a:pt x="68564" y="5392063"/>
                </a:cubicBezTo>
                <a:cubicBezTo>
                  <a:pt x="51781" y="5107987"/>
                  <a:pt x="246345" y="3617985"/>
                  <a:pt x="199102" y="3026833"/>
                </a:cubicBezTo>
                <a:lnTo>
                  <a:pt x="198682" y="3025408"/>
                </a:lnTo>
                <a:lnTo>
                  <a:pt x="191431" y="3025408"/>
                </a:lnTo>
                <a:cubicBezTo>
                  <a:pt x="159106" y="2955166"/>
                  <a:pt x="65865" y="2861924"/>
                  <a:pt x="13028" y="2799763"/>
                </a:cubicBezTo>
                <a:cubicBezTo>
                  <a:pt x="-50376" y="2726413"/>
                  <a:pt x="135486" y="341602"/>
                  <a:pt x="187701" y="310024"/>
                </a:cubicBezTo>
                <a:cubicBezTo>
                  <a:pt x="187701" y="310024"/>
                  <a:pt x="260080" y="80720"/>
                  <a:pt x="364452" y="16523"/>
                </a:cubicBezTo>
                <a:close/>
              </a:path>
            </a:pathLst>
          </a:custGeom>
          <a:noFill/>
          <a:ln w="15875" cap="flat" cmpd="sng">
            <a:solidFill>
              <a:srgbClr val="D8D8D8"/>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3" name="Google Shape;73;p10"/>
          <p:cNvSpPr/>
          <p:nvPr/>
        </p:nvSpPr>
        <p:spPr>
          <a:xfrm>
            <a:off x="347303" y="4297564"/>
            <a:ext cx="305041" cy="2300572"/>
          </a:xfrm>
          <a:custGeom>
            <a:avLst/>
            <a:gdLst/>
            <a:ahLst/>
            <a:cxnLst/>
            <a:rect l="l" t="t" r="r" b="b"/>
            <a:pathLst>
              <a:path w="625725" h="4719122" extrusionOk="0">
                <a:moveTo>
                  <a:pt x="406942" y="2876745"/>
                </a:moveTo>
                <a:cubicBezTo>
                  <a:pt x="401969" y="2813340"/>
                  <a:pt x="375240" y="1766547"/>
                  <a:pt x="454184" y="1640360"/>
                </a:cubicBezTo>
                <a:cubicBezTo>
                  <a:pt x="533130" y="1514173"/>
                  <a:pt x="582859" y="1480606"/>
                  <a:pt x="607101" y="1345716"/>
                </a:cubicBezTo>
                <a:cubicBezTo>
                  <a:pt x="665532" y="1014397"/>
                  <a:pt x="546805" y="923"/>
                  <a:pt x="546805" y="923"/>
                </a:cubicBezTo>
                <a:cubicBezTo>
                  <a:pt x="543697" y="923"/>
                  <a:pt x="536859" y="923"/>
                  <a:pt x="524426" y="-9"/>
                </a:cubicBezTo>
                <a:cubicBezTo>
                  <a:pt x="484644" y="-2372"/>
                  <a:pt x="515724" y="1077802"/>
                  <a:pt x="505157" y="1162341"/>
                </a:cubicBezTo>
                <a:cubicBezTo>
                  <a:pt x="494589" y="1246259"/>
                  <a:pt x="447347" y="1209583"/>
                  <a:pt x="441752" y="1188448"/>
                </a:cubicBezTo>
                <a:cubicBezTo>
                  <a:pt x="436780" y="1167314"/>
                  <a:pt x="385807" y="-134"/>
                  <a:pt x="385807" y="-134"/>
                </a:cubicBezTo>
                <a:cubicBezTo>
                  <a:pt x="381456" y="488"/>
                  <a:pt x="347267" y="-1004"/>
                  <a:pt x="347267" y="-1004"/>
                </a:cubicBezTo>
                <a:cubicBezTo>
                  <a:pt x="347267" y="-1004"/>
                  <a:pt x="358457" y="1167936"/>
                  <a:pt x="347267" y="1190314"/>
                </a:cubicBezTo>
                <a:cubicBezTo>
                  <a:pt x="310593" y="1264285"/>
                  <a:pt x="281998" y="1182855"/>
                  <a:pt x="283863" y="1195287"/>
                </a:cubicBezTo>
                <a:cubicBezTo>
                  <a:pt x="271431" y="1151774"/>
                  <a:pt x="262729" y="-9"/>
                  <a:pt x="262729" y="-9"/>
                </a:cubicBezTo>
                <a:cubicBezTo>
                  <a:pt x="262729" y="-9"/>
                  <a:pt x="225432" y="612"/>
                  <a:pt x="221080" y="-9"/>
                </a:cubicBezTo>
                <a:cubicBezTo>
                  <a:pt x="221080" y="-9"/>
                  <a:pt x="183783" y="1167314"/>
                  <a:pt x="178812" y="1188448"/>
                </a:cubicBezTo>
                <a:cubicBezTo>
                  <a:pt x="173216" y="1209583"/>
                  <a:pt x="125975" y="1246259"/>
                  <a:pt x="115406" y="1162341"/>
                </a:cubicBezTo>
                <a:cubicBezTo>
                  <a:pt x="104839" y="1077802"/>
                  <a:pt x="116650" y="-2744"/>
                  <a:pt x="76866" y="-382"/>
                </a:cubicBezTo>
                <a:cubicBezTo>
                  <a:pt x="64434" y="364"/>
                  <a:pt x="57597" y="612"/>
                  <a:pt x="54489" y="612"/>
                </a:cubicBezTo>
                <a:cubicBezTo>
                  <a:pt x="54489" y="612"/>
                  <a:pt x="-43726" y="1015020"/>
                  <a:pt x="17813" y="1345716"/>
                </a:cubicBezTo>
                <a:cubicBezTo>
                  <a:pt x="42678" y="1480606"/>
                  <a:pt x="91164" y="1514173"/>
                  <a:pt x="170108" y="1640360"/>
                </a:cubicBezTo>
                <a:cubicBezTo>
                  <a:pt x="249052" y="1766547"/>
                  <a:pt x="222945" y="2813340"/>
                  <a:pt x="217351" y="2876745"/>
                </a:cubicBezTo>
                <a:cubicBezTo>
                  <a:pt x="212378" y="2940149"/>
                  <a:pt x="96758" y="4134263"/>
                  <a:pt x="86191" y="4175912"/>
                </a:cubicBezTo>
                <a:cubicBezTo>
                  <a:pt x="75624" y="4218181"/>
                  <a:pt x="-97805" y="4728523"/>
                  <a:pt x="312458" y="4717956"/>
                </a:cubicBezTo>
                <a:cubicBezTo>
                  <a:pt x="722721" y="4728523"/>
                  <a:pt x="549291" y="4218181"/>
                  <a:pt x="538724" y="4175912"/>
                </a:cubicBezTo>
                <a:cubicBezTo>
                  <a:pt x="528157" y="4134263"/>
                  <a:pt x="411916" y="2940149"/>
                  <a:pt x="406942" y="2876745"/>
                </a:cubicBezTo>
                <a:close/>
              </a:path>
            </a:pathLst>
          </a:custGeom>
          <a:noFill/>
          <a:ln w="15875" cap="flat" cmpd="sng">
            <a:solidFill>
              <a:srgbClr val="D8D8D8"/>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 name="Google Shape;74;p10"/>
          <p:cNvSpPr/>
          <p:nvPr/>
        </p:nvSpPr>
        <p:spPr>
          <a:xfrm>
            <a:off x="1261005" y="4212607"/>
            <a:ext cx="562593" cy="2365331"/>
          </a:xfrm>
          <a:custGeom>
            <a:avLst/>
            <a:gdLst/>
            <a:ahLst/>
            <a:cxnLst/>
            <a:rect l="l" t="t" r="r" b="b"/>
            <a:pathLst>
              <a:path w="1154037" h="4851960" extrusionOk="0">
                <a:moveTo>
                  <a:pt x="786736" y="1672501"/>
                </a:moveTo>
                <a:cubicBezTo>
                  <a:pt x="944004" y="1496585"/>
                  <a:pt x="1141676" y="1210644"/>
                  <a:pt x="1151000" y="871866"/>
                </a:cubicBezTo>
                <a:cubicBezTo>
                  <a:pt x="1167161" y="305578"/>
                  <a:pt x="781763" y="-1000"/>
                  <a:pt x="592793" y="-1000"/>
                </a:cubicBezTo>
                <a:lnTo>
                  <a:pt x="556740" y="-1000"/>
                </a:lnTo>
                <a:cubicBezTo>
                  <a:pt x="367771" y="-1000"/>
                  <a:pt x="-17628" y="305578"/>
                  <a:pt x="-2088" y="871866"/>
                </a:cubicBezTo>
                <a:cubicBezTo>
                  <a:pt x="7857" y="1223076"/>
                  <a:pt x="220448" y="1518342"/>
                  <a:pt x="380823" y="1692393"/>
                </a:cubicBezTo>
                <a:cubicBezTo>
                  <a:pt x="396986" y="1715392"/>
                  <a:pt x="414391" y="1741500"/>
                  <a:pt x="434903" y="1773202"/>
                </a:cubicBezTo>
                <a:cubicBezTo>
                  <a:pt x="513227" y="1899389"/>
                  <a:pt x="487120" y="2946182"/>
                  <a:pt x="482146" y="3009587"/>
                </a:cubicBezTo>
                <a:cubicBezTo>
                  <a:pt x="476552" y="3072369"/>
                  <a:pt x="360932" y="4267105"/>
                  <a:pt x="350365" y="4308754"/>
                </a:cubicBezTo>
                <a:cubicBezTo>
                  <a:pt x="339798" y="4351023"/>
                  <a:pt x="166368" y="4861365"/>
                  <a:pt x="576631" y="4850798"/>
                </a:cubicBezTo>
                <a:cubicBezTo>
                  <a:pt x="986894" y="4861365"/>
                  <a:pt x="813465" y="4351023"/>
                  <a:pt x="802898" y="4308754"/>
                </a:cubicBezTo>
                <a:cubicBezTo>
                  <a:pt x="792330" y="4267105"/>
                  <a:pt x="676711" y="3072369"/>
                  <a:pt x="671116" y="3009587"/>
                </a:cubicBezTo>
                <a:cubicBezTo>
                  <a:pt x="666144" y="2946182"/>
                  <a:pt x="640035" y="1899389"/>
                  <a:pt x="718981" y="1773202"/>
                </a:cubicBezTo>
                <a:cubicBezTo>
                  <a:pt x="744466" y="1732176"/>
                  <a:pt x="766845" y="1700473"/>
                  <a:pt x="786736" y="1672501"/>
                </a:cubicBezTo>
                <a:close/>
              </a:path>
            </a:pathLst>
          </a:custGeom>
          <a:noFill/>
          <a:ln w="15875" cap="flat" cmpd="sng">
            <a:solidFill>
              <a:srgbClr val="D8D8D8"/>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pic>
        <p:nvPicPr>
          <p:cNvPr id="75" name="Google Shape;75;p10" descr="A picture containing text&#10;&#10;Description automatically generated"/>
          <p:cNvPicPr preferRelativeResize="0"/>
          <p:nvPr/>
        </p:nvPicPr>
        <p:blipFill rotWithShape="1">
          <a:blip r:embed="rId3">
            <a:alphaModFix/>
          </a:blip>
          <a:srcRect/>
          <a:stretch/>
        </p:blipFill>
        <p:spPr>
          <a:xfrm>
            <a:off x="-72954" y="-41394"/>
            <a:ext cx="323116" cy="1560711"/>
          </a:xfrm>
          <a:prstGeom prst="rect">
            <a:avLst/>
          </a:prstGeom>
          <a:noFill/>
          <a:ln>
            <a:noFill/>
          </a:ln>
        </p:spPr>
      </p:pic>
    </p:spTree>
    <p:extLst>
      <p:ext uri="{BB962C8B-B14F-4D97-AF65-F5344CB8AC3E}">
        <p14:creationId xmlns:p14="http://schemas.microsoft.com/office/powerpoint/2010/main" val="2729074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6/3/2026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10492"/>
          </a:xfrm>
        </p:spPr>
        <p:txBody>
          <a:bodyPr>
            <a:normAutofit fontScale="90000"/>
          </a:bodyPr>
          <a:lstStyle/>
          <a:p>
            <a:r>
              <a:rPr lang="en-US" sz="4000" b="1">
                <a:latin typeface="Calibri Light"/>
                <a:ea typeface="Calibri Light"/>
                <a:cs typeface="Calibri Light"/>
              </a:rPr>
              <a:t>LCDB7008 Visions for the Future : Theoretical Perspectives on Management</a:t>
            </a:r>
            <a:r>
              <a:rPr lang="en-US" dirty="0"/>
              <a:t> </a:t>
            </a:r>
          </a:p>
        </p:txBody>
      </p:sp>
      <p:sp>
        <p:nvSpPr>
          <p:cNvPr id="3" name="Subtitle 2"/>
          <p:cNvSpPr>
            <a:spLocks noGrp="1"/>
          </p:cNvSpPr>
          <p:nvPr>
            <p:ph type="subTitle" idx="1"/>
          </p:nvPr>
        </p:nvSpPr>
        <p:spPr/>
        <p:txBody>
          <a:bodyPr vert="horz" lIns="91440" tIns="45720" rIns="91440" bIns="45720" rtlCol="0" anchor="t">
            <a:normAutofit/>
          </a:bodyPr>
          <a:lstStyle/>
          <a:p>
            <a:r>
              <a:rPr lang="en-US" sz="6000">
                <a:latin typeface="Aptos Display"/>
              </a:rPr>
              <a:t>Students' work</a:t>
            </a: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E9A03-2935-CCE6-FB3D-C980BB7588E4}"/>
              </a:ext>
            </a:extLst>
          </p:cNvPr>
          <p:cNvSpPr>
            <a:spLocks noGrp="1"/>
          </p:cNvSpPr>
          <p:nvPr>
            <p:ph type="title"/>
          </p:nvPr>
        </p:nvSpPr>
        <p:spPr>
          <a:xfrm>
            <a:off x="686834" y="1153572"/>
            <a:ext cx="3200400" cy="4461163"/>
          </a:xfrm>
        </p:spPr>
        <p:txBody>
          <a:bodyPr>
            <a:normAutofit/>
          </a:bodyPr>
          <a:lstStyle/>
          <a:p>
            <a:r>
              <a:rPr lang="en-US">
                <a:solidFill>
                  <a:srgbClr val="FFFFFF"/>
                </a:solidFill>
              </a:rPr>
              <a:t>In-class activity </a:t>
            </a:r>
            <a:endParaRPr lang="en-GB">
              <a:solidFill>
                <a:srgbClr val="FFFFFF"/>
              </a:solidFill>
            </a:endParaRPr>
          </a:p>
        </p:txBody>
      </p:sp>
      <p:sp>
        <p:nvSpPr>
          <p:cNvPr id="3" name="Content Placeholder 2">
            <a:extLst>
              <a:ext uri="{FF2B5EF4-FFF2-40B4-BE49-F238E27FC236}">
                <a16:creationId xmlns:a16="http://schemas.microsoft.com/office/drawing/2014/main" id="{E29A50D0-A771-4A1F-6907-803E98590E9D}"/>
              </a:ext>
            </a:extLst>
          </p:cNvPr>
          <p:cNvSpPr>
            <a:spLocks noGrp="1"/>
          </p:cNvSpPr>
          <p:nvPr>
            <p:ph idx="1"/>
          </p:nvPr>
        </p:nvSpPr>
        <p:spPr>
          <a:xfrm>
            <a:off x="4167272" y="896145"/>
            <a:ext cx="8089383" cy="4377820"/>
          </a:xfrm>
        </p:spPr>
        <p:txBody>
          <a:bodyPr anchor="ctr">
            <a:noAutofit/>
          </a:bodyPr>
          <a:lstStyle/>
          <a:p>
            <a:pPr marL="0" indent="0">
              <a:buNone/>
            </a:pPr>
            <a:r>
              <a:rPr lang="en-US" sz="4000" dirty="0"/>
              <a:t>You are the CEO of café downstairs . </a:t>
            </a:r>
          </a:p>
          <a:p>
            <a:pPr marL="0" indent="0">
              <a:buNone/>
            </a:pPr>
            <a:endParaRPr lang="en-US" sz="4000" dirty="0"/>
          </a:p>
          <a:p>
            <a:pPr marL="0" indent="0">
              <a:buNone/>
            </a:pPr>
            <a:r>
              <a:rPr lang="en-US" sz="4000" dirty="0"/>
              <a:t>1. Please suggest ONE way of increasing the revenue stream. Reason  </a:t>
            </a:r>
          </a:p>
          <a:p>
            <a:pPr marL="0" indent="0">
              <a:buNone/>
            </a:pPr>
            <a:r>
              <a:rPr lang="en-US" sz="4000" dirty="0"/>
              <a:t>2. Please suggest ONE change on their existing business operation. Why?</a:t>
            </a:r>
          </a:p>
        </p:txBody>
      </p:sp>
    </p:spTree>
    <p:extLst>
      <p:ext uri="{BB962C8B-B14F-4D97-AF65-F5344CB8AC3E}">
        <p14:creationId xmlns:p14="http://schemas.microsoft.com/office/powerpoint/2010/main" val="1454870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12A37-A452-C002-BECF-357A60A0D4B8}"/>
              </a:ext>
            </a:extLst>
          </p:cNvPr>
          <p:cNvSpPr>
            <a:spLocks noGrp="1"/>
          </p:cNvSpPr>
          <p:nvPr>
            <p:ph type="title"/>
          </p:nvPr>
        </p:nvSpPr>
        <p:spPr>
          <a:xfrm>
            <a:off x="4997067" y="365125"/>
            <a:ext cx="6356733" cy="1353105"/>
          </a:xfrm>
        </p:spPr>
        <p:txBody>
          <a:bodyPr/>
          <a:lstStyle/>
          <a:p>
            <a:r>
              <a:rPr lang="en-US" sz="2100" b="1" dirty="0">
                <a:solidFill>
                  <a:srgbClr val="242424"/>
                </a:solidFill>
                <a:highlight>
                  <a:srgbClr val="FFFFFF"/>
                </a:highlight>
                <a:latin typeface="Segoe UI"/>
                <a:cs typeface="Segoe UI"/>
              </a:rPr>
              <a:t>Ummay </a:t>
            </a:r>
            <a:r>
              <a:rPr lang="en-US" sz="2100" b="1" dirty="0" err="1">
                <a:solidFill>
                  <a:srgbClr val="242424"/>
                </a:solidFill>
                <a:highlight>
                  <a:srgbClr val="FFFFFF"/>
                </a:highlight>
                <a:latin typeface="Segoe UI"/>
                <a:cs typeface="Segoe UI"/>
              </a:rPr>
              <a:t>Huney</a:t>
            </a:r>
            <a:endParaRPr lang="en-US" dirty="0" err="1"/>
          </a:p>
          <a:p>
            <a:endParaRPr lang="en-US" dirty="0"/>
          </a:p>
        </p:txBody>
      </p:sp>
      <p:pic>
        <p:nvPicPr>
          <p:cNvPr id="4" name="Picture 3" descr="A piece of paper with writing on it&#10;&#10;AI-generated content may be incorrect.">
            <a:extLst>
              <a:ext uri="{FF2B5EF4-FFF2-40B4-BE49-F238E27FC236}">
                <a16:creationId xmlns:a16="http://schemas.microsoft.com/office/drawing/2014/main" id="{775B6E6C-D0F2-6901-8E49-40BA8CA9DF43}"/>
              </a:ext>
            </a:extLst>
          </p:cNvPr>
          <p:cNvPicPr>
            <a:picLocks noChangeAspect="1"/>
          </p:cNvPicPr>
          <p:nvPr/>
        </p:nvPicPr>
        <p:blipFill>
          <a:blip r:embed="rId2"/>
          <a:stretch>
            <a:fillRect/>
          </a:stretch>
        </p:blipFill>
        <p:spPr>
          <a:xfrm>
            <a:off x="178930" y="73446"/>
            <a:ext cx="4581369" cy="6858000"/>
          </a:xfrm>
          <a:prstGeom prst="rect">
            <a:avLst/>
          </a:prstGeom>
        </p:spPr>
      </p:pic>
      <p:pic>
        <p:nvPicPr>
          <p:cNvPr id="6" name="Picture 5" descr="A plate of pasta with tomatoes and cheese&#10;&#10;AI-generated content may be incorrect.">
            <a:extLst>
              <a:ext uri="{FF2B5EF4-FFF2-40B4-BE49-F238E27FC236}">
                <a16:creationId xmlns:a16="http://schemas.microsoft.com/office/drawing/2014/main" id="{AA9EC4F3-C6CE-5561-54ED-EF2C249431A5}"/>
              </a:ext>
            </a:extLst>
          </p:cNvPr>
          <p:cNvPicPr>
            <a:picLocks noChangeAspect="1"/>
          </p:cNvPicPr>
          <p:nvPr/>
        </p:nvPicPr>
        <p:blipFill>
          <a:blip r:embed="rId3"/>
          <a:stretch>
            <a:fillRect/>
          </a:stretch>
        </p:blipFill>
        <p:spPr>
          <a:xfrm>
            <a:off x="5206158" y="1566633"/>
            <a:ext cx="7076961" cy="4853963"/>
          </a:xfrm>
          <a:prstGeom prst="rect">
            <a:avLst/>
          </a:prstGeom>
        </p:spPr>
      </p:pic>
    </p:spTree>
    <p:extLst>
      <p:ext uri="{BB962C8B-B14F-4D97-AF65-F5344CB8AC3E}">
        <p14:creationId xmlns:p14="http://schemas.microsoft.com/office/powerpoint/2010/main" val="4200722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F013C-AB25-4AFE-63ED-1441FADFE8FB}"/>
              </a:ext>
            </a:extLst>
          </p:cNvPr>
          <p:cNvSpPr>
            <a:spLocks noGrp="1"/>
          </p:cNvSpPr>
          <p:nvPr>
            <p:ph type="title"/>
          </p:nvPr>
        </p:nvSpPr>
        <p:spPr/>
        <p:txBody>
          <a:bodyPr/>
          <a:lstStyle/>
          <a:p>
            <a:r>
              <a:rPr lang="en-US" sz="2100" b="1">
                <a:solidFill>
                  <a:srgbClr val="242424"/>
                </a:solidFill>
                <a:highlight>
                  <a:srgbClr val="FFFFFF"/>
                </a:highlight>
                <a:latin typeface="Segoe UI"/>
                <a:cs typeface="Segoe UI"/>
              </a:rPr>
              <a:t>Krishnaveni Balakrishnan</a:t>
            </a:r>
            <a:endParaRPr lang="en-US"/>
          </a:p>
        </p:txBody>
      </p:sp>
      <p:pic>
        <p:nvPicPr>
          <p:cNvPr id="4" name="Picture 3" descr="A screenshot of a social media post of a chicken and a bowl of sauce&#10;&#10;AI-generated content may be incorrect.">
            <a:extLst>
              <a:ext uri="{FF2B5EF4-FFF2-40B4-BE49-F238E27FC236}">
                <a16:creationId xmlns:a16="http://schemas.microsoft.com/office/drawing/2014/main" id="{F561710C-F9EC-DC26-7731-D886566C86F9}"/>
              </a:ext>
            </a:extLst>
          </p:cNvPr>
          <p:cNvPicPr>
            <a:picLocks noChangeAspect="1"/>
          </p:cNvPicPr>
          <p:nvPr/>
        </p:nvPicPr>
        <p:blipFill>
          <a:blip r:embed="rId2"/>
          <a:stretch>
            <a:fillRect/>
          </a:stretch>
        </p:blipFill>
        <p:spPr>
          <a:xfrm>
            <a:off x="7588499" y="1411766"/>
            <a:ext cx="3120183" cy="4888275"/>
          </a:xfrm>
          <a:prstGeom prst="rect">
            <a:avLst/>
          </a:prstGeom>
        </p:spPr>
      </p:pic>
      <p:sp>
        <p:nvSpPr>
          <p:cNvPr id="5" name="TextBox 4">
            <a:extLst>
              <a:ext uri="{FF2B5EF4-FFF2-40B4-BE49-F238E27FC236}">
                <a16:creationId xmlns:a16="http://schemas.microsoft.com/office/drawing/2014/main" id="{CF3C2261-2910-B231-3EF2-5A3868A38F13}"/>
              </a:ext>
            </a:extLst>
          </p:cNvPr>
          <p:cNvSpPr txBox="1"/>
          <p:nvPr/>
        </p:nvSpPr>
        <p:spPr>
          <a:xfrm>
            <a:off x="908892" y="2722084"/>
            <a:ext cx="6096000"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42424"/>
                </a:solidFill>
                <a:latin typeface="Segoe UI"/>
                <a:ea typeface="Segoe UI"/>
                <a:cs typeface="Segoe UI"/>
              </a:rPr>
              <a:t>Chicken nuggets </a:t>
            </a:r>
          </a:p>
          <a:p>
            <a:endParaRPr lang="en-US">
              <a:solidFill>
                <a:srgbClr val="242424"/>
              </a:solidFill>
              <a:latin typeface="Segoe UI"/>
              <a:ea typeface="Segoe UI"/>
              <a:cs typeface="Segoe UI"/>
            </a:endParaRPr>
          </a:p>
          <a:p>
            <a:r>
              <a:rPr lang="en-US">
                <a:solidFill>
                  <a:srgbClr val="242424"/>
                </a:solidFill>
                <a:latin typeface="Segoe UI"/>
                <a:ea typeface="Segoe UI"/>
                <a:cs typeface="Segoe UI"/>
              </a:rPr>
              <a:t>Chicken nuggets are very healthy than fast food, and it's most popular food among the students. This is a pre cooked food, so it required minimum preparation, just add to the hot oil and serve it. Adding chicken nuggets to a cafe menu can attract more students, and it automatically increase the revenue.</a:t>
            </a:r>
          </a:p>
          <a:p>
            <a:pPr algn="ctr"/>
            <a:endParaRPr lang="en-US"/>
          </a:p>
        </p:txBody>
      </p:sp>
    </p:spTree>
    <p:extLst>
      <p:ext uri="{BB962C8B-B14F-4D97-AF65-F5344CB8AC3E}">
        <p14:creationId xmlns:p14="http://schemas.microsoft.com/office/powerpoint/2010/main" val="3213940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127BB-6C48-1BE3-B588-80D434CE43F4}"/>
              </a:ext>
            </a:extLst>
          </p:cNvPr>
          <p:cNvSpPr>
            <a:spLocks noGrp="1"/>
          </p:cNvSpPr>
          <p:nvPr>
            <p:ph type="title"/>
          </p:nvPr>
        </p:nvSpPr>
        <p:spPr/>
        <p:txBody>
          <a:bodyPr/>
          <a:lstStyle/>
          <a:p>
            <a:r>
              <a:rPr lang="en-US" sz="2100" b="1">
                <a:solidFill>
                  <a:srgbClr val="242424"/>
                </a:solidFill>
                <a:highlight>
                  <a:srgbClr val="FFFFFF"/>
                </a:highlight>
                <a:latin typeface="Segoe UI"/>
                <a:cs typeface="Segoe UI"/>
              </a:rPr>
              <a:t>Natalie Brailsford</a:t>
            </a:r>
            <a:endParaRPr lang="en-US"/>
          </a:p>
        </p:txBody>
      </p:sp>
      <p:pic>
        <p:nvPicPr>
          <p:cNvPr id="5" name="Picture 4" descr="A red and white advertisement with a red and white text&#10;&#10;AI-generated content may be incorrect.">
            <a:extLst>
              <a:ext uri="{FF2B5EF4-FFF2-40B4-BE49-F238E27FC236}">
                <a16:creationId xmlns:a16="http://schemas.microsoft.com/office/drawing/2014/main" id="{ADC46D9D-C95C-2F88-5CA1-5582E4E0234B}"/>
              </a:ext>
            </a:extLst>
          </p:cNvPr>
          <p:cNvPicPr>
            <a:picLocks noChangeAspect="1"/>
          </p:cNvPicPr>
          <p:nvPr/>
        </p:nvPicPr>
        <p:blipFill>
          <a:blip r:embed="rId2"/>
          <a:stretch>
            <a:fillRect/>
          </a:stretch>
        </p:blipFill>
        <p:spPr>
          <a:xfrm>
            <a:off x="1976060" y="1711101"/>
            <a:ext cx="7007893" cy="4151894"/>
          </a:xfrm>
          <a:prstGeom prst="rect">
            <a:avLst/>
          </a:prstGeom>
        </p:spPr>
      </p:pic>
    </p:spTree>
    <p:extLst>
      <p:ext uri="{BB962C8B-B14F-4D97-AF65-F5344CB8AC3E}">
        <p14:creationId xmlns:p14="http://schemas.microsoft.com/office/powerpoint/2010/main" val="3855682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8" name="Google Shape;288;p27"/>
          <p:cNvSpPr txBox="1"/>
          <p:nvPr/>
        </p:nvSpPr>
        <p:spPr>
          <a:xfrm>
            <a:off x="70600" y="-755825"/>
            <a:ext cx="1927500" cy="220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40000" dirty="0">
                <a:solidFill>
                  <a:schemeClr val="dk2"/>
                </a:solidFill>
                <a:latin typeface="Griffy"/>
                <a:ea typeface="Griffy"/>
                <a:cs typeface="Griffy"/>
                <a:sym typeface="Griffy"/>
              </a:rPr>
              <a:t>“</a:t>
            </a:r>
            <a:endParaRPr sz="40000" dirty="0">
              <a:solidFill>
                <a:schemeClr val="dk2"/>
              </a:solidFill>
            </a:endParaRPr>
          </a:p>
        </p:txBody>
      </p:sp>
      <p:sp>
        <p:nvSpPr>
          <p:cNvPr id="3" name="Title 2">
            <a:extLst>
              <a:ext uri="{FF2B5EF4-FFF2-40B4-BE49-F238E27FC236}">
                <a16:creationId xmlns:a16="http://schemas.microsoft.com/office/drawing/2014/main" id="{9AF7AD8F-7425-9283-68BD-F515931615B8}"/>
              </a:ext>
            </a:extLst>
          </p:cNvPr>
          <p:cNvSpPr>
            <a:spLocks noGrp="1"/>
          </p:cNvSpPr>
          <p:nvPr>
            <p:ph type="title"/>
          </p:nvPr>
        </p:nvSpPr>
        <p:spPr>
          <a:xfrm>
            <a:off x="1998100" y="-226031"/>
            <a:ext cx="7936970" cy="1848673"/>
          </a:xfrm>
        </p:spPr>
        <p:txBody>
          <a:bodyPr/>
          <a:lstStyle/>
          <a:p>
            <a:r>
              <a:rPr lang="en-GB" dirty="0"/>
              <a:t>Cost effective meal deals </a:t>
            </a:r>
          </a:p>
        </p:txBody>
      </p:sp>
      <p:pic>
        <p:nvPicPr>
          <p:cNvPr id="4" name="Picture 3">
            <a:extLst>
              <a:ext uri="{FF2B5EF4-FFF2-40B4-BE49-F238E27FC236}">
                <a16:creationId xmlns:a16="http://schemas.microsoft.com/office/drawing/2014/main" id="{6927273D-665D-9EAE-177B-E0D526DCD9A9}"/>
              </a:ext>
            </a:extLst>
          </p:cNvPr>
          <p:cNvPicPr>
            <a:picLocks noChangeAspect="1"/>
          </p:cNvPicPr>
          <p:nvPr/>
        </p:nvPicPr>
        <p:blipFill>
          <a:blip r:embed="rId3"/>
          <a:stretch>
            <a:fillRect/>
          </a:stretch>
        </p:blipFill>
        <p:spPr>
          <a:xfrm>
            <a:off x="2462638" y="1353053"/>
            <a:ext cx="7007893" cy="4151894"/>
          </a:xfrm>
          <a:prstGeom prst="rect">
            <a:avLst/>
          </a:prstGeom>
        </p:spPr>
      </p:pic>
      <p:sp>
        <p:nvSpPr>
          <p:cNvPr id="7" name="Title 2">
            <a:extLst>
              <a:ext uri="{FF2B5EF4-FFF2-40B4-BE49-F238E27FC236}">
                <a16:creationId xmlns:a16="http://schemas.microsoft.com/office/drawing/2014/main" id="{DC9A5C83-6A89-F14A-0EF5-EEEC89D0F2DD}"/>
              </a:ext>
            </a:extLst>
          </p:cNvPr>
          <p:cNvSpPr txBox="1">
            <a:spLocks/>
          </p:cNvSpPr>
          <p:nvPr/>
        </p:nvSpPr>
        <p:spPr>
          <a:xfrm>
            <a:off x="1514169" y="5235358"/>
            <a:ext cx="10844980" cy="1848673"/>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1pPr>
            <a:lvl2pPr marR="0" lvl="1"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2pPr>
            <a:lvl3pPr marR="0" lvl="2"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3pPr>
            <a:lvl4pPr marR="0" lvl="3"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4pPr>
            <a:lvl5pPr marR="0" lvl="4"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5pPr>
            <a:lvl6pPr marR="0" lvl="5"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6pPr>
            <a:lvl7pPr marR="0" lvl="6"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7pPr>
            <a:lvl8pPr marR="0" lvl="7"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8pPr>
            <a:lvl9pPr marR="0" lvl="8" algn="ctr" rtl="0">
              <a:lnSpc>
                <a:spcPct val="100000"/>
              </a:lnSpc>
              <a:spcBef>
                <a:spcPts val="0"/>
              </a:spcBef>
              <a:spcAft>
                <a:spcPts val="0"/>
              </a:spcAft>
              <a:buClr>
                <a:schemeClr val="dk2"/>
              </a:buClr>
              <a:buSzPts val="6000"/>
              <a:buFont typeface="Lobster"/>
              <a:buNone/>
              <a:defRPr sz="6000" b="0" i="0" u="none" strike="noStrike" cap="none">
                <a:solidFill>
                  <a:schemeClr val="dk2"/>
                </a:solidFill>
                <a:latin typeface="Lobster"/>
                <a:ea typeface="Lobster"/>
                <a:cs typeface="Lobster"/>
                <a:sym typeface="Lobster"/>
              </a:defRPr>
            </a:lvl9pPr>
          </a:lstStyle>
          <a:p>
            <a:r>
              <a:rPr lang="en-GB" dirty="0"/>
              <a:t>Office delivery now also available!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58FB4AA-7058-4218-AE65-3ACD24A41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03982-7221-7459-E47D-DE32F897F339}"/>
              </a:ext>
            </a:extLst>
          </p:cNvPr>
          <p:cNvSpPr>
            <a:spLocks noGrp="1"/>
          </p:cNvSpPr>
          <p:nvPr>
            <p:ph type="title"/>
          </p:nvPr>
        </p:nvSpPr>
        <p:spPr>
          <a:xfrm>
            <a:off x="643466" y="753626"/>
            <a:ext cx="5334930" cy="3004145"/>
          </a:xfrm>
        </p:spPr>
        <p:txBody>
          <a:bodyPr vert="horz" lIns="91440" tIns="45720" rIns="91440" bIns="45720" rtlCol="0" anchor="b">
            <a:normAutofit/>
          </a:bodyPr>
          <a:lstStyle/>
          <a:p>
            <a:pPr>
              <a:spcBef>
                <a:spcPct val="0"/>
              </a:spcBef>
            </a:pPr>
            <a:r>
              <a:rPr lang="en-US" sz="1500" kern="1200">
                <a:solidFill>
                  <a:schemeClr val="tx1"/>
                </a:solidFill>
                <a:highlight>
                  <a:srgbClr val="FFFFFF"/>
                </a:highlight>
                <a:latin typeface="+mj-lt"/>
                <a:ea typeface="+mj-ea"/>
                <a:cs typeface="+mj-cs"/>
              </a:rPr>
              <a:t>Especially for the university cafe, to attract and attach students from diverse countries and backgrounds, the first focus is the food menu. It must be keeping some items that are very recognised and neutral foods and must be in a student-budget-friendly price. For example: Different types of soup, wraps or burgers,  chawmein and any kind of combo meals. When food is both familiar and cheap then students will not eat outside. They will buy from the university cafe every single day and enjoy foods with friends.  Because of the high sales, the cafe day by day get more profitable and it increases their cafe revenue also. Because good service, good food in resonable price and a cozy and peaceful environment are all keys to the success of a business. </a:t>
            </a:r>
            <a:endParaRPr lang="en-US" sz="1500" kern="1200">
              <a:solidFill>
                <a:schemeClr val="tx1"/>
              </a:solidFill>
              <a:latin typeface="+mj-lt"/>
              <a:ea typeface="+mj-ea"/>
              <a:cs typeface="+mj-cs"/>
            </a:endParaRPr>
          </a:p>
          <a:p>
            <a:pPr>
              <a:spcBef>
                <a:spcPct val="0"/>
              </a:spcBef>
            </a:pPr>
            <a:br>
              <a:rPr lang="en-US" sz="1500" kern="1200">
                <a:solidFill>
                  <a:schemeClr val="tx1"/>
                </a:solidFill>
                <a:latin typeface="+mj-lt"/>
                <a:ea typeface="+mj-ea"/>
                <a:cs typeface="+mj-cs"/>
              </a:rPr>
            </a:br>
            <a:endParaRPr lang="en-US" sz="1500" kern="1200">
              <a:solidFill>
                <a:schemeClr val="tx1"/>
              </a:solidFill>
              <a:latin typeface="+mj-lt"/>
              <a:ea typeface="+mj-ea"/>
              <a:cs typeface="+mj-cs"/>
            </a:endParaRPr>
          </a:p>
        </p:txBody>
      </p:sp>
      <p:sp>
        <p:nvSpPr>
          <p:cNvPr id="3" name="Subtitle 2">
            <a:extLst>
              <a:ext uri="{FF2B5EF4-FFF2-40B4-BE49-F238E27FC236}">
                <a16:creationId xmlns:a16="http://schemas.microsoft.com/office/drawing/2014/main" id="{93972D49-D4E2-3F56-DCF0-70BB20C8D0F2}"/>
              </a:ext>
            </a:extLst>
          </p:cNvPr>
          <p:cNvSpPr>
            <a:spLocks noGrp="1"/>
          </p:cNvSpPr>
          <p:nvPr>
            <p:ph type="subTitle" idx="1"/>
          </p:nvPr>
        </p:nvSpPr>
        <p:spPr>
          <a:xfrm>
            <a:off x="643465" y="3849845"/>
            <a:ext cx="5334931" cy="926173"/>
          </a:xfrm>
        </p:spPr>
        <p:txBody>
          <a:bodyPr vert="horz" lIns="91440" tIns="45720" rIns="91440" bIns="45720" rtlCol="0">
            <a:normAutofit/>
          </a:bodyPr>
          <a:lstStyle/>
          <a:p>
            <a:pPr algn="l"/>
            <a:r>
              <a:rPr lang="en-US" sz="2100" b="1" dirty="0">
                <a:solidFill>
                  <a:srgbClr val="242424"/>
                </a:solidFill>
                <a:highlight>
                  <a:srgbClr val="FFFFFF"/>
                </a:highlight>
                <a:latin typeface="Segoe UI"/>
                <a:cs typeface="Segoe UI"/>
              </a:rPr>
              <a:t>Sumaiya </a:t>
            </a:r>
            <a:r>
              <a:rPr lang="en-US" sz="2100" b="1" dirty="0" err="1">
                <a:solidFill>
                  <a:srgbClr val="242424"/>
                </a:solidFill>
                <a:highlight>
                  <a:srgbClr val="FFFFFF"/>
                </a:highlight>
                <a:latin typeface="Segoe UI"/>
                <a:cs typeface="Segoe UI"/>
              </a:rPr>
              <a:t>Minnat</a:t>
            </a:r>
            <a:endParaRPr lang="en-US" dirty="0" err="1"/>
          </a:p>
          <a:p>
            <a:pPr marL="0" indent="0" algn="ctr">
              <a:lnSpc>
                <a:spcPct val="90000"/>
              </a:lnSpc>
              <a:spcBef>
                <a:spcPts val="1000"/>
              </a:spcBef>
            </a:pPr>
            <a:endParaRPr lang="en-US" sz="2400" kern="1200" dirty="0">
              <a:latin typeface="+mn-lt"/>
            </a:endParaRPr>
          </a:p>
        </p:txBody>
      </p:sp>
      <p:sp>
        <p:nvSpPr>
          <p:cNvPr id="13" name="Oval 12">
            <a:extLst>
              <a:ext uri="{FF2B5EF4-FFF2-40B4-BE49-F238E27FC236}">
                <a16:creationId xmlns:a16="http://schemas.microsoft.com/office/drawing/2014/main" id="{F35BC0E3-6FE4-4491-BA19-C0126066A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9082" y="939707"/>
            <a:ext cx="603494" cy="603494"/>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DB11BD18-218F-49C7-BE16-82AEA08B2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1453" y="-4098"/>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5" name="Picture 4" descr="A tortilla wrap with meat and vegetables&#10;&#10;AI-generated content may be incorrect.">
            <a:extLst>
              <a:ext uri="{FF2B5EF4-FFF2-40B4-BE49-F238E27FC236}">
                <a16:creationId xmlns:a16="http://schemas.microsoft.com/office/drawing/2014/main" id="{D1393661-F4B8-77A6-3BA9-654796730353}"/>
              </a:ext>
            </a:extLst>
          </p:cNvPr>
          <p:cNvPicPr>
            <a:picLocks noChangeAspect="1"/>
          </p:cNvPicPr>
          <p:nvPr/>
        </p:nvPicPr>
        <p:blipFill>
          <a:blip r:embed="rId2"/>
          <a:srcRect t="291" r="-7" b="-7"/>
          <a:stretch>
            <a:fillRect/>
          </a:stretch>
        </p:blipFill>
        <p:spPr>
          <a:xfrm>
            <a:off x="9547017" y="4405333"/>
            <a:ext cx="2644983" cy="2452667"/>
          </a:xfrm>
          <a:custGeom>
            <a:avLst/>
            <a:gdLst/>
            <a:ahLst/>
            <a:cxnLst/>
            <a:rect l="l" t="t" r="r" b="b"/>
            <a:pathLst>
              <a:path w="2644983" h="2452667">
                <a:moveTo>
                  <a:pt x="1542711" y="0"/>
                </a:moveTo>
                <a:cubicBezTo>
                  <a:pt x="1942094" y="0"/>
                  <a:pt x="2306029" y="151765"/>
                  <a:pt x="2579995" y="400769"/>
                </a:cubicBezTo>
                <a:lnTo>
                  <a:pt x="2644983" y="468935"/>
                </a:lnTo>
                <a:lnTo>
                  <a:pt x="2644983" y="2452667"/>
                </a:lnTo>
                <a:lnTo>
                  <a:pt x="299206" y="2452667"/>
                </a:lnTo>
                <a:lnTo>
                  <a:pt x="233100" y="2358504"/>
                </a:lnTo>
                <a:cubicBezTo>
                  <a:pt x="85367" y="2121846"/>
                  <a:pt x="0" y="1842248"/>
                  <a:pt x="0" y="1542711"/>
                </a:cubicBezTo>
                <a:cubicBezTo>
                  <a:pt x="0" y="690695"/>
                  <a:pt x="690695" y="0"/>
                  <a:pt x="1542711" y="0"/>
                </a:cubicBezTo>
                <a:close/>
              </a:path>
            </a:pathLst>
          </a:custGeom>
        </p:spPr>
      </p:pic>
      <p:pic>
        <p:nvPicPr>
          <p:cNvPr id="4" name="Picture 3" descr="A bowl of soup with a spoon and a plate of lemons&#10;&#10;AI-generated content may be incorrect.">
            <a:extLst>
              <a:ext uri="{FF2B5EF4-FFF2-40B4-BE49-F238E27FC236}">
                <a16:creationId xmlns:a16="http://schemas.microsoft.com/office/drawing/2014/main" id="{CAAE1684-BF14-C988-A12F-C506683116BA}"/>
              </a:ext>
            </a:extLst>
          </p:cNvPr>
          <p:cNvPicPr>
            <a:picLocks noChangeAspect="1"/>
          </p:cNvPicPr>
          <p:nvPr/>
        </p:nvPicPr>
        <p:blipFill>
          <a:blip r:embed="rId3"/>
          <a:srcRect t="16301" r="-3" b="5196"/>
          <a:stretch>
            <a:fillRect/>
          </a:stretch>
        </p:blipFill>
        <p:spPr>
          <a:xfrm>
            <a:off x="6401202" y="1790202"/>
            <a:ext cx="3240592" cy="3240592"/>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pic>
        <p:nvPicPr>
          <p:cNvPr id="6" name="Picture 5" descr="A pan of noodles and vegetables&#10;&#10;AI-generated content may be incorrect.">
            <a:extLst>
              <a:ext uri="{FF2B5EF4-FFF2-40B4-BE49-F238E27FC236}">
                <a16:creationId xmlns:a16="http://schemas.microsoft.com/office/drawing/2014/main" id="{77DD2068-7E76-E4A0-102B-176D02419C40}"/>
              </a:ext>
            </a:extLst>
          </p:cNvPr>
          <p:cNvPicPr>
            <a:picLocks noChangeAspect="1"/>
          </p:cNvPicPr>
          <p:nvPr/>
        </p:nvPicPr>
        <p:blipFill>
          <a:blip r:embed="rId4"/>
          <a:srcRect t="7674" r="1" b="4876"/>
          <a:stretch>
            <a:fillRect/>
          </a:stretch>
        </p:blipFill>
        <p:spPr>
          <a:xfrm>
            <a:off x="9490668" y="10"/>
            <a:ext cx="2701332" cy="2553877"/>
          </a:xfrm>
          <a:custGeom>
            <a:avLst/>
            <a:gdLst/>
            <a:ahLst/>
            <a:cxnLst/>
            <a:rect l="l" t="t" r="r" b="b"/>
            <a:pathLst>
              <a:path w="2701332" h="2553887">
                <a:moveTo>
                  <a:pt x="348631" y="0"/>
                </a:moveTo>
                <a:lnTo>
                  <a:pt x="2701332" y="0"/>
                </a:lnTo>
                <a:lnTo>
                  <a:pt x="2701332" y="2072295"/>
                </a:lnTo>
                <a:lnTo>
                  <a:pt x="2554656" y="2207207"/>
                </a:lnTo>
                <a:cubicBezTo>
                  <a:pt x="2285380" y="2424077"/>
                  <a:pt x="1943034" y="2553887"/>
                  <a:pt x="1570370" y="2553887"/>
                </a:cubicBezTo>
                <a:cubicBezTo>
                  <a:pt x="703078" y="2553887"/>
                  <a:pt x="0" y="1850809"/>
                  <a:pt x="0" y="983517"/>
                </a:cubicBezTo>
                <a:cubicBezTo>
                  <a:pt x="0" y="640496"/>
                  <a:pt x="109980" y="323163"/>
                  <a:pt x="296602" y="64855"/>
                </a:cubicBezTo>
                <a:close/>
              </a:path>
            </a:pathLst>
          </a:custGeom>
        </p:spPr>
      </p:pic>
      <p:cxnSp>
        <p:nvCxnSpPr>
          <p:cNvPr id="17" name="Straight Connector 16">
            <a:extLst>
              <a:ext uri="{FF2B5EF4-FFF2-40B4-BE49-F238E27FC236}">
                <a16:creationId xmlns:a16="http://schemas.microsoft.com/office/drawing/2014/main" id="{A054EDF5-7644-4A95-AB88-057FAB414F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598158" y="2804429"/>
            <a:ext cx="0" cy="1597708"/>
          </a:xfrm>
          <a:prstGeom prst="line">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Freeform: Shape 18">
            <a:extLst>
              <a:ext uri="{FF2B5EF4-FFF2-40B4-BE49-F238E27FC236}">
                <a16:creationId xmlns:a16="http://schemas.microsoft.com/office/drawing/2014/main" id="{EA996627-3E00-4A50-8640-F4F7D38C55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385468" y="3311355"/>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A619555D-3337-4F1A-9AFF-1DA3B921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067622" y="5349205"/>
            <a:ext cx="1835725" cy="1850365"/>
          </a:xfrm>
          <a:custGeom>
            <a:avLst/>
            <a:gdLst>
              <a:gd name="connsiteX0" fmla="*/ 1801138 w 1835725"/>
              <a:gd name="connsiteY0" fmla="*/ 1622662 h 1850365"/>
              <a:gd name="connsiteX1" fmla="*/ 1835717 w 1835725"/>
              <a:gd name="connsiteY1" fmla="*/ 1680254 h 1850365"/>
              <a:gd name="connsiteX2" fmla="*/ 1815722 w 1835725"/>
              <a:gd name="connsiteY2" fmla="*/ 1850365 h 1850365"/>
              <a:gd name="connsiteX3" fmla="*/ 1693039 w 1835725"/>
              <a:gd name="connsiteY3" fmla="*/ 1808259 h 1850365"/>
              <a:gd name="connsiteX4" fmla="*/ 1708939 w 1835725"/>
              <a:gd name="connsiteY4" fmla="*/ 1673301 h 1850365"/>
              <a:gd name="connsiteX5" fmla="*/ 1778129 w 1835725"/>
              <a:gd name="connsiteY5" fmla="*/ 1615979 h 1850365"/>
              <a:gd name="connsiteX6" fmla="*/ 1801138 w 1835725"/>
              <a:gd name="connsiteY6" fmla="*/ 1622662 h 1850365"/>
              <a:gd name="connsiteX7" fmla="*/ 1585229 w 1835725"/>
              <a:gd name="connsiteY7" fmla="*/ 764759 h 1850365"/>
              <a:gd name="connsiteX8" fmla="*/ 1623024 w 1835725"/>
              <a:gd name="connsiteY8" fmla="*/ 792810 h 1850365"/>
              <a:gd name="connsiteX9" fmla="*/ 1777614 w 1835725"/>
              <a:gd name="connsiteY9" fmla="*/ 1157141 h 1850365"/>
              <a:gd name="connsiteX10" fmla="*/ 1733799 w 1835725"/>
              <a:gd name="connsiteY10" fmla="*/ 1235532 h 1850365"/>
              <a:gd name="connsiteX11" fmla="*/ 1716464 w 1835725"/>
              <a:gd name="connsiteY11" fmla="*/ 1237722 h 1850365"/>
              <a:gd name="connsiteX12" fmla="*/ 1716464 w 1835725"/>
              <a:gd name="connsiteY12" fmla="*/ 1237913 h 1850365"/>
              <a:gd name="connsiteX13" fmla="*/ 1655409 w 1835725"/>
              <a:gd name="connsiteY13" fmla="*/ 1191717 h 1850365"/>
              <a:gd name="connsiteX14" fmla="*/ 1513200 w 1835725"/>
              <a:gd name="connsiteY14" fmla="*/ 856627 h 1850365"/>
              <a:gd name="connsiteX15" fmla="*/ 1538499 w 1835725"/>
              <a:gd name="connsiteY15" fmla="*/ 770415 h 1850365"/>
              <a:gd name="connsiteX16" fmla="*/ 1585229 w 1835725"/>
              <a:gd name="connsiteY16" fmla="*/ 764759 h 1850365"/>
              <a:gd name="connsiteX17" fmla="*/ 477919 w 1835725"/>
              <a:gd name="connsiteY17" fmla="*/ 21437 h 1850365"/>
              <a:gd name="connsiteX18" fmla="*/ 509236 w 1835725"/>
              <a:gd name="connsiteY18" fmla="*/ 84182 h 1850365"/>
              <a:gd name="connsiteX19" fmla="*/ 445829 w 1835725"/>
              <a:gd name="connsiteY19" fmla="*/ 139871 h 1850365"/>
              <a:gd name="connsiteX20" fmla="*/ 437447 w 1835725"/>
              <a:gd name="connsiteY20" fmla="*/ 139395 h 1850365"/>
              <a:gd name="connsiteX21" fmla="*/ 73211 w 1835725"/>
              <a:gd name="connsiteY21" fmla="*/ 137204 h 1850365"/>
              <a:gd name="connsiteX22" fmla="*/ 749 w 1835725"/>
              <a:gd name="connsiteY22" fmla="*/ 84082 h 1850365"/>
              <a:gd name="connsiteX23" fmla="*/ 53871 w 1835725"/>
              <a:gd name="connsiteY23" fmla="*/ 11621 h 1850365"/>
              <a:gd name="connsiteX24" fmla="*/ 58352 w 1835725"/>
              <a:gd name="connsiteY24" fmla="*/ 11093 h 1850365"/>
              <a:gd name="connsiteX25" fmla="*/ 454020 w 1835725"/>
              <a:gd name="connsiteY25" fmla="*/ 13474 h 1850365"/>
              <a:gd name="connsiteX26" fmla="*/ 477919 w 1835725"/>
              <a:gd name="connsiteY26" fmla="*/ 21437 h 1850365"/>
              <a:gd name="connsiteX27" fmla="*/ 957797 w 1835725"/>
              <a:gd name="connsiteY27" fmla="*/ 167970 h 1850365"/>
              <a:gd name="connsiteX28" fmla="*/ 1286982 w 1835725"/>
              <a:gd name="connsiteY28" fmla="*/ 387616 h 1850365"/>
              <a:gd name="connsiteX29" fmla="*/ 1293725 w 1835725"/>
              <a:gd name="connsiteY29" fmla="*/ 477075 h 1850365"/>
              <a:gd name="connsiteX30" fmla="*/ 1245453 w 1835725"/>
              <a:gd name="connsiteY30" fmla="*/ 499154 h 1850365"/>
              <a:gd name="connsiteX31" fmla="*/ 1245167 w 1835725"/>
              <a:gd name="connsiteY31" fmla="*/ 499154 h 1850365"/>
              <a:gd name="connsiteX32" fmla="*/ 1203638 w 1835725"/>
              <a:gd name="connsiteY32" fmla="*/ 484104 h 1850365"/>
              <a:gd name="connsiteX33" fmla="*/ 900647 w 1835725"/>
              <a:gd name="connsiteY33" fmla="*/ 281508 h 1850365"/>
              <a:gd name="connsiteX34" fmla="*/ 872454 w 1835725"/>
              <a:gd name="connsiteY34" fmla="*/ 196164 h 1850365"/>
              <a:gd name="connsiteX35" fmla="*/ 957797 w 1835725"/>
              <a:gd name="connsiteY35" fmla="*/ 167970 h 185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835725" h="1850365">
                <a:moveTo>
                  <a:pt x="1801138" y="1622662"/>
                </a:moveTo>
                <a:cubicBezTo>
                  <a:pt x="1822106" y="1633400"/>
                  <a:pt x="1836117" y="1655372"/>
                  <a:pt x="1835717" y="1680254"/>
                </a:cubicBezTo>
                <a:lnTo>
                  <a:pt x="1815722" y="1850365"/>
                </a:lnTo>
                <a:lnTo>
                  <a:pt x="1693039" y="1808259"/>
                </a:lnTo>
                <a:lnTo>
                  <a:pt x="1708939" y="1673301"/>
                </a:ln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wrap="square" rtlCol="0" anchor="ctr">
            <a:noAutofit/>
          </a:bodyPr>
          <a:lstStyle/>
          <a:p>
            <a:endParaRPr lang="en-US"/>
          </a:p>
        </p:txBody>
      </p:sp>
      <p:sp>
        <p:nvSpPr>
          <p:cNvPr id="23" name="Freeform: Shape 22">
            <a:extLst>
              <a:ext uri="{FF2B5EF4-FFF2-40B4-BE49-F238E27FC236}">
                <a16:creationId xmlns:a16="http://schemas.microsoft.com/office/drawing/2014/main" id="{CF5E7AE0-415D-4236-B5E6-F2FC68DB9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51302" y="6106160"/>
            <a:ext cx="1804272" cy="746882"/>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4"/>
              </a:solidFill>
            </a:endParaRPr>
          </a:p>
        </p:txBody>
      </p:sp>
    </p:spTree>
    <p:extLst>
      <p:ext uri="{BB962C8B-B14F-4D97-AF65-F5344CB8AC3E}">
        <p14:creationId xmlns:p14="http://schemas.microsoft.com/office/powerpoint/2010/main" val="35312603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275</Words>
  <Application>Microsoft Office PowerPoint</Application>
  <PresentationFormat>Widescreen</PresentationFormat>
  <Paragraphs>19</Paragraphs>
  <Slides>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Aptos</vt:lpstr>
      <vt:lpstr>Aptos Display</vt:lpstr>
      <vt:lpstr>Arial</vt:lpstr>
      <vt:lpstr>Calibri</vt:lpstr>
      <vt:lpstr>Calibri Light</vt:lpstr>
      <vt:lpstr>Griffy</vt:lpstr>
      <vt:lpstr>Segoe UI</vt:lpstr>
      <vt:lpstr>office theme</vt:lpstr>
      <vt:lpstr>LCDB7008 Visions for the Future : Theoretical Perspectives on Management </vt:lpstr>
      <vt:lpstr>In-class activity </vt:lpstr>
      <vt:lpstr>Ummay Huney </vt:lpstr>
      <vt:lpstr>Krishnaveni Balakrishnan</vt:lpstr>
      <vt:lpstr>Natalie Brailsford</vt:lpstr>
      <vt:lpstr>Cost effective meal deals </vt:lpstr>
      <vt:lpstr>Especially for the university cafe, to attract and attach students from diverse countries and backgrounds, the first focus is the food menu. It must be keeping some items that are very recognised and neutral foods and must be in a student-budget-friendly price. For example: Different types of soup, wraps or burgers,  chawmein and any kind of combo meals. When food is both familiar and cheap then students will not eat outside. They will buy from the university cafe every single day and enjoy foods with friends.  Because of the high sales, the cafe day by day get more profitable and it increases their cafe revenue also. Because good service, good food in resonable price and a cozy and peaceful environment are all keys to the success of a business.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Lee</dc:creator>
  <cp:lastModifiedBy>Helen Lee</cp:lastModifiedBy>
  <cp:revision>51</cp:revision>
  <dcterms:created xsi:type="dcterms:W3CDTF">2013-07-15T20:26:40Z</dcterms:created>
  <dcterms:modified xsi:type="dcterms:W3CDTF">2026-06-03T10:59:02Z</dcterms:modified>
</cp:coreProperties>
</file>