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</p:sldMasterIdLst>
  <p:notesMasterIdLst>
    <p:notesMasterId r:id="rId8"/>
  </p:notesMasterIdLst>
  <p:sldIdLst>
    <p:sldId id="257" r:id="rId6"/>
    <p:sldId id="256" r:id="rId7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856A65-F4AD-4958-8011-1F725A5F2CBD}" v="3" dt="2026-06-23T12:05:38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1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eran Wahid (2522889)" userId="ef787282-a2f8-4ecd-9232-fee53b5c7307" providerId="ADAL" clId="{7475F8D9-01B2-469A-B3BE-B948BB07E587}"/>
    <pc:docChg chg="undo custSel addSld delSld modSld sldOrd">
      <pc:chgData name="Keeran Wahid (2522889)" userId="ef787282-a2f8-4ecd-9232-fee53b5c7307" providerId="ADAL" clId="{7475F8D9-01B2-469A-B3BE-B948BB07E587}" dt="2026-06-23T12:05:41.823" v="8"/>
      <pc:docMkLst>
        <pc:docMk/>
      </pc:docMkLst>
      <pc:sldChg chg="modSp mod">
        <pc:chgData name="Keeran Wahid (2522889)" userId="ef787282-a2f8-4ecd-9232-fee53b5c7307" providerId="ADAL" clId="{7475F8D9-01B2-469A-B3BE-B948BB07E587}" dt="2026-06-23T12:04:11.820" v="0" actId="1076"/>
        <pc:sldMkLst>
          <pc:docMk/>
          <pc:sldMk cId="0" sldId="256"/>
        </pc:sldMkLst>
        <pc:picChg chg="mod">
          <ac:chgData name="Keeran Wahid (2522889)" userId="ef787282-a2f8-4ecd-9232-fee53b5c7307" providerId="ADAL" clId="{7475F8D9-01B2-469A-B3BE-B948BB07E587}" dt="2026-06-23T12:04:11.820" v="0" actId="1076"/>
          <ac:picMkLst>
            <pc:docMk/>
            <pc:sldMk cId="0" sldId="256"/>
            <ac:picMk id="24" creationId="{6CD24729-BAD4-6396-DC4F-BD8846603832}"/>
          </ac:picMkLst>
        </pc:picChg>
      </pc:sldChg>
      <pc:sldChg chg="add del ord">
        <pc:chgData name="Keeran Wahid (2522889)" userId="ef787282-a2f8-4ecd-9232-fee53b5c7307" providerId="ADAL" clId="{7475F8D9-01B2-469A-B3BE-B948BB07E587}" dt="2026-06-23T12:05:41.823" v="8"/>
        <pc:sldMkLst>
          <pc:docMk/>
          <pc:sldMk cId="980926107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65972-41C3-40BE-A666-77C50C9384B9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E9248-BAA3-4AF7-9082-25B906174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516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</a:rPr>
              <a:t>What is the Service?</a:t>
            </a:r>
          </a:p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</a:rPr>
              <a:t>24/7 NHS emergency care and transport.  </a:t>
            </a:r>
          </a:p>
          <a:p>
            <a:endParaRPr lang="en-GB" b="1">
              <a:solidFill>
                <a:schemeClr val="tx2">
                  <a:lumMod val="60000"/>
                  <a:lumOff val="40000"/>
                </a:schemeClr>
              </a:solidFill>
              <a:highlight>
                <a:srgbClr val="0000FF"/>
              </a:highlight>
            </a:endParaRPr>
          </a:p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</a:rPr>
              <a:t>History</a:t>
            </a:r>
          </a:p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</a:rPr>
              <a:t>From horse-drawn ambulance to modern paramedics</a:t>
            </a:r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0000FF"/>
                </a:highlight>
              </a:rPr>
              <a:t>. </a:t>
            </a:r>
          </a:p>
          <a:p>
            <a:endParaRPr lang="en-GB" b="1">
              <a:solidFill>
                <a:schemeClr val="tx2">
                  <a:lumMod val="60000"/>
                  <a:lumOff val="40000"/>
                </a:schemeClr>
              </a:solidFill>
              <a:highlight>
                <a:srgbClr val="0000FF"/>
              </a:highlight>
            </a:endParaRPr>
          </a:p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0000FF"/>
                </a:highlight>
              </a:rPr>
              <a:t>Challenges</a:t>
            </a:r>
          </a:p>
          <a:p>
            <a:r>
              <a:rPr lang="en-GB" b="1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0000FF"/>
                </a:highlight>
              </a:rPr>
              <a:t>High demand and hospital delays. </a:t>
            </a:r>
          </a:p>
          <a:p>
            <a:endParaRPr lang="en-GB" b="1">
              <a:solidFill>
                <a:srgbClr val="00B0F0"/>
              </a:solidFill>
              <a:highlight>
                <a:srgbClr val="0000FF"/>
              </a:highlight>
            </a:endParaRPr>
          </a:p>
          <a:p>
            <a:r>
              <a:rPr lang="en-GB" b="1">
                <a:solidFill>
                  <a:srgbClr val="00B0F0"/>
                </a:solidFill>
                <a:highlight>
                  <a:srgbClr val="0000FF"/>
                </a:highlight>
              </a:rPr>
              <a:t>Partnership Working </a:t>
            </a:r>
          </a:p>
          <a:p>
            <a:r>
              <a:rPr lang="en-GB" b="1">
                <a:solidFill>
                  <a:srgbClr val="00B0F0"/>
                </a:solidFill>
                <a:highlight>
                  <a:srgbClr val="0000FF"/>
                </a:highlight>
              </a:rPr>
              <a:t>Works with hospitals, police and fire services.</a:t>
            </a:r>
          </a:p>
          <a:p>
            <a:endParaRPr lang="en-GB" sz="1200" b="1" kern="1200">
              <a:solidFill>
                <a:schemeClr val="tx1"/>
              </a:solidFill>
              <a:effectLst/>
              <a:highlight>
                <a:srgbClr val="0000FF"/>
              </a:highlight>
              <a:latin typeface="+mn-lt"/>
              <a:ea typeface="+mn-ea"/>
              <a:cs typeface="+mn-cs"/>
            </a:endParaRPr>
          </a:p>
          <a:p>
            <a:r>
              <a:rPr lang="en-GB" sz="1200" b="1" kern="1200">
                <a:solidFill>
                  <a:schemeClr val="tx1"/>
                </a:solidFill>
                <a:effectLst/>
                <a:highlight>
                  <a:srgbClr val="0000FF"/>
                </a:highlight>
                <a:latin typeface="+mn-lt"/>
                <a:ea typeface="+mn-ea"/>
                <a:cs typeface="+mn-cs"/>
              </a:rPr>
              <a:t>Introduction to Health and Social Care</a:t>
            </a:r>
          </a:p>
          <a:p>
            <a:r>
              <a:rPr lang="en-GB" b="1">
                <a:solidFill>
                  <a:srgbClr val="00B0F0"/>
                </a:solidFill>
                <a:highlight>
                  <a:srgbClr val="0000FF"/>
                </a:highlight>
              </a:rPr>
              <a:t>2522889@student.uwtsd.ac.uk </a:t>
            </a:r>
          </a:p>
          <a:p>
            <a:r>
              <a:rPr lang="en-GB" sz="1200" b="1" kern="1200">
                <a:solidFill>
                  <a:schemeClr val="tx1"/>
                </a:solidFill>
                <a:effectLst/>
                <a:highlight>
                  <a:srgbClr val="0000FF"/>
                </a:highlight>
                <a:latin typeface="+mn-lt"/>
                <a:ea typeface="+mn-ea"/>
                <a:cs typeface="+mn-cs"/>
              </a:rPr>
              <a:t>Module code:</a:t>
            </a:r>
            <a:endParaRPr lang="en-GB" sz="1200" kern="1200">
              <a:solidFill>
                <a:schemeClr val="tx1"/>
              </a:solidFill>
              <a:effectLst/>
              <a:highlight>
                <a:srgbClr val="0000FF"/>
              </a:highlight>
              <a:latin typeface="+mn-lt"/>
              <a:ea typeface="+mn-ea"/>
              <a:cs typeface="+mn-cs"/>
            </a:endParaRPr>
          </a:p>
          <a:p>
            <a:r>
              <a:rPr lang="en-GB" sz="1200" b="1" kern="1200">
                <a:solidFill>
                  <a:schemeClr val="tx1"/>
                </a:solidFill>
                <a:effectLst/>
                <a:highlight>
                  <a:srgbClr val="0000FF"/>
                </a:highlight>
                <a:latin typeface="+mn-lt"/>
                <a:ea typeface="+mn-ea"/>
                <a:cs typeface="+mn-cs"/>
              </a:rPr>
              <a:t>LCHS4003</a:t>
            </a:r>
            <a:endParaRPr lang="en-GB" sz="1200" kern="1200">
              <a:solidFill>
                <a:schemeClr val="tx1"/>
              </a:solidFill>
              <a:effectLst/>
              <a:highlight>
                <a:srgbClr val="0000FF"/>
              </a:highlight>
              <a:latin typeface="+mn-lt"/>
              <a:ea typeface="+mn-ea"/>
              <a:cs typeface="+mn-cs"/>
            </a:endParaRPr>
          </a:p>
          <a:p>
            <a:endParaRPr lang="en-GB" b="1">
              <a:solidFill>
                <a:srgbClr val="00B0F0"/>
              </a:solidFill>
              <a:highlight>
                <a:srgbClr val="0000FF"/>
              </a:highligh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E9248-BAA3-4AF7-9082-25B90617479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686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67CAD-07D5-7075-76FB-F23333E300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DFBA2D-E225-0955-26FD-15442D5FE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/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6CA0A-7E0F-8CEB-BC6D-690DA7E84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051670-C00B-47D6-5EB4-9BBF5DFC9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87397-5E04-6F6B-3E31-FD60BBCCC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42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6200-8D0A-AA84-825D-C9C0CAA68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2A824-E731-89E7-4136-E14029F44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78DE9-72D7-7EE8-FA81-04B78A280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5C71F-8263-BC9C-79E3-9080B7F0E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38FA2-61BD-0B43-FF1E-3A869A6A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988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F9938-386E-666F-7010-DC3CCF004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5998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0A7B6-07E2-CEDA-104C-E4CD43C507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82000"/>
                  </a:schemeClr>
                </a:solidFill>
              </a:defRPr>
            </a:lvl1pPr>
            <a:lvl2pPr marL="457063" indent="0">
              <a:buNone/>
              <a:defRPr sz="1999">
                <a:solidFill>
                  <a:schemeClr val="tx1">
                    <a:tint val="82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82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E015D-A565-086F-7DE0-E623504AE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FDC5B-D0AC-D233-07D6-EC813CBBE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8375A8-6D79-EF04-25E7-7DD78EBEA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70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1D957-F7A2-F520-2330-CF569F0FE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9E47C-03BD-F4A2-9421-7CAB20960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08F71E-05E0-6130-A19F-4EB87DE470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2E934-A58F-2D10-2956-52669FC18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DD64B-A072-213F-A8C3-5A3DA0C3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CF1D42-B1DB-A3E6-233C-6B631771B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963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CA6DF-7AA8-E852-1AD5-23933B53D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A1855B-E642-EDE4-06D8-69B27B55AB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CB239D-D74D-3B15-5F89-747B81C1B5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37408B-59EC-F53B-2E3E-243F74EFA6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4E2171-B287-C095-BEC7-1DB899E53E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1090B2-77C0-DD2F-9F5E-8CD6662C7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64F645-4262-CD46-2B52-6AE2418D7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38C696-C814-8D0A-3FD3-073255CC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939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30550-CAB5-BCB8-E012-6B691EB8E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E32752-8CE0-0851-8632-74B9BA486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2E9F2-AA72-06E6-8EDB-478951F93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F2039-3E1B-E1A1-4D76-822BB88C9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162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CC88F4-4B7E-BD3C-9D4C-75D89AD55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B72E02-4998-B5DE-4D3A-C67055225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B1214A-57CE-D8D2-CCEA-00127DFD8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434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B3B42-1148-F77E-FB5F-2B3D1BD13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43581-FA0E-D514-9484-5C68C2FFB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84FD9-3055-E5D2-24D4-4C054BAE9A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E9131-BE09-AE72-BA00-8659983D0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478FAF-C594-BD65-C696-1C7925E98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494B8-41A2-41EA-4204-5CD523876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1915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8DF6F-A0C8-E9A7-C2C9-54332FFE7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810D7A-BB52-446E-3C81-5028A0838A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83B58-F3A5-994E-00DA-6339FBDB7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F4F04E-32D4-7223-6F04-75E17A873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4B529-FCC2-C29C-F8DE-D941152A6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CFF95F-17A2-DAFD-5B5C-D543B5F12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379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F99A-049A-2275-9383-0F6834381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2B0A3A-7D5C-5ADF-98EC-A6959B66FC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8163E-AC6A-C10F-EF56-5899AEBCD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59243-7EDC-6373-AA09-15FAD0827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7F90-A347-8D47-0831-51B06AFE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4062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E91A54-5099-1C13-3A20-E44C4F367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2DA760-71A8-B818-DCCE-01178DDC75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4EFD-330C-74CF-EA13-5C3262FAE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3B109-2AAB-5D2C-BD52-4D09A9F9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75B3B-8FB5-98B7-29A9-1FCF586AA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80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49F3DB-AFA8-6874-A938-66E236AAE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924AC-A540-747E-CC0F-E5D9CD98A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CC68F-BD91-BA1D-ADF3-5C0ED4DF45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1CE069-78D8-4AF3-8CB1-929382F2800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1839-9991-674D-816F-8C23CF997A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E1B3F-2D2A-E8C2-8204-71EAB7CFD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AE1B8A-9BD7-4B86-B133-21EAAFCA0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321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0EA4A.2BD679A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83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93"/>
            <a:ext cx="12188825" cy="68562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en-US" sz="1799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9" name="Picture 8" descr="Discover University of Wales Trinity Saint David">
            <a:extLst>
              <a:ext uri="{FF2B5EF4-FFF2-40B4-BE49-F238E27FC236}">
                <a16:creationId xmlns:a16="http://schemas.microsoft.com/office/drawing/2014/main" id="{ADF122DA-41CB-67CB-6662-A0D98DE35A93}"/>
              </a:ext>
            </a:extLst>
          </p:cNvPr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09"/>
          <a:stretch>
            <a:fillRect/>
          </a:stretch>
        </p:blipFill>
        <p:spPr bwMode="auto">
          <a:xfrm>
            <a:off x="1322683" y="931709"/>
            <a:ext cx="3456299" cy="1551807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05C387-13F9-CB7D-4183-E5FB1E725C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542" r="-2" b="10194"/>
          <a:stretch>
            <a:fillRect/>
          </a:stretch>
        </p:blipFill>
        <p:spPr>
          <a:xfrm>
            <a:off x="1321690" y="2644339"/>
            <a:ext cx="3456308" cy="1551807"/>
          </a:xfrm>
          <a:prstGeom prst="rect">
            <a:avLst/>
          </a:prstGeom>
        </p:spPr>
      </p:pic>
      <p:pic>
        <p:nvPicPr>
          <p:cNvPr id="5" name="Picture 4" descr="The image depicts a service that provides 24/7 emergency medical care, including transport, evolving from horse-drawn ambulances to modern paramedic services, and collaborates with hospitals, police, and fire services to address high demand and delays.&#10;&#10;AI-generated content may be incorrect.">
            <a:extLst>
              <a:ext uri="{FF2B5EF4-FFF2-40B4-BE49-F238E27FC236}">
                <a16:creationId xmlns:a16="http://schemas.microsoft.com/office/drawing/2014/main" id="{9F7CA97F-160B-D8ED-FE06-C0EA0D6C3E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1961" t="-6358" r="-3572" b="-4250"/>
          <a:stretch>
            <a:fillRect/>
          </a:stretch>
        </p:blipFill>
        <p:spPr>
          <a:xfrm>
            <a:off x="1561091" y="4356971"/>
            <a:ext cx="2981286" cy="1551807"/>
          </a:xfrm>
          <a:prstGeom prst="rect">
            <a:avLst/>
          </a:prstGeom>
        </p:spPr>
      </p:pic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B9A1D9BC-1455-4308-9ABD-A3F8EDB67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4689" y="321252"/>
            <a:ext cx="6570780" cy="6211130"/>
          </a:xfrm>
          <a:custGeom>
            <a:avLst/>
            <a:gdLst>
              <a:gd name="connsiteX0" fmla="*/ 0 w 6572492"/>
              <a:gd name="connsiteY0" fmla="*/ 0 h 6212748"/>
              <a:gd name="connsiteX1" fmla="*/ 2248593 w 6572492"/>
              <a:gd name="connsiteY1" fmla="*/ 0 h 6212748"/>
              <a:gd name="connsiteX2" fmla="*/ 2694770 w 6572492"/>
              <a:gd name="connsiteY2" fmla="*/ 0 h 6212748"/>
              <a:gd name="connsiteX3" fmla="*/ 2991094 w 6572492"/>
              <a:gd name="connsiteY3" fmla="*/ 0 h 6212748"/>
              <a:gd name="connsiteX4" fmla="*/ 6572492 w 6572492"/>
              <a:gd name="connsiteY4" fmla="*/ 0 h 6212748"/>
              <a:gd name="connsiteX5" fmla="*/ 6572492 w 6572492"/>
              <a:gd name="connsiteY5" fmla="*/ 2864954 h 6212748"/>
              <a:gd name="connsiteX6" fmla="*/ 3129047 w 6572492"/>
              <a:gd name="connsiteY6" fmla="*/ 6212748 h 6212748"/>
              <a:gd name="connsiteX7" fmla="*/ 2694770 w 6572492"/>
              <a:gd name="connsiteY7" fmla="*/ 6212748 h 6212748"/>
              <a:gd name="connsiteX8" fmla="*/ 2248593 w 6572492"/>
              <a:gd name="connsiteY8" fmla="*/ 6212748 h 6212748"/>
              <a:gd name="connsiteX9" fmla="*/ 0 w 6572492"/>
              <a:gd name="connsiteY9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72492" h="6212748">
                <a:moveTo>
                  <a:pt x="0" y="0"/>
                </a:moveTo>
                <a:lnTo>
                  <a:pt x="2248593" y="0"/>
                </a:lnTo>
                <a:lnTo>
                  <a:pt x="2694770" y="0"/>
                </a:lnTo>
                <a:lnTo>
                  <a:pt x="2991094" y="0"/>
                </a:lnTo>
                <a:lnTo>
                  <a:pt x="6572492" y="0"/>
                </a:lnTo>
                <a:lnTo>
                  <a:pt x="6572492" y="2864954"/>
                </a:lnTo>
                <a:lnTo>
                  <a:pt x="3129047" y="6212748"/>
                </a:lnTo>
                <a:lnTo>
                  <a:pt x="2694770" y="6212748"/>
                </a:lnTo>
                <a:lnTo>
                  <a:pt x="2248593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126"/>
            <a:endParaRPr lang="en-US" sz="1799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71" name="Right Triangle 70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4486" y="3335891"/>
            <a:ext cx="3290983" cy="3199567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en-US" sz="1799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4A62647B-1222-407C-8740-5A497612B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07" y="624005"/>
            <a:ext cx="10902213" cy="560642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en-US" sz="1799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689DF1-C706-53E8-4565-7E5B06AC9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4456" y="963169"/>
            <a:ext cx="5383398" cy="3209853"/>
          </a:xfrm>
        </p:spPr>
        <p:txBody>
          <a:bodyPr anchor="b">
            <a:normAutofit/>
          </a:bodyPr>
          <a:lstStyle/>
          <a:p>
            <a:pPr algn="l">
              <a:spcBef>
                <a:spcPts val="0"/>
              </a:spcBef>
              <a:defRPr/>
            </a:pPr>
            <a:br>
              <a:rPr lang="en-GB" sz="2299" b="1">
                <a:latin typeface="Aptos" panose="02110004020202020204"/>
                <a:ea typeface="+mn-ea"/>
                <a:cs typeface="+mn-cs"/>
              </a:rPr>
            </a:br>
            <a: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  <a:t>Introduction to Health and Social Care</a:t>
            </a:r>
            <a:b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</a:br>
            <a: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  <a:t>2522889@student.uwtsd.ac.uk </a:t>
            </a:r>
            <a:b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</a:br>
            <a: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  <a:t>Module code:</a:t>
            </a:r>
            <a:b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</a:br>
            <a: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  <a:t>LCHS4003</a:t>
            </a:r>
            <a:br>
              <a:rPr lang="en-GB" sz="2299" b="1">
                <a:highlight>
                  <a:srgbClr val="008080"/>
                </a:highlight>
                <a:latin typeface="Arial"/>
                <a:ea typeface="+mn-ea"/>
                <a:cs typeface="Arial"/>
              </a:rPr>
            </a:br>
            <a:endParaRPr lang="en-GB" sz="2299" b="1">
              <a:highlight>
                <a:srgbClr val="FF0000"/>
              </a:highlight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C7A81E-F047-ED66-7188-3CFD0A59D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74456" y="4269244"/>
            <a:ext cx="4047706" cy="1094732"/>
          </a:xfrm>
        </p:spPr>
        <p:txBody>
          <a:bodyPr anchor="t">
            <a:normAutofit/>
          </a:bodyPr>
          <a:lstStyle/>
          <a:p>
            <a:pPr algn="l"/>
            <a:r>
              <a:rPr lang="en-GB" sz="1999"/>
              <a:t>Keeran Wahid</a:t>
            </a:r>
          </a:p>
          <a:p>
            <a:pPr algn="l"/>
            <a:endParaRPr lang="en-GB" sz="1999"/>
          </a:p>
        </p:txBody>
      </p:sp>
    </p:spTree>
    <p:extLst>
      <p:ext uri="{BB962C8B-B14F-4D97-AF65-F5344CB8AC3E}">
        <p14:creationId xmlns:p14="http://schemas.microsoft.com/office/powerpoint/2010/main" val="98092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0" y="91440"/>
            <a:ext cx="5486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/>
            </a:pPr>
            <a:r>
              <a:t>AMBULANCE SERVICES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31920" y="502920"/>
            <a:ext cx="36576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SAVING LIVES, EVERY SECOND COUNTS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" y="1371600"/>
            <a:ext cx="3840480" cy="100584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1. EXPLANATION OF THE SERVICE</a:t>
            </a:r>
          </a:p>
          <a:p>
            <a:r>
              <a:t>Click to  this section.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82880" y="2468880"/>
            <a:ext cx="3840480" cy="100584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2. BRIEF HISTORY OF AMBULANCE SERVICES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2880" y="3657600"/>
            <a:ext cx="3840480" cy="91440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3. HOW THE SERVICE WORKS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206240" y="1371600"/>
            <a:ext cx="3931920" cy="146304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4. CHALLENGES FACED BY THE SERVICE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142106" y="2926080"/>
            <a:ext cx="3931920" cy="137160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5. PARTNERSHIP WORKING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21040" y="1371600"/>
            <a:ext cx="3566160" cy="182880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6. HOW THE SERVICE COMMUNICATES ITS MESSAGE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-137580" y="4754880"/>
            <a:ext cx="4160940" cy="118872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7. WHY AMBULANCE SERVICES ARE IMPORTANT</a:t>
            </a:r>
          </a:p>
          <a:p>
            <a:r>
              <a:t>Click to edit this section.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06240" y="4754880"/>
            <a:ext cx="3931920" cy="118872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8. COMMON REASONS FOR AMBULANCE CALLS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321040" y="4389120"/>
            <a:ext cx="3566160" cy="91440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CONCLUSION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321040" y="5394960"/>
            <a:ext cx="3566160" cy="914400"/>
          </a:xfrm>
          <a:prstGeom prst="roundRect">
            <a:avLst/>
          </a:prstGeom>
          <a:solidFill>
            <a:srgbClr val="DCEBF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REFERENCES</a:t>
            </a:r>
          </a:p>
          <a:p>
            <a:endParaRPr/>
          </a:p>
          <a:p>
            <a:r>
              <a:t>Click to edit this section.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2880" y="91440"/>
            <a:ext cx="2011680" cy="10058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INSERT IMAGE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601200" y="91440"/>
            <a:ext cx="2011680" cy="10058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INSERT IMAGE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43200" y="1371600"/>
            <a:ext cx="2011680" cy="10058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INSERT IMAGE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86400" y="4480560"/>
            <a:ext cx="2011680" cy="10058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INSERT IMAGE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CEAC265-BF1C-CDB5-087E-19C3345AD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301" y="4294306"/>
            <a:ext cx="4032449" cy="25512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CF967CA-82A2-8FA2-747F-53376E2FA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240" y="4892041"/>
            <a:ext cx="3959226" cy="1964976"/>
          </a:xfrm>
          <a:prstGeom prst="rect">
            <a:avLst/>
          </a:prstGeom>
        </p:spPr>
      </p:pic>
      <p:pic>
        <p:nvPicPr>
          <p:cNvPr id="22" name="Picture 21" descr="Ambulance services are crucial in the UK for emergency medical aid, providing life-saving treatment and transportation for those in need.&#10;&#10;AI-generated content may be incorrect.">
            <a:extLst>
              <a:ext uri="{FF2B5EF4-FFF2-40B4-BE49-F238E27FC236}">
                <a16:creationId xmlns:a16="http://schemas.microsoft.com/office/drawing/2014/main" id="{9112A33B-F7F3-7DAD-A561-27C930C0D4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91440" y="-34766"/>
            <a:ext cx="12188826" cy="1371600"/>
          </a:xfrm>
          <a:prstGeom prst="rect">
            <a:avLst/>
          </a:prstGeom>
        </p:spPr>
      </p:pic>
      <p:pic>
        <p:nvPicPr>
          <p:cNvPr id="24" name="Picture 23" descr="The image depicts an ambulance crew responding to an emergency call, highlighting their roles in providing immediate medical assistance and transportation.">
            <a:extLst>
              <a:ext uri="{FF2B5EF4-FFF2-40B4-BE49-F238E27FC236}">
                <a16:creationId xmlns:a16="http://schemas.microsoft.com/office/drawing/2014/main" id="{6CD24729-BAD4-6396-DC4F-BD88466038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234" y="1307515"/>
            <a:ext cx="4302440" cy="1920240"/>
          </a:xfrm>
          <a:prstGeom prst="rect">
            <a:avLst/>
          </a:prstGeom>
        </p:spPr>
      </p:pic>
      <p:pic>
        <p:nvPicPr>
          <p:cNvPr id="26" name="Picture 25" descr="The evolution of ambulance services from the 11th century to the present, starting with the Knights of St John's care during the Crusades, through the introduction of horse-drawn and motorized vehicles, to the integration of advanced medical technology and highly trained paramedics in the modern NHS.">
            <a:extLst>
              <a:ext uri="{FF2B5EF4-FFF2-40B4-BE49-F238E27FC236}">
                <a16:creationId xmlns:a16="http://schemas.microsoft.com/office/drawing/2014/main" id="{B7EEDEC6-C86E-FDDC-08DB-6901787C09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91440" y="3200399"/>
            <a:ext cx="4160940" cy="1974100"/>
          </a:xfrm>
          <a:prstGeom prst="rect">
            <a:avLst/>
          </a:prstGeom>
        </p:spPr>
      </p:pic>
      <p:pic>
        <p:nvPicPr>
          <p:cNvPr id="28" name="Picture 27" descr="Ambulance services struggle with high demand, hospital handovers, and increasing wait times, affecting response efficiency.&#10;&#10;AI-generated content may be incorrect.">
            <a:extLst>
              <a:ext uri="{FF2B5EF4-FFF2-40B4-BE49-F238E27FC236}">
                <a16:creationId xmlns:a16="http://schemas.microsoft.com/office/drawing/2014/main" id="{ED4F0F9F-7D7F-504A-1E9C-53B0BB7804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4800" y="1280161"/>
            <a:ext cx="4251540" cy="2009576"/>
          </a:xfrm>
          <a:prstGeom prst="rect">
            <a:avLst/>
          </a:prstGeom>
        </p:spPr>
      </p:pic>
      <p:pic>
        <p:nvPicPr>
          <p:cNvPr id="30" name="Picture 29" descr="Emergency services collaborate with various organizations to provide comprehensive care, including medical assistance, disaster response, and support for vulnerable individuals.">
            <a:extLst>
              <a:ext uri="{FF2B5EF4-FFF2-40B4-BE49-F238E27FC236}">
                <a16:creationId xmlns:a16="http://schemas.microsoft.com/office/drawing/2014/main" id="{0869F88C-308A-82DF-242D-B7809335F7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4526" y="3199417"/>
            <a:ext cx="4206240" cy="1725286"/>
          </a:xfrm>
          <a:prstGeom prst="rect">
            <a:avLst/>
          </a:prstGeom>
        </p:spPr>
      </p:pic>
      <p:pic>
        <p:nvPicPr>
          <p:cNvPr id="34" name="Picture 33" descr="The image illustrates various communication channels the NHS uses to inform the public about health services, including the emergency number, social media, public campaigns, and educational events.">
            <a:extLst>
              <a:ext uri="{FF2B5EF4-FFF2-40B4-BE49-F238E27FC236}">
                <a16:creationId xmlns:a16="http://schemas.microsoft.com/office/drawing/2014/main" id="{BD5FF8F3-D889-F618-852F-7068DD6B7EF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02206" y="1280161"/>
            <a:ext cx="3886619" cy="1920240"/>
          </a:xfrm>
          <a:prstGeom prst="rect">
            <a:avLst/>
          </a:prstGeom>
        </p:spPr>
      </p:pic>
      <p:pic>
        <p:nvPicPr>
          <p:cNvPr id="36" name="Picture 35" descr="The diagram illustrates the process of a medical emergency call, starting from the dialing of the emergency number (999), followed by the dispatcher, treatment, transportation, and finally, the arrival of paramedics at the scene and hospital.">
            <a:extLst>
              <a:ext uri="{FF2B5EF4-FFF2-40B4-BE49-F238E27FC236}">
                <a16:creationId xmlns:a16="http://schemas.microsoft.com/office/drawing/2014/main" id="{553B41A6-E600-E070-D649-C5CE008A703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91440" y="5174499"/>
            <a:ext cx="4302441" cy="1725287"/>
          </a:xfrm>
          <a:prstGeom prst="rect">
            <a:avLst/>
          </a:prstGeom>
        </p:spPr>
      </p:pic>
      <p:pic>
        <p:nvPicPr>
          <p:cNvPr id="38" name="Picture 37" descr="Ambulance services are crucial for saving lives, providing immediate care, reducing pressure on the NHS, and ensuring public safety during emergencies.">
            <a:extLst>
              <a:ext uri="{FF2B5EF4-FFF2-40B4-BE49-F238E27FC236}">
                <a16:creationId xmlns:a16="http://schemas.microsoft.com/office/drawing/2014/main" id="{C23C324A-39B6-F010-B5D7-C0DD95DFEE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65466" y="3149670"/>
            <a:ext cx="4028120" cy="1188720"/>
          </a:xfrm>
          <a:prstGeom prst="rect">
            <a:avLst/>
          </a:prstGeom>
        </p:spPr>
      </p:pic>
      <p:pic>
        <p:nvPicPr>
          <p:cNvPr id="42" name="Picture 41" descr="Prifysgol Cymru, Y Drindod Dewi Sant, and Trinity Saint David University of Wales.&#10;&#10;AI-generated content may be incorrect.">
            <a:extLst>
              <a:ext uri="{FF2B5EF4-FFF2-40B4-BE49-F238E27FC236}">
                <a16:creationId xmlns:a16="http://schemas.microsoft.com/office/drawing/2014/main" id="{8304550F-6859-EBC5-BBBE-88FB4E80600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199" y="-62595"/>
            <a:ext cx="1284919" cy="702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021E96B5FC724E97FF783D9C73C02D" ma:contentTypeVersion="5" ma:contentTypeDescription="Create a new document." ma:contentTypeScope="" ma:versionID="45db0b02d3bae4a87ff8170fbec90cce">
  <xsd:schema xmlns:xsd="http://www.w3.org/2001/XMLSchema" xmlns:xs="http://www.w3.org/2001/XMLSchema" xmlns:p="http://schemas.microsoft.com/office/2006/metadata/properties" xmlns:ns3="21f98238-5914-40fc-b2db-49ce196065c9" targetNamespace="http://schemas.microsoft.com/office/2006/metadata/properties" ma:root="true" ma:fieldsID="6dac9bd1e1675733203c97c9b5790a35" ns3:_="">
    <xsd:import namespace="21f98238-5914-40fc-b2db-49ce196065c9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f98238-5914-40fc-b2db-49ce196065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1f98238-5914-40fc-b2db-49ce196065c9" xsi:nil="true"/>
  </documentManagement>
</p:properties>
</file>

<file path=customXml/itemProps1.xml><?xml version="1.0" encoding="utf-8"?>
<ds:datastoreItem xmlns:ds="http://schemas.openxmlformats.org/officeDocument/2006/customXml" ds:itemID="{5D83D5B8-303A-4909-ABB5-6CCF37E6CA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f98238-5914-40fc-b2db-49ce196065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318BA3-9D76-44A3-A6E2-6F92C82496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2A219C-851A-4CA9-AB0E-7697D0DA3C20}">
  <ds:schemaRefs>
    <ds:schemaRef ds:uri="http://purl.org/dc/elements/1.1/"/>
    <ds:schemaRef ds:uri="http://www.w3.org/XML/1998/namespace"/>
    <ds:schemaRef ds:uri="http://schemas.openxmlformats.org/package/2006/metadata/core-properties"/>
    <ds:schemaRef ds:uri="21f98238-5914-40fc-b2db-49ce196065c9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213</Words>
  <Application>Microsoft Office PowerPoint</Application>
  <PresentationFormat>Custom</PresentationFormat>
  <Paragraphs>53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Office Theme</vt:lpstr>
      <vt:lpstr>1_Office Theme</vt:lpstr>
      <vt:lpstr> Introduction to Health and Social Care 2522889@student.uwtsd.ac.uk  Module code: LCHS4003 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Keeran Wahid</dc:creator>
  <cp:keywords/>
  <dc:description>generated using python-pptx</dc:description>
  <cp:lastModifiedBy>Keeran Wahid (2522889)</cp:lastModifiedBy>
  <cp:revision>2</cp:revision>
  <dcterms:created xsi:type="dcterms:W3CDTF">2013-01-27T09:14:16Z</dcterms:created>
  <dcterms:modified xsi:type="dcterms:W3CDTF">2026-06-23T12:05:48Z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0x010100DA021E96B5FC724E97FF783D9C73C02D</vt:lpwstr>
  </property>
</Properties>
</file>