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9" r:id="rId3"/>
    <p:sldId id="260" r:id="rId4"/>
    <p:sldId id="261" r:id="rId5"/>
    <p:sldId id="262" r:id="rId6"/>
    <p:sldId id="263" r:id="rId7"/>
    <p:sldId id="264" r:id="rId8"/>
    <p:sldId id="265" r:id="rId9"/>
    <p:sldId id="266" r:id="rId10"/>
    <p:sldId id="267" r:id="rId11"/>
    <p:sldId id="268" r:id="rId12"/>
    <p:sldId id="270" r:id="rId13"/>
    <p:sldId id="284" r:id="rId14"/>
    <p:sldId id="271" r:id="rId15"/>
    <p:sldId id="258" r:id="rId16"/>
    <p:sldId id="282" r:id="rId17"/>
    <p:sldId id="283" r:id="rId18"/>
    <p:sldId id="272" r:id="rId19"/>
    <p:sldId id="273" r:id="rId20"/>
    <p:sldId id="269" r:id="rId21"/>
    <p:sldId id="275" r:id="rId22"/>
    <p:sldId id="276" r:id="rId23"/>
    <p:sldId id="277" r:id="rId24"/>
    <p:sldId id="278" r:id="rId25"/>
    <p:sldId id="279" r:id="rId26"/>
    <p:sldId id="280" r:id="rId27"/>
    <p:sldId id="281"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21" autoAdjust="0"/>
    <p:restoredTop sz="94660"/>
  </p:normalViewPr>
  <p:slideViewPr>
    <p:cSldViewPr snapToGrid="0">
      <p:cViewPr varScale="1">
        <p:scale>
          <a:sx n="88" d="100"/>
          <a:sy n="88" d="100"/>
        </p:scale>
        <p:origin x="33"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D8B426-4513-4C72-84A3-BE3DEF044021}"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0B01B03D-6434-4667-882C-D6DDCFEE12E2}">
      <dgm:prSet phldrT="[Text]" custT="1"/>
      <dgm:spPr>
        <a:solidFill>
          <a:schemeClr val="bg2">
            <a:lumMod val="90000"/>
          </a:schemeClr>
        </a:solidFill>
      </dgm:spPr>
      <dgm:t>
        <a:bodyPr/>
        <a:lstStyle/>
        <a:p>
          <a:r>
            <a:rPr lang="en-GB" sz="2000" dirty="0" smtClean="0">
              <a:solidFill>
                <a:schemeClr val="tx2">
                  <a:lumMod val="50000"/>
                </a:schemeClr>
              </a:solidFill>
              <a:latin typeface="Californian FB" pitchFamily="18" charset="0"/>
            </a:rPr>
            <a:t>Psychological Therapies</a:t>
          </a:r>
          <a:endParaRPr lang="en-GB" sz="2000" dirty="0">
            <a:solidFill>
              <a:schemeClr val="tx2">
                <a:lumMod val="50000"/>
              </a:schemeClr>
            </a:solidFill>
            <a:latin typeface="Californian FB" pitchFamily="18" charset="0"/>
          </a:endParaRPr>
        </a:p>
      </dgm:t>
    </dgm:pt>
    <dgm:pt modelId="{2D369B95-A2EE-4DA6-9D3B-7CCDB719AE5C}" type="parTrans" cxnId="{AF516EF3-F11B-4D54-90B1-4DAB417CDB99}">
      <dgm:prSet/>
      <dgm:spPr/>
      <dgm:t>
        <a:bodyPr/>
        <a:lstStyle/>
        <a:p>
          <a:endParaRPr lang="en-GB"/>
        </a:p>
      </dgm:t>
    </dgm:pt>
    <dgm:pt modelId="{855954E9-5E00-4656-B4FA-11D121F3E99E}" type="sibTrans" cxnId="{AF516EF3-F11B-4D54-90B1-4DAB417CDB99}">
      <dgm:prSet/>
      <dgm:spPr/>
      <dgm:t>
        <a:bodyPr/>
        <a:lstStyle/>
        <a:p>
          <a:endParaRPr lang="en-GB"/>
        </a:p>
      </dgm:t>
    </dgm:pt>
    <dgm:pt modelId="{CF33C614-B1F1-42E5-AC00-B4B37F5D53E0}">
      <dgm:prSet phldrT="[Text]" custT="1"/>
      <dgm:spPr>
        <a:solidFill>
          <a:schemeClr val="bg2">
            <a:lumMod val="90000"/>
          </a:schemeClr>
        </a:solidFill>
      </dgm:spPr>
      <dgm:t>
        <a:bodyPr/>
        <a:lstStyle/>
        <a:p>
          <a:r>
            <a:rPr lang="en-GB" sz="2000" dirty="0" smtClean="0">
              <a:solidFill>
                <a:schemeClr val="tx2">
                  <a:lumMod val="50000"/>
                </a:schemeClr>
              </a:solidFill>
              <a:latin typeface="Californian FB" pitchFamily="18" charset="0"/>
            </a:rPr>
            <a:t>Cognitive Behavioural Therapy (Aaron Beck) DBT; BA</a:t>
          </a:r>
          <a:endParaRPr lang="en-GB" sz="2000" dirty="0">
            <a:solidFill>
              <a:schemeClr val="tx2">
                <a:lumMod val="50000"/>
              </a:schemeClr>
            </a:solidFill>
            <a:latin typeface="Californian FB" pitchFamily="18" charset="0"/>
          </a:endParaRPr>
        </a:p>
      </dgm:t>
    </dgm:pt>
    <dgm:pt modelId="{47CE75E8-4F4A-4065-B432-CE4498D407C9}" type="parTrans" cxnId="{0A8283C5-4D74-4565-A51C-DF46349677FE}">
      <dgm:prSet/>
      <dgm:spPr/>
      <dgm:t>
        <a:bodyPr/>
        <a:lstStyle/>
        <a:p>
          <a:endParaRPr lang="en-GB"/>
        </a:p>
      </dgm:t>
    </dgm:pt>
    <dgm:pt modelId="{13D799D9-6DBD-426D-BC27-9CAB5DC0531C}" type="sibTrans" cxnId="{0A8283C5-4D74-4565-A51C-DF46349677FE}">
      <dgm:prSet/>
      <dgm:spPr/>
      <dgm:t>
        <a:bodyPr/>
        <a:lstStyle/>
        <a:p>
          <a:endParaRPr lang="en-GB"/>
        </a:p>
      </dgm:t>
    </dgm:pt>
    <dgm:pt modelId="{1F828DA7-13AF-41D5-ADEA-E265D3372A3F}">
      <dgm:prSet phldrT="[Text]" custT="1"/>
      <dgm:spPr>
        <a:solidFill>
          <a:schemeClr val="bg2">
            <a:lumMod val="90000"/>
          </a:schemeClr>
        </a:solidFill>
      </dgm:spPr>
      <dgm:t>
        <a:bodyPr/>
        <a:lstStyle/>
        <a:p>
          <a:r>
            <a:rPr lang="en-GB" sz="2000" dirty="0" smtClean="0">
              <a:solidFill>
                <a:schemeClr val="tx2">
                  <a:lumMod val="50000"/>
                </a:schemeClr>
              </a:solidFill>
              <a:latin typeface="Californian FB" pitchFamily="18" charset="0"/>
            </a:rPr>
            <a:t>Psychodynamic Therapies</a:t>
          </a:r>
          <a:endParaRPr lang="en-GB" sz="2000" dirty="0">
            <a:solidFill>
              <a:schemeClr val="tx2">
                <a:lumMod val="50000"/>
              </a:schemeClr>
            </a:solidFill>
            <a:latin typeface="Californian FB" pitchFamily="18" charset="0"/>
          </a:endParaRPr>
        </a:p>
      </dgm:t>
    </dgm:pt>
    <dgm:pt modelId="{60A5A4C1-9BAA-46DC-A954-36AF147C4224}" type="parTrans" cxnId="{E1A2BF50-88EC-4BAB-87D2-647E2321DB06}">
      <dgm:prSet/>
      <dgm:spPr/>
      <dgm:t>
        <a:bodyPr/>
        <a:lstStyle/>
        <a:p>
          <a:endParaRPr lang="en-GB"/>
        </a:p>
      </dgm:t>
    </dgm:pt>
    <dgm:pt modelId="{27D045EB-6714-4D07-9F48-372DA43B3F38}" type="sibTrans" cxnId="{E1A2BF50-88EC-4BAB-87D2-647E2321DB06}">
      <dgm:prSet/>
      <dgm:spPr/>
      <dgm:t>
        <a:bodyPr/>
        <a:lstStyle/>
        <a:p>
          <a:endParaRPr lang="en-GB"/>
        </a:p>
      </dgm:t>
    </dgm:pt>
    <dgm:pt modelId="{BD55E25F-5F7D-4C97-B23F-20116E18A925}">
      <dgm:prSet phldrT="[Text]"/>
      <dgm:spPr>
        <a:solidFill>
          <a:schemeClr val="bg2">
            <a:lumMod val="90000"/>
          </a:schemeClr>
        </a:solidFill>
      </dgm:spPr>
      <dgm:t>
        <a:bodyPr/>
        <a:lstStyle/>
        <a:p>
          <a:r>
            <a:rPr lang="en-GB" dirty="0" smtClean="0">
              <a:solidFill>
                <a:schemeClr val="tx2">
                  <a:lumMod val="50000"/>
                </a:schemeClr>
              </a:solidFill>
              <a:latin typeface="Californian FB" pitchFamily="18" charset="0"/>
            </a:rPr>
            <a:t>Person-Centred Therapy; Motivational Interviewing</a:t>
          </a:r>
          <a:endParaRPr lang="en-GB" dirty="0">
            <a:solidFill>
              <a:schemeClr val="tx2">
                <a:lumMod val="50000"/>
              </a:schemeClr>
            </a:solidFill>
            <a:latin typeface="Californian FB" pitchFamily="18" charset="0"/>
          </a:endParaRPr>
        </a:p>
      </dgm:t>
    </dgm:pt>
    <dgm:pt modelId="{D959B774-2D5B-4BB7-8C3D-4CF7142C4E2F}" type="parTrans" cxnId="{E82D4FF2-8095-491B-945A-85E1648A8B16}">
      <dgm:prSet/>
      <dgm:spPr/>
      <dgm:t>
        <a:bodyPr/>
        <a:lstStyle/>
        <a:p>
          <a:endParaRPr lang="en-GB"/>
        </a:p>
      </dgm:t>
    </dgm:pt>
    <dgm:pt modelId="{35D392C7-A5C3-4CEB-AD7D-8AE8B507C6B3}" type="sibTrans" cxnId="{E82D4FF2-8095-491B-945A-85E1648A8B16}">
      <dgm:prSet/>
      <dgm:spPr/>
      <dgm:t>
        <a:bodyPr/>
        <a:lstStyle/>
        <a:p>
          <a:endParaRPr lang="en-GB"/>
        </a:p>
      </dgm:t>
    </dgm:pt>
    <dgm:pt modelId="{6314DF49-742D-4003-9E4C-20E1898F95C7}">
      <dgm:prSet phldrT="[Text]" custT="1"/>
      <dgm:spPr>
        <a:solidFill>
          <a:schemeClr val="bg2">
            <a:lumMod val="90000"/>
          </a:schemeClr>
        </a:solidFill>
      </dgm:spPr>
      <dgm:t>
        <a:bodyPr/>
        <a:lstStyle/>
        <a:p>
          <a:r>
            <a:rPr lang="en-GB" sz="1600" dirty="0" smtClean="0">
              <a:solidFill>
                <a:schemeClr val="tx2">
                  <a:lumMod val="50000"/>
                </a:schemeClr>
              </a:solidFill>
              <a:latin typeface="Californian FB" pitchFamily="18" charset="0"/>
            </a:rPr>
            <a:t>Mindfulness Based Therapies</a:t>
          </a:r>
        </a:p>
        <a:p>
          <a:r>
            <a:rPr lang="en-GB" sz="1600" dirty="0" smtClean="0">
              <a:solidFill>
                <a:schemeClr val="tx2">
                  <a:lumMod val="50000"/>
                </a:schemeClr>
              </a:solidFill>
              <a:latin typeface="Californian FB" pitchFamily="18" charset="0"/>
            </a:rPr>
            <a:t>MBCT (John </a:t>
          </a:r>
          <a:r>
            <a:rPr lang="en-GB" sz="1600" dirty="0" err="1" smtClean="0">
              <a:solidFill>
                <a:schemeClr val="tx2">
                  <a:lumMod val="50000"/>
                </a:schemeClr>
              </a:solidFill>
              <a:latin typeface="Californian FB" pitchFamily="18" charset="0"/>
            </a:rPr>
            <a:t>Teesdale</a:t>
          </a:r>
          <a:r>
            <a:rPr lang="en-GB" sz="1600" dirty="0" smtClean="0">
              <a:solidFill>
                <a:schemeClr val="tx2">
                  <a:lumMod val="50000"/>
                </a:schemeClr>
              </a:solidFill>
              <a:latin typeface="Californian FB" pitchFamily="18" charset="0"/>
            </a:rPr>
            <a:t>)</a:t>
          </a:r>
        </a:p>
        <a:p>
          <a:r>
            <a:rPr lang="en-GB" sz="1600" dirty="0" smtClean="0">
              <a:solidFill>
                <a:schemeClr val="tx2">
                  <a:lumMod val="50000"/>
                </a:schemeClr>
              </a:solidFill>
              <a:latin typeface="Californian FB" pitchFamily="18" charset="0"/>
            </a:rPr>
            <a:t>MBSR(Jon </a:t>
          </a:r>
          <a:r>
            <a:rPr lang="en-GB" sz="1600" dirty="0" err="1" smtClean="0">
              <a:solidFill>
                <a:schemeClr val="tx2">
                  <a:lumMod val="50000"/>
                </a:schemeClr>
              </a:solidFill>
              <a:latin typeface="Californian FB" pitchFamily="18" charset="0"/>
            </a:rPr>
            <a:t>Kabat-Zinn</a:t>
          </a:r>
          <a:endParaRPr lang="en-GB" sz="1600" dirty="0" smtClean="0">
            <a:solidFill>
              <a:schemeClr val="tx2">
                <a:lumMod val="50000"/>
              </a:schemeClr>
            </a:solidFill>
            <a:latin typeface="Californian FB" pitchFamily="18" charset="0"/>
          </a:endParaRPr>
        </a:p>
        <a:p>
          <a:r>
            <a:rPr lang="en-GB" sz="1600" dirty="0" smtClean="0">
              <a:solidFill>
                <a:schemeClr val="tx2">
                  <a:lumMod val="50000"/>
                </a:schemeClr>
              </a:solidFill>
              <a:latin typeface="Californian FB" pitchFamily="18" charset="0"/>
            </a:rPr>
            <a:t>Emotion-Focussed Therapy</a:t>
          </a:r>
          <a:endParaRPr lang="en-GB" sz="1600" dirty="0">
            <a:solidFill>
              <a:schemeClr val="tx2">
                <a:lumMod val="50000"/>
              </a:schemeClr>
            </a:solidFill>
            <a:latin typeface="Californian FB" pitchFamily="18" charset="0"/>
          </a:endParaRPr>
        </a:p>
      </dgm:t>
    </dgm:pt>
    <dgm:pt modelId="{D00C5DBB-5086-477D-B787-4DA5325EA9C7}" type="parTrans" cxnId="{C45D92A9-C585-47E7-8C20-86A46A4B163C}">
      <dgm:prSet/>
      <dgm:spPr/>
      <dgm:t>
        <a:bodyPr/>
        <a:lstStyle/>
        <a:p>
          <a:endParaRPr lang="en-GB"/>
        </a:p>
      </dgm:t>
    </dgm:pt>
    <dgm:pt modelId="{40C3B597-54F6-474B-AAAA-EB1B03A06FEB}" type="sibTrans" cxnId="{C45D92A9-C585-47E7-8C20-86A46A4B163C}">
      <dgm:prSet/>
      <dgm:spPr/>
      <dgm:t>
        <a:bodyPr/>
        <a:lstStyle/>
        <a:p>
          <a:endParaRPr lang="en-GB"/>
        </a:p>
      </dgm:t>
    </dgm:pt>
    <dgm:pt modelId="{7D435C3D-61D4-4252-94AB-B142766AAC19}" type="pres">
      <dgm:prSet presAssocID="{B5D8B426-4513-4C72-84A3-BE3DEF044021}" presName="Name0" presStyleCnt="0">
        <dgm:presLayoutVars>
          <dgm:chMax val="1"/>
          <dgm:dir/>
          <dgm:animLvl val="ctr"/>
          <dgm:resizeHandles val="exact"/>
        </dgm:presLayoutVars>
      </dgm:prSet>
      <dgm:spPr/>
      <dgm:t>
        <a:bodyPr/>
        <a:lstStyle/>
        <a:p>
          <a:endParaRPr lang="en-GB"/>
        </a:p>
      </dgm:t>
    </dgm:pt>
    <dgm:pt modelId="{43102006-33C8-48A8-9EF7-00F7BD0BB139}" type="pres">
      <dgm:prSet presAssocID="{0B01B03D-6434-4667-882C-D6DDCFEE12E2}" presName="centerShape" presStyleLbl="node0" presStyleIdx="0" presStyleCnt="1" custScaleX="180766" custScaleY="123028"/>
      <dgm:spPr/>
      <dgm:t>
        <a:bodyPr/>
        <a:lstStyle/>
        <a:p>
          <a:endParaRPr lang="en-GB"/>
        </a:p>
      </dgm:t>
    </dgm:pt>
    <dgm:pt modelId="{972C101B-9F16-428B-84B8-10FAD77A5CE0}" type="pres">
      <dgm:prSet presAssocID="{47CE75E8-4F4A-4065-B432-CE4498D407C9}" presName="parTrans" presStyleLbl="sibTrans2D1" presStyleIdx="0" presStyleCnt="4"/>
      <dgm:spPr/>
      <dgm:t>
        <a:bodyPr/>
        <a:lstStyle/>
        <a:p>
          <a:endParaRPr lang="en-GB"/>
        </a:p>
      </dgm:t>
    </dgm:pt>
    <dgm:pt modelId="{27290764-377E-44EF-B4F8-9571F827D39C}" type="pres">
      <dgm:prSet presAssocID="{47CE75E8-4F4A-4065-B432-CE4498D407C9}" presName="connectorText" presStyleLbl="sibTrans2D1" presStyleIdx="0" presStyleCnt="4"/>
      <dgm:spPr/>
      <dgm:t>
        <a:bodyPr/>
        <a:lstStyle/>
        <a:p>
          <a:endParaRPr lang="en-GB"/>
        </a:p>
      </dgm:t>
    </dgm:pt>
    <dgm:pt modelId="{DA01293C-7707-40CE-8F0C-6D584E2F76CA}" type="pres">
      <dgm:prSet presAssocID="{CF33C614-B1F1-42E5-AC00-B4B37F5D53E0}" presName="node" presStyleLbl="node1" presStyleIdx="0" presStyleCnt="4" custScaleX="207226">
        <dgm:presLayoutVars>
          <dgm:bulletEnabled val="1"/>
        </dgm:presLayoutVars>
      </dgm:prSet>
      <dgm:spPr/>
      <dgm:t>
        <a:bodyPr/>
        <a:lstStyle/>
        <a:p>
          <a:endParaRPr lang="en-GB"/>
        </a:p>
      </dgm:t>
    </dgm:pt>
    <dgm:pt modelId="{D5682351-FA21-4041-BA26-BEA1A7C75451}" type="pres">
      <dgm:prSet presAssocID="{60A5A4C1-9BAA-46DC-A954-36AF147C4224}" presName="parTrans" presStyleLbl="sibTrans2D1" presStyleIdx="1" presStyleCnt="4"/>
      <dgm:spPr/>
      <dgm:t>
        <a:bodyPr/>
        <a:lstStyle/>
        <a:p>
          <a:endParaRPr lang="en-GB"/>
        </a:p>
      </dgm:t>
    </dgm:pt>
    <dgm:pt modelId="{47B13259-DAC3-41CB-B4EB-E7DB5A8BFE75}" type="pres">
      <dgm:prSet presAssocID="{60A5A4C1-9BAA-46DC-A954-36AF147C4224}" presName="connectorText" presStyleLbl="sibTrans2D1" presStyleIdx="1" presStyleCnt="4"/>
      <dgm:spPr/>
      <dgm:t>
        <a:bodyPr/>
        <a:lstStyle/>
        <a:p>
          <a:endParaRPr lang="en-GB"/>
        </a:p>
      </dgm:t>
    </dgm:pt>
    <dgm:pt modelId="{38D50968-2A1D-4D57-AD93-4C15D7E1EC65}" type="pres">
      <dgm:prSet presAssocID="{1F828DA7-13AF-41D5-ADEA-E265D3372A3F}" presName="node" presStyleLbl="node1" presStyleIdx="1" presStyleCnt="4" custScaleX="189909" custScaleY="121749" custRadScaleRad="153622" custRadScaleInc="-2405">
        <dgm:presLayoutVars>
          <dgm:bulletEnabled val="1"/>
        </dgm:presLayoutVars>
      </dgm:prSet>
      <dgm:spPr/>
      <dgm:t>
        <a:bodyPr/>
        <a:lstStyle/>
        <a:p>
          <a:endParaRPr lang="en-GB"/>
        </a:p>
      </dgm:t>
    </dgm:pt>
    <dgm:pt modelId="{B5F46739-2761-487F-9F56-C35D0FF62229}" type="pres">
      <dgm:prSet presAssocID="{D959B774-2D5B-4BB7-8C3D-4CF7142C4E2F}" presName="parTrans" presStyleLbl="sibTrans2D1" presStyleIdx="2" presStyleCnt="4"/>
      <dgm:spPr/>
      <dgm:t>
        <a:bodyPr/>
        <a:lstStyle/>
        <a:p>
          <a:endParaRPr lang="en-GB"/>
        </a:p>
      </dgm:t>
    </dgm:pt>
    <dgm:pt modelId="{A2A2FB49-F5CD-48BB-996C-CFF5CF47ACA9}" type="pres">
      <dgm:prSet presAssocID="{D959B774-2D5B-4BB7-8C3D-4CF7142C4E2F}" presName="connectorText" presStyleLbl="sibTrans2D1" presStyleIdx="2" presStyleCnt="4"/>
      <dgm:spPr/>
      <dgm:t>
        <a:bodyPr/>
        <a:lstStyle/>
        <a:p>
          <a:endParaRPr lang="en-GB"/>
        </a:p>
      </dgm:t>
    </dgm:pt>
    <dgm:pt modelId="{68F77B4F-575A-4A21-90ED-F52BD895B546}" type="pres">
      <dgm:prSet presAssocID="{BD55E25F-5F7D-4C97-B23F-20116E18A925}" presName="node" presStyleLbl="node1" presStyleIdx="2" presStyleCnt="4" custScaleX="185475">
        <dgm:presLayoutVars>
          <dgm:bulletEnabled val="1"/>
        </dgm:presLayoutVars>
      </dgm:prSet>
      <dgm:spPr/>
      <dgm:t>
        <a:bodyPr/>
        <a:lstStyle/>
        <a:p>
          <a:endParaRPr lang="en-GB"/>
        </a:p>
      </dgm:t>
    </dgm:pt>
    <dgm:pt modelId="{345B5572-5CEB-4AFC-8B33-B9885E108030}" type="pres">
      <dgm:prSet presAssocID="{D00C5DBB-5086-477D-B787-4DA5325EA9C7}" presName="parTrans" presStyleLbl="sibTrans2D1" presStyleIdx="3" presStyleCnt="4"/>
      <dgm:spPr/>
      <dgm:t>
        <a:bodyPr/>
        <a:lstStyle/>
        <a:p>
          <a:endParaRPr lang="en-GB"/>
        </a:p>
      </dgm:t>
    </dgm:pt>
    <dgm:pt modelId="{98BBB29E-DDBD-4B55-983F-7A68183501CB}" type="pres">
      <dgm:prSet presAssocID="{D00C5DBB-5086-477D-B787-4DA5325EA9C7}" presName="connectorText" presStyleLbl="sibTrans2D1" presStyleIdx="3" presStyleCnt="4"/>
      <dgm:spPr/>
      <dgm:t>
        <a:bodyPr/>
        <a:lstStyle/>
        <a:p>
          <a:endParaRPr lang="en-GB"/>
        </a:p>
      </dgm:t>
    </dgm:pt>
    <dgm:pt modelId="{99DF6F05-45C3-408B-AC29-0B4BD9DDEE20}" type="pres">
      <dgm:prSet presAssocID="{6314DF49-742D-4003-9E4C-20E1898F95C7}" presName="node" presStyleLbl="node1" presStyleIdx="3" presStyleCnt="4" custScaleX="220579" custScaleY="172936" custRadScaleRad="152401" custRadScaleInc="5155">
        <dgm:presLayoutVars>
          <dgm:bulletEnabled val="1"/>
        </dgm:presLayoutVars>
      </dgm:prSet>
      <dgm:spPr/>
      <dgm:t>
        <a:bodyPr/>
        <a:lstStyle/>
        <a:p>
          <a:endParaRPr lang="en-GB"/>
        </a:p>
      </dgm:t>
    </dgm:pt>
  </dgm:ptLst>
  <dgm:cxnLst>
    <dgm:cxn modelId="{9848DFAC-5B62-4B17-AEE6-9C7BE7D4CF6D}" type="presOf" srcId="{CF33C614-B1F1-42E5-AC00-B4B37F5D53E0}" destId="{DA01293C-7707-40CE-8F0C-6D584E2F76CA}" srcOrd="0" destOrd="0" presId="urn:microsoft.com/office/officeart/2005/8/layout/radial5"/>
    <dgm:cxn modelId="{E7C5EFD2-5A66-4346-B02A-07EF7A604F94}" type="presOf" srcId="{47CE75E8-4F4A-4065-B432-CE4498D407C9}" destId="{27290764-377E-44EF-B4F8-9571F827D39C}" srcOrd="1" destOrd="0" presId="urn:microsoft.com/office/officeart/2005/8/layout/radial5"/>
    <dgm:cxn modelId="{8725BA6B-C495-4D70-B23C-FFC1B4C2A2D8}" type="presOf" srcId="{D00C5DBB-5086-477D-B787-4DA5325EA9C7}" destId="{345B5572-5CEB-4AFC-8B33-B9885E108030}" srcOrd="0" destOrd="0" presId="urn:microsoft.com/office/officeart/2005/8/layout/radial5"/>
    <dgm:cxn modelId="{1C90287A-26A8-4D09-996C-49EE99F0DE1A}" type="presOf" srcId="{47CE75E8-4F4A-4065-B432-CE4498D407C9}" destId="{972C101B-9F16-428B-84B8-10FAD77A5CE0}" srcOrd="0" destOrd="0" presId="urn:microsoft.com/office/officeart/2005/8/layout/radial5"/>
    <dgm:cxn modelId="{E1A2BF50-88EC-4BAB-87D2-647E2321DB06}" srcId="{0B01B03D-6434-4667-882C-D6DDCFEE12E2}" destId="{1F828DA7-13AF-41D5-ADEA-E265D3372A3F}" srcOrd="1" destOrd="0" parTransId="{60A5A4C1-9BAA-46DC-A954-36AF147C4224}" sibTransId="{27D045EB-6714-4D07-9F48-372DA43B3F38}"/>
    <dgm:cxn modelId="{3FFC3223-12CE-418C-8661-C3885487FD76}" type="presOf" srcId="{BD55E25F-5F7D-4C97-B23F-20116E18A925}" destId="{68F77B4F-575A-4A21-90ED-F52BD895B546}" srcOrd="0" destOrd="0" presId="urn:microsoft.com/office/officeart/2005/8/layout/radial5"/>
    <dgm:cxn modelId="{C45D92A9-C585-47E7-8C20-86A46A4B163C}" srcId="{0B01B03D-6434-4667-882C-D6DDCFEE12E2}" destId="{6314DF49-742D-4003-9E4C-20E1898F95C7}" srcOrd="3" destOrd="0" parTransId="{D00C5DBB-5086-477D-B787-4DA5325EA9C7}" sibTransId="{40C3B597-54F6-474B-AAAA-EB1B03A06FEB}"/>
    <dgm:cxn modelId="{5BC7373B-9FF7-480B-BF72-A0B1BB41F8A2}" type="presOf" srcId="{D00C5DBB-5086-477D-B787-4DA5325EA9C7}" destId="{98BBB29E-DDBD-4B55-983F-7A68183501CB}" srcOrd="1" destOrd="0" presId="urn:microsoft.com/office/officeart/2005/8/layout/radial5"/>
    <dgm:cxn modelId="{17BA2861-526C-4123-8897-489D2AEE0DB2}" type="presOf" srcId="{60A5A4C1-9BAA-46DC-A954-36AF147C4224}" destId="{D5682351-FA21-4041-BA26-BEA1A7C75451}" srcOrd="0" destOrd="0" presId="urn:microsoft.com/office/officeart/2005/8/layout/radial5"/>
    <dgm:cxn modelId="{4AD5DA44-09B6-44D2-96B6-63AB3F937821}" type="presOf" srcId="{0B01B03D-6434-4667-882C-D6DDCFEE12E2}" destId="{43102006-33C8-48A8-9EF7-00F7BD0BB139}" srcOrd="0" destOrd="0" presId="urn:microsoft.com/office/officeart/2005/8/layout/radial5"/>
    <dgm:cxn modelId="{AF516EF3-F11B-4D54-90B1-4DAB417CDB99}" srcId="{B5D8B426-4513-4C72-84A3-BE3DEF044021}" destId="{0B01B03D-6434-4667-882C-D6DDCFEE12E2}" srcOrd="0" destOrd="0" parTransId="{2D369B95-A2EE-4DA6-9D3B-7CCDB719AE5C}" sibTransId="{855954E9-5E00-4656-B4FA-11D121F3E99E}"/>
    <dgm:cxn modelId="{04CF97B0-C30E-463D-9CE3-3CF84EA9ADDF}" type="presOf" srcId="{60A5A4C1-9BAA-46DC-A954-36AF147C4224}" destId="{47B13259-DAC3-41CB-B4EB-E7DB5A8BFE75}" srcOrd="1" destOrd="0" presId="urn:microsoft.com/office/officeart/2005/8/layout/radial5"/>
    <dgm:cxn modelId="{0A8283C5-4D74-4565-A51C-DF46349677FE}" srcId="{0B01B03D-6434-4667-882C-D6DDCFEE12E2}" destId="{CF33C614-B1F1-42E5-AC00-B4B37F5D53E0}" srcOrd="0" destOrd="0" parTransId="{47CE75E8-4F4A-4065-B432-CE4498D407C9}" sibTransId="{13D799D9-6DBD-426D-BC27-9CAB5DC0531C}"/>
    <dgm:cxn modelId="{6FC1FC32-D4D9-4D2D-87FD-9E3886208DB2}" type="presOf" srcId="{D959B774-2D5B-4BB7-8C3D-4CF7142C4E2F}" destId="{A2A2FB49-F5CD-48BB-996C-CFF5CF47ACA9}" srcOrd="1" destOrd="0" presId="urn:microsoft.com/office/officeart/2005/8/layout/radial5"/>
    <dgm:cxn modelId="{EF5D0FB9-E2A2-44F1-883D-66F93F1DE81C}" type="presOf" srcId="{B5D8B426-4513-4C72-84A3-BE3DEF044021}" destId="{7D435C3D-61D4-4252-94AB-B142766AAC19}" srcOrd="0" destOrd="0" presId="urn:microsoft.com/office/officeart/2005/8/layout/radial5"/>
    <dgm:cxn modelId="{9AE9B1D8-8A2E-44B3-81D2-0B63F4C59A00}" type="presOf" srcId="{1F828DA7-13AF-41D5-ADEA-E265D3372A3F}" destId="{38D50968-2A1D-4D57-AD93-4C15D7E1EC65}" srcOrd="0" destOrd="0" presId="urn:microsoft.com/office/officeart/2005/8/layout/radial5"/>
    <dgm:cxn modelId="{4704B962-39BD-4428-8831-29C8039D1CF8}" type="presOf" srcId="{D959B774-2D5B-4BB7-8C3D-4CF7142C4E2F}" destId="{B5F46739-2761-487F-9F56-C35D0FF62229}" srcOrd="0" destOrd="0" presId="urn:microsoft.com/office/officeart/2005/8/layout/radial5"/>
    <dgm:cxn modelId="{1EA7109C-DE1F-4A0A-9136-AC0E790F9710}" type="presOf" srcId="{6314DF49-742D-4003-9E4C-20E1898F95C7}" destId="{99DF6F05-45C3-408B-AC29-0B4BD9DDEE20}" srcOrd="0" destOrd="0" presId="urn:microsoft.com/office/officeart/2005/8/layout/radial5"/>
    <dgm:cxn modelId="{E82D4FF2-8095-491B-945A-85E1648A8B16}" srcId="{0B01B03D-6434-4667-882C-D6DDCFEE12E2}" destId="{BD55E25F-5F7D-4C97-B23F-20116E18A925}" srcOrd="2" destOrd="0" parTransId="{D959B774-2D5B-4BB7-8C3D-4CF7142C4E2F}" sibTransId="{35D392C7-A5C3-4CEB-AD7D-8AE8B507C6B3}"/>
    <dgm:cxn modelId="{52930CA9-B0E1-4237-AF3E-6989E953C3D2}" type="presParOf" srcId="{7D435C3D-61D4-4252-94AB-B142766AAC19}" destId="{43102006-33C8-48A8-9EF7-00F7BD0BB139}" srcOrd="0" destOrd="0" presId="urn:microsoft.com/office/officeart/2005/8/layout/radial5"/>
    <dgm:cxn modelId="{66424AF6-5E77-4AF8-A352-9AFA7A34A228}" type="presParOf" srcId="{7D435C3D-61D4-4252-94AB-B142766AAC19}" destId="{972C101B-9F16-428B-84B8-10FAD77A5CE0}" srcOrd="1" destOrd="0" presId="urn:microsoft.com/office/officeart/2005/8/layout/radial5"/>
    <dgm:cxn modelId="{4E88FBBF-22AD-4CF9-9512-F96B3FF17935}" type="presParOf" srcId="{972C101B-9F16-428B-84B8-10FAD77A5CE0}" destId="{27290764-377E-44EF-B4F8-9571F827D39C}" srcOrd="0" destOrd="0" presId="urn:microsoft.com/office/officeart/2005/8/layout/radial5"/>
    <dgm:cxn modelId="{D7D6E6A1-C137-4037-BB87-81DDFF668094}" type="presParOf" srcId="{7D435C3D-61D4-4252-94AB-B142766AAC19}" destId="{DA01293C-7707-40CE-8F0C-6D584E2F76CA}" srcOrd="2" destOrd="0" presId="urn:microsoft.com/office/officeart/2005/8/layout/radial5"/>
    <dgm:cxn modelId="{6BB91C3A-D965-49C1-A0F0-26EB1752E30B}" type="presParOf" srcId="{7D435C3D-61D4-4252-94AB-B142766AAC19}" destId="{D5682351-FA21-4041-BA26-BEA1A7C75451}" srcOrd="3" destOrd="0" presId="urn:microsoft.com/office/officeart/2005/8/layout/radial5"/>
    <dgm:cxn modelId="{E6FB2703-03DB-421D-8532-BE39DDEF51D2}" type="presParOf" srcId="{D5682351-FA21-4041-BA26-BEA1A7C75451}" destId="{47B13259-DAC3-41CB-B4EB-E7DB5A8BFE75}" srcOrd="0" destOrd="0" presId="urn:microsoft.com/office/officeart/2005/8/layout/radial5"/>
    <dgm:cxn modelId="{D792E1C1-C49F-44CC-9615-47ADA9DBB6A5}" type="presParOf" srcId="{7D435C3D-61D4-4252-94AB-B142766AAC19}" destId="{38D50968-2A1D-4D57-AD93-4C15D7E1EC65}" srcOrd="4" destOrd="0" presId="urn:microsoft.com/office/officeart/2005/8/layout/radial5"/>
    <dgm:cxn modelId="{E73B34C2-EE13-4605-9483-5AD8F0187E70}" type="presParOf" srcId="{7D435C3D-61D4-4252-94AB-B142766AAC19}" destId="{B5F46739-2761-487F-9F56-C35D0FF62229}" srcOrd="5" destOrd="0" presId="urn:microsoft.com/office/officeart/2005/8/layout/radial5"/>
    <dgm:cxn modelId="{C849C135-6C44-4229-9EE1-374B1AEB56F2}" type="presParOf" srcId="{B5F46739-2761-487F-9F56-C35D0FF62229}" destId="{A2A2FB49-F5CD-48BB-996C-CFF5CF47ACA9}" srcOrd="0" destOrd="0" presId="urn:microsoft.com/office/officeart/2005/8/layout/radial5"/>
    <dgm:cxn modelId="{D593B06D-57C9-4256-8BF4-B6B3B1083BA2}" type="presParOf" srcId="{7D435C3D-61D4-4252-94AB-B142766AAC19}" destId="{68F77B4F-575A-4A21-90ED-F52BD895B546}" srcOrd="6" destOrd="0" presId="urn:microsoft.com/office/officeart/2005/8/layout/radial5"/>
    <dgm:cxn modelId="{1405AB2C-6F6F-4396-BBBC-873B0E0A6116}" type="presParOf" srcId="{7D435C3D-61D4-4252-94AB-B142766AAC19}" destId="{345B5572-5CEB-4AFC-8B33-B9885E108030}" srcOrd="7" destOrd="0" presId="urn:microsoft.com/office/officeart/2005/8/layout/radial5"/>
    <dgm:cxn modelId="{905C8568-1E32-46E3-B646-7744BAEEEB45}" type="presParOf" srcId="{345B5572-5CEB-4AFC-8B33-B9885E108030}" destId="{98BBB29E-DDBD-4B55-983F-7A68183501CB}" srcOrd="0" destOrd="0" presId="urn:microsoft.com/office/officeart/2005/8/layout/radial5"/>
    <dgm:cxn modelId="{226D2002-3635-4BF5-9F19-AE4E9B6B86A4}" type="presParOf" srcId="{7D435C3D-61D4-4252-94AB-B142766AAC19}" destId="{99DF6F05-45C3-408B-AC29-0B4BD9DDEE20}"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102006-33C8-48A8-9EF7-00F7BD0BB139}">
      <dsp:nvSpPr>
        <dsp:cNvPr id="0" name=""/>
        <dsp:cNvSpPr/>
      </dsp:nvSpPr>
      <dsp:spPr>
        <a:xfrm>
          <a:off x="3167949" y="1740086"/>
          <a:ext cx="2443992" cy="1663363"/>
        </a:xfrm>
        <a:prstGeom prst="ellipse">
          <a:avLst/>
        </a:prstGeom>
        <a:solidFill>
          <a:schemeClr val="bg2">
            <a:lumMod val="9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2">
                  <a:lumMod val="50000"/>
                </a:schemeClr>
              </a:solidFill>
              <a:latin typeface="Californian FB" pitchFamily="18" charset="0"/>
            </a:rPr>
            <a:t>Psychological Therapies</a:t>
          </a:r>
          <a:endParaRPr lang="en-GB" sz="2000" kern="1200" dirty="0">
            <a:solidFill>
              <a:schemeClr val="tx2">
                <a:lumMod val="50000"/>
              </a:schemeClr>
            </a:solidFill>
            <a:latin typeface="Californian FB" pitchFamily="18" charset="0"/>
          </a:endParaRPr>
        </a:p>
      </dsp:txBody>
      <dsp:txXfrm>
        <a:off x="3525863" y="1983680"/>
        <a:ext cx="1728164" cy="1176175"/>
      </dsp:txXfrm>
    </dsp:sp>
    <dsp:sp modelId="{972C101B-9F16-428B-84B8-10FAD77A5CE0}">
      <dsp:nvSpPr>
        <dsp:cNvPr id="0" name=""/>
        <dsp:cNvSpPr/>
      </dsp:nvSpPr>
      <dsp:spPr>
        <a:xfrm rot="16200000">
          <a:off x="4287630" y="1322986"/>
          <a:ext cx="204630" cy="4596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4318325" y="1445618"/>
        <a:ext cx="143241" cy="275812"/>
      </dsp:txXfrm>
    </dsp:sp>
    <dsp:sp modelId="{DA01293C-7707-40CE-8F0C-6D584E2F76CA}">
      <dsp:nvSpPr>
        <dsp:cNvPr id="0" name=""/>
        <dsp:cNvSpPr/>
      </dsp:nvSpPr>
      <dsp:spPr>
        <a:xfrm>
          <a:off x="2989077" y="1971"/>
          <a:ext cx="2801736" cy="1352019"/>
        </a:xfrm>
        <a:prstGeom prst="ellipse">
          <a:avLst/>
        </a:prstGeom>
        <a:solidFill>
          <a:schemeClr val="bg2">
            <a:lumMod val="9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2">
                  <a:lumMod val="50000"/>
                </a:schemeClr>
              </a:solidFill>
              <a:latin typeface="Californian FB" pitchFamily="18" charset="0"/>
            </a:rPr>
            <a:t>Cognitive Behavioural Therapy (Aaron Beck) DBT; BA</a:t>
          </a:r>
          <a:endParaRPr lang="en-GB" sz="2000" kern="1200" dirty="0">
            <a:solidFill>
              <a:schemeClr val="tx2">
                <a:lumMod val="50000"/>
              </a:schemeClr>
            </a:solidFill>
            <a:latin typeface="Californian FB" pitchFamily="18" charset="0"/>
          </a:endParaRPr>
        </a:p>
      </dsp:txBody>
      <dsp:txXfrm>
        <a:off x="3399382" y="199970"/>
        <a:ext cx="1981126" cy="956021"/>
      </dsp:txXfrm>
    </dsp:sp>
    <dsp:sp modelId="{D5682351-FA21-4041-BA26-BEA1A7C75451}">
      <dsp:nvSpPr>
        <dsp:cNvPr id="0" name=""/>
        <dsp:cNvSpPr/>
      </dsp:nvSpPr>
      <dsp:spPr>
        <a:xfrm rot="21534842">
          <a:off x="5698139" y="2315146"/>
          <a:ext cx="208881" cy="4596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5698145" y="2407677"/>
        <a:ext cx="146217" cy="275812"/>
      </dsp:txXfrm>
    </dsp:sp>
    <dsp:sp modelId="{38D50968-2A1D-4D57-AD93-4C15D7E1EC65}">
      <dsp:nvSpPr>
        <dsp:cNvPr id="0" name=""/>
        <dsp:cNvSpPr/>
      </dsp:nvSpPr>
      <dsp:spPr>
        <a:xfrm>
          <a:off x="6004952" y="1693783"/>
          <a:ext cx="2567607" cy="1646070"/>
        </a:xfrm>
        <a:prstGeom prst="ellipse">
          <a:avLst/>
        </a:prstGeom>
        <a:solidFill>
          <a:schemeClr val="bg2">
            <a:lumMod val="9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2">
                  <a:lumMod val="50000"/>
                </a:schemeClr>
              </a:solidFill>
              <a:latin typeface="Californian FB" pitchFamily="18" charset="0"/>
            </a:rPr>
            <a:t>Psychodynamic Therapies</a:t>
          </a:r>
          <a:endParaRPr lang="en-GB" sz="2000" kern="1200" dirty="0">
            <a:solidFill>
              <a:schemeClr val="tx2">
                <a:lumMod val="50000"/>
              </a:schemeClr>
            </a:solidFill>
            <a:latin typeface="Californian FB" pitchFamily="18" charset="0"/>
          </a:endParaRPr>
        </a:p>
      </dsp:txBody>
      <dsp:txXfrm>
        <a:off x="6380969" y="1934844"/>
        <a:ext cx="1815573" cy="1163948"/>
      </dsp:txXfrm>
    </dsp:sp>
    <dsp:sp modelId="{B5F46739-2761-487F-9F56-C35D0FF62229}">
      <dsp:nvSpPr>
        <dsp:cNvPr id="0" name=""/>
        <dsp:cNvSpPr/>
      </dsp:nvSpPr>
      <dsp:spPr>
        <a:xfrm rot="5400000">
          <a:off x="4287630" y="3360862"/>
          <a:ext cx="204630" cy="4596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4318325" y="3422105"/>
        <a:ext cx="143241" cy="275812"/>
      </dsp:txXfrm>
    </dsp:sp>
    <dsp:sp modelId="{68F77B4F-575A-4A21-90ED-F52BD895B546}">
      <dsp:nvSpPr>
        <dsp:cNvPr id="0" name=""/>
        <dsp:cNvSpPr/>
      </dsp:nvSpPr>
      <dsp:spPr>
        <a:xfrm>
          <a:off x="3136116" y="3789544"/>
          <a:ext cx="2507659" cy="1352019"/>
        </a:xfrm>
        <a:prstGeom prst="ellipse">
          <a:avLst/>
        </a:prstGeom>
        <a:solidFill>
          <a:schemeClr val="bg2">
            <a:lumMod val="9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solidFill>
                <a:schemeClr val="tx2">
                  <a:lumMod val="50000"/>
                </a:schemeClr>
              </a:solidFill>
              <a:latin typeface="Californian FB" pitchFamily="18" charset="0"/>
            </a:rPr>
            <a:t>Person-Centred Therapy; Motivational Interviewing</a:t>
          </a:r>
          <a:endParaRPr lang="en-GB" sz="1700" kern="1200" dirty="0">
            <a:solidFill>
              <a:schemeClr val="tx2">
                <a:lumMod val="50000"/>
              </a:schemeClr>
            </a:solidFill>
            <a:latin typeface="Californian FB" pitchFamily="18" charset="0"/>
          </a:endParaRPr>
        </a:p>
      </dsp:txBody>
      <dsp:txXfrm>
        <a:off x="3503354" y="3987543"/>
        <a:ext cx="1773183" cy="956021"/>
      </dsp:txXfrm>
    </dsp:sp>
    <dsp:sp modelId="{345B5572-5CEB-4AFC-8B33-B9885E108030}">
      <dsp:nvSpPr>
        <dsp:cNvPr id="0" name=""/>
        <dsp:cNvSpPr/>
      </dsp:nvSpPr>
      <dsp:spPr>
        <a:xfrm rot="10939185">
          <a:off x="3038972" y="2289075"/>
          <a:ext cx="92719" cy="4596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rot="10800000">
        <a:off x="3066777" y="2381575"/>
        <a:ext cx="64903" cy="275812"/>
      </dsp:txXfrm>
    </dsp:sp>
    <dsp:sp modelId="{99DF6F05-45C3-408B-AC29-0B4BD9DDEE20}">
      <dsp:nvSpPr>
        <dsp:cNvPr id="0" name=""/>
        <dsp:cNvSpPr/>
      </dsp:nvSpPr>
      <dsp:spPr>
        <a:xfrm>
          <a:off x="15024" y="1285882"/>
          <a:ext cx="2982272" cy="2338129"/>
        </a:xfrm>
        <a:prstGeom prst="ellipse">
          <a:avLst/>
        </a:prstGeom>
        <a:solidFill>
          <a:schemeClr val="bg2">
            <a:lumMod val="9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2">
                  <a:lumMod val="50000"/>
                </a:schemeClr>
              </a:solidFill>
              <a:latin typeface="Californian FB" pitchFamily="18" charset="0"/>
            </a:rPr>
            <a:t>Mindfulness Based Therapies</a:t>
          </a:r>
        </a:p>
        <a:p>
          <a:pPr lvl="0" algn="ctr" defTabSz="711200">
            <a:lnSpc>
              <a:spcPct val="90000"/>
            </a:lnSpc>
            <a:spcBef>
              <a:spcPct val="0"/>
            </a:spcBef>
            <a:spcAft>
              <a:spcPct val="35000"/>
            </a:spcAft>
          </a:pPr>
          <a:r>
            <a:rPr lang="en-GB" sz="1600" kern="1200" dirty="0" smtClean="0">
              <a:solidFill>
                <a:schemeClr val="tx2">
                  <a:lumMod val="50000"/>
                </a:schemeClr>
              </a:solidFill>
              <a:latin typeface="Californian FB" pitchFamily="18" charset="0"/>
            </a:rPr>
            <a:t>MBCT (John </a:t>
          </a:r>
          <a:r>
            <a:rPr lang="en-GB" sz="1600" kern="1200" dirty="0" err="1" smtClean="0">
              <a:solidFill>
                <a:schemeClr val="tx2">
                  <a:lumMod val="50000"/>
                </a:schemeClr>
              </a:solidFill>
              <a:latin typeface="Californian FB" pitchFamily="18" charset="0"/>
            </a:rPr>
            <a:t>Teesdale</a:t>
          </a:r>
          <a:r>
            <a:rPr lang="en-GB" sz="1600" kern="1200" dirty="0" smtClean="0">
              <a:solidFill>
                <a:schemeClr val="tx2">
                  <a:lumMod val="50000"/>
                </a:schemeClr>
              </a:solidFill>
              <a:latin typeface="Californian FB" pitchFamily="18" charset="0"/>
            </a:rPr>
            <a:t>)</a:t>
          </a:r>
        </a:p>
        <a:p>
          <a:pPr lvl="0" algn="ctr" defTabSz="711200">
            <a:lnSpc>
              <a:spcPct val="90000"/>
            </a:lnSpc>
            <a:spcBef>
              <a:spcPct val="0"/>
            </a:spcBef>
            <a:spcAft>
              <a:spcPct val="35000"/>
            </a:spcAft>
          </a:pPr>
          <a:r>
            <a:rPr lang="en-GB" sz="1600" kern="1200" dirty="0" smtClean="0">
              <a:solidFill>
                <a:schemeClr val="tx2">
                  <a:lumMod val="50000"/>
                </a:schemeClr>
              </a:solidFill>
              <a:latin typeface="Californian FB" pitchFamily="18" charset="0"/>
            </a:rPr>
            <a:t>MBSR(Jon </a:t>
          </a:r>
          <a:r>
            <a:rPr lang="en-GB" sz="1600" kern="1200" dirty="0" err="1" smtClean="0">
              <a:solidFill>
                <a:schemeClr val="tx2">
                  <a:lumMod val="50000"/>
                </a:schemeClr>
              </a:solidFill>
              <a:latin typeface="Californian FB" pitchFamily="18" charset="0"/>
            </a:rPr>
            <a:t>Kabat-Zinn</a:t>
          </a:r>
          <a:endParaRPr lang="en-GB" sz="1600" kern="1200" dirty="0" smtClean="0">
            <a:solidFill>
              <a:schemeClr val="tx2">
                <a:lumMod val="50000"/>
              </a:schemeClr>
            </a:solidFill>
            <a:latin typeface="Californian FB" pitchFamily="18" charset="0"/>
          </a:endParaRPr>
        </a:p>
        <a:p>
          <a:pPr lvl="0" algn="ctr" defTabSz="711200">
            <a:lnSpc>
              <a:spcPct val="90000"/>
            </a:lnSpc>
            <a:spcBef>
              <a:spcPct val="0"/>
            </a:spcBef>
            <a:spcAft>
              <a:spcPct val="35000"/>
            </a:spcAft>
          </a:pPr>
          <a:r>
            <a:rPr lang="en-GB" sz="1600" kern="1200" dirty="0" smtClean="0">
              <a:solidFill>
                <a:schemeClr val="tx2">
                  <a:lumMod val="50000"/>
                </a:schemeClr>
              </a:solidFill>
              <a:latin typeface="Californian FB" pitchFamily="18" charset="0"/>
            </a:rPr>
            <a:t>Emotion-Focussed Therapy</a:t>
          </a:r>
          <a:endParaRPr lang="en-GB" sz="1600" kern="1200" dirty="0">
            <a:solidFill>
              <a:schemeClr val="tx2">
                <a:lumMod val="50000"/>
              </a:schemeClr>
            </a:solidFill>
            <a:latin typeface="Californian FB" pitchFamily="18" charset="0"/>
          </a:endParaRPr>
        </a:p>
      </dsp:txBody>
      <dsp:txXfrm>
        <a:off x="451768" y="1628293"/>
        <a:ext cx="2108784" cy="1653307"/>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10/18/2019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bg2">
                    <a:lumMod val="25000"/>
                  </a:schemeClr>
                </a:solidFill>
              </a:rPr>
              <a:t>Professional Relationships</a:t>
            </a:r>
            <a:br>
              <a:rPr lang="en-GB" dirty="0" smtClean="0">
                <a:solidFill>
                  <a:schemeClr val="bg2">
                    <a:lumMod val="25000"/>
                  </a:schemeClr>
                </a:solidFill>
              </a:rPr>
            </a:br>
            <a:r>
              <a:rPr lang="en-GB" dirty="0" smtClean="0">
                <a:solidFill>
                  <a:schemeClr val="bg2">
                    <a:lumMod val="25000"/>
                  </a:schemeClr>
                </a:solidFill>
              </a:rPr>
              <a:t>ECHC5004</a:t>
            </a:r>
            <a:endParaRPr lang="en-GB" dirty="0">
              <a:solidFill>
                <a:schemeClr val="bg2">
                  <a:lumMod val="25000"/>
                </a:schemeClr>
              </a:solidFill>
            </a:endParaRP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198881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25000"/>
                  </a:schemeClr>
                </a:solidFill>
                <a:latin typeface="+mn-lt"/>
              </a:rPr>
              <a:t>The National Health Service - 1948</a:t>
            </a:r>
            <a:endParaRPr lang="en-GB" dirty="0">
              <a:solidFill>
                <a:schemeClr val="bg2">
                  <a:lumMod val="25000"/>
                </a:schemeClr>
              </a:solidFill>
              <a:latin typeface="+mn-lt"/>
            </a:endParaRPr>
          </a:p>
        </p:txBody>
      </p:sp>
      <p:sp>
        <p:nvSpPr>
          <p:cNvPr id="3" name="Content Placeholder 2"/>
          <p:cNvSpPr>
            <a:spLocks noGrp="1"/>
          </p:cNvSpPr>
          <p:nvPr>
            <p:ph idx="1"/>
          </p:nvPr>
        </p:nvSpPr>
        <p:spPr/>
        <p:txBody>
          <a:bodyPr>
            <a:normAutofit/>
          </a:bodyPr>
          <a:lstStyle/>
          <a:p>
            <a:pPr>
              <a:buFont typeface="Wingdings" pitchFamily="2" charset="2"/>
              <a:buChar char="v"/>
            </a:pPr>
            <a:r>
              <a:rPr lang="en-GB" sz="2400" dirty="0">
                <a:solidFill>
                  <a:schemeClr val="bg2">
                    <a:lumMod val="25000"/>
                  </a:schemeClr>
                </a:solidFill>
              </a:rPr>
              <a:t>The </a:t>
            </a:r>
            <a:r>
              <a:rPr lang="en-GB" sz="2400" dirty="0" smtClean="0">
                <a:solidFill>
                  <a:schemeClr val="bg2">
                    <a:lumMod val="25000"/>
                  </a:schemeClr>
                </a:solidFill>
              </a:rPr>
              <a:t>Beveridge </a:t>
            </a:r>
            <a:r>
              <a:rPr lang="en-GB" sz="2400" dirty="0">
                <a:solidFill>
                  <a:schemeClr val="bg2">
                    <a:lumMod val="25000"/>
                  </a:schemeClr>
                </a:solidFill>
              </a:rPr>
              <a:t>Report, 1942</a:t>
            </a:r>
          </a:p>
          <a:p>
            <a:pPr>
              <a:buFont typeface="Wingdings" pitchFamily="2" charset="2"/>
              <a:buChar char="v"/>
            </a:pPr>
            <a:r>
              <a:rPr lang="en-GB" sz="2400" dirty="0">
                <a:solidFill>
                  <a:schemeClr val="bg2">
                    <a:lumMod val="25000"/>
                  </a:schemeClr>
                </a:solidFill>
              </a:rPr>
              <a:t>The NHS was launched into what was expected to be a brave, socially conscious, egalitarian, post war society.  Effectively nationalising existing hospital provision and making GP services free of charge to all.</a:t>
            </a:r>
          </a:p>
          <a:p>
            <a:pPr>
              <a:buFont typeface="Wingdings" pitchFamily="2" charset="2"/>
              <a:buChar char="v"/>
            </a:pPr>
            <a:r>
              <a:rPr lang="en-GB" sz="2400" dirty="0">
                <a:solidFill>
                  <a:schemeClr val="bg2">
                    <a:lumMod val="25000"/>
                  </a:schemeClr>
                </a:solidFill>
              </a:rPr>
              <a:t>GP and hospital consultants remained relatively independent and outside of local government control (Glasby, 2012) </a:t>
            </a:r>
          </a:p>
        </p:txBody>
      </p:sp>
    </p:spTree>
    <p:extLst>
      <p:ext uri="{BB962C8B-B14F-4D97-AF65-F5344CB8AC3E}">
        <p14:creationId xmlns:p14="http://schemas.microsoft.com/office/powerpoint/2010/main" val="2700994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214291"/>
            <a:ext cx="7125113" cy="928694"/>
          </a:xfrm>
        </p:spPr>
        <p:txBody>
          <a:bodyPr/>
          <a:lstStyle/>
          <a:p>
            <a:pPr algn="ctr"/>
            <a:r>
              <a:rPr lang="en-GB" dirty="0" smtClean="0">
                <a:solidFill>
                  <a:schemeClr val="bg2">
                    <a:lumMod val="25000"/>
                  </a:schemeClr>
                </a:solidFill>
                <a:latin typeface="+mn-lt"/>
              </a:rPr>
              <a:t>The National Health Service</a:t>
            </a:r>
            <a:endParaRPr lang="en-GB" dirty="0">
              <a:solidFill>
                <a:schemeClr val="bg2">
                  <a:lumMod val="25000"/>
                </a:schemeClr>
              </a:solidFill>
              <a:latin typeface="+mn-lt"/>
            </a:endParaRPr>
          </a:p>
        </p:txBody>
      </p:sp>
      <p:sp>
        <p:nvSpPr>
          <p:cNvPr id="3" name="Content Placeholder 2"/>
          <p:cNvSpPr>
            <a:spLocks noGrp="1"/>
          </p:cNvSpPr>
          <p:nvPr>
            <p:ph idx="1"/>
          </p:nvPr>
        </p:nvSpPr>
        <p:spPr>
          <a:xfrm>
            <a:off x="2166910" y="1142986"/>
            <a:ext cx="8072494" cy="5357849"/>
          </a:xfrm>
        </p:spPr>
        <p:txBody>
          <a:bodyPr>
            <a:normAutofit fontScale="92500"/>
          </a:bodyPr>
          <a:lstStyle/>
          <a:p>
            <a:pPr>
              <a:buFont typeface="Wingdings" pitchFamily="2" charset="2"/>
              <a:buChar char="v"/>
            </a:pPr>
            <a:r>
              <a:rPr lang="en-GB" sz="2400" dirty="0">
                <a:solidFill>
                  <a:schemeClr val="bg2">
                    <a:lumMod val="25000"/>
                  </a:schemeClr>
                </a:solidFill>
              </a:rPr>
              <a:t>More recently new roles such as Community Psychiatric Nurses (CPNs) Allied Health Professionals (AHPs) and Occupational Therapists (OTs) have developed to reduce the pressure on hospital beds and waiting lists.</a:t>
            </a:r>
          </a:p>
          <a:p>
            <a:pPr>
              <a:buFont typeface="Wingdings" pitchFamily="2" charset="2"/>
              <a:buChar char="v"/>
            </a:pPr>
            <a:r>
              <a:rPr lang="en-GB" sz="2400" dirty="0">
                <a:solidFill>
                  <a:schemeClr val="bg2">
                    <a:lumMod val="25000"/>
                  </a:schemeClr>
                </a:solidFill>
              </a:rPr>
              <a:t>By 2010 the DH website listed fourteen AHP disciplines including occupational therapists, speech and language therapists, physiotherapists, art, music and drama therapists.</a:t>
            </a:r>
          </a:p>
          <a:p>
            <a:pPr>
              <a:buFont typeface="Wingdings" pitchFamily="2" charset="2"/>
              <a:buChar char="v"/>
            </a:pPr>
            <a:r>
              <a:rPr lang="en-GB" sz="2400" dirty="0">
                <a:solidFill>
                  <a:schemeClr val="bg2">
                    <a:lumMod val="25000"/>
                  </a:schemeClr>
                </a:solidFill>
              </a:rPr>
              <a:t>Primary Care and Primary Health Care Teams (PHCTs) have become more central features of the NHS since 1980s.</a:t>
            </a:r>
          </a:p>
          <a:p>
            <a:pPr>
              <a:buFont typeface="Wingdings" pitchFamily="2" charset="2"/>
              <a:buChar char="v"/>
            </a:pPr>
            <a:r>
              <a:rPr lang="en-GB" sz="2400" dirty="0">
                <a:solidFill>
                  <a:schemeClr val="bg2">
                    <a:lumMod val="25000"/>
                  </a:schemeClr>
                </a:solidFill>
              </a:rPr>
              <a:t>Secondary Services – Defined as acute, emergency treatment, specialist care and crisis intervention teams</a:t>
            </a:r>
          </a:p>
        </p:txBody>
      </p:sp>
    </p:spTree>
    <p:extLst>
      <p:ext uri="{BB962C8B-B14F-4D97-AF65-F5344CB8AC3E}">
        <p14:creationId xmlns:p14="http://schemas.microsoft.com/office/powerpoint/2010/main" val="2509784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116633"/>
            <a:ext cx="7125113" cy="1008112"/>
          </a:xfrm>
        </p:spPr>
        <p:txBody>
          <a:bodyPr/>
          <a:lstStyle/>
          <a:p>
            <a:r>
              <a:rPr lang="en-GB" dirty="0">
                <a:solidFill>
                  <a:schemeClr val="tx2">
                    <a:lumMod val="50000"/>
                  </a:schemeClr>
                </a:solidFill>
                <a:latin typeface="+mn-lt"/>
              </a:rPr>
              <a:t>Mental Health Services</a:t>
            </a:r>
          </a:p>
        </p:txBody>
      </p:sp>
      <p:sp>
        <p:nvSpPr>
          <p:cNvPr id="3" name="Content Placeholder 2"/>
          <p:cNvSpPr>
            <a:spLocks noGrp="1"/>
          </p:cNvSpPr>
          <p:nvPr>
            <p:ph idx="4294967295"/>
          </p:nvPr>
        </p:nvSpPr>
        <p:spPr>
          <a:xfrm>
            <a:off x="1881160" y="1050471"/>
            <a:ext cx="7777397" cy="5330856"/>
          </a:xfrm>
          <a:prstGeom prst="rect">
            <a:avLst/>
          </a:prstGeom>
        </p:spPr>
        <p:txBody>
          <a:bodyPr>
            <a:normAutofit fontScale="92500" lnSpcReduction="20000"/>
          </a:bodyPr>
          <a:lstStyle/>
          <a:p>
            <a:pPr>
              <a:buFont typeface="Wingdings" pitchFamily="2" charset="2"/>
              <a:buChar char="v"/>
            </a:pPr>
            <a:r>
              <a:rPr lang="en-GB" sz="2600" dirty="0" smtClean="0">
                <a:solidFill>
                  <a:schemeClr val="tx2">
                    <a:lumMod val="50000"/>
                  </a:schemeClr>
                </a:solidFill>
              </a:rPr>
              <a:t>Since </a:t>
            </a:r>
            <a:r>
              <a:rPr lang="en-GB" sz="2600" dirty="0">
                <a:solidFill>
                  <a:schemeClr val="tx2">
                    <a:lumMod val="50000"/>
                  </a:schemeClr>
                </a:solidFill>
              </a:rPr>
              <a:t>1970s, there has been a move away from an asylum-based system to Community Care.</a:t>
            </a:r>
          </a:p>
          <a:p>
            <a:pPr>
              <a:buFont typeface="Wingdings" pitchFamily="2" charset="2"/>
              <a:buChar char="v"/>
            </a:pPr>
            <a:r>
              <a:rPr lang="en-GB" sz="2600" dirty="0">
                <a:solidFill>
                  <a:schemeClr val="tx2">
                    <a:lumMod val="50000"/>
                  </a:schemeClr>
                </a:solidFill>
              </a:rPr>
              <a:t>Community Mental Health Teams</a:t>
            </a:r>
          </a:p>
          <a:p>
            <a:pPr>
              <a:buFont typeface="Wingdings" pitchFamily="2" charset="2"/>
              <a:buChar char="v"/>
            </a:pPr>
            <a:r>
              <a:rPr lang="en-GB" sz="2600" dirty="0">
                <a:solidFill>
                  <a:schemeClr val="tx2">
                    <a:lumMod val="50000"/>
                  </a:schemeClr>
                </a:solidFill>
              </a:rPr>
              <a:t>Brief Intervention Teams</a:t>
            </a:r>
          </a:p>
          <a:p>
            <a:pPr>
              <a:buFont typeface="Wingdings" pitchFamily="2" charset="2"/>
              <a:buChar char="v"/>
            </a:pPr>
            <a:r>
              <a:rPr lang="en-GB" sz="2600" dirty="0">
                <a:solidFill>
                  <a:schemeClr val="tx2">
                    <a:lumMod val="50000"/>
                  </a:schemeClr>
                </a:solidFill>
              </a:rPr>
              <a:t>Assertive Outreach Teams</a:t>
            </a:r>
          </a:p>
          <a:p>
            <a:pPr>
              <a:buFont typeface="Wingdings" pitchFamily="2" charset="2"/>
              <a:buChar char="v"/>
            </a:pPr>
            <a:r>
              <a:rPr lang="en-GB" sz="2600" dirty="0">
                <a:solidFill>
                  <a:schemeClr val="tx2">
                    <a:lumMod val="50000"/>
                  </a:schemeClr>
                </a:solidFill>
              </a:rPr>
              <a:t>Recovery and Rehabilitation Teams</a:t>
            </a:r>
          </a:p>
          <a:p>
            <a:pPr>
              <a:buFont typeface="Wingdings" pitchFamily="2" charset="2"/>
              <a:buChar char="v"/>
            </a:pPr>
            <a:r>
              <a:rPr lang="en-GB" sz="2600" dirty="0">
                <a:solidFill>
                  <a:schemeClr val="tx2">
                    <a:lumMod val="50000"/>
                  </a:schemeClr>
                </a:solidFill>
              </a:rPr>
              <a:t>Crisis Intervention Teams – Home treatment teams offering support to people experiencing acute mental health crisis.</a:t>
            </a:r>
          </a:p>
          <a:p>
            <a:pPr>
              <a:buFont typeface="Wingdings" pitchFamily="2" charset="2"/>
              <a:buChar char="v"/>
            </a:pPr>
            <a:r>
              <a:rPr lang="en-GB" sz="2600" dirty="0">
                <a:solidFill>
                  <a:schemeClr val="tx2">
                    <a:lumMod val="50000"/>
                  </a:schemeClr>
                </a:solidFill>
              </a:rPr>
              <a:t>Early Intervention Teams.</a:t>
            </a:r>
          </a:p>
          <a:p>
            <a:pPr>
              <a:buFont typeface="Wingdings" pitchFamily="2" charset="2"/>
              <a:buChar char="v"/>
            </a:pPr>
            <a:r>
              <a:rPr lang="en-GB" sz="2600" dirty="0">
                <a:solidFill>
                  <a:schemeClr val="tx2">
                    <a:lumMod val="50000"/>
                  </a:schemeClr>
                </a:solidFill>
              </a:rPr>
              <a:t>Community Forensic Teams.</a:t>
            </a:r>
          </a:p>
          <a:p>
            <a:pPr>
              <a:buFont typeface="Wingdings" pitchFamily="2" charset="2"/>
              <a:buChar char="v"/>
            </a:pPr>
            <a:r>
              <a:rPr lang="en-GB" sz="2600" dirty="0">
                <a:solidFill>
                  <a:schemeClr val="tx2">
                    <a:lumMod val="50000"/>
                  </a:schemeClr>
                </a:solidFill>
              </a:rPr>
              <a:t>National Specialist Services – Community clinics</a:t>
            </a:r>
          </a:p>
          <a:p>
            <a:pPr>
              <a:buFont typeface="Wingdings" pitchFamily="2" charset="2"/>
              <a:buChar char="v"/>
            </a:pPr>
            <a:r>
              <a:rPr lang="en-GB" sz="2600" dirty="0">
                <a:solidFill>
                  <a:schemeClr val="tx2">
                    <a:lumMod val="50000"/>
                  </a:schemeClr>
                </a:solidFill>
              </a:rPr>
              <a:t>Liaison Psychiatric Teams</a:t>
            </a:r>
          </a:p>
          <a:p>
            <a:pPr>
              <a:buNone/>
            </a:pPr>
            <a:endParaRPr lang="en-GB" sz="2400" dirty="0">
              <a:solidFill>
                <a:schemeClr val="accent1">
                  <a:lumMod val="75000"/>
                </a:schemeClr>
              </a:solidFill>
              <a:latin typeface="Californian FB" pitchFamily="18" charset="0"/>
            </a:endParaRPr>
          </a:p>
          <a:p>
            <a:pPr>
              <a:buFont typeface="Wingdings" pitchFamily="2" charset="2"/>
              <a:buChar char="v"/>
            </a:pPr>
            <a:endParaRPr lang="en-GB" sz="2400" dirty="0">
              <a:solidFill>
                <a:schemeClr val="accent1">
                  <a:lumMod val="75000"/>
                </a:schemeClr>
              </a:solidFill>
              <a:latin typeface="Californian FB" pitchFamily="18" charset="0"/>
            </a:endParaRPr>
          </a:p>
        </p:txBody>
      </p:sp>
      <p:pic>
        <p:nvPicPr>
          <p:cNvPr id="5" name="Picture 2" descr="C:\Users\Public\Pictures\images (3).jpg"/>
          <p:cNvPicPr>
            <a:picLocks noGrp="1" noChangeAspect="1" noChangeArrowheads="1"/>
          </p:cNvPicPr>
          <p:nvPr>
            <p:ph sz="half" idx="4294967295"/>
          </p:nvPr>
        </p:nvPicPr>
        <p:blipFill>
          <a:blip r:embed="rId2"/>
          <a:srcRect/>
          <a:stretch>
            <a:fillRect/>
          </a:stretch>
        </p:blipFill>
        <p:spPr bwMode="auto">
          <a:xfrm>
            <a:off x="8998950" y="4860707"/>
            <a:ext cx="3378943" cy="1997293"/>
          </a:xfrm>
          <a:prstGeom prst="rect">
            <a:avLst/>
          </a:prstGeom>
          <a:noFill/>
        </p:spPr>
      </p:pic>
    </p:spTree>
    <p:extLst>
      <p:ext uri="{BB962C8B-B14F-4D97-AF65-F5344CB8AC3E}">
        <p14:creationId xmlns:p14="http://schemas.microsoft.com/office/powerpoint/2010/main" val="174174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lumMod val="50000"/>
                  </a:schemeClr>
                </a:solidFill>
                <a:latin typeface="+mn-lt"/>
              </a:rPr>
              <a:t>Hospital Services</a:t>
            </a:r>
          </a:p>
        </p:txBody>
      </p:sp>
      <p:sp>
        <p:nvSpPr>
          <p:cNvPr id="3" name="Content Placeholder 2"/>
          <p:cNvSpPr>
            <a:spLocks noGrp="1"/>
          </p:cNvSpPr>
          <p:nvPr>
            <p:ph idx="1"/>
          </p:nvPr>
        </p:nvSpPr>
        <p:spPr>
          <a:xfrm>
            <a:off x="2533443" y="1807363"/>
            <a:ext cx="7125112" cy="4645975"/>
          </a:xfrm>
          <a:prstGeom prst="rect">
            <a:avLst/>
          </a:prstGeom>
        </p:spPr>
        <p:txBody>
          <a:bodyPr>
            <a:normAutofit/>
          </a:bodyPr>
          <a:lstStyle/>
          <a:p>
            <a:pPr>
              <a:buFont typeface="Wingdings" panose="05000000000000000000" pitchFamily="2" charset="2"/>
              <a:buChar char="v"/>
            </a:pPr>
            <a:r>
              <a:rPr lang="en-GB" sz="2800" dirty="0">
                <a:solidFill>
                  <a:schemeClr val="tx2">
                    <a:lumMod val="50000"/>
                  </a:schemeClr>
                </a:solidFill>
              </a:rPr>
              <a:t>Acute, Crisis and Triage Wards</a:t>
            </a:r>
          </a:p>
          <a:p>
            <a:pPr>
              <a:buFont typeface="Wingdings" panose="05000000000000000000" pitchFamily="2" charset="2"/>
              <a:buChar char="v"/>
            </a:pPr>
            <a:r>
              <a:rPr lang="en-GB" sz="2800" dirty="0">
                <a:solidFill>
                  <a:schemeClr val="tx2">
                    <a:lumMod val="50000"/>
                  </a:schemeClr>
                </a:solidFill>
              </a:rPr>
              <a:t>Psychiatric Intensive Care Units</a:t>
            </a:r>
          </a:p>
          <a:p>
            <a:pPr>
              <a:buFont typeface="Wingdings" panose="05000000000000000000" pitchFamily="2" charset="2"/>
              <a:buChar char="v"/>
            </a:pPr>
            <a:r>
              <a:rPr lang="en-GB" sz="2800" dirty="0">
                <a:solidFill>
                  <a:schemeClr val="tx2">
                    <a:lumMod val="50000"/>
                  </a:schemeClr>
                </a:solidFill>
              </a:rPr>
              <a:t>Rehabilitation Units</a:t>
            </a:r>
          </a:p>
          <a:p>
            <a:pPr>
              <a:buFont typeface="Wingdings" panose="05000000000000000000" pitchFamily="2" charset="2"/>
              <a:buChar char="v"/>
            </a:pPr>
            <a:r>
              <a:rPr lang="en-GB" sz="2800" dirty="0">
                <a:solidFill>
                  <a:schemeClr val="tx2">
                    <a:lumMod val="50000"/>
                  </a:schemeClr>
                </a:solidFill>
              </a:rPr>
              <a:t>Respite and Crisis Houses</a:t>
            </a:r>
          </a:p>
          <a:p>
            <a:pPr>
              <a:buFont typeface="Wingdings" panose="05000000000000000000" pitchFamily="2" charset="2"/>
              <a:buChar char="v"/>
            </a:pPr>
            <a:r>
              <a:rPr lang="en-GB" sz="2800" dirty="0">
                <a:solidFill>
                  <a:schemeClr val="tx2">
                    <a:lumMod val="50000"/>
                  </a:schemeClr>
                </a:solidFill>
              </a:rPr>
              <a:t>Forensic Mental Health Hospitals</a:t>
            </a:r>
          </a:p>
          <a:p>
            <a:pPr>
              <a:buFont typeface="Wingdings" panose="05000000000000000000" pitchFamily="2" charset="2"/>
              <a:buChar char="v"/>
            </a:pPr>
            <a:r>
              <a:rPr lang="en-GB" sz="2800" dirty="0">
                <a:solidFill>
                  <a:schemeClr val="tx2">
                    <a:lumMod val="50000"/>
                  </a:schemeClr>
                </a:solidFill>
              </a:rPr>
              <a:t>Brief Intervention Teams</a:t>
            </a:r>
          </a:p>
          <a:p>
            <a:pPr algn="ctr">
              <a:buFont typeface="Wingdings" panose="05000000000000000000" pitchFamily="2" charset="2"/>
              <a:buChar char="v"/>
            </a:pPr>
            <a:r>
              <a:rPr lang="en-GB" sz="2800" dirty="0">
                <a:solidFill>
                  <a:schemeClr val="tx2">
                    <a:lumMod val="50000"/>
                  </a:schemeClr>
                </a:solidFill>
              </a:rPr>
              <a:t>How these services are organised in each area may differ</a:t>
            </a:r>
          </a:p>
          <a:p>
            <a:endParaRPr lang="en-GB" dirty="0" smtClean="0"/>
          </a:p>
          <a:p>
            <a:endParaRPr lang="en-GB" dirty="0"/>
          </a:p>
        </p:txBody>
      </p:sp>
    </p:spTree>
    <p:extLst>
      <p:ext uri="{BB962C8B-B14F-4D97-AF65-F5344CB8AC3E}">
        <p14:creationId xmlns:p14="http://schemas.microsoft.com/office/powerpoint/2010/main" val="1112035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Mental Health Services</a:t>
            </a:r>
            <a:endParaRPr lang="en-GB" dirty="0">
              <a:solidFill>
                <a:schemeClr val="tx2">
                  <a:lumMod val="50000"/>
                </a:schemeClr>
              </a:solidFill>
              <a:latin typeface="+mn-lt"/>
            </a:endParaRPr>
          </a:p>
        </p:txBody>
      </p:sp>
      <p:sp>
        <p:nvSpPr>
          <p:cNvPr id="3" name="Content Placeholder 2"/>
          <p:cNvSpPr>
            <a:spLocks noGrp="1"/>
          </p:cNvSpPr>
          <p:nvPr>
            <p:ph idx="1"/>
          </p:nvPr>
        </p:nvSpPr>
        <p:spPr>
          <a:prstGeom prst="rect">
            <a:avLst/>
          </a:prstGeom>
        </p:spPr>
        <p:txBody>
          <a:bodyPr>
            <a:noAutofit/>
          </a:bodyPr>
          <a:lstStyle/>
          <a:p>
            <a:pPr>
              <a:buFont typeface="Wingdings" panose="05000000000000000000" pitchFamily="2" charset="2"/>
              <a:buChar char="v"/>
            </a:pPr>
            <a:r>
              <a:rPr lang="en-GB" sz="2800" dirty="0">
                <a:solidFill>
                  <a:schemeClr val="tx2">
                    <a:lumMod val="50000"/>
                  </a:schemeClr>
                </a:solidFill>
              </a:rPr>
              <a:t>Generally run in following categories</a:t>
            </a:r>
          </a:p>
          <a:p>
            <a:pPr>
              <a:buFont typeface="Wingdings" panose="05000000000000000000" pitchFamily="2" charset="2"/>
              <a:buChar char="v"/>
            </a:pPr>
            <a:r>
              <a:rPr lang="en-GB" sz="2800" dirty="0">
                <a:solidFill>
                  <a:schemeClr val="tx2">
                    <a:lumMod val="50000"/>
                  </a:schemeClr>
                </a:solidFill>
              </a:rPr>
              <a:t>Adult Services</a:t>
            </a:r>
          </a:p>
          <a:p>
            <a:pPr>
              <a:buFont typeface="Wingdings" panose="05000000000000000000" pitchFamily="2" charset="2"/>
              <a:buChar char="v"/>
            </a:pPr>
            <a:r>
              <a:rPr lang="en-GB" sz="2800" dirty="0">
                <a:solidFill>
                  <a:schemeClr val="tx2">
                    <a:lumMod val="50000"/>
                  </a:schemeClr>
                </a:solidFill>
              </a:rPr>
              <a:t>Child and Adolescent Mental Health Services (CAMHS)</a:t>
            </a:r>
          </a:p>
          <a:p>
            <a:pPr>
              <a:buFont typeface="Wingdings" panose="05000000000000000000" pitchFamily="2" charset="2"/>
              <a:buChar char="v"/>
            </a:pPr>
            <a:r>
              <a:rPr lang="en-GB" sz="2800" dirty="0">
                <a:solidFill>
                  <a:schemeClr val="tx2">
                    <a:lumMod val="50000"/>
                  </a:schemeClr>
                </a:solidFill>
              </a:rPr>
              <a:t>Forensic Services</a:t>
            </a:r>
          </a:p>
          <a:p>
            <a:pPr>
              <a:buFont typeface="Wingdings" panose="05000000000000000000" pitchFamily="2" charset="2"/>
              <a:buChar char="v"/>
            </a:pPr>
            <a:r>
              <a:rPr lang="en-GB" sz="2800" dirty="0">
                <a:solidFill>
                  <a:schemeClr val="tx2">
                    <a:lumMod val="50000"/>
                  </a:schemeClr>
                </a:solidFill>
              </a:rPr>
              <a:t>Learning Disability Services</a:t>
            </a:r>
          </a:p>
          <a:p>
            <a:pPr>
              <a:buFont typeface="Wingdings" panose="05000000000000000000" pitchFamily="2" charset="2"/>
              <a:buChar char="v"/>
            </a:pPr>
            <a:r>
              <a:rPr lang="en-GB" sz="2800" dirty="0">
                <a:solidFill>
                  <a:schemeClr val="tx2">
                    <a:lumMod val="50000"/>
                  </a:schemeClr>
                </a:solidFill>
              </a:rPr>
              <a:t>Older Adult Services</a:t>
            </a:r>
          </a:p>
          <a:p>
            <a:pPr>
              <a:buFont typeface="Wingdings" panose="05000000000000000000" pitchFamily="2" charset="2"/>
              <a:buChar char="v"/>
            </a:pPr>
            <a:r>
              <a:rPr lang="en-GB" sz="2800" dirty="0">
                <a:solidFill>
                  <a:schemeClr val="tx2">
                    <a:lumMod val="50000"/>
                  </a:schemeClr>
                </a:solidFill>
              </a:rPr>
              <a:t>Substance Misuse Services</a:t>
            </a:r>
          </a:p>
          <a:p>
            <a:endParaRPr lang="en-GB" sz="2800" dirty="0">
              <a:solidFill>
                <a:schemeClr val="accent1">
                  <a:lumMod val="75000"/>
                </a:schemeClr>
              </a:solidFill>
            </a:endParaRPr>
          </a:p>
        </p:txBody>
      </p:sp>
    </p:spTree>
    <p:extLst>
      <p:ext uri="{BB962C8B-B14F-4D97-AF65-F5344CB8AC3E}">
        <p14:creationId xmlns:p14="http://schemas.microsoft.com/office/powerpoint/2010/main" val="3192821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Community Mental Health Teams</a:t>
            </a:r>
            <a:endParaRPr lang="en-GB" dirty="0">
              <a:solidFill>
                <a:schemeClr val="tx2">
                  <a:lumMod val="50000"/>
                </a:schemeClr>
              </a:solidFill>
              <a:latin typeface="+mn-lt"/>
            </a:endParaRPr>
          </a:p>
        </p:txBody>
      </p:sp>
      <p:sp>
        <p:nvSpPr>
          <p:cNvPr id="3" name="Content Placeholder 2"/>
          <p:cNvSpPr>
            <a:spLocks noGrp="1"/>
          </p:cNvSpPr>
          <p:nvPr>
            <p:ph idx="1"/>
          </p:nvPr>
        </p:nvSpPr>
        <p:spPr>
          <a:xfrm>
            <a:off x="2592925" y="1983970"/>
            <a:ext cx="9166813" cy="4477789"/>
          </a:xfrm>
          <a:prstGeom prst="rect">
            <a:avLst/>
          </a:prstGeom>
        </p:spPr>
        <p:txBody>
          <a:bodyPr>
            <a:noAutofit/>
          </a:bodyPr>
          <a:lstStyle/>
          <a:p>
            <a:pPr>
              <a:buFont typeface="Wingdings" panose="05000000000000000000" pitchFamily="2" charset="2"/>
              <a:buChar char="v"/>
            </a:pPr>
            <a:r>
              <a:rPr lang="en-GB" sz="2800" dirty="0">
                <a:solidFill>
                  <a:schemeClr val="tx2">
                    <a:lumMod val="50000"/>
                  </a:schemeClr>
                </a:solidFill>
              </a:rPr>
              <a:t>Multi disciplinary and multi-agency teams offering specialist care, assessment, treatment and care, both at home and in the community.  </a:t>
            </a:r>
          </a:p>
          <a:p>
            <a:pPr>
              <a:buFont typeface="Wingdings" panose="05000000000000000000" pitchFamily="2" charset="2"/>
              <a:buChar char="v"/>
            </a:pPr>
            <a:r>
              <a:rPr lang="en-GB" sz="2800" dirty="0">
                <a:solidFill>
                  <a:schemeClr val="tx2">
                    <a:lumMod val="50000"/>
                  </a:schemeClr>
                </a:solidFill>
              </a:rPr>
              <a:t>Support adults with complex mental health needs including issues related to housing, homelessness, substance misuse, unemployment and those involved with the criminal justice system.</a:t>
            </a:r>
          </a:p>
          <a:p>
            <a:pPr>
              <a:buFont typeface="Wingdings" panose="05000000000000000000" pitchFamily="2" charset="2"/>
              <a:buChar char="v"/>
            </a:pPr>
            <a:r>
              <a:rPr lang="en-GB" sz="2800" dirty="0">
                <a:solidFill>
                  <a:schemeClr val="tx2">
                    <a:lumMod val="50000"/>
                  </a:schemeClr>
                </a:solidFill>
              </a:rPr>
              <a:t>Crisis Houses offer safe short term accommodation and support to people experiencing mental health crisis</a:t>
            </a:r>
          </a:p>
        </p:txBody>
      </p:sp>
    </p:spTree>
    <p:extLst>
      <p:ext uri="{BB962C8B-B14F-4D97-AF65-F5344CB8AC3E}">
        <p14:creationId xmlns:p14="http://schemas.microsoft.com/office/powerpoint/2010/main" val="1387089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Who Does What in Mental Health Provision?</a:t>
            </a:r>
            <a:endParaRPr lang="en-GB" dirty="0">
              <a:solidFill>
                <a:schemeClr val="tx2">
                  <a:lumMod val="50000"/>
                </a:schemeClr>
              </a:solidFill>
              <a:latin typeface="+mn-lt"/>
            </a:endParaRPr>
          </a:p>
        </p:txBody>
      </p:sp>
      <p:sp>
        <p:nvSpPr>
          <p:cNvPr id="3" name="Content Placeholder 2"/>
          <p:cNvSpPr>
            <a:spLocks noGrp="1"/>
          </p:cNvSpPr>
          <p:nvPr>
            <p:ph idx="1"/>
          </p:nvPr>
        </p:nvSpPr>
        <p:spPr>
          <a:xfrm>
            <a:off x="2533443" y="1807363"/>
            <a:ext cx="7125112" cy="4789991"/>
          </a:xfrm>
          <a:prstGeom prst="rect">
            <a:avLst/>
          </a:prstGeom>
        </p:spPr>
        <p:txBody>
          <a:bodyPr>
            <a:normAutofit/>
          </a:bodyPr>
          <a:lstStyle/>
          <a:p>
            <a:pPr>
              <a:buFont typeface="Wingdings" panose="05000000000000000000" pitchFamily="2" charset="2"/>
              <a:buChar char="v"/>
            </a:pPr>
            <a:r>
              <a:rPr lang="en-GB" sz="2400" b="1" dirty="0">
                <a:solidFill>
                  <a:schemeClr val="tx2">
                    <a:lumMod val="50000"/>
                  </a:schemeClr>
                </a:solidFill>
              </a:rPr>
              <a:t>Key Professionals</a:t>
            </a:r>
          </a:p>
          <a:p>
            <a:pPr>
              <a:buFont typeface="Wingdings" panose="05000000000000000000" pitchFamily="2" charset="2"/>
              <a:buChar char="v"/>
            </a:pPr>
            <a:r>
              <a:rPr lang="en-GB" sz="2400" dirty="0">
                <a:solidFill>
                  <a:schemeClr val="tx2">
                    <a:lumMod val="50000"/>
                  </a:schemeClr>
                </a:solidFill>
              </a:rPr>
              <a:t>Psychiatric Nurse – Specialises in the treatment of psychiatric conditions, they may work in psychiatric hospitals, day units and the community (CPN). Maybe trained to deliver talking therapies as ‘low or high intensity workers in the ‘Improving Access to Psychological Therapies (IAPT)</a:t>
            </a:r>
          </a:p>
          <a:p>
            <a:pPr>
              <a:buFont typeface="Wingdings" panose="05000000000000000000" pitchFamily="2" charset="2"/>
              <a:buChar char="v"/>
            </a:pPr>
            <a:r>
              <a:rPr lang="en-GB" sz="2400" dirty="0">
                <a:solidFill>
                  <a:schemeClr val="tx2">
                    <a:lumMod val="50000"/>
                  </a:schemeClr>
                </a:solidFill>
              </a:rPr>
              <a:t>Social Worker – Requires a graduate level qualification.  Provides support for socially excluded or people experiencing crisis.</a:t>
            </a:r>
          </a:p>
          <a:p>
            <a:endParaRPr lang="en-GB" dirty="0">
              <a:solidFill>
                <a:schemeClr val="accent1">
                  <a:lumMod val="75000"/>
                </a:schemeClr>
              </a:solidFill>
              <a:latin typeface="Californian FB" pitchFamily="18" charset="0"/>
            </a:endParaRPr>
          </a:p>
        </p:txBody>
      </p:sp>
    </p:spTree>
    <p:extLst>
      <p:ext uri="{BB962C8B-B14F-4D97-AF65-F5344CB8AC3E}">
        <p14:creationId xmlns:p14="http://schemas.microsoft.com/office/powerpoint/2010/main" val="1314612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Who Does What in Mental Health Provision?</a:t>
            </a:r>
            <a:endParaRPr lang="en-GB" dirty="0">
              <a:solidFill>
                <a:schemeClr val="tx2">
                  <a:lumMod val="50000"/>
                </a:schemeClr>
              </a:solidFill>
              <a:latin typeface="+mn-lt"/>
            </a:endParaRPr>
          </a:p>
        </p:txBody>
      </p:sp>
      <p:sp>
        <p:nvSpPr>
          <p:cNvPr id="3" name="Content Placeholder 2"/>
          <p:cNvSpPr>
            <a:spLocks noGrp="1"/>
          </p:cNvSpPr>
          <p:nvPr>
            <p:ph idx="1"/>
          </p:nvPr>
        </p:nvSpPr>
        <p:spPr>
          <a:xfrm>
            <a:off x="1717964" y="2133600"/>
            <a:ext cx="9786648" cy="4317076"/>
          </a:xfrm>
          <a:prstGeom prst="rect">
            <a:avLst/>
          </a:prstGeom>
        </p:spPr>
        <p:txBody>
          <a:bodyPr>
            <a:normAutofit fontScale="92500" lnSpcReduction="10000"/>
          </a:bodyPr>
          <a:lstStyle/>
          <a:p>
            <a:pPr>
              <a:buNone/>
            </a:pPr>
            <a:endParaRPr lang="en-GB" dirty="0" smtClean="0">
              <a:solidFill>
                <a:schemeClr val="tx2">
                  <a:lumMod val="60000"/>
                  <a:lumOff val="40000"/>
                </a:schemeClr>
              </a:solidFill>
            </a:endParaRPr>
          </a:p>
          <a:p>
            <a:pPr>
              <a:buFont typeface="Wingdings" panose="05000000000000000000" pitchFamily="2" charset="2"/>
              <a:buChar char="v"/>
            </a:pPr>
            <a:r>
              <a:rPr lang="en-GB" sz="2600" dirty="0">
                <a:solidFill>
                  <a:schemeClr val="tx2">
                    <a:lumMod val="50000"/>
                  </a:schemeClr>
                </a:solidFill>
              </a:rPr>
              <a:t>Psychiatrist- After qualifying as a doctor and gaining experience (3 years) in general medicine, specialisation is the next stage.  Examples of titles:</a:t>
            </a:r>
          </a:p>
          <a:p>
            <a:pPr marL="388620" algn="ctr">
              <a:buFont typeface="Wingdings" panose="05000000000000000000" pitchFamily="2" charset="2"/>
              <a:buChar char="v"/>
            </a:pPr>
            <a:r>
              <a:rPr lang="en-GB" sz="2600" b="1" dirty="0">
                <a:solidFill>
                  <a:schemeClr val="tx2">
                    <a:lumMod val="50000"/>
                  </a:schemeClr>
                </a:solidFill>
              </a:rPr>
              <a:t>DPM (Diploma in Psychiatric Medicine)</a:t>
            </a:r>
          </a:p>
          <a:p>
            <a:pPr marL="388620" algn="ctr">
              <a:buFont typeface="Wingdings" panose="05000000000000000000" pitchFamily="2" charset="2"/>
              <a:buChar char="v"/>
            </a:pPr>
            <a:r>
              <a:rPr lang="en-GB" sz="2600" b="1" dirty="0" err="1">
                <a:solidFill>
                  <a:schemeClr val="tx2">
                    <a:lumMod val="50000"/>
                  </a:schemeClr>
                </a:solidFill>
              </a:rPr>
              <a:t>MRCPsych</a:t>
            </a:r>
            <a:r>
              <a:rPr lang="en-GB" sz="2600" b="1" dirty="0">
                <a:solidFill>
                  <a:schemeClr val="tx2">
                    <a:lumMod val="50000"/>
                  </a:schemeClr>
                </a:solidFill>
              </a:rPr>
              <a:t> (Member of the Royal College of Psychiatrists)</a:t>
            </a:r>
          </a:p>
          <a:p>
            <a:pPr marL="388620" algn="ctr">
              <a:buFont typeface="Wingdings" panose="05000000000000000000" pitchFamily="2" charset="2"/>
              <a:buChar char="v"/>
            </a:pPr>
            <a:r>
              <a:rPr lang="en-GB" sz="2600" b="1" dirty="0" err="1">
                <a:solidFill>
                  <a:schemeClr val="tx2">
                    <a:lumMod val="50000"/>
                  </a:schemeClr>
                </a:solidFill>
              </a:rPr>
              <a:t>FRCPsych</a:t>
            </a:r>
            <a:r>
              <a:rPr lang="en-GB" sz="2600" b="1" dirty="0">
                <a:solidFill>
                  <a:schemeClr val="tx2">
                    <a:lumMod val="50000"/>
                  </a:schemeClr>
                </a:solidFill>
              </a:rPr>
              <a:t> (Fellow of the Royal College of Psychiatrists)</a:t>
            </a:r>
          </a:p>
          <a:p>
            <a:pPr>
              <a:buFont typeface="Wingdings" panose="05000000000000000000" pitchFamily="2" charset="2"/>
              <a:buChar char="v"/>
            </a:pPr>
            <a:r>
              <a:rPr lang="en-GB" sz="2600" dirty="0">
                <a:solidFill>
                  <a:schemeClr val="tx2">
                    <a:lumMod val="50000"/>
                  </a:schemeClr>
                </a:solidFill>
              </a:rPr>
              <a:t>General Adult, Older Adult, Child and Adolescent, Forensic</a:t>
            </a:r>
          </a:p>
          <a:p>
            <a:pPr>
              <a:buFont typeface="Wingdings" panose="05000000000000000000" pitchFamily="2" charset="2"/>
              <a:buChar char="v"/>
            </a:pPr>
            <a:r>
              <a:rPr lang="en-GB" sz="2600" dirty="0">
                <a:solidFill>
                  <a:schemeClr val="tx2">
                    <a:lumMod val="50000"/>
                  </a:schemeClr>
                </a:solidFill>
              </a:rPr>
              <a:t>Changing role from one who delivers treatment to one who manages a treatment plan</a:t>
            </a:r>
          </a:p>
        </p:txBody>
      </p:sp>
    </p:spTree>
    <p:extLst>
      <p:ext uri="{BB962C8B-B14F-4D97-AF65-F5344CB8AC3E}">
        <p14:creationId xmlns:p14="http://schemas.microsoft.com/office/powerpoint/2010/main" val="3512014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116634"/>
            <a:ext cx="7125113" cy="1483567"/>
          </a:xfrm>
        </p:spPr>
        <p:txBody>
          <a:bodyPr/>
          <a:lstStyle/>
          <a:p>
            <a:r>
              <a:rPr lang="en-GB" dirty="0" smtClean="0">
                <a:solidFill>
                  <a:schemeClr val="tx2">
                    <a:lumMod val="50000"/>
                  </a:schemeClr>
                </a:solidFill>
                <a:latin typeface="+mn-lt"/>
              </a:rPr>
              <a:t>Who Does What in Mental Health Provision?</a:t>
            </a:r>
            <a:endParaRPr lang="en-GB" dirty="0">
              <a:solidFill>
                <a:schemeClr val="tx2">
                  <a:lumMod val="50000"/>
                </a:schemeClr>
              </a:solidFill>
              <a:latin typeface="+mn-lt"/>
            </a:endParaRPr>
          </a:p>
        </p:txBody>
      </p:sp>
      <p:sp>
        <p:nvSpPr>
          <p:cNvPr id="3" name="Content Placeholder 2"/>
          <p:cNvSpPr>
            <a:spLocks noGrp="1"/>
          </p:cNvSpPr>
          <p:nvPr>
            <p:ph idx="1"/>
          </p:nvPr>
        </p:nvSpPr>
        <p:spPr>
          <a:xfrm>
            <a:off x="2423594" y="1396539"/>
            <a:ext cx="8599082" cy="5272824"/>
          </a:xfrm>
          <a:prstGeom prst="rect">
            <a:avLst/>
          </a:prstGeom>
        </p:spPr>
        <p:txBody>
          <a:bodyPr>
            <a:noAutofit/>
          </a:bodyPr>
          <a:lstStyle/>
          <a:p>
            <a:pPr>
              <a:buFont typeface="Wingdings" panose="05000000000000000000" pitchFamily="2" charset="2"/>
              <a:buChar char="v"/>
            </a:pPr>
            <a:r>
              <a:rPr lang="en-GB" sz="2400" dirty="0">
                <a:solidFill>
                  <a:schemeClr val="tx2">
                    <a:lumMod val="50000"/>
                  </a:schemeClr>
                </a:solidFill>
              </a:rPr>
              <a:t>Chartered Psychologist (</a:t>
            </a:r>
            <a:r>
              <a:rPr lang="en-GB" sz="2400" dirty="0" err="1">
                <a:solidFill>
                  <a:schemeClr val="tx2">
                    <a:lumMod val="50000"/>
                  </a:schemeClr>
                </a:solidFill>
              </a:rPr>
              <a:t>Cpsychol</a:t>
            </a:r>
            <a:r>
              <a:rPr lang="en-GB" sz="2400" dirty="0">
                <a:solidFill>
                  <a:schemeClr val="tx2">
                    <a:lumMod val="50000"/>
                  </a:schemeClr>
                </a:solidFill>
              </a:rPr>
              <a:t>)</a:t>
            </a:r>
          </a:p>
          <a:p>
            <a:pPr>
              <a:buFont typeface="Wingdings" panose="05000000000000000000" pitchFamily="2" charset="2"/>
              <a:buChar char="v"/>
            </a:pPr>
            <a:r>
              <a:rPr lang="en-GB" sz="2400" dirty="0">
                <a:solidFill>
                  <a:schemeClr val="tx2">
                    <a:lumMod val="50000"/>
                  </a:schemeClr>
                </a:solidFill>
              </a:rPr>
              <a:t>Counselling Psychologist</a:t>
            </a:r>
          </a:p>
          <a:p>
            <a:pPr>
              <a:buFont typeface="Wingdings" panose="05000000000000000000" pitchFamily="2" charset="2"/>
              <a:buChar char="v"/>
            </a:pPr>
            <a:r>
              <a:rPr lang="en-GB" sz="2400" dirty="0">
                <a:solidFill>
                  <a:schemeClr val="tx2">
                    <a:lumMod val="50000"/>
                  </a:schemeClr>
                </a:solidFill>
              </a:rPr>
              <a:t>Clinical Psychologist</a:t>
            </a:r>
          </a:p>
          <a:p>
            <a:pPr>
              <a:buFont typeface="Wingdings" panose="05000000000000000000" pitchFamily="2" charset="2"/>
              <a:buChar char="v"/>
            </a:pPr>
            <a:r>
              <a:rPr lang="en-GB" sz="2400" dirty="0">
                <a:solidFill>
                  <a:schemeClr val="tx2">
                    <a:lumMod val="50000"/>
                  </a:schemeClr>
                </a:solidFill>
              </a:rPr>
              <a:t>Educational psychologist</a:t>
            </a:r>
          </a:p>
          <a:p>
            <a:pPr>
              <a:buFont typeface="Wingdings" panose="05000000000000000000" pitchFamily="2" charset="2"/>
              <a:buChar char="v"/>
            </a:pPr>
            <a:r>
              <a:rPr lang="en-GB" sz="2400" dirty="0">
                <a:solidFill>
                  <a:schemeClr val="tx2">
                    <a:lumMod val="50000"/>
                  </a:schemeClr>
                </a:solidFill>
              </a:rPr>
              <a:t>Responsible for: Psychological assessments and testing;  treatment interventions, cognitive and behavioural therapies and rehabilitation.</a:t>
            </a:r>
          </a:p>
          <a:p>
            <a:pPr>
              <a:buFont typeface="Wingdings" panose="05000000000000000000" pitchFamily="2" charset="2"/>
              <a:buChar char="v"/>
            </a:pPr>
            <a:r>
              <a:rPr lang="en-GB" sz="2400" dirty="0">
                <a:solidFill>
                  <a:schemeClr val="tx2">
                    <a:lumMod val="50000"/>
                  </a:schemeClr>
                </a:solidFill>
              </a:rPr>
              <a:t>Clinical psychologists have their own health service structure.</a:t>
            </a:r>
          </a:p>
          <a:p>
            <a:pPr>
              <a:buFont typeface="Wingdings" panose="05000000000000000000" pitchFamily="2" charset="2"/>
              <a:buChar char="v"/>
            </a:pPr>
            <a:r>
              <a:rPr lang="en-GB" sz="2400" dirty="0">
                <a:solidFill>
                  <a:schemeClr val="tx2">
                    <a:lumMod val="50000"/>
                  </a:schemeClr>
                </a:solidFill>
              </a:rPr>
              <a:t>Health &amp; Care Professions Council(HCPC)</a:t>
            </a:r>
          </a:p>
          <a:p>
            <a:pPr>
              <a:buFont typeface="Wingdings" panose="05000000000000000000" pitchFamily="2" charset="2"/>
              <a:buChar char="v"/>
            </a:pPr>
            <a:r>
              <a:rPr lang="en-GB" sz="2400" dirty="0">
                <a:solidFill>
                  <a:schemeClr val="tx2">
                    <a:lumMod val="50000"/>
                  </a:schemeClr>
                </a:solidFill>
              </a:rPr>
              <a:t>British Psychological Society (BPS)</a:t>
            </a:r>
          </a:p>
          <a:p>
            <a:pPr>
              <a:buFont typeface="Wingdings" panose="05000000000000000000" pitchFamily="2" charset="2"/>
              <a:buChar char="v"/>
            </a:pPr>
            <a:endParaRPr lang="en-GB" sz="2400" dirty="0">
              <a:solidFill>
                <a:schemeClr val="tx2">
                  <a:lumMod val="50000"/>
                </a:schemeClr>
              </a:solidFill>
            </a:endParaRPr>
          </a:p>
        </p:txBody>
      </p:sp>
    </p:spTree>
    <p:extLst>
      <p:ext uri="{BB962C8B-B14F-4D97-AF65-F5344CB8AC3E}">
        <p14:creationId xmlns:p14="http://schemas.microsoft.com/office/powerpoint/2010/main" val="2644488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861097"/>
          </a:xfrm>
        </p:spPr>
        <p:txBody>
          <a:bodyPr>
            <a:normAutofit fontScale="90000"/>
          </a:bodyPr>
          <a:lstStyle/>
          <a:p>
            <a:r>
              <a:rPr lang="en-GB" dirty="0" smtClean="0">
                <a:solidFill>
                  <a:schemeClr val="tx2">
                    <a:lumMod val="50000"/>
                  </a:schemeClr>
                </a:solidFill>
                <a:latin typeface="+mn-lt"/>
              </a:rPr>
              <a:t>Who Does What in Mental Health  Provision?</a:t>
            </a:r>
            <a:endParaRPr lang="en-GB" dirty="0">
              <a:solidFill>
                <a:schemeClr val="tx2">
                  <a:lumMod val="50000"/>
                </a:schemeClr>
              </a:solidFill>
              <a:latin typeface="+mn-lt"/>
            </a:endParaRPr>
          </a:p>
        </p:txBody>
      </p:sp>
      <p:sp>
        <p:nvSpPr>
          <p:cNvPr id="3" name="Content Placeholder 2"/>
          <p:cNvSpPr>
            <a:spLocks noGrp="1"/>
          </p:cNvSpPr>
          <p:nvPr>
            <p:ph idx="1"/>
          </p:nvPr>
        </p:nvSpPr>
        <p:spPr>
          <a:xfrm>
            <a:off x="2589212" y="1795549"/>
            <a:ext cx="8915400" cy="4865715"/>
          </a:xfrm>
          <a:prstGeom prst="rect">
            <a:avLst/>
          </a:prstGeom>
        </p:spPr>
        <p:txBody>
          <a:bodyPr>
            <a:noAutofit/>
          </a:bodyPr>
          <a:lstStyle/>
          <a:p>
            <a:pPr>
              <a:buFont typeface="Wingdings" panose="05000000000000000000" pitchFamily="2" charset="2"/>
              <a:buChar char="v"/>
            </a:pPr>
            <a:r>
              <a:rPr lang="en-GB" sz="2800" dirty="0">
                <a:solidFill>
                  <a:schemeClr val="tx2">
                    <a:lumMod val="50000"/>
                  </a:schemeClr>
                </a:solidFill>
              </a:rPr>
              <a:t>Psychotherapist</a:t>
            </a:r>
          </a:p>
          <a:p>
            <a:pPr>
              <a:buFont typeface="Wingdings" panose="05000000000000000000" pitchFamily="2" charset="2"/>
              <a:buChar char="v"/>
            </a:pPr>
            <a:r>
              <a:rPr lang="en-GB" sz="2800" dirty="0">
                <a:solidFill>
                  <a:schemeClr val="tx2">
                    <a:lumMod val="50000"/>
                  </a:schemeClr>
                </a:solidFill>
              </a:rPr>
              <a:t>Counsellor</a:t>
            </a:r>
          </a:p>
          <a:p>
            <a:pPr>
              <a:buFont typeface="Wingdings" panose="05000000000000000000" pitchFamily="2" charset="2"/>
              <a:buChar char="v"/>
            </a:pPr>
            <a:r>
              <a:rPr lang="en-GB" sz="2800" dirty="0">
                <a:solidFill>
                  <a:schemeClr val="tx2">
                    <a:lumMod val="50000"/>
                  </a:schemeClr>
                </a:solidFill>
              </a:rPr>
              <a:t>Coaching Mentors</a:t>
            </a:r>
          </a:p>
          <a:p>
            <a:pPr>
              <a:buFont typeface="Wingdings" panose="05000000000000000000" pitchFamily="2" charset="2"/>
              <a:buChar char="v"/>
            </a:pPr>
            <a:r>
              <a:rPr lang="en-GB" sz="2800" dirty="0">
                <a:solidFill>
                  <a:schemeClr val="tx2">
                    <a:lumMod val="50000"/>
                  </a:schemeClr>
                </a:solidFill>
              </a:rPr>
              <a:t>Advocacy</a:t>
            </a:r>
          </a:p>
          <a:p>
            <a:pPr>
              <a:buFont typeface="Wingdings" panose="05000000000000000000" pitchFamily="2" charset="2"/>
              <a:buChar char="v"/>
            </a:pPr>
            <a:r>
              <a:rPr lang="en-GB" sz="2800" dirty="0">
                <a:solidFill>
                  <a:schemeClr val="tx2">
                    <a:lumMod val="50000"/>
                  </a:schemeClr>
                </a:solidFill>
              </a:rPr>
              <a:t>Psychological Wellbeing Practitioner</a:t>
            </a:r>
          </a:p>
          <a:p>
            <a:pPr>
              <a:buFont typeface="Wingdings" panose="05000000000000000000" pitchFamily="2" charset="2"/>
              <a:buChar char="v"/>
            </a:pPr>
            <a:r>
              <a:rPr lang="en-GB" sz="2800" dirty="0">
                <a:solidFill>
                  <a:schemeClr val="tx2">
                    <a:lumMod val="50000"/>
                  </a:schemeClr>
                </a:solidFill>
              </a:rPr>
              <a:t>BACP (British Association for Counselling and Psychotherapy</a:t>
            </a:r>
          </a:p>
          <a:p>
            <a:pPr>
              <a:buFont typeface="Wingdings" panose="05000000000000000000" pitchFamily="2" charset="2"/>
              <a:buChar char="v"/>
            </a:pPr>
            <a:r>
              <a:rPr lang="en-GB" sz="2800" dirty="0">
                <a:solidFill>
                  <a:schemeClr val="tx2">
                    <a:lumMod val="50000"/>
                  </a:schemeClr>
                </a:solidFill>
              </a:rPr>
              <a:t>UKCP (United Kingdom Council for Psychotherapy)</a:t>
            </a:r>
          </a:p>
          <a:p>
            <a:pPr>
              <a:buFont typeface="Wingdings" panose="05000000000000000000" pitchFamily="2" charset="2"/>
              <a:buChar char="v"/>
            </a:pPr>
            <a:endParaRPr lang="en-GB" sz="2800" dirty="0">
              <a:solidFill>
                <a:schemeClr val="tx2">
                  <a:lumMod val="50000"/>
                </a:schemeClr>
              </a:solidFill>
            </a:endParaRPr>
          </a:p>
        </p:txBody>
      </p:sp>
    </p:spTree>
    <p:extLst>
      <p:ext uri="{BB962C8B-B14F-4D97-AF65-F5344CB8AC3E}">
        <p14:creationId xmlns:p14="http://schemas.microsoft.com/office/powerpoint/2010/main" val="1990927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Psychological Therapies within the NHS</a:t>
            </a:r>
            <a:endParaRPr lang="en-GB" dirty="0">
              <a:solidFill>
                <a:schemeClr val="tx2">
                  <a:lumMod val="50000"/>
                </a:schemeClr>
              </a:solidFill>
              <a:latin typeface="+mn-lt"/>
            </a:endParaRPr>
          </a:p>
        </p:txBody>
      </p:sp>
      <p:sp>
        <p:nvSpPr>
          <p:cNvPr id="3" name="Content Placeholder 2"/>
          <p:cNvSpPr>
            <a:spLocks noGrp="1"/>
          </p:cNvSpPr>
          <p:nvPr>
            <p:ph idx="1"/>
          </p:nvPr>
        </p:nvSpPr>
        <p:spPr/>
        <p:txBody>
          <a:bodyPr>
            <a:noAutofit/>
          </a:bodyPr>
          <a:lstStyle/>
          <a:p>
            <a:pPr>
              <a:buFont typeface="Wingdings" pitchFamily="2" charset="2"/>
              <a:buChar char="v"/>
            </a:pPr>
            <a:r>
              <a:rPr lang="en-GB" sz="2800" dirty="0">
                <a:solidFill>
                  <a:schemeClr val="tx2">
                    <a:lumMod val="50000"/>
                  </a:schemeClr>
                </a:solidFill>
              </a:rPr>
              <a:t>Counsellors are now employed in primary care and counselling services managed through Primary Care Groups or Community Trusts and part of NHS structure </a:t>
            </a:r>
            <a:endParaRPr lang="en-GB" sz="2800" dirty="0" smtClean="0"/>
          </a:p>
          <a:p>
            <a:pPr>
              <a:buFont typeface="Wingdings" pitchFamily="2" charset="2"/>
              <a:buChar char="v"/>
            </a:pPr>
            <a:r>
              <a:rPr lang="en-GB" sz="2800" dirty="0">
                <a:solidFill>
                  <a:schemeClr val="tx2">
                    <a:lumMod val="50000"/>
                  </a:schemeClr>
                </a:solidFill>
              </a:rPr>
              <a:t>Community Mental Health and Multi-Disciplinary  Teams made up of: Psychiatrists; Clinical Psychologists; Counselling Psychologists; CPNs; Social Workers; Psychological Therapists; Counsellors and Psychotherapists.</a:t>
            </a:r>
          </a:p>
        </p:txBody>
      </p:sp>
    </p:spTree>
    <p:extLst>
      <p:ext uri="{BB962C8B-B14F-4D97-AF65-F5344CB8AC3E}">
        <p14:creationId xmlns:p14="http://schemas.microsoft.com/office/powerpoint/2010/main" val="3094413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in the NHS</a:t>
            </a:r>
            <a:endParaRPr lang="en-GB" dirty="0"/>
          </a:p>
        </p:txBody>
      </p:sp>
      <p:sp>
        <p:nvSpPr>
          <p:cNvPr id="3" name="Content Placeholder 2"/>
          <p:cNvSpPr>
            <a:spLocks noGrp="1"/>
          </p:cNvSpPr>
          <p:nvPr>
            <p:ph idx="1"/>
          </p:nvPr>
        </p:nvSpPr>
        <p:spPr/>
        <p:txBody>
          <a:bodyPr>
            <a:normAutofit/>
          </a:bodyPr>
          <a:lstStyle/>
          <a:p>
            <a:r>
              <a:rPr lang="en-GB" sz="2800" dirty="0" smtClean="0"/>
              <a:t>Counsellors working in the NHS face issues such as:</a:t>
            </a:r>
          </a:p>
          <a:p>
            <a:r>
              <a:rPr lang="en-GB" sz="2800" dirty="0" smtClean="0"/>
              <a:t>Sharing information</a:t>
            </a:r>
          </a:p>
          <a:p>
            <a:r>
              <a:rPr lang="en-GB" sz="2800" dirty="0"/>
              <a:t>I</a:t>
            </a:r>
            <a:r>
              <a:rPr lang="en-GB" sz="2800" dirty="0" smtClean="0"/>
              <a:t>mposed time limits</a:t>
            </a:r>
          </a:p>
          <a:p>
            <a:r>
              <a:rPr lang="en-GB" sz="2800" dirty="0" smtClean="0"/>
              <a:t>Cost-effectiveness</a:t>
            </a:r>
          </a:p>
          <a:p>
            <a:r>
              <a:rPr lang="en-GB" sz="2800" dirty="0" smtClean="0"/>
              <a:t>Imposed directives</a:t>
            </a:r>
          </a:p>
        </p:txBody>
      </p:sp>
    </p:spTree>
    <p:extLst>
      <p:ext uri="{BB962C8B-B14F-4D97-AF65-F5344CB8AC3E}">
        <p14:creationId xmlns:p14="http://schemas.microsoft.com/office/powerpoint/2010/main" val="860429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Improving Access to Psychological Therapies (IAPT)</a:t>
            </a:r>
            <a:endParaRPr lang="en-GB" dirty="0">
              <a:latin typeface="+mn-lt"/>
            </a:endParaRPr>
          </a:p>
        </p:txBody>
      </p:sp>
      <p:sp>
        <p:nvSpPr>
          <p:cNvPr id="3" name="Content Placeholder 2"/>
          <p:cNvSpPr>
            <a:spLocks noGrp="1"/>
          </p:cNvSpPr>
          <p:nvPr>
            <p:ph idx="1"/>
          </p:nvPr>
        </p:nvSpPr>
        <p:spPr/>
        <p:txBody>
          <a:bodyPr>
            <a:noAutofit/>
          </a:bodyPr>
          <a:lstStyle/>
          <a:p>
            <a:pPr>
              <a:buFont typeface="Wingdings" pitchFamily="2" charset="2"/>
              <a:buChar char="v"/>
            </a:pPr>
            <a:r>
              <a:rPr lang="en-GB" sz="2800" dirty="0">
                <a:solidFill>
                  <a:schemeClr val="tx2">
                    <a:lumMod val="50000"/>
                  </a:schemeClr>
                </a:solidFill>
              </a:rPr>
              <a:t>Do NHS Counsellors work differently?</a:t>
            </a:r>
          </a:p>
          <a:p>
            <a:pPr>
              <a:buFont typeface="Wingdings" pitchFamily="2" charset="2"/>
              <a:buChar char="v"/>
            </a:pPr>
            <a:r>
              <a:rPr lang="en-GB" sz="2800" dirty="0">
                <a:solidFill>
                  <a:schemeClr val="tx2">
                    <a:lumMod val="50000"/>
                  </a:schemeClr>
                </a:solidFill>
              </a:rPr>
              <a:t>NHS Counsellors and Psychotherapists are consistently expected to provide evidence of efficacy of skills (Elliot et al, 2008; Ward, 2008)</a:t>
            </a:r>
          </a:p>
          <a:p>
            <a:pPr>
              <a:buFont typeface="Wingdings" pitchFamily="2" charset="2"/>
              <a:buChar char="v"/>
            </a:pPr>
            <a:r>
              <a:rPr lang="en-GB" sz="2800" dirty="0">
                <a:solidFill>
                  <a:schemeClr val="tx2">
                    <a:lumMod val="50000"/>
                  </a:schemeClr>
                </a:solidFill>
              </a:rPr>
              <a:t>Department of Health (2008) IAPT Implementation Plan: National Guidelines for Regional Delivery</a:t>
            </a:r>
          </a:p>
          <a:p>
            <a:pPr marL="0" indent="0">
              <a:buNone/>
            </a:pPr>
            <a:r>
              <a:rPr lang="en-GB" dirty="0" smtClean="0">
                <a:solidFill>
                  <a:schemeClr val="tx2">
                    <a:lumMod val="50000"/>
                  </a:schemeClr>
                </a:solidFill>
              </a:rPr>
              <a:t>(Department of Heath)</a:t>
            </a:r>
            <a:endParaRPr lang="en-GB" dirty="0">
              <a:solidFill>
                <a:schemeClr val="tx2">
                  <a:lumMod val="50000"/>
                </a:schemeClr>
              </a:solidFill>
            </a:endParaRPr>
          </a:p>
        </p:txBody>
      </p:sp>
    </p:spTree>
    <p:extLst>
      <p:ext uri="{BB962C8B-B14F-4D97-AF65-F5344CB8AC3E}">
        <p14:creationId xmlns:p14="http://schemas.microsoft.com/office/powerpoint/2010/main" val="125539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214292"/>
            <a:ext cx="7125113" cy="1000131"/>
          </a:xfrm>
        </p:spPr>
        <p:txBody>
          <a:bodyPr>
            <a:normAutofit fontScale="90000"/>
          </a:bodyPr>
          <a:lstStyle/>
          <a:p>
            <a:pPr algn="ctr"/>
            <a:r>
              <a:rPr lang="en-GB" dirty="0" smtClean="0">
                <a:solidFill>
                  <a:schemeClr val="tx2">
                    <a:lumMod val="50000"/>
                  </a:schemeClr>
                </a:solidFill>
                <a:latin typeface="+mn-lt"/>
              </a:rPr>
              <a:t>Psychological Therapies within the NHS</a:t>
            </a:r>
            <a:endParaRPr lang="en-GB" dirty="0">
              <a:solidFill>
                <a:schemeClr val="tx2">
                  <a:lumMod val="50000"/>
                </a:schemeClr>
              </a:solidFill>
              <a:latin typeface="+mn-lt"/>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944717064"/>
              </p:ext>
            </p:extLst>
          </p:nvPr>
        </p:nvGraphicFramePr>
        <p:xfrm>
          <a:off x="1881158" y="1214422"/>
          <a:ext cx="8572560" cy="5143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0149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Primary Care</a:t>
            </a:r>
            <a:endParaRPr lang="en-GB" dirty="0"/>
          </a:p>
        </p:txBody>
      </p:sp>
      <p:sp>
        <p:nvSpPr>
          <p:cNvPr id="3" name="Content Placeholder 2"/>
          <p:cNvSpPr>
            <a:spLocks noGrp="1"/>
          </p:cNvSpPr>
          <p:nvPr>
            <p:ph idx="1"/>
          </p:nvPr>
        </p:nvSpPr>
        <p:spPr>
          <a:xfrm>
            <a:off x="2589212" y="1673629"/>
            <a:ext cx="8915400" cy="4871258"/>
          </a:xfrm>
        </p:spPr>
        <p:txBody>
          <a:bodyPr>
            <a:normAutofit/>
          </a:bodyPr>
          <a:lstStyle/>
          <a:p>
            <a:r>
              <a:rPr lang="en-GB" sz="2800" dirty="0" smtClean="0"/>
              <a:t>Refers to the first point of contact patients have with a health service</a:t>
            </a:r>
          </a:p>
          <a:p>
            <a:r>
              <a:rPr lang="en-GB" sz="2800" dirty="0" smtClean="0"/>
              <a:t>Initial diagnosis and treatment</a:t>
            </a:r>
          </a:p>
          <a:p>
            <a:r>
              <a:rPr lang="en-GB" sz="2800" dirty="0" smtClean="0"/>
              <a:t>90% will have contact with GP and other primary healthcare workers during a year</a:t>
            </a:r>
          </a:p>
          <a:p>
            <a:r>
              <a:rPr lang="en-GB" sz="2800" dirty="0" smtClean="0"/>
              <a:t>Only 20% are referred  to specialist mental health services (</a:t>
            </a:r>
            <a:r>
              <a:rPr lang="en-GB" sz="2800" dirty="0" err="1" smtClean="0"/>
              <a:t>Cherw</a:t>
            </a:r>
            <a:r>
              <a:rPr lang="en-GB" sz="2800" dirty="0" smtClean="0"/>
              <a:t>-Graham, 2011)</a:t>
            </a:r>
          </a:p>
          <a:p>
            <a:r>
              <a:rPr lang="en-GB" sz="2800" dirty="0" smtClean="0"/>
              <a:t>In wake of large hospital closures, most people with a history of psychosis are living in the community</a:t>
            </a:r>
            <a:r>
              <a:rPr lang="en-GB" dirty="0" smtClean="0"/>
              <a:t>.</a:t>
            </a:r>
          </a:p>
        </p:txBody>
      </p:sp>
    </p:spTree>
    <p:extLst>
      <p:ext uri="{BB962C8B-B14F-4D97-AF65-F5344CB8AC3E}">
        <p14:creationId xmlns:p14="http://schemas.microsoft.com/office/powerpoint/2010/main" val="1067134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Primary Care</a:t>
            </a:r>
            <a:endParaRPr lang="en-GB" dirty="0"/>
          </a:p>
        </p:txBody>
      </p:sp>
      <p:sp>
        <p:nvSpPr>
          <p:cNvPr id="3" name="Content Placeholder 2"/>
          <p:cNvSpPr>
            <a:spLocks noGrp="1"/>
          </p:cNvSpPr>
          <p:nvPr>
            <p:ph idx="1"/>
          </p:nvPr>
        </p:nvSpPr>
        <p:spPr>
          <a:xfrm>
            <a:off x="2589212" y="1568335"/>
            <a:ext cx="8915400" cy="5289665"/>
          </a:xfrm>
        </p:spPr>
        <p:txBody>
          <a:bodyPr/>
          <a:lstStyle/>
          <a:p>
            <a:r>
              <a:rPr lang="en-GB" sz="2800" dirty="0"/>
              <a:t>Psychosocial problems – recorded as medical problems</a:t>
            </a:r>
          </a:p>
          <a:p>
            <a:r>
              <a:rPr lang="en-GB" sz="2800" dirty="0"/>
              <a:t>Mental health problems diagnosed as illness, but not addressed </a:t>
            </a:r>
            <a:r>
              <a:rPr lang="en-GB" sz="2800" dirty="0" err="1"/>
              <a:t>wwithin</a:t>
            </a:r>
            <a:r>
              <a:rPr lang="en-GB" sz="2800" dirty="0"/>
              <a:t> a medical framework</a:t>
            </a:r>
          </a:p>
          <a:p>
            <a:r>
              <a:rPr lang="en-GB" sz="2800" dirty="0"/>
              <a:t>GPs criticised for lack of psychiatric knowledge, yet are responsible for most people with mental health problems</a:t>
            </a:r>
          </a:p>
          <a:p>
            <a:r>
              <a:rPr lang="en-GB" sz="2800" dirty="0" smtClean="0"/>
              <a:t>Generally, Afro-Caribbean people do not access primary care as often as white people</a:t>
            </a:r>
          </a:p>
          <a:p>
            <a:r>
              <a:rPr lang="en-GB" sz="2800" dirty="0" smtClean="0"/>
              <a:t>Women attend primary health more than men </a:t>
            </a:r>
            <a:r>
              <a:rPr lang="en-GB" dirty="0" smtClean="0"/>
              <a:t>(Pilgrim, 2017)</a:t>
            </a:r>
            <a:endParaRPr lang="en-GB" dirty="0"/>
          </a:p>
        </p:txBody>
      </p:sp>
    </p:spTree>
    <p:extLst>
      <p:ext uri="{BB962C8B-B14F-4D97-AF65-F5344CB8AC3E}">
        <p14:creationId xmlns:p14="http://schemas.microsoft.com/office/powerpoint/2010/main" val="1659913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Improving Access to Psychological Therapies (IAPT)</a:t>
            </a:r>
            <a:endParaRPr lang="en-GB" dirty="0">
              <a:latin typeface="+mn-lt"/>
            </a:endParaRPr>
          </a:p>
        </p:txBody>
      </p:sp>
      <p:sp>
        <p:nvSpPr>
          <p:cNvPr id="3" name="Content Placeholder 2"/>
          <p:cNvSpPr>
            <a:spLocks noGrp="1"/>
          </p:cNvSpPr>
          <p:nvPr>
            <p:ph idx="1"/>
          </p:nvPr>
        </p:nvSpPr>
        <p:spPr>
          <a:xfrm>
            <a:off x="2533443" y="1807363"/>
            <a:ext cx="7125112" cy="4764911"/>
          </a:xfrm>
        </p:spPr>
        <p:txBody>
          <a:bodyPr>
            <a:normAutofit fontScale="85000" lnSpcReduction="10000"/>
          </a:bodyPr>
          <a:lstStyle/>
          <a:p>
            <a:pPr>
              <a:buFont typeface="Wingdings" pitchFamily="2" charset="2"/>
              <a:buChar char="v"/>
            </a:pPr>
            <a:r>
              <a:rPr lang="en-GB" sz="2400" dirty="0">
                <a:solidFill>
                  <a:schemeClr val="tx2">
                    <a:lumMod val="50000"/>
                  </a:schemeClr>
                </a:solidFill>
              </a:rPr>
              <a:t>Randomised Controlled trials (RCT) research consistently show that psychological treatment is in many cases as effective as medication.  (Sanders, 2011)</a:t>
            </a:r>
          </a:p>
          <a:p>
            <a:pPr>
              <a:buFont typeface="Wingdings" pitchFamily="2" charset="2"/>
              <a:buChar char="v"/>
            </a:pPr>
            <a:r>
              <a:rPr lang="en-GB" sz="2400" dirty="0">
                <a:solidFill>
                  <a:schemeClr val="tx2">
                    <a:lumMod val="50000"/>
                  </a:schemeClr>
                </a:solidFill>
              </a:rPr>
              <a:t>Psychiatric treatment still very much based on </a:t>
            </a:r>
            <a:r>
              <a:rPr lang="en-GB" sz="2400" dirty="0" smtClean="0">
                <a:solidFill>
                  <a:schemeClr val="tx2">
                    <a:lumMod val="50000"/>
                  </a:schemeClr>
                </a:solidFill>
              </a:rPr>
              <a:t>drug </a:t>
            </a:r>
            <a:r>
              <a:rPr lang="en-GB" sz="2400" dirty="0">
                <a:solidFill>
                  <a:schemeClr val="tx2">
                    <a:lumMod val="50000"/>
                  </a:schemeClr>
                </a:solidFill>
              </a:rPr>
              <a:t>treatments ,</a:t>
            </a:r>
          </a:p>
          <a:p>
            <a:pPr>
              <a:buFont typeface="Wingdings" pitchFamily="2" charset="2"/>
              <a:buChar char="v"/>
            </a:pPr>
            <a:r>
              <a:rPr lang="en-GB" sz="2400" dirty="0">
                <a:solidFill>
                  <a:schemeClr val="tx2">
                    <a:lumMod val="50000"/>
                  </a:schemeClr>
                </a:solidFill>
              </a:rPr>
              <a:t>Growing concerns about side effects and addiction to Psycho active drugs</a:t>
            </a:r>
          </a:p>
          <a:p>
            <a:pPr>
              <a:buFont typeface="Wingdings" pitchFamily="2" charset="2"/>
              <a:buChar char="v"/>
            </a:pPr>
            <a:r>
              <a:rPr lang="en-GB" sz="2400" dirty="0">
                <a:solidFill>
                  <a:schemeClr val="tx2">
                    <a:lumMod val="50000"/>
                  </a:schemeClr>
                </a:solidFill>
              </a:rPr>
              <a:t>Pharmaceutical industry selling record levels of drugs</a:t>
            </a:r>
          </a:p>
          <a:p>
            <a:pPr>
              <a:buFont typeface="Wingdings" pitchFamily="2" charset="2"/>
              <a:buChar char="v"/>
            </a:pPr>
            <a:r>
              <a:rPr lang="en-GB" sz="2400" dirty="0">
                <a:solidFill>
                  <a:schemeClr val="tx2">
                    <a:lumMod val="50000"/>
                  </a:schemeClr>
                </a:solidFill>
              </a:rPr>
              <a:t>Drugs no better than placebo (Sanders, 2012)</a:t>
            </a:r>
          </a:p>
          <a:p>
            <a:pPr>
              <a:buFont typeface="Wingdings" pitchFamily="2" charset="2"/>
              <a:buChar char="v"/>
            </a:pPr>
            <a:r>
              <a:rPr lang="en-GB" sz="2400" dirty="0">
                <a:solidFill>
                  <a:schemeClr val="tx2">
                    <a:lumMod val="50000"/>
                  </a:schemeClr>
                </a:solidFill>
              </a:rPr>
              <a:t>Growing evidence base for the use of Psychological Therapies in treatment of long-term physical health conditions: ME; Chronic pain; Chronic Fatigue syndrome; Diabetes, Tinnitus</a:t>
            </a:r>
          </a:p>
        </p:txBody>
      </p:sp>
    </p:spTree>
    <p:extLst>
      <p:ext uri="{BB962C8B-B14F-4D97-AF65-F5344CB8AC3E}">
        <p14:creationId xmlns:p14="http://schemas.microsoft.com/office/powerpoint/2010/main" val="3451470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2"/>
            <a:ext cx="7125113" cy="1600199"/>
          </a:xfrm>
        </p:spPr>
        <p:txBody>
          <a:bodyPr/>
          <a:lstStyle/>
          <a:p>
            <a:r>
              <a:rPr lang="en-GB" dirty="0">
                <a:solidFill>
                  <a:schemeClr val="tx2">
                    <a:lumMod val="50000"/>
                  </a:schemeClr>
                </a:solidFill>
                <a:latin typeface="+mn-lt"/>
              </a:rPr>
              <a:t>Improving Access to Psychological Therapies (IAPT)</a:t>
            </a:r>
          </a:p>
        </p:txBody>
      </p:sp>
      <p:sp>
        <p:nvSpPr>
          <p:cNvPr id="3" name="Content Placeholder 2"/>
          <p:cNvSpPr>
            <a:spLocks noGrp="1"/>
          </p:cNvSpPr>
          <p:nvPr>
            <p:ph idx="1"/>
          </p:nvPr>
        </p:nvSpPr>
        <p:spPr>
          <a:xfrm>
            <a:off x="2095474" y="1785928"/>
            <a:ext cx="7563083" cy="4786345"/>
          </a:xfrm>
        </p:spPr>
        <p:txBody>
          <a:bodyPr>
            <a:normAutofit lnSpcReduction="10000"/>
          </a:bodyPr>
          <a:lstStyle/>
          <a:p>
            <a:pPr>
              <a:buFont typeface="Wingdings" panose="05000000000000000000" pitchFamily="2" charset="2"/>
              <a:buChar char="v"/>
            </a:pPr>
            <a:r>
              <a:rPr lang="en-GB" sz="2400" dirty="0">
                <a:solidFill>
                  <a:schemeClr val="tx2">
                    <a:lumMod val="50000"/>
                  </a:schemeClr>
                </a:solidFill>
              </a:rPr>
              <a:t> </a:t>
            </a:r>
            <a:r>
              <a:rPr lang="en-GB" sz="2800" dirty="0">
                <a:solidFill>
                  <a:schemeClr val="tx2">
                    <a:lumMod val="50000"/>
                  </a:schemeClr>
                </a:solidFill>
              </a:rPr>
              <a:t>The Government –funded  ‘Improving Access to Psychological Therapies’(IAPT) programme has been implemented as part of the ‘Stepped Care Approach’ to make psychological therapies more widely available. Lord Layard (2005)</a:t>
            </a:r>
          </a:p>
          <a:p>
            <a:pPr>
              <a:buFont typeface="Wingdings" panose="05000000000000000000" pitchFamily="2" charset="2"/>
              <a:buChar char="v"/>
            </a:pPr>
            <a:r>
              <a:rPr lang="en-GB" sz="2800" dirty="0">
                <a:solidFill>
                  <a:schemeClr val="tx2">
                    <a:lumMod val="50000"/>
                  </a:schemeClr>
                </a:solidFill>
              </a:rPr>
              <a:t>Developed to implement the National Institute for Health and Clinical Excellence (NICE) guidelines for working with people with depression and anxiety disorders.</a:t>
            </a:r>
          </a:p>
          <a:p>
            <a:pPr marL="0" indent="0">
              <a:buNone/>
            </a:pPr>
            <a:endParaRPr lang="en-GB" sz="2800" dirty="0">
              <a:solidFill>
                <a:schemeClr val="tx2">
                  <a:lumMod val="50000"/>
                </a:schemeClr>
              </a:solidFill>
              <a:latin typeface="Californian FB" panose="0207040306080B030204" pitchFamily="18" charset="0"/>
            </a:endParaRPr>
          </a:p>
        </p:txBody>
      </p:sp>
    </p:spTree>
    <p:extLst>
      <p:ext uri="{BB962C8B-B14F-4D97-AF65-F5344CB8AC3E}">
        <p14:creationId xmlns:p14="http://schemas.microsoft.com/office/powerpoint/2010/main" val="475695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6" y="624110"/>
            <a:ext cx="6401446" cy="1280890"/>
          </a:xfrm>
        </p:spPr>
        <p:txBody>
          <a:bodyPr/>
          <a:lstStyle/>
          <a:p>
            <a:pPr algn="ctr"/>
            <a:r>
              <a:rPr lang="en-GB" b="1" dirty="0">
                <a:solidFill>
                  <a:schemeClr val="tx2">
                    <a:lumMod val="50000"/>
                  </a:schemeClr>
                </a:solidFill>
                <a:latin typeface="+mn-lt"/>
              </a:rPr>
              <a:t>Psychological Therapies in</a:t>
            </a:r>
            <a:br>
              <a:rPr lang="en-GB" b="1" dirty="0">
                <a:solidFill>
                  <a:schemeClr val="tx2">
                    <a:lumMod val="50000"/>
                  </a:schemeClr>
                </a:solidFill>
                <a:latin typeface="+mn-lt"/>
              </a:rPr>
            </a:br>
            <a:r>
              <a:rPr lang="en-GB" b="1" dirty="0">
                <a:solidFill>
                  <a:schemeClr val="tx2">
                    <a:lumMod val="50000"/>
                  </a:schemeClr>
                </a:solidFill>
                <a:latin typeface="+mn-lt"/>
              </a:rPr>
              <a:t>Wales</a:t>
            </a:r>
          </a:p>
        </p:txBody>
      </p:sp>
      <p:sp>
        <p:nvSpPr>
          <p:cNvPr id="3" name="Content Placeholder 2"/>
          <p:cNvSpPr>
            <a:spLocks noGrp="1"/>
          </p:cNvSpPr>
          <p:nvPr>
            <p:ph idx="1"/>
          </p:nvPr>
        </p:nvSpPr>
        <p:spPr>
          <a:xfrm>
            <a:off x="2423592" y="1914350"/>
            <a:ext cx="7125112" cy="4485968"/>
          </a:xfrm>
        </p:spPr>
        <p:txBody>
          <a:bodyPr>
            <a:normAutofit fontScale="92500"/>
          </a:bodyPr>
          <a:lstStyle/>
          <a:p>
            <a:pPr marL="0" indent="0">
              <a:buNone/>
            </a:pPr>
            <a:endParaRPr lang="en-GB" sz="2400" dirty="0">
              <a:solidFill>
                <a:schemeClr val="tx2">
                  <a:lumMod val="50000"/>
                </a:schemeClr>
              </a:solidFill>
            </a:endParaRPr>
          </a:p>
          <a:p>
            <a:pPr>
              <a:buFont typeface="Wingdings" panose="05000000000000000000" pitchFamily="2" charset="2"/>
              <a:buChar char="v"/>
            </a:pPr>
            <a:r>
              <a:rPr lang="en-GB" sz="2400" dirty="0">
                <a:solidFill>
                  <a:schemeClr val="tx2">
                    <a:lumMod val="50000"/>
                  </a:schemeClr>
                </a:solidFill>
              </a:rPr>
              <a:t>Access to psychological therapies is seen as a problematic issue in Wales. Despite the Welsh Government’s interventions, leading mental health charities are still claiming that more needs to be done to improve access</a:t>
            </a:r>
          </a:p>
          <a:p>
            <a:pPr>
              <a:buFont typeface="Wingdings" panose="05000000000000000000" pitchFamily="2" charset="2"/>
              <a:buChar char="v"/>
            </a:pPr>
            <a:r>
              <a:rPr lang="en-GB" sz="2400" dirty="0">
                <a:solidFill>
                  <a:schemeClr val="tx2">
                    <a:lumMod val="50000"/>
                  </a:schemeClr>
                </a:solidFill>
              </a:rPr>
              <a:t>The terms ‘psychological therapy’, ‘psychological treatments’, ‘talking therapies’ and ‘talking treatments’ are often used interchangeably. While they are generic names, there are two main traditions of psychological therapy; psychotherapy and counselling</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2114" y="67370"/>
            <a:ext cx="2891822" cy="2492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6888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24002" y="260648"/>
            <a:ext cx="9601200" cy="936104"/>
          </a:xfrm>
        </p:spPr>
        <p:txBody>
          <a:bodyPr/>
          <a:lstStyle/>
          <a:p>
            <a:r>
              <a:rPr lang="en-GB" dirty="0">
                <a:solidFill>
                  <a:schemeClr val="tx2">
                    <a:lumMod val="50000"/>
                  </a:schemeClr>
                </a:solidFill>
              </a:rPr>
              <a:t>Mental Health Wales Measure 2010.</a:t>
            </a:r>
          </a:p>
        </p:txBody>
      </p:sp>
      <p:sp>
        <p:nvSpPr>
          <p:cNvPr id="6" name="Rectangle 5"/>
          <p:cNvSpPr/>
          <p:nvPr/>
        </p:nvSpPr>
        <p:spPr>
          <a:xfrm>
            <a:off x="2135560" y="1443842"/>
            <a:ext cx="8989642" cy="5262979"/>
          </a:xfrm>
          <a:prstGeom prst="rect">
            <a:avLst/>
          </a:prstGeom>
        </p:spPr>
        <p:txBody>
          <a:bodyPr wrap="square">
            <a:spAutoFit/>
          </a:bodyPr>
          <a:lstStyle/>
          <a:p>
            <a:pPr marL="342900" indent="-342900">
              <a:buFont typeface="Wingdings" panose="05000000000000000000" pitchFamily="2" charset="2"/>
              <a:buChar char="v"/>
            </a:pPr>
            <a:r>
              <a:rPr lang="en-GB" sz="2400" dirty="0">
                <a:solidFill>
                  <a:schemeClr val="accent1">
                    <a:lumMod val="50000"/>
                  </a:schemeClr>
                </a:solidFill>
              </a:rPr>
              <a:t>Aim is to improve access to primary care and support for people with mental health needs, including psychological therapies. </a:t>
            </a:r>
          </a:p>
          <a:p>
            <a:pPr marL="342900" indent="-342900">
              <a:buFont typeface="Wingdings" panose="05000000000000000000" pitchFamily="2" charset="2"/>
              <a:buChar char="v"/>
            </a:pPr>
            <a:r>
              <a:rPr lang="en-GB" sz="2400" dirty="0">
                <a:solidFill>
                  <a:schemeClr val="accent1">
                    <a:lumMod val="50000"/>
                  </a:schemeClr>
                </a:solidFill>
              </a:rPr>
              <a:t>Part 1: Places a duty on local authorities and health boards to provide more services, such as counselling, stress and anxiety management, at GP practices or other local venues. These are known as Local Primary Mental Health Support Services (LPMHSS). </a:t>
            </a:r>
          </a:p>
          <a:p>
            <a:pPr marL="342900" indent="-342900">
              <a:buFont typeface="Wingdings" panose="05000000000000000000" pitchFamily="2" charset="2"/>
              <a:buChar char="v"/>
            </a:pPr>
            <a:r>
              <a:rPr lang="en-GB" sz="2400" dirty="0">
                <a:solidFill>
                  <a:schemeClr val="accent1">
                    <a:lumMod val="50000"/>
                  </a:schemeClr>
                </a:solidFill>
              </a:rPr>
              <a:t>Part 2 : Promotes psychological therapies in secondary care by strengthening the care planning process for patients.</a:t>
            </a:r>
          </a:p>
          <a:p>
            <a:pPr marL="342900" indent="-342900">
              <a:buFont typeface="Wingdings" panose="05000000000000000000" pitchFamily="2" charset="2"/>
              <a:buChar char="v"/>
            </a:pPr>
            <a:r>
              <a:rPr lang="en-GB" sz="2400" dirty="0">
                <a:solidFill>
                  <a:schemeClr val="accent1">
                    <a:lumMod val="50000"/>
                  </a:schemeClr>
                </a:solidFill>
              </a:rPr>
              <a:t>A Review in 2015 noted that demand for basic level mental health assessments and services remains significant.</a:t>
            </a:r>
          </a:p>
        </p:txBody>
      </p:sp>
    </p:spTree>
    <p:extLst>
      <p:ext uri="{BB962C8B-B14F-4D97-AF65-F5344CB8AC3E}">
        <p14:creationId xmlns:p14="http://schemas.microsoft.com/office/powerpoint/2010/main" val="146387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2" y="533400"/>
            <a:ext cx="9601200" cy="591344"/>
          </a:xfrm>
        </p:spPr>
        <p:txBody>
          <a:bodyPr>
            <a:normAutofit fontScale="90000"/>
          </a:bodyPr>
          <a:lstStyle/>
          <a:p>
            <a:r>
              <a:rPr lang="en-GB" dirty="0">
                <a:solidFill>
                  <a:schemeClr val="tx2">
                    <a:lumMod val="50000"/>
                  </a:schemeClr>
                </a:solidFill>
                <a:latin typeface="+mn-lt"/>
              </a:rPr>
              <a:t>Together for Mental Health 2012</a:t>
            </a:r>
          </a:p>
        </p:txBody>
      </p:sp>
      <p:sp>
        <p:nvSpPr>
          <p:cNvPr id="3" name="Content Placeholder 2"/>
          <p:cNvSpPr>
            <a:spLocks noGrp="1"/>
          </p:cNvSpPr>
          <p:nvPr>
            <p:ph idx="1"/>
          </p:nvPr>
        </p:nvSpPr>
        <p:spPr>
          <a:xfrm>
            <a:off x="1524002" y="1340768"/>
            <a:ext cx="8748462" cy="6048672"/>
          </a:xfrm>
          <a:prstGeom prst="rect">
            <a:avLst/>
          </a:prstGeom>
        </p:spPr>
        <p:txBody>
          <a:bodyPr>
            <a:normAutofit/>
          </a:bodyPr>
          <a:lstStyle/>
          <a:p>
            <a:pPr>
              <a:buFont typeface="Wingdings" panose="05000000000000000000" pitchFamily="2" charset="2"/>
              <a:buChar char="v"/>
            </a:pPr>
            <a:r>
              <a:rPr lang="en-GB" sz="2000" dirty="0" smtClean="0">
                <a:solidFill>
                  <a:schemeClr val="tx2">
                    <a:lumMod val="50000"/>
                  </a:schemeClr>
                </a:solidFill>
              </a:rPr>
              <a:t>In recognition, the Welsh Government produced a 10 year strategy ‘ Together for Mental Health : A Strategy for Mental Health and well-Being in Wales, 2012’.  </a:t>
            </a:r>
          </a:p>
          <a:p>
            <a:pPr>
              <a:buFont typeface="Wingdings" panose="05000000000000000000" pitchFamily="2" charset="2"/>
              <a:buChar char="v"/>
            </a:pPr>
            <a:r>
              <a:rPr lang="en-GB" sz="2000" dirty="0" smtClean="0">
                <a:solidFill>
                  <a:schemeClr val="tx2">
                    <a:lumMod val="50000"/>
                  </a:schemeClr>
                </a:solidFill>
              </a:rPr>
              <a:t>Welsh Health Minister announced that the Welsh Government is pledging £650,000 toward training more NHS staff to deliver recognised evidence-based therapies to the population of Wales (Price, 2014)</a:t>
            </a:r>
          </a:p>
          <a:p>
            <a:pPr>
              <a:buFont typeface="Wingdings" panose="05000000000000000000" pitchFamily="2" charset="2"/>
              <a:buChar char="v"/>
            </a:pPr>
            <a:r>
              <a:rPr lang="en-GB" sz="2000" dirty="0" smtClean="0">
                <a:solidFill>
                  <a:schemeClr val="tx2">
                    <a:lumMod val="50000"/>
                  </a:schemeClr>
                </a:solidFill>
              </a:rPr>
              <a:t>In Wales Mental Health affects 8- 12% of population at any one time with 25% affected during their life time (Welsh Government, 2012)</a:t>
            </a:r>
          </a:p>
          <a:p>
            <a:pPr>
              <a:buFont typeface="Wingdings" panose="05000000000000000000" pitchFamily="2" charset="2"/>
              <a:buChar char="v"/>
            </a:pPr>
            <a:r>
              <a:rPr lang="en-GB" sz="2000" dirty="0" smtClean="0">
                <a:solidFill>
                  <a:schemeClr val="tx2">
                    <a:lumMod val="50000"/>
                  </a:schemeClr>
                </a:solidFill>
              </a:rPr>
              <a:t>Concerns have been raised over mental health provision for young people in Wales. Statistics reveal that Child and Adolescent Mental Health Services in Wales have received more than 40,000 referrals for under-18s in the past two years.</a:t>
            </a:r>
          </a:p>
          <a:p>
            <a:endParaRPr lang="en-GB" sz="2000" dirty="0">
              <a:solidFill>
                <a:schemeClr val="accent1">
                  <a:lumMod val="75000"/>
                </a:schemeClr>
              </a:solidFill>
            </a:endParaRPr>
          </a:p>
        </p:txBody>
      </p:sp>
    </p:spTree>
    <p:extLst>
      <p:ext uri="{BB962C8B-B14F-4D97-AF65-F5344CB8AC3E}">
        <p14:creationId xmlns:p14="http://schemas.microsoft.com/office/powerpoint/2010/main" val="458455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48002" y="381000"/>
            <a:ext cx="7125113" cy="885766"/>
          </a:xfrm>
        </p:spPr>
        <p:txBody>
          <a:bodyPr>
            <a:normAutofit fontScale="90000"/>
          </a:bodyPr>
          <a:lstStyle/>
          <a:p>
            <a:r>
              <a:rPr lang="en-GB" sz="2800" b="1" dirty="0">
                <a:solidFill>
                  <a:schemeClr val="tx2">
                    <a:lumMod val="50000"/>
                  </a:schemeClr>
                </a:solidFill>
                <a:latin typeface="+mn-lt"/>
              </a:rPr>
              <a:t>The Review Access to and Implementation of Psychological Therapy Treatments</a:t>
            </a:r>
          </a:p>
        </p:txBody>
      </p:sp>
      <p:sp>
        <p:nvSpPr>
          <p:cNvPr id="3" name="Content Placeholder 2"/>
          <p:cNvSpPr>
            <a:spLocks noGrp="1"/>
          </p:cNvSpPr>
          <p:nvPr>
            <p:ph idx="1"/>
          </p:nvPr>
        </p:nvSpPr>
        <p:spPr>
          <a:xfrm>
            <a:off x="2533443" y="1340770"/>
            <a:ext cx="9314964" cy="5328591"/>
          </a:xfrm>
        </p:spPr>
        <p:txBody>
          <a:bodyPr>
            <a:noAutofit/>
          </a:bodyPr>
          <a:lstStyle/>
          <a:p>
            <a:pPr>
              <a:buFont typeface="Wingdings" panose="05000000000000000000" pitchFamily="2" charset="2"/>
              <a:buChar char="v"/>
            </a:pPr>
            <a:r>
              <a:rPr lang="en-GB" sz="2400" dirty="0">
                <a:solidFill>
                  <a:schemeClr val="tx2">
                    <a:lumMod val="50000"/>
                  </a:schemeClr>
                </a:solidFill>
              </a:rPr>
              <a:t>Across the UK, demand for psychological therapy has increased </a:t>
            </a:r>
          </a:p>
          <a:p>
            <a:pPr>
              <a:buFont typeface="Wingdings" panose="05000000000000000000" pitchFamily="2" charset="2"/>
              <a:buChar char="v"/>
            </a:pPr>
            <a:r>
              <a:rPr lang="en-GB" sz="2400" dirty="0">
                <a:solidFill>
                  <a:schemeClr val="tx2">
                    <a:lumMod val="50000"/>
                  </a:schemeClr>
                </a:solidFill>
              </a:rPr>
              <a:t>Review concludes that services are providing a range of psychological therapies in line with NICE guidelines and the psychological Therapies in Wales: Policy Implication Guidance (Welsh Government 2012)</a:t>
            </a:r>
          </a:p>
          <a:p>
            <a:pPr>
              <a:buFont typeface="Wingdings" panose="05000000000000000000" pitchFamily="2" charset="2"/>
              <a:buChar char="v"/>
            </a:pPr>
            <a:r>
              <a:rPr lang="en-GB" sz="2400" dirty="0">
                <a:solidFill>
                  <a:schemeClr val="tx2">
                    <a:lumMod val="50000"/>
                  </a:schemeClr>
                </a:solidFill>
              </a:rPr>
              <a:t>However, there are differences in availability and quality of service and treatment delivery across different areas</a:t>
            </a:r>
          </a:p>
          <a:p>
            <a:pPr>
              <a:buFont typeface="Wingdings" panose="05000000000000000000" pitchFamily="2" charset="2"/>
              <a:buChar char="v"/>
            </a:pPr>
            <a:r>
              <a:rPr lang="en-GB" sz="2400" dirty="0">
                <a:solidFill>
                  <a:schemeClr val="tx2">
                    <a:lumMod val="50000"/>
                  </a:schemeClr>
                </a:solidFill>
              </a:rPr>
              <a:t>Absence of a clear training strategy – a national rather than a regional concern</a:t>
            </a:r>
          </a:p>
          <a:p>
            <a:pPr>
              <a:buFont typeface="Wingdings" panose="05000000000000000000" pitchFamily="2" charset="2"/>
              <a:buChar char="v"/>
            </a:pPr>
            <a:r>
              <a:rPr lang="en-GB" sz="2400" dirty="0">
                <a:solidFill>
                  <a:schemeClr val="tx2">
                    <a:lumMod val="50000"/>
                  </a:schemeClr>
                </a:solidFill>
              </a:rPr>
              <a:t>Training budgets restricted </a:t>
            </a:r>
          </a:p>
        </p:txBody>
      </p:sp>
    </p:spTree>
    <p:extLst>
      <p:ext uri="{BB962C8B-B14F-4D97-AF65-F5344CB8AC3E}">
        <p14:creationId xmlns:p14="http://schemas.microsoft.com/office/powerpoint/2010/main" val="968996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548639"/>
            <a:ext cx="7125113" cy="792129"/>
          </a:xfrm>
        </p:spPr>
        <p:txBody>
          <a:bodyPr/>
          <a:lstStyle/>
          <a:p>
            <a:r>
              <a:rPr lang="en-GB" dirty="0" smtClean="0">
                <a:solidFill>
                  <a:schemeClr val="tx2">
                    <a:lumMod val="50000"/>
                  </a:schemeClr>
                </a:solidFill>
                <a:latin typeface="+mn-lt"/>
              </a:rPr>
              <a:t>NAPT, 2011</a:t>
            </a:r>
            <a:endParaRPr lang="en-GB" dirty="0">
              <a:solidFill>
                <a:schemeClr val="tx2">
                  <a:lumMod val="50000"/>
                </a:schemeClr>
              </a:solidFill>
              <a:latin typeface="+mn-lt"/>
            </a:endParaRPr>
          </a:p>
        </p:txBody>
      </p:sp>
      <p:sp>
        <p:nvSpPr>
          <p:cNvPr id="3" name="Content Placeholder 2"/>
          <p:cNvSpPr>
            <a:spLocks noGrp="1"/>
          </p:cNvSpPr>
          <p:nvPr>
            <p:ph idx="1"/>
          </p:nvPr>
        </p:nvSpPr>
        <p:spPr>
          <a:xfrm>
            <a:off x="2533443" y="1412777"/>
            <a:ext cx="7125112" cy="5040560"/>
          </a:xfrm>
        </p:spPr>
        <p:txBody>
          <a:bodyPr>
            <a:normAutofit lnSpcReduction="10000"/>
          </a:bodyPr>
          <a:lstStyle/>
          <a:p>
            <a:pPr>
              <a:buFont typeface="Wingdings" panose="05000000000000000000" pitchFamily="2" charset="2"/>
              <a:buChar char="v"/>
            </a:pPr>
            <a:r>
              <a:rPr lang="en-GB" sz="2400" dirty="0">
                <a:solidFill>
                  <a:schemeClr val="tx2">
                    <a:lumMod val="50000"/>
                  </a:schemeClr>
                </a:solidFill>
              </a:rPr>
              <a:t>The National College of Psychiatrist: National Audit of Psychological Therapies (2011)</a:t>
            </a:r>
          </a:p>
          <a:p>
            <a:pPr>
              <a:buFont typeface="Wingdings" panose="05000000000000000000" pitchFamily="2" charset="2"/>
              <a:buChar char="v"/>
            </a:pPr>
            <a:r>
              <a:rPr lang="en-GB" sz="2400" dirty="0">
                <a:solidFill>
                  <a:schemeClr val="tx2">
                    <a:lumMod val="50000"/>
                  </a:schemeClr>
                </a:solidFill>
              </a:rPr>
              <a:t>Concerns regarding length of time clients are waiting to access services.</a:t>
            </a:r>
          </a:p>
          <a:p>
            <a:pPr>
              <a:buFont typeface="Wingdings" panose="05000000000000000000" pitchFamily="2" charset="2"/>
              <a:buChar char="v"/>
            </a:pPr>
            <a:r>
              <a:rPr lang="en-GB" sz="2400" dirty="0">
                <a:solidFill>
                  <a:schemeClr val="tx2">
                    <a:lumMod val="50000"/>
                  </a:schemeClr>
                </a:solidFill>
              </a:rPr>
              <a:t>There is a need for more Evidence Based Practice/ Practice Based Evidence</a:t>
            </a:r>
          </a:p>
          <a:p>
            <a:pPr>
              <a:buFont typeface="Wingdings" panose="05000000000000000000" pitchFamily="2" charset="2"/>
              <a:buChar char="v"/>
            </a:pPr>
            <a:r>
              <a:rPr lang="en-GB" sz="2400" dirty="0">
                <a:solidFill>
                  <a:schemeClr val="tx2">
                    <a:lumMod val="50000"/>
                  </a:schemeClr>
                </a:solidFill>
              </a:rPr>
              <a:t>Recruitment and Retention</a:t>
            </a:r>
          </a:p>
          <a:p>
            <a:pPr>
              <a:buFont typeface="Wingdings" panose="05000000000000000000" pitchFamily="2" charset="2"/>
              <a:buChar char="v"/>
            </a:pPr>
            <a:r>
              <a:rPr lang="en-GB" sz="2400" dirty="0">
                <a:solidFill>
                  <a:schemeClr val="tx2">
                    <a:lumMod val="50000"/>
                  </a:schemeClr>
                </a:solidFill>
              </a:rPr>
              <a:t>Effective delivery and evidence based training and upskilling</a:t>
            </a:r>
          </a:p>
          <a:p>
            <a:pPr>
              <a:buFont typeface="Wingdings" panose="05000000000000000000" pitchFamily="2" charset="2"/>
              <a:buChar char="v"/>
            </a:pPr>
            <a:r>
              <a:rPr lang="en-GB" sz="2400" dirty="0">
                <a:solidFill>
                  <a:schemeClr val="tx2">
                    <a:lumMod val="50000"/>
                  </a:schemeClr>
                </a:solidFill>
              </a:rPr>
              <a:t>Clear defined career pathways</a:t>
            </a:r>
          </a:p>
          <a:p>
            <a:pPr>
              <a:buFont typeface="Wingdings" panose="05000000000000000000" pitchFamily="2" charset="2"/>
              <a:buChar char="v"/>
            </a:pPr>
            <a:r>
              <a:rPr lang="en-GB" sz="2400" dirty="0">
                <a:solidFill>
                  <a:schemeClr val="tx2">
                    <a:lumMod val="50000"/>
                  </a:schemeClr>
                </a:solidFill>
              </a:rPr>
              <a:t>Appropriate supervision</a:t>
            </a:r>
          </a:p>
          <a:p>
            <a:pPr>
              <a:buFont typeface="Wingdings" panose="05000000000000000000" pitchFamily="2" charset="2"/>
              <a:buChar char="v"/>
            </a:pPr>
            <a:r>
              <a:rPr lang="en-GB" sz="2400" dirty="0">
                <a:solidFill>
                  <a:schemeClr val="tx2">
                    <a:lumMod val="50000"/>
                  </a:schemeClr>
                </a:solidFill>
              </a:rPr>
              <a:t>Early intervention</a:t>
            </a:r>
          </a:p>
        </p:txBody>
      </p:sp>
    </p:spTree>
    <p:extLst>
      <p:ext uri="{BB962C8B-B14F-4D97-AF65-F5344CB8AC3E}">
        <p14:creationId xmlns:p14="http://schemas.microsoft.com/office/powerpoint/2010/main" val="296777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Scotland Matrix</a:t>
            </a:r>
            <a:endParaRPr lang="en-GB" dirty="0">
              <a:solidFill>
                <a:schemeClr val="tx2">
                  <a:lumMod val="50000"/>
                </a:schemeClr>
              </a:solidFill>
              <a:latin typeface="+mn-lt"/>
            </a:endParaRPr>
          </a:p>
        </p:txBody>
      </p:sp>
      <p:sp>
        <p:nvSpPr>
          <p:cNvPr id="3" name="Content Placeholder 2"/>
          <p:cNvSpPr>
            <a:spLocks noGrp="1"/>
          </p:cNvSpPr>
          <p:nvPr>
            <p:ph idx="1"/>
          </p:nvPr>
        </p:nvSpPr>
        <p:spPr/>
        <p:txBody>
          <a:bodyPr>
            <a:noAutofit/>
          </a:bodyPr>
          <a:lstStyle/>
          <a:p>
            <a:pPr>
              <a:buFont typeface="Wingdings" panose="05000000000000000000" pitchFamily="2" charset="2"/>
              <a:buChar char="v"/>
            </a:pPr>
            <a:r>
              <a:rPr lang="en-GB" sz="2400" dirty="0">
                <a:solidFill>
                  <a:schemeClr val="tx2">
                    <a:lumMod val="50000"/>
                  </a:schemeClr>
                </a:solidFill>
              </a:rPr>
              <a:t>NHS Education for Scotland (NES) (Scottish Government 2008,2011, 2015)</a:t>
            </a:r>
          </a:p>
          <a:p>
            <a:pPr>
              <a:buFont typeface="Wingdings" panose="05000000000000000000" pitchFamily="2" charset="2"/>
              <a:buChar char="v"/>
            </a:pPr>
            <a:r>
              <a:rPr lang="en-GB" sz="2400" dirty="0">
                <a:solidFill>
                  <a:schemeClr val="tx2">
                    <a:lumMod val="50000"/>
                  </a:schemeClr>
                </a:solidFill>
              </a:rPr>
              <a:t>NES is a national special Health Board supports NHS services to people of Scotland though the development and delivery of education and training for those who work in NHS</a:t>
            </a:r>
          </a:p>
          <a:p>
            <a:pPr>
              <a:buFont typeface="Wingdings" panose="05000000000000000000" pitchFamily="2" charset="2"/>
              <a:buChar char="v"/>
            </a:pPr>
            <a:r>
              <a:rPr lang="en-GB" sz="2400" dirty="0">
                <a:solidFill>
                  <a:schemeClr val="tx2">
                    <a:lumMod val="50000"/>
                  </a:schemeClr>
                </a:solidFill>
              </a:rPr>
              <a:t>Work in partnership with local health board, education providers and other bodies to ensure that all members of NHS Scotland are equipped with skills, knowledge to provide excellent care to people of Scotland</a:t>
            </a:r>
          </a:p>
        </p:txBody>
      </p:sp>
    </p:spTree>
    <p:extLst>
      <p:ext uri="{BB962C8B-B14F-4D97-AF65-F5344CB8AC3E}">
        <p14:creationId xmlns:p14="http://schemas.microsoft.com/office/powerpoint/2010/main" val="2727257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6672995" cy="1280890"/>
          </a:xfrm>
        </p:spPr>
        <p:txBody>
          <a:bodyPr/>
          <a:lstStyle/>
          <a:p>
            <a:pPr algn="ctr"/>
            <a:r>
              <a:rPr lang="en-GB" b="1" dirty="0">
                <a:solidFill>
                  <a:schemeClr val="tx2">
                    <a:lumMod val="50000"/>
                  </a:schemeClr>
                </a:solidFill>
                <a:latin typeface="+mn-lt"/>
              </a:rPr>
              <a:t>Psychological Therapies in</a:t>
            </a:r>
            <a:br>
              <a:rPr lang="en-GB" b="1" dirty="0">
                <a:solidFill>
                  <a:schemeClr val="tx2">
                    <a:lumMod val="50000"/>
                  </a:schemeClr>
                </a:solidFill>
                <a:latin typeface="+mn-lt"/>
              </a:rPr>
            </a:br>
            <a:r>
              <a:rPr lang="en-GB" b="1" dirty="0">
                <a:solidFill>
                  <a:schemeClr val="tx2">
                    <a:lumMod val="50000"/>
                  </a:schemeClr>
                </a:solidFill>
                <a:latin typeface="+mn-lt"/>
              </a:rPr>
              <a:t>Wales</a:t>
            </a:r>
          </a:p>
        </p:txBody>
      </p:sp>
      <p:sp>
        <p:nvSpPr>
          <p:cNvPr id="3" name="Content Placeholder 2"/>
          <p:cNvSpPr>
            <a:spLocks noGrp="1"/>
          </p:cNvSpPr>
          <p:nvPr>
            <p:ph idx="1"/>
          </p:nvPr>
        </p:nvSpPr>
        <p:spPr>
          <a:xfrm>
            <a:off x="2423592" y="1914350"/>
            <a:ext cx="7125112" cy="4485968"/>
          </a:xfrm>
        </p:spPr>
        <p:txBody>
          <a:bodyPr>
            <a:normAutofit fontScale="85000" lnSpcReduction="10000"/>
          </a:bodyPr>
          <a:lstStyle/>
          <a:p>
            <a:pPr>
              <a:buFont typeface="Wingdings" panose="05000000000000000000" pitchFamily="2" charset="2"/>
              <a:buChar char="v"/>
            </a:pPr>
            <a:r>
              <a:rPr lang="en-GB" sz="2400" dirty="0">
                <a:solidFill>
                  <a:schemeClr val="tx2">
                    <a:lumMod val="50000"/>
                  </a:schemeClr>
                </a:solidFill>
              </a:rPr>
              <a:t>The Royal College of Psychiatrists say there is good evidence that psychotherapies (including talking therapies) can help anxiety, depression, the effects of trauma and psychotic symptoms.</a:t>
            </a:r>
          </a:p>
          <a:p>
            <a:pPr>
              <a:buFont typeface="Wingdings" panose="05000000000000000000" pitchFamily="2" charset="2"/>
              <a:buChar char="v"/>
            </a:pPr>
            <a:r>
              <a:rPr lang="en-GB" sz="2400" dirty="0">
                <a:solidFill>
                  <a:schemeClr val="tx2">
                    <a:lumMod val="50000"/>
                  </a:schemeClr>
                </a:solidFill>
              </a:rPr>
              <a:t>Psychological therapies are provided by a range of different professionals. These include clinical psychologists and psychiatrists, trained mental health nurses, occupational therapists, art and drama therapists, counsellors and psychotherapists. These can be employed by the NHS, businesses (through Employee Assistance Programmes), universities (through student services)</a:t>
            </a:r>
          </a:p>
          <a:p>
            <a:pPr>
              <a:buFont typeface="Wingdings" panose="05000000000000000000" pitchFamily="2" charset="2"/>
              <a:buChar char="v"/>
            </a:pPr>
            <a:r>
              <a:rPr lang="en-GB" sz="2400" dirty="0">
                <a:solidFill>
                  <a:schemeClr val="tx2">
                    <a:lumMod val="50000"/>
                  </a:schemeClr>
                </a:solidFill>
              </a:rPr>
              <a:t>Third sector organisations</a:t>
            </a:r>
          </a:p>
          <a:p>
            <a:pPr>
              <a:buFont typeface="Wingdings" panose="05000000000000000000" pitchFamily="2" charset="2"/>
              <a:buChar char="v"/>
            </a:pPr>
            <a:r>
              <a:rPr lang="en-GB" sz="2400" dirty="0">
                <a:solidFill>
                  <a:schemeClr val="tx2">
                    <a:lumMod val="50000"/>
                  </a:schemeClr>
                </a:solidFill>
              </a:rPr>
              <a:t> Private practitioners.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40215" y="383255"/>
            <a:ext cx="1944216" cy="1676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5584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188644"/>
            <a:ext cx="7125113" cy="459056"/>
          </a:xfrm>
        </p:spPr>
        <p:txBody>
          <a:bodyPr>
            <a:normAutofit fontScale="90000"/>
          </a:bodyPr>
          <a:lstStyle/>
          <a:p>
            <a:r>
              <a:rPr lang="en-GB" b="1" dirty="0" smtClean="0">
                <a:solidFill>
                  <a:schemeClr val="tx2">
                    <a:lumMod val="50000"/>
                  </a:schemeClr>
                </a:solidFill>
                <a:cs typeface="Arial" panose="020B0604020202020204" pitchFamily="34" charset="0"/>
              </a:rPr>
              <a:t>Reading</a:t>
            </a:r>
            <a:endParaRPr lang="en-GB" b="1" dirty="0">
              <a:solidFill>
                <a:schemeClr val="tx2">
                  <a:lumMod val="50000"/>
                </a:schemeClr>
              </a:solidFill>
              <a:cs typeface="Arial" panose="020B0604020202020204" pitchFamily="34" charset="0"/>
            </a:endParaRPr>
          </a:p>
        </p:txBody>
      </p:sp>
      <p:sp>
        <p:nvSpPr>
          <p:cNvPr id="3" name="Content Placeholder 2"/>
          <p:cNvSpPr>
            <a:spLocks noGrp="1"/>
          </p:cNvSpPr>
          <p:nvPr>
            <p:ph idx="1"/>
          </p:nvPr>
        </p:nvSpPr>
        <p:spPr>
          <a:xfrm>
            <a:off x="1344386" y="798023"/>
            <a:ext cx="10929256" cy="5799330"/>
          </a:xfrm>
        </p:spPr>
        <p:txBody>
          <a:bodyPr>
            <a:normAutofit fontScale="25000" lnSpcReduction="20000"/>
          </a:bodyPr>
          <a:lstStyle/>
          <a:p>
            <a:pPr marL="0" indent="0">
              <a:lnSpc>
                <a:spcPct val="120000"/>
              </a:lnSpc>
              <a:spcBef>
                <a:spcPts val="0"/>
              </a:spcBef>
              <a:buNone/>
            </a:pPr>
            <a:r>
              <a:rPr lang="en-US" sz="2800" dirty="0"/>
              <a:t> </a:t>
            </a:r>
            <a:endParaRPr lang="en-GB" sz="2800" dirty="0"/>
          </a:p>
          <a:p>
            <a:pPr>
              <a:lnSpc>
                <a:spcPct val="120000"/>
              </a:lnSpc>
              <a:spcBef>
                <a:spcPts val="0"/>
              </a:spcBef>
              <a:buFont typeface="Wingdings" panose="05000000000000000000" pitchFamily="2" charset="2"/>
              <a:buChar char="v"/>
            </a:pPr>
            <a:r>
              <a:rPr lang="en-US" sz="5600" dirty="0">
                <a:solidFill>
                  <a:schemeClr val="tx2">
                    <a:lumMod val="50000"/>
                  </a:schemeClr>
                </a:solidFill>
                <a:latin typeface="+mj-lt"/>
                <a:cs typeface="Arial" panose="020B0604020202020204" pitchFamily="34" charset="0"/>
              </a:rPr>
              <a:t>Bond, T</a:t>
            </a:r>
            <a:r>
              <a:rPr lang="en-US" sz="5600" dirty="0" smtClean="0">
                <a:solidFill>
                  <a:schemeClr val="tx2">
                    <a:lumMod val="50000"/>
                  </a:schemeClr>
                </a:solidFill>
                <a:latin typeface="+mj-lt"/>
                <a:cs typeface="Arial" panose="020B0604020202020204" pitchFamily="34" charset="0"/>
              </a:rPr>
              <a:t>. (2015</a:t>
            </a:r>
            <a:r>
              <a:rPr lang="en-US" sz="5600" dirty="0">
                <a:solidFill>
                  <a:schemeClr val="tx2">
                    <a:lumMod val="50000"/>
                  </a:schemeClr>
                </a:solidFill>
                <a:latin typeface="+mj-lt"/>
                <a:cs typeface="Arial" panose="020B0604020202020204" pitchFamily="34" charset="0"/>
              </a:rPr>
              <a:t>)</a:t>
            </a:r>
            <a:r>
              <a:rPr lang="en-US" sz="5600" dirty="0" smtClean="0">
                <a:solidFill>
                  <a:schemeClr val="tx2">
                    <a:lumMod val="50000"/>
                  </a:schemeClr>
                </a:solidFill>
                <a:latin typeface="+mj-lt"/>
                <a:cs typeface="Arial" panose="020B0604020202020204" pitchFamily="34" charset="0"/>
              </a:rPr>
              <a:t> </a:t>
            </a:r>
            <a:r>
              <a:rPr lang="en-GB" sz="5600" dirty="0">
                <a:solidFill>
                  <a:schemeClr val="tx2">
                    <a:lumMod val="50000"/>
                  </a:schemeClr>
                </a:solidFill>
                <a:latin typeface="+mj-lt"/>
                <a:cs typeface="Arial" panose="020B0604020202020204" pitchFamily="34" charset="0"/>
              </a:rPr>
              <a:t>Standards and Ethics for Counselling in Action. 4th ed. </a:t>
            </a:r>
            <a:r>
              <a:rPr lang="en-GB" sz="5600" dirty="0" err="1">
                <a:solidFill>
                  <a:schemeClr val="tx2">
                    <a:lumMod val="50000"/>
                  </a:schemeClr>
                </a:solidFill>
                <a:latin typeface="+mj-lt"/>
                <a:cs typeface="Arial" panose="020B0604020202020204" pitchFamily="34" charset="0"/>
              </a:rPr>
              <a:t>London:Sage</a:t>
            </a:r>
            <a:r>
              <a:rPr lang="en-GB" sz="5600" dirty="0">
                <a:solidFill>
                  <a:schemeClr val="tx2">
                    <a:lumMod val="50000"/>
                  </a:schemeClr>
                </a:solidFill>
                <a:latin typeface="+mj-lt"/>
                <a:cs typeface="Arial" panose="020B0604020202020204" pitchFamily="34" charset="0"/>
              </a:rPr>
              <a:t> Chapter 4</a:t>
            </a:r>
          </a:p>
          <a:p>
            <a:pPr marL="0" indent="0">
              <a:lnSpc>
                <a:spcPct val="120000"/>
              </a:lnSpc>
              <a:spcBef>
                <a:spcPts val="0"/>
              </a:spcBef>
              <a:buNone/>
            </a:pPr>
            <a:endParaRPr lang="en-US"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US" sz="5600" dirty="0" err="1">
                <a:solidFill>
                  <a:schemeClr val="tx2">
                    <a:lumMod val="50000"/>
                  </a:schemeClr>
                </a:solidFill>
                <a:latin typeface="+mj-lt"/>
                <a:cs typeface="Arial" panose="020B0604020202020204" pitchFamily="34" charset="0"/>
              </a:rPr>
              <a:t>Claringbull</a:t>
            </a:r>
            <a:r>
              <a:rPr lang="en-US" sz="5600" dirty="0">
                <a:solidFill>
                  <a:schemeClr val="tx2">
                    <a:lumMod val="50000"/>
                  </a:schemeClr>
                </a:solidFill>
                <a:latin typeface="+mj-lt"/>
                <a:cs typeface="Arial" panose="020B0604020202020204" pitchFamily="34" charset="0"/>
              </a:rPr>
              <a:t> </a:t>
            </a:r>
            <a:r>
              <a:rPr lang="en-US" sz="5600" dirty="0" smtClean="0">
                <a:solidFill>
                  <a:schemeClr val="tx2">
                    <a:lumMod val="50000"/>
                  </a:schemeClr>
                </a:solidFill>
                <a:latin typeface="+mj-lt"/>
                <a:cs typeface="Arial" panose="020B0604020202020204" pitchFamily="34" charset="0"/>
              </a:rPr>
              <a:t>N. (2010) </a:t>
            </a:r>
            <a:r>
              <a:rPr lang="en-US" sz="5600" dirty="0">
                <a:solidFill>
                  <a:schemeClr val="tx2">
                    <a:lumMod val="50000"/>
                  </a:schemeClr>
                </a:solidFill>
                <a:latin typeface="+mj-lt"/>
                <a:cs typeface="Arial" panose="020B0604020202020204" pitchFamily="34" charset="0"/>
              </a:rPr>
              <a:t>‘What is Counselling and Psychotherapy?’  Exeter</a:t>
            </a:r>
            <a:r>
              <a:rPr lang="en-US" sz="5600" dirty="0" smtClean="0">
                <a:solidFill>
                  <a:schemeClr val="tx2">
                    <a:lumMod val="50000"/>
                  </a:schemeClr>
                </a:solidFill>
                <a:latin typeface="+mj-lt"/>
                <a:cs typeface="Arial" panose="020B0604020202020204" pitchFamily="34" charset="0"/>
              </a:rPr>
              <a:t>: Learning </a:t>
            </a:r>
            <a:r>
              <a:rPr lang="en-US" sz="5600" dirty="0">
                <a:solidFill>
                  <a:schemeClr val="tx2">
                    <a:lumMod val="50000"/>
                  </a:schemeClr>
                </a:solidFill>
                <a:latin typeface="+mj-lt"/>
                <a:cs typeface="Arial" panose="020B0604020202020204" pitchFamily="34" charset="0"/>
              </a:rPr>
              <a:t>Matters</a:t>
            </a:r>
            <a:r>
              <a:rPr lang="en-US" sz="5600" dirty="0" smtClean="0">
                <a:solidFill>
                  <a:schemeClr val="tx2">
                    <a:lumMod val="50000"/>
                  </a:schemeClr>
                </a:solidFill>
                <a:latin typeface="+mj-lt"/>
                <a:cs typeface="Arial" panose="020B0604020202020204" pitchFamily="34" charset="0"/>
              </a:rPr>
              <a:t>.</a:t>
            </a:r>
          </a:p>
          <a:p>
            <a:pPr>
              <a:lnSpc>
                <a:spcPct val="120000"/>
              </a:lnSpc>
              <a:spcBef>
                <a:spcPts val="0"/>
              </a:spcBef>
              <a:buFont typeface="Wingdings" panose="05000000000000000000" pitchFamily="2" charset="2"/>
              <a:buChar char="v"/>
            </a:pPr>
            <a:endParaRPr lang="en-US"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US" sz="5600" dirty="0" err="1" smtClean="0">
                <a:solidFill>
                  <a:schemeClr val="tx2">
                    <a:lumMod val="50000"/>
                  </a:schemeClr>
                </a:solidFill>
                <a:latin typeface="+mj-lt"/>
                <a:cs typeface="Arial" panose="020B0604020202020204" pitchFamily="34" charset="0"/>
              </a:rPr>
              <a:t>Claringbull</a:t>
            </a:r>
            <a:r>
              <a:rPr lang="en-US" sz="5600" dirty="0" smtClean="0">
                <a:solidFill>
                  <a:schemeClr val="tx2">
                    <a:lumMod val="50000"/>
                  </a:schemeClr>
                </a:solidFill>
                <a:latin typeface="+mj-lt"/>
                <a:cs typeface="Arial" panose="020B0604020202020204" pitchFamily="34" charset="0"/>
              </a:rPr>
              <a:t>, N. (2011) Mental Health in Counselling an Psychotherapy. Exeter: Learning Matters</a:t>
            </a:r>
            <a:endParaRPr lang="en-GB" sz="5600" dirty="0">
              <a:solidFill>
                <a:schemeClr val="tx2">
                  <a:lumMod val="50000"/>
                </a:schemeClr>
              </a:solidFill>
              <a:latin typeface="+mj-lt"/>
              <a:cs typeface="Arial" panose="020B0604020202020204" pitchFamily="34" charset="0"/>
            </a:endParaRPr>
          </a:p>
          <a:p>
            <a:pPr marL="0" indent="0">
              <a:lnSpc>
                <a:spcPct val="120000"/>
              </a:lnSpc>
              <a:spcBef>
                <a:spcPts val="0"/>
              </a:spcBef>
              <a:buNone/>
            </a:pPr>
            <a:r>
              <a:rPr lang="en-US" sz="5600" dirty="0">
                <a:solidFill>
                  <a:schemeClr val="tx2">
                    <a:lumMod val="50000"/>
                  </a:schemeClr>
                </a:solidFill>
                <a:latin typeface="+mj-lt"/>
                <a:cs typeface="Arial" panose="020B0604020202020204" pitchFamily="34" charset="0"/>
              </a:rPr>
              <a:t> </a:t>
            </a:r>
            <a:endParaRPr lang="en-GB"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US" sz="5600" dirty="0" err="1">
                <a:solidFill>
                  <a:schemeClr val="tx2">
                    <a:lumMod val="50000"/>
                  </a:schemeClr>
                </a:solidFill>
                <a:latin typeface="+mj-lt"/>
                <a:cs typeface="Arial" panose="020B0604020202020204" pitchFamily="34" charset="0"/>
              </a:rPr>
              <a:t>Feltham</a:t>
            </a:r>
            <a:r>
              <a:rPr lang="en-US" sz="5600" dirty="0">
                <a:solidFill>
                  <a:schemeClr val="tx2">
                    <a:lumMod val="50000"/>
                  </a:schemeClr>
                </a:solidFill>
                <a:latin typeface="+mj-lt"/>
                <a:cs typeface="Arial" panose="020B0604020202020204" pitchFamily="34" charset="0"/>
              </a:rPr>
              <a:t>, C. and Horton, I., eds. </a:t>
            </a:r>
            <a:r>
              <a:rPr lang="en-US" sz="5600" dirty="0" smtClean="0">
                <a:solidFill>
                  <a:schemeClr val="tx2">
                    <a:lumMod val="50000"/>
                  </a:schemeClr>
                </a:solidFill>
                <a:latin typeface="+mj-lt"/>
                <a:cs typeface="Arial" panose="020B0604020202020204" pitchFamily="34" charset="0"/>
              </a:rPr>
              <a:t>(2012) </a:t>
            </a:r>
            <a:r>
              <a:rPr lang="en-US" sz="5600" i="1" dirty="0" smtClean="0">
                <a:solidFill>
                  <a:schemeClr val="tx2">
                    <a:lumMod val="50000"/>
                  </a:schemeClr>
                </a:solidFill>
                <a:latin typeface="+mj-lt"/>
                <a:cs typeface="Arial" panose="020B0604020202020204" pitchFamily="34" charset="0"/>
              </a:rPr>
              <a:t>The </a:t>
            </a:r>
            <a:r>
              <a:rPr lang="en-US" sz="5600" i="1" dirty="0">
                <a:solidFill>
                  <a:schemeClr val="tx2">
                    <a:lumMod val="50000"/>
                  </a:schemeClr>
                </a:solidFill>
                <a:latin typeface="+mj-lt"/>
                <a:cs typeface="Arial" panose="020B0604020202020204" pitchFamily="34" charset="0"/>
              </a:rPr>
              <a:t>Sage Handbook of Counselling and Psychotherapy. </a:t>
            </a:r>
            <a:r>
              <a:rPr lang="en-US" sz="5600" dirty="0">
                <a:solidFill>
                  <a:schemeClr val="tx2">
                    <a:lumMod val="50000"/>
                  </a:schemeClr>
                </a:solidFill>
                <a:latin typeface="+mj-lt"/>
                <a:cs typeface="Arial" panose="020B0604020202020204" pitchFamily="34" charset="0"/>
              </a:rPr>
              <a:t>3</a:t>
            </a:r>
            <a:r>
              <a:rPr lang="en-US" sz="5600" baseline="30000" dirty="0">
                <a:solidFill>
                  <a:schemeClr val="tx2">
                    <a:lumMod val="50000"/>
                  </a:schemeClr>
                </a:solidFill>
                <a:latin typeface="+mj-lt"/>
                <a:cs typeface="Arial" panose="020B0604020202020204" pitchFamily="34" charset="0"/>
              </a:rPr>
              <a:t>rd</a:t>
            </a:r>
            <a:r>
              <a:rPr lang="en-US" sz="5600" dirty="0">
                <a:solidFill>
                  <a:schemeClr val="tx2">
                    <a:lumMod val="50000"/>
                  </a:schemeClr>
                </a:solidFill>
                <a:latin typeface="+mj-lt"/>
                <a:cs typeface="Arial" panose="020B0604020202020204" pitchFamily="34" charset="0"/>
              </a:rPr>
              <a:t> ed. London: Sage.</a:t>
            </a:r>
            <a:endParaRPr lang="en-GB" sz="5600" dirty="0">
              <a:solidFill>
                <a:schemeClr val="tx2">
                  <a:lumMod val="50000"/>
                </a:schemeClr>
              </a:solidFill>
              <a:latin typeface="+mj-lt"/>
              <a:cs typeface="Arial" panose="020B0604020202020204" pitchFamily="34" charset="0"/>
            </a:endParaRPr>
          </a:p>
          <a:p>
            <a:pPr marL="0" indent="0">
              <a:lnSpc>
                <a:spcPct val="120000"/>
              </a:lnSpc>
              <a:spcBef>
                <a:spcPts val="0"/>
              </a:spcBef>
              <a:buNone/>
            </a:pPr>
            <a:r>
              <a:rPr lang="en-US" sz="5600" dirty="0">
                <a:solidFill>
                  <a:schemeClr val="tx2">
                    <a:lumMod val="50000"/>
                  </a:schemeClr>
                </a:solidFill>
                <a:latin typeface="+mj-lt"/>
                <a:cs typeface="Arial" panose="020B0604020202020204" pitchFamily="34" charset="0"/>
              </a:rPr>
              <a:t> </a:t>
            </a:r>
            <a:endParaRPr lang="en-GB"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US" sz="5600" dirty="0">
                <a:solidFill>
                  <a:schemeClr val="tx2">
                    <a:lumMod val="50000"/>
                  </a:schemeClr>
                </a:solidFill>
                <a:latin typeface="+mj-lt"/>
                <a:cs typeface="Arial" panose="020B0604020202020204" pitchFamily="34" charset="0"/>
              </a:rPr>
              <a:t>Glasby, </a:t>
            </a:r>
            <a:r>
              <a:rPr lang="en-US" sz="5600" dirty="0" smtClean="0">
                <a:solidFill>
                  <a:schemeClr val="tx2">
                    <a:lumMod val="50000"/>
                  </a:schemeClr>
                </a:solidFill>
                <a:latin typeface="+mj-lt"/>
                <a:cs typeface="Arial" panose="020B0604020202020204" pitchFamily="34" charset="0"/>
              </a:rPr>
              <a:t>J. (2012</a:t>
            </a:r>
            <a:r>
              <a:rPr lang="en-US" sz="5600" dirty="0">
                <a:solidFill>
                  <a:schemeClr val="tx2">
                    <a:lumMod val="50000"/>
                  </a:schemeClr>
                </a:solidFill>
                <a:latin typeface="+mj-lt"/>
                <a:cs typeface="Arial" panose="020B0604020202020204" pitchFamily="34" charset="0"/>
              </a:rPr>
              <a:t>)</a:t>
            </a:r>
            <a:r>
              <a:rPr lang="en-US" sz="5600" dirty="0" smtClean="0">
                <a:solidFill>
                  <a:schemeClr val="tx2">
                    <a:lumMod val="50000"/>
                  </a:schemeClr>
                </a:solidFill>
                <a:latin typeface="+mj-lt"/>
                <a:cs typeface="Arial" panose="020B0604020202020204" pitchFamily="34" charset="0"/>
              </a:rPr>
              <a:t> </a:t>
            </a:r>
            <a:r>
              <a:rPr lang="en-US" sz="5600" i="1" dirty="0">
                <a:solidFill>
                  <a:schemeClr val="tx2">
                    <a:lumMod val="50000"/>
                  </a:schemeClr>
                </a:solidFill>
                <a:latin typeface="+mj-lt"/>
                <a:cs typeface="Arial" panose="020B0604020202020204" pitchFamily="34" charset="0"/>
              </a:rPr>
              <a:t>Understanding Health and Social Care. </a:t>
            </a:r>
            <a:r>
              <a:rPr lang="en-US" sz="5600" dirty="0">
                <a:solidFill>
                  <a:schemeClr val="tx2">
                    <a:lumMod val="50000"/>
                  </a:schemeClr>
                </a:solidFill>
                <a:latin typeface="+mj-lt"/>
                <a:cs typeface="Arial" panose="020B0604020202020204" pitchFamily="34" charset="0"/>
              </a:rPr>
              <a:t>2</a:t>
            </a:r>
            <a:r>
              <a:rPr lang="en-US" sz="5600" baseline="30000" dirty="0">
                <a:solidFill>
                  <a:schemeClr val="tx2">
                    <a:lumMod val="50000"/>
                  </a:schemeClr>
                </a:solidFill>
                <a:latin typeface="+mj-lt"/>
                <a:cs typeface="Arial" panose="020B0604020202020204" pitchFamily="34" charset="0"/>
              </a:rPr>
              <a:t>nd</a:t>
            </a:r>
            <a:r>
              <a:rPr lang="en-US" sz="5600" dirty="0">
                <a:solidFill>
                  <a:schemeClr val="tx2">
                    <a:lumMod val="50000"/>
                  </a:schemeClr>
                </a:solidFill>
                <a:latin typeface="+mj-lt"/>
                <a:cs typeface="Arial" panose="020B0604020202020204" pitchFamily="34" charset="0"/>
              </a:rPr>
              <a:t> ed. Bristol: Policy Press.</a:t>
            </a:r>
            <a:endParaRPr lang="en-GB" sz="5600" dirty="0">
              <a:solidFill>
                <a:schemeClr val="tx2">
                  <a:lumMod val="50000"/>
                </a:schemeClr>
              </a:solidFill>
              <a:latin typeface="+mj-lt"/>
              <a:cs typeface="Arial" panose="020B0604020202020204" pitchFamily="34" charset="0"/>
            </a:endParaRPr>
          </a:p>
          <a:p>
            <a:pPr marL="0" indent="0">
              <a:lnSpc>
                <a:spcPct val="120000"/>
              </a:lnSpc>
              <a:spcBef>
                <a:spcPts val="0"/>
              </a:spcBef>
              <a:buNone/>
            </a:pPr>
            <a:r>
              <a:rPr lang="en-US" sz="5600" dirty="0">
                <a:solidFill>
                  <a:schemeClr val="tx2">
                    <a:lumMod val="50000"/>
                  </a:schemeClr>
                </a:solidFill>
                <a:latin typeface="+mj-lt"/>
                <a:cs typeface="Arial" panose="020B0604020202020204" pitchFamily="34" charset="0"/>
              </a:rPr>
              <a:t> </a:t>
            </a:r>
            <a:endParaRPr lang="en-GB"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US" sz="5600" dirty="0">
                <a:solidFill>
                  <a:schemeClr val="tx2">
                    <a:lumMod val="50000"/>
                  </a:schemeClr>
                </a:solidFill>
                <a:latin typeface="+mj-lt"/>
                <a:cs typeface="Arial" panose="020B0604020202020204" pitchFamily="34" charset="0"/>
              </a:rPr>
              <a:t>Hartley, </a:t>
            </a:r>
            <a:r>
              <a:rPr lang="en-US" sz="5600" dirty="0" smtClean="0">
                <a:solidFill>
                  <a:schemeClr val="tx2">
                    <a:lumMod val="50000"/>
                  </a:schemeClr>
                </a:solidFill>
                <a:latin typeface="+mj-lt"/>
                <a:cs typeface="Arial" panose="020B0604020202020204" pitchFamily="34" charset="0"/>
              </a:rPr>
              <a:t>D. (2010</a:t>
            </a:r>
            <a:r>
              <a:rPr lang="en-US" sz="5600" dirty="0">
                <a:solidFill>
                  <a:schemeClr val="tx2">
                    <a:lumMod val="50000"/>
                  </a:schemeClr>
                </a:solidFill>
                <a:latin typeface="+mj-lt"/>
                <a:cs typeface="Arial" panose="020B0604020202020204" pitchFamily="34" charset="0"/>
              </a:rPr>
              <a:t>)</a:t>
            </a:r>
            <a:r>
              <a:rPr lang="en-US" sz="5600" dirty="0" smtClean="0">
                <a:solidFill>
                  <a:schemeClr val="tx2">
                    <a:lumMod val="50000"/>
                  </a:schemeClr>
                </a:solidFill>
                <a:latin typeface="+mj-lt"/>
                <a:cs typeface="Arial" panose="020B0604020202020204" pitchFamily="34" charset="0"/>
              </a:rPr>
              <a:t> </a:t>
            </a:r>
            <a:r>
              <a:rPr lang="en-US" sz="5600" i="1" dirty="0">
                <a:solidFill>
                  <a:schemeClr val="tx2">
                    <a:lumMod val="50000"/>
                  </a:schemeClr>
                </a:solidFill>
                <a:latin typeface="+mj-lt"/>
                <a:cs typeface="Arial" panose="020B0604020202020204" pitchFamily="34" charset="0"/>
              </a:rPr>
              <a:t>Understanding Human Need (Understanding Welfare Series: Social Issues, Policy and Practice Series)</a:t>
            </a:r>
            <a:r>
              <a:rPr lang="en-US" sz="5600" dirty="0">
                <a:solidFill>
                  <a:schemeClr val="tx2">
                    <a:lumMod val="50000"/>
                  </a:schemeClr>
                </a:solidFill>
                <a:latin typeface="+mj-lt"/>
                <a:cs typeface="Arial" panose="020B0604020202020204" pitchFamily="34" charset="0"/>
              </a:rPr>
              <a:t>. Bristol: Polity Press.</a:t>
            </a:r>
            <a:endParaRPr lang="en-GB" sz="5600" dirty="0">
              <a:solidFill>
                <a:schemeClr val="tx2">
                  <a:lumMod val="50000"/>
                </a:schemeClr>
              </a:solidFill>
              <a:latin typeface="+mj-lt"/>
              <a:cs typeface="Arial" panose="020B0604020202020204" pitchFamily="34" charset="0"/>
            </a:endParaRPr>
          </a:p>
          <a:p>
            <a:pPr marL="0" indent="0">
              <a:lnSpc>
                <a:spcPct val="120000"/>
              </a:lnSpc>
              <a:spcBef>
                <a:spcPts val="0"/>
              </a:spcBef>
              <a:buNone/>
            </a:pPr>
            <a:r>
              <a:rPr lang="en-US" sz="5600" dirty="0">
                <a:solidFill>
                  <a:schemeClr val="tx2">
                    <a:lumMod val="50000"/>
                  </a:schemeClr>
                </a:solidFill>
                <a:latin typeface="+mj-lt"/>
                <a:cs typeface="Arial" panose="020B0604020202020204" pitchFamily="34" charset="0"/>
              </a:rPr>
              <a:t> </a:t>
            </a:r>
            <a:endParaRPr lang="en-GB"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US" sz="5600" dirty="0">
                <a:solidFill>
                  <a:schemeClr val="tx2">
                    <a:lumMod val="50000"/>
                  </a:schemeClr>
                </a:solidFill>
                <a:latin typeface="+mj-lt"/>
                <a:cs typeface="Arial" panose="020B0604020202020204" pitchFamily="34" charset="0"/>
              </a:rPr>
              <a:t>McLeod, J. </a:t>
            </a:r>
            <a:r>
              <a:rPr lang="en-US" sz="5600" dirty="0" smtClean="0">
                <a:solidFill>
                  <a:schemeClr val="tx2">
                    <a:lumMod val="50000"/>
                  </a:schemeClr>
                </a:solidFill>
                <a:latin typeface="+mj-lt"/>
                <a:cs typeface="Arial" panose="020B0604020202020204" pitchFamily="34" charset="0"/>
              </a:rPr>
              <a:t>(2013</a:t>
            </a:r>
            <a:r>
              <a:rPr lang="en-US" sz="5600" dirty="0">
                <a:solidFill>
                  <a:schemeClr val="tx2">
                    <a:lumMod val="50000"/>
                  </a:schemeClr>
                </a:solidFill>
                <a:latin typeface="+mj-lt"/>
                <a:cs typeface="Arial" panose="020B0604020202020204" pitchFamily="34" charset="0"/>
              </a:rPr>
              <a:t>)</a:t>
            </a:r>
            <a:r>
              <a:rPr lang="en-US" sz="5600" dirty="0" smtClean="0">
                <a:solidFill>
                  <a:schemeClr val="tx2">
                    <a:lumMod val="50000"/>
                  </a:schemeClr>
                </a:solidFill>
                <a:latin typeface="+mj-lt"/>
                <a:cs typeface="Arial" panose="020B0604020202020204" pitchFamily="34" charset="0"/>
              </a:rPr>
              <a:t> </a:t>
            </a:r>
            <a:r>
              <a:rPr lang="en-US" sz="5600" i="1" dirty="0">
                <a:solidFill>
                  <a:schemeClr val="tx2">
                    <a:lumMod val="50000"/>
                  </a:schemeClr>
                </a:solidFill>
                <a:latin typeface="+mj-lt"/>
                <a:cs typeface="Arial" panose="020B0604020202020204" pitchFamily="34" charset="0"/>
              </a:rPr>
              <a:t>An Introduction to Counselling and Psychotherapy. </a:t>
            </a:r>
            <a:r>
              <a:rPr lang="en-US" sz="5600" dirty="0">
                <a:solidFill>
                  <a:schemeClr val="tx2">
                    <a:lumMod val="50000"/>
                  </a:schemeClr>
                </a:solidFill>
                <a:latin typeface="+mj-lt"/>
                <a:cs typeface="Arial" panose="020B0604020202020204" pitchFamily="34" charset="0"/>
              </a:rPr>
              <a:t> 5</a:t>
            </a:r>
            <a:r>
              <a:rPr lang="en-US" sz="5600" baseline="30000" dirty="0">
                <a:solidFill>
                  <a:schemeClr val="tx2">
                    <a:lumMod val="50000"/>
                  </a:schemeClr>
                </a:solidFill>
                <a:latin typeface="+mj-lt"/>
                <a:cs typeface="Arial" panose="020B0604020202020204" pitchFamily="34" charset="0"/>
              </a:rPr>
              <a:t>th</a:t>
            </a:r>
            <a:r>
              <a:rPr lang="en-US" sz="5600" dirty="0">
                <a:solidFill>
                  <a:schemeClr val="tx2">
                    <a:lumMod val="50000"/>
                  </a:schemeClr>
                </a:solidFill>
                <a:latin typeface="+mj-lt"/>
                <a:cs typeface="Arial" panose="020B0604020202020204" pitchFamily="34" charset="0"/>
              </a:rPr>
              <a:t> ed. Buckingham: Open University Press.</a:t>
            </a:r>
            <a:endParaRPr lang="en-GB" sz="5600" dirty="0">
              <a:solidFill>
                <a:schemeClr val="tx2">
                  <a:lumMod val="50000"/>
                </a:schemeClr>
              </a:solidFill>
              <a:latin typeface="+mj-lt"/>
              <a:cs typeface="Arial" panose="020B0604020202020204" pitchFamily="34" charset="0"/>
            </a:endParaRPr>
          </a:p>
          <a:p>
            <a:pPr marL="0" indent="0">
              <a:lnSpc>
                <a:spcPct val="120000"/>
              </a:lnSpc>
              <a:spcBef>
                <a:spcPts val="0"/>
              </a:spcBef>
              <a:buNone/>
            </a:pPr>
            <a:r>
              <a:rPr lang="en-US" sz="5600" dirty="0">
                <a:solidFill>
                  <a:schemeClr val="tx2">
                    <a:lumMod val="50000"/>
                  </a:schemeClr>
                </a:solidFill>
                <a:latin typeface="+mj-lt"/>
                <a:cs typeface="Arial" panose="020B0604020202020204" pitchFamily="34" charset="0"/>
              </a:rPr>
              <a:t> </a:t>
            </a:r>
            <a:endParaRPr lang="en-GB"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GB" sz="5600" dirty="0">
                <a:solidFill>
                  <a:schemeClr val="tx2">
                    <a:lumMod val="50000"/>
                  </a:schemeClr>
                </a:solidFill>
                <a:latin typeface="+mj-lt"/>
                <a:cs typeface="Arial" panose="020B0604020202020204" pitchFamily="34" charset="0"/>
              </a:rPr>
              <a:t>McLeod, J. and McLeod, J</a:t>
            </a:r>
            <a:r>
              <a:rPr lang="en-GB" sz="5600" dirty="0" smtClean="0">
                <a:solidFill>
                  <a:schemeClr val="tx2">
                    <a:lumMod val="50000"/>
                  </a:schemeClr>
                </a:solidFill>
                <a:latin typeface="+mj-lt"/>
                <a:cs typeface="Arial" panose="020B0604020202020204" pitchFamily="34" charset="0"/>
              </a:rPr>
              <a:t>. (2011) </a:t>
            </a:r>
            <a:r>
              <a:rPr lang="en-GB" sz="5600" i="1" dirty="0" smtClean="0">
                <a:solidFill>
                  <a:schemeClr val="tx2">
                    <a:lumMod val="50000"/>
                  </a:schemeClr>
                </a:solidFill>
                <a:latin typeface="+mj-lt"/>
                <a:cs typeface="Arial" panose="020B0604020202020204" pitchFamily="34" charset="0"/>
              </a:rPr>
              <a:t>Counselling </a:t>
            </a:r>
            <a:r>
              <a:rPr lang="en-GB" sz="5600" i="1" dirty="0">
                <a:solidFill>
                  <a:schemeClr val="tx2">
                    <a:lumMod val="50000"/>
                  </a:schemeClr>
                </a:solidFill>
                <a:latin typeface="+mj-lt"/>
                <a:cs typeface="Arial" panose="020B0604020202020204" pitchFamily="34" charset="0"/>
              </a:rPr>
              <a:t>Skills: a Practical Guide for Counsellors and Helping Professionals. </a:t>
            </a:r>
            <a:r>
              <a:rPr lang="en-GB" sz="5600" dirty="0">
                <a:solidFill>
                  <a:schemeClr val="tx2">
                    <a:lumMod val="50000"/>
                  </a:schemeClr>
                </a:solidFill>
                <a:latin typeface="+mj-lt"/>
                <a:cs typeface="Arial" panose="020B0604020202020204" pitchFamily="34" charset="0"/>
              </a:rPr>
              <a:t>Maidenhead: </a:t>
            </a:r>
            <a:r>
              <a:rPr lang="en-GB" sz="5600" dirty="0" err="1">
                <a:solidFill>
                  <a:schemeClr val="tx2">
                    <a:lumMod val="50000"/>
                  </a:schemeClr>
                </a:solidFill>
                <a:latin typeface="+mj-lt"/>
                <a:cs typeface="Arial" panose="020B0604020202020204" pitchFamily="34" charset="0"/>
              </a:rPr>
              <a:t>McGrawHill</a:t>
            </a:r>
            <a:r>
              <a:rPr lang="en-GB" sz="5600" dirty="0">
                <a:solidFill>
                  <a:schemeClr val="tx2">
                    <a:lumMod val="50000"/>
                  </a:schemeClr>
                </a:solidFill>
                <a:latin typeface="+mj-lt"/>
                <a:cs typeface="Arial" panose="020B0604020202020204" pitchFamily="34" charset="0"/>
              </a:rPr>
              <a:t>/Open University Press.</a:t>
            </a:r>
          </a:p>
          <a:p>
            <a:pPr marL="0" indent="0">
              <a:lnSpc>
                <a:spcPct val="120000"/>
              </a:lnSpc>
              <a:spcBef>
                <a:spcPts val="0"/>
              </a:spcBef>
              <a:buNone/>
            </a:pPr>
            <a:r>
              <a:rPr lang="en-US" sz="5600" dirty="0">
                <a:solidFill>
                  <a:schemeClr val="tx2">
                    <a:lumMod val="50000"/>
                  </a:schemeClr>
                </a:solidFill>
                <a:latin typeface="+mj-lt"/>
                <a:cs typeface="Arial" panose="020B0604020202020204" pitchFamily="34" charset="0"/>
              </a:rPr>
              <a:t> </a:t>
            </a:r>
            <a:endParaRPr lang="en-GB"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US" sz="5600" dirty="0">
                <a:solidFill>
                  <a:schemeClr val="tx2">
                    <a:lumMod val="50000"/>
                  </a:schemeClr>
                </a:solidFill>
                <a:latin typeface="+mj-lt"/>
                <a:cs typeface="Arial" panose="020B0604020202020204" pitchFamily="34" charset="0"/>
              </a:rPr>
              <a:t>Morrison, V and Bennett, P</a:t>
            </a:r>
            <a:r>
              <a:rPr lang="en-US" sz="5600" dirty="0" smtClean="0">
                <a:solidFill>
                  <a:schemeClr val="tx2">
                    <a:lumMod val="50000"/>
                  </a:schemeClr>
                </a:solidFill>
                <a:latin typeface="+mj-lt"/>
                <a:cs typeface="Arial" panose="020B0604020202020204" pitchFamily="34" charset="0"/>
              </a:rPr>
              <a:t>.  (2012</a:t>
            </a:r>
            <a:r>
              <a:rPr lang="en-US" sz="5600" dirty="0">
                <a:solidFill>
                  <a:schemeClr val="tx2">
                    <a:lumMod val="50000"/>
                  </a:schemeClr>
                </a:solidFill>
                <a:latin typeface="+mj-lt"/>
                <a:cs typeface="Arial" panose="020B0604020202020204" pitchFamily="34" charset="0"/>
              </a:rPr>
              <a:t>)</a:t>
            </a:r>
            <a:r>
              <a:rPr lang="en-US" sz="5600" dirty="0" smtClean="0">
                <a:solidFill>
                  <a:schemeClr val="tx2">
                    <a:lumMod val="50000"/>
                  </a:schemeClr>
                </a:solidFill>
                <a:latin typeface="+mj-lt"/>
                <a:cs typeface="Arial" panose="020B0604020202020204" pitchFamily="34" charset="0"/>
              </a:rPr>
              <a:t>  </a:t>
            </a:r>
            <a:r>
              <a:rPr lang="en-US" sz="5600" dirty="0">
                <a:solidFill>
                  <a:schemeClr val="tx2">
                    <a:lumMod val="50000"/>
                  </a:schemeClr>
                </a:solidFill>
                <a:latin typeface="+mj-lt"/>
                <a:cs typeface="Arial" panose="020B0604020202020204" pitchFamily="34" charset="0"/>
              </a:rPr>
              <a:t>An Introduction to Health Psychology 3</a:t>
            </a:r>
            <a:r>
              <a:rPr lang="en-US" sz="5600" baseline="30000" dirty="0">
                <a:solidFill>
                  <a:schemeClr val="tx2">
                    <a:lumMod val="50000"/>
                  </a:schemeClr>
                </a:solidFill>
                <a:latin typeface="+mj-lt"/>
                <a:cs typeface="Arial" panose="020B0604020202020204" pitchFamily="34" charset="0"/>
              </a:rPr>
              <a:t>rd</a:t>
            </a:r>
            <a:r>
              <a:rPr lang="en-US" sz="5600" dirty="0">
                <a:solidFill>
                  <a:schemeClr val="tx2">
                    <a:lumMod val="50000"/>
                  </a:schemeClr>
                </a:solidFill>
                <a:latin typeface="+mj-lt"/>
                <a:cs typeface="Arial" panose="020B0604020202020204" pitchFamily="34" charset="0"/>
              </a:rPr>
              <a:t> ed.  England: Pearson Education Limited</a:t>
            </a:r>
            <a:r>
              <a:rPr lang="en-US" sz="5600" dirty="0" smtClean="0">
                <a:solidFill>
                  <a:schemeClr val="tx2">
                    <a:lumMod val="50000"/>
                  </a:schemeClr>
                </a:solidFill>
                <a:latin typeface="+mj-lt"/>
                <a:cs typeface="Arial" panose="020B0604020202020204" pitchFamily="34" charset="0"/>
              </a:rPr>
              <a:t>.</a:t>
            </a:r>
          </a:p>
          <a:p>
            <a:pPr marL="0" indent="0">
              <a:lnSpc>
                <a:spcPct val="120000"/>
              </a:lnSpc>
              <a:spcBef>
                <a:spcPts val="0"/>
              </a:spcBef>
              <a:buNone/>
            </a:pPr>
            <a:endParaRPr lang="en-US"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GB" sz="5600" dirty="0" err="1">
                <a:solidFill>
                  <a:schemeClr val="tx2">
                    <a:lumMod val="50000"/>
                  </a:schemeClr>
                </a:solidFill>
                <a:latin typeface="+mj-lt"/>
                <a:cs typeface="Arial" panose="020B0604020202020204" pitchFamily="34" charset="0"/>
              </a:rPr>
              <a:t>Woolfe</a:t>
            </a:r>
            <a:r>
              <a:rPr lang="en-GB" sz="5600" dirty="0">
                <a:solidFill>
                  <a:schemeClr val="tx2">
                    <a:lumMod val="50000"/>
                  </a:schemeClr>
                </a:solidFill>
                <a:latin typeface="+mj-lt"/>
                <a:cs typeface="Arial" panose="020B0604020202020204" pitchFamily="34" charset="0"/>
              </a:rPr>
              <a:t>, R., Strawbridge, S., Douglas, B. and Dryden, W</a:t>
            </a:r>
            <a:r>
              <a:rPr lang="en-GB" sz="5600" dirty="0" smtClean="0">
                <a:solidFill>
                  <a:schemeClr val="tx2">
                    <a:lumMod val="50000"/>
                  </a:schemeClr>
                </a:solidFill>
                <a:latin typeface="+mj-lt"/>
                <a:cs typeface="Arial" panose="020B0604020202020204" pitchFamily="34" charset="0"/>
              </a:rPr>
              <a:t>. (2010</a:t>
            </a:r>
            <a:r>
              <a:rPr lang="en-GB" sz="5600" dirty="0">
                <a:solidFill>
                  <a:schemeClr val="tx2">
                    <a:lumMod val="50000"/>
                  </a:schemeClr>
                </a:solidFill>
                <a:latin typeface="+mj-lt"/>
                <a:cs typeface="Arial" panose="020B0604020202020204" pitchFamily="34" charset="0"/>
              </a:rPr>
              <a:t>)</a:t>
            </a:r>
            <a:r>
              <a:rPr lang="en-GB" sz="5600" dirty="0" smtClean="0">
                <a:solidFill>
                  <a:schemeClr val="tx2">
                    <a:lumMod val="50000"/>
                  </a:schemeClr>
                </a:solidFill>
                <a:latin typeface="+mj-lt"/>
                <a:cs typeface="Arial" panose="020B0604020202020204" pitchFamily="34" charset="0"/>
              </a:rPr>
              <a:t>  </a:t>
            </a:r>
            <a:r>
              <a:rPr lang="en-GB" sz="5600" dirty="0">
                <a:solidFill>
                  <a:schemeClr val="tx2">
                    <a:lumMod val="50000"/>
                  </a:schemeClr>
                </a:solidFill>
                <a:latin typeface="+mj-lt"/>
                <a:cs typeface="Arial" panose="020B0604020202020204" pitchFamily="34" charset="0"/>
              </a:rPr>
              <a:t>Handbook of Counselling Psychology 3rd ed.  London: </a:t>
            </a:r>
            <a:r>
              <a:rPr lang="en-GB" sz="5600" dirty="0" smtClean="0">
                <a:solidFill>
                  <a:schemeClr val="tx2">
                    <a:lumMod val="50000"/>
                  </a:schemeClr>
                </a:solidFill>
                <a:latin typeface="+mj-lt"/>
                <a:cs typeface="Arial" panose="020B0604020202020204" pitchFamily="34" charset="0"/>
              </a:rPr>
              <a:t>Sage.p83-173</a:t>
            </a:r>
          </a:p>
          <a:p>
            <a:pPr>
              <a:lnSpc>
                <a:spcPct val="120000"/>
              </a:lnSpc>
              <a:spcBef>
                <a:spcPts val="0"/>
              </a:spcBef>
              <a:buFont typeface="Wingdings" panose="05000000000000000000" pitchFamily="2" charset="2"/>
              <a:buChar char="v"/>
            </a:pPr>
            <a:r>
              <a:rPr lang="en-GB" sz="5600" dirty="0" smtClean="0">
                <a:solidFill>
                  <a:schemeClr val="tx2">
                    <a:lumMod val="50000"/>
                  </a:schemeClr>
                </a:solidFill>
                <a:latin typeface="+mj-lt"/>
                <a:cs typeface="Arial" panose="020B0604020202020204" pitchFamily="34" charset="0"/>
              </a:rPr>
              <a:t>Douglas, B., </a:t>
            </a:r>
            <a:r>
              <a:rPr lang="en-GB" sz="5600" dirty="0" err="1" smtClean="0">
                <a:solidFill>
                  <a:schemeClr val="tx2">
                    <a:lumMod val="50000"/>
                  </a:schemeClr>
                </a:solidFill>
                <a:latin typeface="+mj-lt"/>
                <a:cs typeface="Arial" panose="020B0604020202020204" pitchFamily="34" charset="0"/>
              </a:rPr>
              <a:t>Woolfe</a:t>
            </a:r>
            <a:r>
              <a:rPr lang="en-GB" sz="5600" dirty="0" smtClean="0">
                <a:solidFill>
                  <a:schemeClr val="tx2">
                    <a:lumMod val="50000"/>
                  </a:schemeClr>
                </a:solidFill>
                <a:latin typeface="+mj-lt"/>
                <a:cs typeface="Arial" panose="020B0604020202020204" pitchFamily="34" charset="0"/>
              </a:rPr>
              <a:t>, R., Strawbridge, S., </a:t>
            </a:r>
            <a:r>
              <a:rPr lang="en-GB" sz="5600" dirty="0" err="1" smtClean="0">
                <a:solidFill>
                  <a:schemeClr val="tx2">
                    <a:lumMod val="50000"/>
                  </a:schemeClr>
                </a:solidFill>
                <a:latin typeface="+mj-lt"/>
                <a:cs typeface="Arial" panose="020B0604020202020204" pitchFamily="34" charset="0"/>
              </a:rPr>
              <a:t>Kasket</a:t>
            </a:r>
            <a:r>
              <a:rPr lang="en-GB" sz="5600" dirty="0" smtClean="0">
                <a:solidFill>
                  <a:schemeClr val="tx2">
                    <a:lumMod val="50000"/>
                  </a:schemeClr>
                </a:solidFill>
                <a:latin typeface="+mj-lt"/>
                <a:cs typeface="Arial" panose="020B0604020202020204" pitchFamily="34" charset="0"/>
              </a:rPr>
              <a:t>, E.,</a:t>
            </a:r>
            <a:r>
              <a:rPr lang="en-GB" sz="5600" dirty="0" err="1" smtClean="0">
                <a:solidFill>
                  <a:schemeClr val="tx2">
                    <a:lumMod val="50000"/>
                  </a:schemeClr>
                </a:solidFill>
                <a:latin typeface="+mj-lt"/>
                <a:cs typeface="Arial" panose="020B0604020202020204" pitchFamily="34" charset="0"/>
              </a:rPr>
              <a:t>Galbraith,V</a:t>
            </a:r>
            <a:r>
              <a:rPr lang="en-GB" sz="5600" dirty="0" smtClean="0">
                <a:solidFill>
                  <a:schemeClr val="tx2">
                    <a:lumMod val="50000"/>
                  </a:schemeClr>
                </a:solidFill>
                <a:latin typeface="+mj-lt"/>
                <a:cs typeface="Arial" panose="020B0604020202020204" pitchFamily="34" charset="0"/>
              </a:rPr>
              <a:t> (2016) The Handbook of Counselling Psychology. 4</a:t>
            </a:r>
            <a:r>
              <a:rPr lang="en-GB" sz="5600" baseline="30000" dirty="0" smtClean="0">
                <a:solidFill>
                  <a:schemeClr val="tx2">
                    <a:lumMod val="50000"/>
                  </a:schemeClr>
                </a:solidFill>
                <a:latin typeface="+mj-lt"/>
                <a:cs typeface="Arial" panose="020B0604020202020204" pitchFamily="34" charset="0"/>
              </a:rPr>
              <a:t>th</a:t>
            </a:r>
            <a:r>
              <a:rPr lang="en-GB" sz="5600" dirty="0" smtClean="0">
                <a:solidFill>
                  <a:schemeClr val="tx2">
                    <a:lumMod val="50000"/>
                  </a:schemeClr>
                </a:solidFill>
                <a:latin typeface="+mj-lt"/>
                <a:cs typeface="Arial" panose="020B0604020202020204" pitchFamily="34" charset="0"/>
              </a:rPr>
              <a:t> ed.  London: Sage</a:t>
            </a:r>
            <a:endParaRPr lang="en-GB" sz="5600" dirty="0">
              <a:solidFill>
                <a:schemeClr val="tx2">
                  <a:lumMod val="50000"/>
                </a:schemeClr>
              </a:solidFill>
              <a:latin typeface="+mj-lt"/>
              <a:cs typeface="Arial" panose="020B0604020202020204" pitchFamily="34" charset="0"/>
            </a:endParaRPr>
          </a:p>
          <a:p>
            <a:pPr marL="0" indent="0">
              <a:lnSpc>
                <a:spcPct val="120000"/>
              </a:lnSpc>
              <a:spcBef>
                <a:spcPts val="0"/>
              </a:spcBef>
              <a:buNone/>
            </a:pPr>
            <a:r>
              <a:rPr lang="en-US" sz="5600" dirty="0">
                <a:solidFill>
                  <a:schemeClr val="tx2">
                    <a:lumMod val="50000"/>
                  </a:schemeClr>
                </a:solidFill>
                <a:latin typeface="+mj-lt"/>
                <a:cs typeface="Arial" panose="020B0604020202020204" pitchFamily="34" charset="0"/>
              </a:rPr>
              <a:t> </a:t>
            </a:r>
            <a:endParaRPr lang="en-GB" sz="5600" dirty="0">
              <a:solidFill>
                <a:schemeClr val="tx2">
                  <a:lumMod val="50000"/>
                </a:schemeClr>
              </a:solidFill>
              <a:latin typeface="+mj-lt"/>
              <a:cs typeface="Arial" panose="020B0604020202020204" pitchFamily="34" charset="0"/>
            </a:endParaRPr>
          </a:p>
          <a:p>
            <a:pPr marL="0" indent="0">
              <a:lnSpc>
                <a:spcPct val="120000"/>
              </a:lnSpc>
              <a:spcBef>
                <a:spcPts val="0"/>
              </a:spcBef>
              <a:buNone/>
            </a:pPr>
            <a:r>
              <a:rPr lang="en-GB" sz="5600" b="1" dirty="0">
                <a:solidFill>
                  <a:schemeClr val="tx2">
                    <a:lumMod val="50000"/>
                  </a:schemeClr>
                </a:solidFill>
                <a:latin typeface="+mj-lt"/>
                <a:cs typeface="Arial" panose="020B0604020202020204" pitchFamily="34" charset="0"/>
              </a:rPr>
              <a:t>You will need to register </a:t>
            </a:r>
            <a:r>
              <a:rPr lang="en-GB" sz="5600" b="1" dirty="0" err="1">
                <a:solidFill>
                  <a:schemeClr val="tx2">
                    <a:lumMod val="50000"/>
                  </a:schemeClr>
                </a:solidFill>
                <a:latin typeface="+mj-lt"/>
                <a:cs typeface="Arial" panose="020B0604020202020204" pitchFamily="34" charset="0"/>
              </a:rPr>
              <a:t>onlinevents</a:t>
            </a:r>
            <a:r>
              <a:rPr lang="en-GB" sz="5600" b="1" dirty="0">
                <a:solidFill>
                  <a:schemeClr val="tx2">
                    <a:lumMod val="50000"/>
                  </a:schemeClr>
                </a:solidFill>
                <a:latin typeface="+mj-lt"/>
                <a:cs typeface="Arial" panose="020B0604020202020204" pitchFamily="34" charset="0"/>
              </a:rPr>
              <a:t>:</a:t>
            </a:r>
          </a:p>
          <a:p>
            <a:pPr>
              <a:lnSpc>
                <a:spcPct val="120000"/>
              </a:lnSpc>
              <a:spcBef>
                <a:spcPts val="0"/>
              </a:spcBef>
              <a:buFont typeface="Wingdings" panose="05000000000000000000" pitchFamily="2" charset="2"/>
              <a:buChar char="v"/>
            </a:pPr>
            <a:r>
              <a:rPr lang="en-GB" sz="5600" b="1" dirty="0">
                <a:solidFill>
                  <a:schemeClr val="tx2">
                    <a:lumMod val="50000"/>
                  </a:schemeClr>
                </a:solidFill>
                <a:latin typeface="+mj-lt"/>
                <a:cs typeface="Arial" panose="020B0604020202020204" pitchFamily="34" charset="0"/>
              </a:rPr>
              <a:t>http://www.onlinevents.co.uk/wp-login.php</a:t>
            </a:r>
          </a:p>
          <a:p>
            <a:pPr>
              <a:lnSpc>
                <a:spcPct val="120000"/>
              </a:lnSpc>
            </a:pPr>
            <a:endParaRPr lang="en-GB" sz="5600" dirty="0">
              <a:solidFill>
                <a:schemeClr val="tx2">
                  <a:lumMod val="50000"/>
                </a:schemeClr>
              </a:solidFill>
              <a:latin typeface="Arial" panose="020B0604020202020204" pitchFamily="34" charset="0"/>
              <a:cs typeface="Arial" panose="020B0604020202020204" pitchFamily="34" charset="0"/>
            </a:endParaRPr>
          </a:p>
          <a:p>
            <a:pPr>
              <a:lnSpc>
                <a:spcPct val="120000"/>
              </a:lnSpc>
            </a:pPr>
            <a:endParaRPr lang="en-GB" sz="5600" dirty="0"/>
          </a:p>
        </p:txBody>
      </p:sp>
    </p:spTree>
    <p:extLst>
      <p:ext uri="{BB962C8B-B14F-4D97-AF65-F5344CB8AC3E}">
        <p14:creationId xmlns:p14="http://schemas.microsoft.com/office/powerpoint/2010/main" val="4129180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145</TotalTime>
  <Words>1764</Words>
  <Application>Microsoft Office PowerPoint</Application>
  <PresentationFormat>Widescreen</PresentationFormat>
  <Paragraphs>178</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Californian FB</vt:lpstr>
      <vt:lpstr>Century Gothic</vt:lpstr>
      <vt:lpstr>Wingdings</vt:lpstr>
      <vt:lpstr>Wingdings 3</vt:lpstr>
      <vt:lpstr>Wisp</vt:lpstr>
      <vt:lpstr>Professional Relationships ECHC5004</vt:lpstr>
      <vt:lpstr>The National Health Service - 1948</vt:lpstr>
      <vt:lpstr>The National Health Service</vt:lpstr>
      <vt:lpstr>Mental Health Services</vt:lpstr>
      <vt:lpstr>Hospital Services</vt:lpstr>
      <vt:lpstr>Mental Health Services</vt:lpstr>
      <vt:lpstr>Community Mental Health Teams</vt:lpstr>
      <vt:lpstr>Who Does What in Mental Health Provision?</vt:lpstr>
      <vt:lpstr>Who Does What in Mental Health Provision?</vt:lpstr>
      <vt:lpstr>Who Does What in Mental Health Provision?</vt:lpstr>
      <vt:lpstr>Who Does What in Mental Health  Provision?</vt:lpstr>
      <vt:lpstr>Psychological Therapies within the NHS</vt:lpstr>
      <vt:lpstr>Working in the NHS</vt:lpstr>
      <vt:lpstr>Improving Access to Psychological Therapies (IAPT)</vt:lpstr>
      <vt:lpstr>Psychological Therapies within the NHS</vt:lpstr>
      <vt:lpstr>Primary Care</vt:lpstr>
      <vt:lpstr>Primary Care</vt:lpstr>
      <vt:lpstr>Improving Access to Psychological Therapies (IAPT)</vt:lpstr>
      <vt:lpstr>Improving Access to Psychological Therapies (IAPT)</vt:lpstr>
      <vt:lpstr>Psychological Therapies in Wales</vt:lpstr>
      <vt:lpstr>Mental Health Wales Measure 2010.</vt:lpstr>
      <vt:lpstr>Together for Mental Health 2012</vt:lpstr>
      <vt:lpstr>The Review Access to and Implementation of Psychological Therapy Treatments</vt:lpstr>
      <vt:lpstr>NAPT, 2011</vt:lpstr>
      <vt:lpstr>Scotland Matrix</vt:lpstr>
      <vt:lpstr>Psychological Therapies in Wales</vt:lpstr>
      <vt:lpstr>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Relationships ECHC5004</dc:title>
  <dc:creator>Andrea Williams</dc:creator>
  <cp:lastModifiedBy>Ruth Groff</cp:lastModifiedBy>
  <cp:revision>13</cp:revision>
  <dcterms:created xsi:type="dcterms:W3CDTF">2018-11-05T18:12:02Z</dcterms:created>
  <dcterms:modified xsi:type="dcterms:W3CDTF">2019-10-18T14:23:29Z</dcterms:modified>
</cp:coreProperties>
</file>