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56" r:id="rId3"/>
    <p:sldId id="259" r:id="rId4"/>
    <p:sldId id="257" r:id="rId5"/>
    <p:sldId id="258" r:id="rId6"/>
    <p:sldId id="261" r:id="rId7"/>
    <p:sldId id="265" r:id="rId8"/>
    <p:sldId id="262" r:id="rId9"/>
    <p:sldId id="271" r:id="rId10"/>
    <p:sldId id="272" r:id="rId11"/>
    <p:sldId id="263" r:id="rId12"/>
    <p:sldId id="266" r:id="rId13"/>
    <p:sldId id="268" r:id="rId14"/>
    <p:sldId id="267" r:id="rId15"/>
    <p:sldId id="269" r:id="rId16"/>
    <p:sldId id="273" r:id="rId17"/>
    <p:sldId id="274" r:id="rId18"/>
    <p:sldId id="270"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756" autoAdjust="0"/>
    <p:restoredTop sz="94660"/>
  </p:normalViewPr>
  <p:slideViewPr>
    <p:cSldViewPr snapToGrid="0">
      <p:cViewPr varScale="1">
        <p:scale>
          <a:sx n="92" d="100"/>
          <a:sy n="92" d="100"/>
        </p:scale>
        <p:origin x="84" y="352"/>
      </p:cViewPr>
      <p:guideLst/>
    </p:cSldViewPr>
  </p:slideViewPr>
  <p:notesTextViewPr>
    <p:cViewPr>
      <p:scale>
        <a:sx n="1" d="1"/>
        <a:sy n="1" d="1"/>
      </p:scale>
      <p:origin x="0" y="0"/>
    </p:cViewPr>
  </p:notesTextViewPr>
  <p:sorterViewPr>
    <p:cViewPr>
      <p:scale>
        <a:sx n="100" d="100"/>
        <a:sy n="100" d="100"/>
      </p:scale>
      <p:origin x="0" y="-93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61C5978-4678-4D70-ABBD-DA82AD1479E7}" type="datetimeFigureOut">
              <a:rPr lang="en-GB" smtClean="0"/>
              <a:t>25/10/2021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064A0F-2F75-4098-89FB-69762BDD6629}" type="slidenum">
              <a:rPr lang="en-GB" smtClean="0"/>
              <a:t>‹#›</a:t>
            </a:fld>
            <a:endParaRPr lang="en-GB"/>
          </a:p>
        </p:txBody>
      </p:sp>
    </p:spTree>
    <p:extLst>
      <p:ext uri="{BB962C8B-B14F-4D97-AF65-F5344CB8AC3E}">
        <p14:creationId xmlns:p14="http://schemas.microsoft.com/office/powerpoint/2010/main" val="13933159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61C5978-4678-4D70-ABBD-DA82AD1479E7}" type="datetimeFigureOut">
              <a:rPr lang="en-GB" smtClean="0"/>
              <a:t>25/10/2021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064A0F-2F75-4098-89FB-69762BDD6629}" type="slidenum">
              <a:rPr lang="en-GB" smtClean="0"/>
              <a:t>‹#›</a:t>
            </a:fld>
            <a:endParaRPr lang="en-GB"/>
          </a:p>
        </p:txBody>
      </p:sp>
    </p:spTree>
    <p:extLst>
      <p:ext uri="{BB962C8B-B14F-4D97-AF65-F5344CB8AC3E}">
        <p14:creationId xmlns:p14="http://schemas.microsoft.com/office/powerpoint/2010/main" val="10499104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C5978-4678-4D70-ABBD-DA82AD1479E7}" type="datetimeFigureOut">
              <a:rPr lang="en-GB" smtClean="0"/>
              <a:t>25/10/2021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064A0F-2F75-4098-89FB-69762BDD6629}" type="slidenum">
              <a:rPr lang="en-GB" smtClean="0"/>
              <a:t>‹#›</a:t>
            </a:fld>
            <a:endParaRPr lang="en-GB"/>
          </a:p>
        </p:txBody>
      </p:sp>
    </p:spTree>
    <p:extLst>
      <p:ext uri="{BB962C8B-B14F-4D97-AF65-F5344CB8AC3E}">
        <p14:creationId xmlns:p14="http://schemas.microsoft.com/office/powerpoint/2010/main" val="38826693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61C5978-4678-4D70-ABBD-DA82AD1479E7}" type="datetimeFigureOut">
              <a:rPr lang="en-GB" smtClean="0"/>
              <a:t>25/10/2021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2064A0F-2F75-4098-89FB-69762BDD6629}" type="slidenum">
              <a:rPr lang="en-GB" smtClean="0"/>
              <a:t>‹#›</a:t>
            </a:fld>
            <a:endParaRPr lang="en-GB"/>
          </a:p>
        </p:txBody>
      </p:sp>
    </p:spTree>
    <p:extLst>
      <p:ext uri="{BB962C8B-B14F-4D97-AF65-F5344CB8AC3E}">
        <p14:creationId xmlns:p14="http://schemas.microsoft.com/office/powerpoint/2010/main" val="18562149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61C5978-4678-4D70-ABBD-DA82AD1479E7}" type="datetimeFigureOut">
              <a:rPr lang="en-GB" smtClean="0"/>
              <a:t>25/10/2021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2064A0F-2F75-4098-89FB-69762BDD6629}" type="slidenum">
              <a:rPr lang="en-GB" smtClean="0"/>
              <a:t>‹#›</a:t>
            </a:fld>
            <a:endParaRPr lang="en-GB"/>
          </a:p>
        </p:txBody>
      </p:sp>
    </p:spTree>
    <p:extLst>
      <p:ext uri="{BB962C8B-B14F-4D97-AF65-F5344CB8AC3E}">
        <p14:creationId xmlns:p14="http://schemas.microsoft.com/office/powerpoint/2010/main" val="24349500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61C5978-4678-4D70-ABBD-DA82AD1479E7}" type="datetimeFigureOut">
              <a:rPr lang="en-GB" smtClean="0"/>
              <a:t>25/10/2021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2064A0F-2F75-4098-89FB-69762BDD6629}" type="slidenum">
              <a:rPr lang="en-GB" smtClean="0"/>
              <a:t>‹#›</a:t>
            </a:fld>
            <a:endParaRPr lang="en-GB"/>
          </a:p>
        </p:txBody>
      </p:sp>
    </p:spTree>
    <p:extLst>
      <p:ext uri="{BB962C8B-B14F-4D97-AF65-F5344CB8AC3E}">
        <p14:creationId xmlns:p14="http://schemas.microsoft.com/office/powerpoint/2010/main" val="12017611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C5978-4678-4D70-ABBD-DA82AD1479E7}" type="datetimeFigureOut">
              <a:rPr lang="en-GB" smtClean="0"/>
              <a:t>25/10/2021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2064A0F-2F75-4098-89FB-69762BDD6629}" type="slidenum">
              <a:rPr lang="en-GB" smtClean="0"/>
              <a:t>‹#›</a:t>
            </a:fld>
            <a:endParaRPr lang="en-GB"/>
          </a:p>
        </p:txBody>
      </p:sp>
    </p:spTree>
    <p:extLst>
      <p:ext uri="{BB962C8B-B14F-4D97-AF65-F5344CB8AC3E}">
        <p14:creationId xmlns:p14="http://schemas.microsoft.com/office/powerpoint/2010/main" val="29926845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61C5978-4678-4D70-ABBD-DA82AD1479E7}" type="datetimeFigureOut">
              <a:rPr lang="en-GB" smtClean="0"/>
              <a:t>25/10/2021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2064A0F-2F75-4098-89FB-69762BDD6629}" type="slidenum">
              <a:rPr lang="en-GB" smtClean="0"/>
              <a:t>‹#›</a:t>
            </a:fld>
            <a:endParaRPr lang="en-GB"/>
          </a:p>
        </p:txBody>
      </p:sp>
    </p:spTree>
    <p:extLst>
      <p:ext uri="{BB962C8B-B14F-4D97-AF65-F5344CB8AC3E}">
        <p14:creationId xmlns:p14="http://schemas.microsoft.com/office/powerpoint/2010/main" val="23166215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61C5978-4678-4D70-ABBD-DA82AD1479E7}" type="datetimeFigureOut">
              <a:rPr lang="en-GB" smtClean="0"/>
              <a:t>25/10/2021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2064A0F-2F75-4098-89FB-69762BDD6629}" type="slidenum">
              <a:rPr lang="en-GB" smtClean="0"/>
              <a:t>‹#›</a:t>
            </a:fld>
            <a:endParaRPr lang="en-GB"/>
          </a:p>
        </p:txBody>
      </p:sp>
    </p:spTree>
    <p:extLst>
      <p:ext uri="{BB962C8B-B14F-4D97-AF65-F5344CB8AC3E}">
        <p14:creationId xmlns:p14="http://schemas.microsoft.com/office/powerpoint/2010/main" val="37670690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61C5978-4678-4D70-ABBD-DA82AD1479E7}" type="datetimeFigureOut">
              <a:rPr lang="en-GB" smtClean="0"/>
              <a:t>25/10/2021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064A0F-2F75-4098-89FB-69762BDD6629}" type="slidenum">
              <a:rPr lang="en-GB" smtClean="0"/>
              <a:t>‹#›</a:t>
            </a:fld>
            <a:endParaRPr lang="en-GB"/>
          </a:p>
        </p:txBody>
      </p:sp>
    </p:spTree>
    <p:extLst>
      <p:ext uri="{BB962C8B-B14F-4D97-AF65-F5344CB8AC3E}">
        <p14:creationId xmlns:p14="http://schemas.microsoft.com/office/powerpoint/2010/main" val="42893009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61C5978-4678-4D70-ABBD-DA82AD1479E7}" type="datetimeFigureOut">
              <a:rPr lang="en-GB" smtClean="0"/>
              <a:t>25/10/2021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064A0F-2F75-4098-89FB-69762BDD6629}" type="slidenum">
              <a:rPr lang="en-GB" smtClean="0"/>
              <a:t>‹#›</a:t>
            </a:fld>
            <a:endParaRPr lang="en-GB"/>
          </a:p>
        </p:txBody>
      </p:sp>
    </p:spTree>
    <p:extLst>
      <p:ext uri="{BB962C8B-B14F-4D97-AF65-F5344CB8AC3E}">
        <p14:creationId xmlns:p14="http://schemas.microsoft.com/office/powerpoint/2010/main" val="30189411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1C5978-4678-4D70-ABBD-DA82AD1479E7}" type="datetimeFigureOut">
              <a:rPr lang="en-GB" smtClean="0"/>
              <a:t>25/10/2021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2064A0F-2F75-4098-89FB-69762BDD6629}" type="slidenum">
              <a:rPr lang="en-GB" smtClean="0"/>
              <a:t>‹#›</a:t>
            </a:fld>
            <a:endParaRPr lang="en-GB"/>
          </a:p>
        </p:txBody>
      </p:sp>
    </p:spTree>
    <p:extLst>
      <p:ext uri="{BB962C8B-B14F-4D97-AF65-F5344CB8AC3E}">
        <p14:creationId xmlns:p14="http://schemas.microsoft.com/office/powerpoint/2010/main" val="26492431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1198420" y="4830496"/>
            <a:ext cx="4121726" cy="7412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(4)                              (E)</a:t>
            </a:r>
          </a:p>
        </p:txBody>
      </p:sp>
      <p:sp>
        <p:nvSpPr>
          <p:cNvPr id="25" name="Rectangle 24"/>
          <p:cNvSpPr/>
          <p:nvPr/>
        </p:nvSpPr>
        <p:spPr>
          <a:xfrm>
            <a:off x="2860402" y="4830495"/>
            <a:ext cx="797762" cy="741219"/>
          </a:xfrm>
          <a:prstGeom prst="rect">
            <a:avLst/>
          </a:prstGeom>
          <a:solidFill>
            <a:schemeClr val="accent1">
              <a:lumMod val="40000"/>
              <a:lumOff val="60000"/>
              <a:alpha val="5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lt1">
                  <a:alpha val="21000"/>
                </a:schemeClr>
              </a:solidFill>
            </a:endParaRPr>
          </a:p>
        </p:txBody>
      </p:sp>
      <p:sp>
        <p:nvSpPr>
          <p:cNvPr id="2" name="Title 1"/>
          <p:cNvSpPr>
            <a:spLocks noGrp="1"/>
          </p:cNvSpPr>
          <p:nvPr>
            <p:ph type="title"/>
          </p:nvPr>
        </p:nvSpPr>
        <p:spPr/>
        <p:txBody>
          <a:bodyPr/>
          <a:lstStyle/>
          <a:p>
            <a:r>
              <a:rPr lang="en-GB" dirty="0"/>
              <a:t>The Shock Tube Problem</a:t>
            </a:r>
          </a:p>
        </p:txBody>
      </p:sp>
      <p:sp>
        <p:nvSpPr>
          <p:cNvPr id="4" name="Rectangle 3"/>
          <p:cNvSpPr/>
          <p:nvPr/>
        </p:nvSpPr>
        <p:spPr>
          <a:xfrm>
            <a:off x="1226127" y="2396836"/>
            <a:ext cx="3713018" cy="7412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a:t>
            </a:r>
            <a:r>
              <a:rPr lang="en-GB" baseline="-25000" dirty="0"/>
              <a:t>4</a:t>
            </a:r>
            <a:r>
              <a:rPr lang="en-GB" dirty="0"/>
              <a:t>   T</a:t>
            </a:r>
            <a:r>
              <a:rPr lang="en-GB" baseline="-25000" dirty="0"/>
              <a:t>4</a:t>
            </a:r>
            <a:r>
              <a:rPr lang="en-GB" dirty="0"/>
              <a:t>  </a:t>
            </a:r>
            <a:r>
              <a:rPr lang="el-GR" dirty="0"/>
              <a:t>ρ</a:t>
            </a:r>
            <a:r>
              <a:rPr lang="en-GB" baseline="-25000" dirty="0"/>
              <a:t>4</a:t>
            </a:r>
            <a:r>
              <a:rPr lang="en-GB" dirty="0"/>
              <a:t>  and U</a:t>
            </a:r>
            <a:r>
              <a:rPr lang="en-GB" baseline="-25000" dirty="0"/>
              <a:t>L</a:t>
            </a:r>
            <a:r>
              <a:rPr lang="en-GB" dirty="0"/>
              <a:t>=0</a:t>
            </a:r>
          </a:p>
        </p:txBody>
      </p:sp>
      <p:sp>
        <p:nvSpPr>
          <p:cNvPr id="5" name="Rectangle 4"/>
          <p:cNvSpPr/>
          <p:nvPr/>
        </p:nvSpPr>
        <p:spPr>
          <a:xfrm>
            <a:off x="4939145" y="2396836"/>
            <a:ext cx="3816928" cy="741219"/>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dirty="0"/>
              <a:t>p</a:t>
            </a:r>
            <a:r>
              <a:rPr lang="en-GB" baseline="-25000" dirty="0"/>
              <a:t>1</a:t>
            </a:r>
            <a:r>
              <a:rPr lang="en-GB" dirty="0"/>
              <a:t>   T</a:t>
            </a:r>
            <a:r>
              <a:rPr lang="en-GB" baseline="-25000" dirty="0"/>
              <a:t>1</a:t>
            </a:r>
            <a:r>
              <a:rPr lang="en-GB" dirty="0"/>
              <a:t> </a:t>
            </a:r>
            <a:r>
              <a:rPr lang="el-GR" dirty="0"/>
              <a:t>ρ</a:t>
            </a:r>
            <a:r>
              <a:rPr lang="en-GB" baseline="-25000" dirty="0"/>
              <a:t>1</a:t>
            </a:r>
            <a:r>
              <a:rPr lang="en-GB" dirty="0"/>
              <a:t> and  U</a:t>
            </a:r>
            <a:r>
              <a:rPr lang="en-GB" baseline="-25000" dirty="0"/>
              <a:t>R</a:t>
            </a:r>
            <a:r>
              <a:rPr lang="en-GB" dirty="0"/>
              <a:t>=0 </a:t>
            </a:r>
          </a:p>
        </p:txBody>
      </p:sp>
      <p:sp>
        <p:nvSpPr>
          <p:cNvPr id="6" name="TextBox 5"/>
          <p:cNvSpPr txBox="1"/>
          <p:nvPr/>
        </p:nvSpPr>
        <p:spPr>
          <a:xfrm>
            <a:off x="1447800" y="1780309"/>
            <a:ext cx="3500254" cy="369332"/>
          </a:xfrm>
          <a:prstGeom prst="rect">
            <a:avLst/>
          </a:prstGeom>
          <a:noFill/>
        </p:spPr>
        <p:txBody>
          <a:bodyPr wrap="none" rtlCol="0">
            <a:spAutoFit/>
          </a:bodyPr>
          <a:lstStyle/>
          <a:p>
            <a:r>
              <a:rPr lang="en-GB" dirty="0"/>
              <a:t>Initial configuration at t=0 :  p</a:t>
            </a:r>
            <a:r>
              <a:rPr lang="en-GB" baseline="-25000" dirty="0"/>
              <a:t>4</a:t>
            </a:r>
            <a:r>
              <a:rPr lang="en-GB" dirty="0"/>
              <a:t>  &gt; 1</a:t>
            </a:r>
            <a:endParaRPr lang="en-GB" baseline="-25000" dirty="0"/>
          </a:p>
        </p:txBody>
      </p:sp>
      <p:cxnSp>
        <p:nvCxnSpPr>
          <p:cNvPr id="8" name="Straight Arrow Connector 7"/>
          <p:cNvCxnSpPr/>
          <p:nvPr/>
        </p:nvCxnSpPr>
        <p:spPr>
          <a:xfrm flipV="1">
            <a:off x="4939145" y="3283528"/>
            <a:ext cx="0" cy="58881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10" name="TextBox 9"/>
          <p:cNvSpPr txBox="1"/>
          <p:nvPr/>
        </p:nvSpPr>
        <p:spPr>
          <a:xfrm>
            <a:off x="4267200" y="3872346"/>
            <a:ext cx="1440873" cy="369332"/>
          </a:xfrm>
          <a:prstGeom prst="rect">
            <a:avLst/>
          </a:prstGeom>
          <a:noFill/>
        </p:spPr>
        <p:txBody>
          <a:bodyPr wrap="square" rtlCol="0">
            <a:spAutoFit/>
          </a:bodyPr>
          <a:lstStyle/>
          <a:p>
            <a:r>
              <a:rPr lang="en-GB" dirty="0"/>
              <a:t>diaphragm</a:t>
            </a:r>
          </a:p>
        </p:txBody>
      </p:sp>
      <p:sp>
        <p:nvSpPr>
          <p:cNvPr id="11" name="TextBox 10"/>
          <p:cNvSpPr txBox="1"/>
          <p:nvPr/>
        </p:nvSpPr>
        <p:spPr>
          <a:xfrm>
            <a:off x="1385457" y="4331732"/>
            <a:ext cx="1524000" cy="369332"/>
          </a:xfrm>
          <a:prstGeom prst="rect">
            <a:avLst/>
          </a:prstGeom>
          <a:noFill/>
        </p:spPr>
        <p:txBody>
          <a:bodyPr wrap="square" rtlCol="0">
            <a:spAutoFit/>
          </a:bodyPr>
          <a:lstStyle/>
          <a:p>
            <a:r>
              <a:rPr lang="en-GB" dirty="0"/>
              <a:t>At t&gt;0: </a:t>
            </a:r>
          </a:p>
        </p:txBody>
      </p:sp>
      <p:sp>
        <p:nvSpPr>
          <p:cNvPr id="14" name="Rectangle 13"/>
          <p:cNvSpPr/>
          <p:nvPr/>
        </p:nvSpPr>
        <p:spPr>
          <a:xfrm>
            <a:off x="5320146" y="4830496"/>
            <a:ext cx="3290455" cy="741219"/>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r>
              <a:rPr lang="en-GB" dirty="0"/>
              <a:t>          </a:t>
            </a:r>
            <a:r>
              <a:rPr lang="en-GB" dirty="0">
                <a:solidFill>
                  <a:schemeClr val="tx1"/>
                </a:solidFill>
              </a:rPr>
              <a:t> (2)                           (1) </a:t>
            </a:r>
          </a:p>
        </p:txBody>
      </p:sp>
      <p:sp>
        <p:nvSpPr>
          <p:cNvPr id="15" name="TextBox 14"/>
          <p:cNvSpPr txBox="1"/>
          <p:nvPr/>
        </p:nvSpPr>
        <p:spPr>
          <a:xfrm>
            <a:off x="4177146" y="5016439"/>
            <a:ext cx="838200" cy="369332"/>
          </a:xfrm>
          <a:prstGeom prst="rect">
            <a:avLst/>
          </a:prstGeom>
          <a:noFill/>
        </p:spPr>
        <p:txBody>
          <a:bodyPr wrap="square" rtlCol="0">
            <a:spAutoFit/>
          </a:bodyPr>
          <a:lstStyle/>
          <a:p>
            <a:r>
              <a:rPr lang="en-GB" dirty="0"/>
              <a:t>(2’)</a:t>
            </a:r>
          </a:p>
        </p:txBody>
      </p:sp>
      <p:cxnSp>
        <p:nvCxnSpPr>
          <p:cNvPr id="16" name="Straight Arrow Connector 15"/>
          <p:cNvCxnSpPr/>
          <p:nvPr/>
        </p:nvCxnSpPr>
        <p:spPr>
          <a:xfrm flipV="1">
            <a:off x="5320146" y="5654842"/>
            <a:ext cx="0" cy="58881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17" name="TextBox 16"/>
          <p:cNvSpPr txBox="1"/>
          <p:nvPr/>
        </p:nvSpPr>
        <p:spPr>
          <a:xfrm>
            <a:off x="4267200" y="6231993"/>
            <a:ext cx="2306782" cy="369332"/>
          </a:xfrm>
          <a:prstGeom prst="rect">
            <a:avLst/>
          </a:prstGeom>
          <a:noFill/>
        </p:spPr>
        <p:txBody>
          <a:bodyPr wrap="square" rtlCol="0">
            <a:spAutoFit/>
          </a:bodyPr>
          <a:lstStyle/>
          <a:p>
            <a:r>
              <a:rPr lang="en-GB" dirty="0"/>
              <a:t>Contact discontinuity</a:t>
            </a:r>
          </a:p>
        </p:txBody>
      </p:sp>
      <p:sp>
        <p:nvSpPr>
          <p:cNvPr id="18" name="TextBox 17"/>
          <p:cNvSpPr txBox="1"/>
          <p:nvPr/>
        </p:nvSpPr>
        <p:spPr>
          <a:xfrm>
            <a:off x="1447800" y="3267487"/>
            <a:ext cx="2382982" cy="369332"/>
          </a:xfrm>
          <a:prstGeom prst="rect">
            <a:avLst/>
          </a:prstGeom>
          <a:noFill/>
        </p:spPr>
        <p:txBody>
          <a:bodyPr wrap="square" rtlCol="0">
            <a:spAutoFit/>
          </a:bodyPr>
          <a:lstStyle/>
          <a:p>
            <a:r>
              <a:rPr lang="en-GB" dirty="0"/>
              <a:t>Driven section</a:t>
            </a:r>
          </a:p>
        </p:txBody>
      </p:sp>
      <p:sp>
        <p:nvSpPr>
          <p:cNvPr id="19" name="TextBox 18"/>
          <p:cNvSpPr txBox="1"/>
          <p:nvPr/>
        </p:nvSpPr>
        <p:spPr>
          <a:xfrm>
            <a:off x="5708073" y="3320534"/>
            <a:ext cx="2902528" cy="369332"/>
          </a:xfrm>
          <a:prstGeom prst="rect">
            <a:avLst/>
          </a:prstGeom>
          <a:noFill/>
        </p:spPr>
        <p:txBody>
          <a:bodyPr wrap="square" rtlCol="0">
            <a:spAutoFit/>
          </a:bodyPr>
          <a:lstStyle/>
          <a:p>
            <a:r>
              <a:rPr lang="en-GB" dirty="0"/>
              <a:t>Working section</a:t>
            </a:r>
          </a:p>
        </p:txBody>
      </p:sp>
      <p:cxnSp>
        <p:nvCxnSpPr>
          <p:cNvPr id="21" name="Straight Connector 20"/>
          <p:cNvCxnSpPr/>
          <p:nvPr/>
        </p:nvCxnSpPr>
        <p:spPr>
          <a:xfrm>
            <a:off x="6741042" y="4830496"/>
            <a:ext cx="14177" cy="741219"/>
          </a:xfrm>
          <a:prstGeom prst="line">
            <a:avLst/>
          </a:prstGeom>
        </p:spPr>
        <p:style>
          <a:lnRef idx="1">
            <a:schemeClr val="dk1"/>
          </a:lnRef>
          <a:fillRef idx="0">
            <a:schemeClr val="dk1"/>
          </a:fillRef>
          <a:effectRef idx="0">
            <a:schemeClr val="dk1"/>
          </a:effectRef>
          <a:fontRef idx="minor">
            <a:schemeClr val="tx1"/>
          </a:fontRef>
        </p:style>
      </p:cxnSp>
      <p:cxnSp>
        <p:nvCxnSpPr>
          <p:cNvPr id="22" name="Straight Arrow Connector 21"/>
          <p:cNvCxnSpPr/>
          <p:nvPr/>
        </p:nvCxnSpPr>
        <p:spPr>
          <a:xfrm flipH="1" flipV="1">
            <a:off x="6748453" y="5654842"/>
            <a:ext cx="216920" cy="58881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24" name="TextBox 23"/>
          <p:cNvSpPr txBox="1"/>
          <p:nvPr/>
        </p:nvSpPr>
        <p:spPr>
          <a:xfrm>
            <a:off x="6965373" y="6142121"/>
            <a:ext cx="1446027" cy="369332"/>
          </a:xfrm>
          <a:prstGeom prst="rect">
            <a:avLst/>
          </a:prstGeom>
          <a:noFill/>
        </p:spPr>
        <p:txBody>
          <a:bodyPr wrap="square" rtlCol="0">
            <a:spAutoFit/>
          </a:bodyPr>
          <a:lstStyle/>
          <a:p>
            <a:r>
              <a:rPr lang="en-GB" dirty="0"/>
              <a:t>Shock wave</a:t>
            </a:r>
          </a:p>
        </p:txBody>
      </p:sp>
    </p:spTree>
    <p:extLst>
      <p:ext uri="{BB962C8B-B14F-4D97-AF65-F5344CB8AC3E}">
        <p14:creationId xmlns:p14="http://schemas.microsoft.com/office/powerpoint/2010/main" val="7048200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9914" t="46333" r="53956" b="23544"/>
          <a:stretch/>
        </p:blipFill>
        <p:spPr>
          <a:xfrm>
            <a:off x="1636295" y="1138989"/>
            <a:ext cx="4216271" cy="3240506"/>
          </a:xfrm>
          <a:prstGeom prst="rect">
            <a:avLst/>
          </a:prstGeom>
        </p:spPr>
      </p:pic>
    </p:spTree>
    <p:extLst>
      <p:ext uri="{BB962C8B-B14F-4D97-AF65-F5344CB8AC3E}">
        <p14:creationId xmlns:p14="http://schemas.microsoft.com/office/powerpoint/2010/main" val="12854390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4283" y="911225"/>
            <a:ext cx="10515600" cy="4351338"/>
          </a:xfrm>
        </p:spPr>
        <p:txBody>
          <a:bodyPr/>
          <a:lstStyle/>
          <a:p>
            <a:r>
              <a:rPr lang="en-GB" dirty="0"/>
              <a:t>The shock tube is useful for laboratory testing of a range of problems, including supersonic aerodynamic investigations. </a:t>
            </a:r>
          </a:p>
          <a:p>
            <a:r>
              <a:rPr lang="en-GB" dirty="0"/>
              <a:t>There exists an analytic  solution for this problem-  i.e. solving Euler equations. We can apply these equations across the shock  and get  the Rankine - Hugoniot equations. There are various forms of these equations. They express the conservation of mass, momentum and energy across the discontinuity/shock.</a:t>
            </a:r>
          </a:p>
          <a:p>
            <a:pPr marL="914400" lvl="2" indent="0">
              <a:buNone/>
            </a:pPr>
            <a:endParaRPr lang="en-GB" dirty="0"/>
          </a:p>
          <a:p>
            <a:pPr marL="0" indent="0">
              <a:buNone/>
            </a:pPr>
            <a:endParaRPr lang="en-GB" dirty="0"/>
          </a:p>
        </p:txBody>
      </p:sp>
    </p:spTree>
    <p:extLst>
      <p:ext uri="{BB962C8B-B14F-4D97-AF65-F5344CB8AC3E}">
        <p14:creationId xmlns:p14="http://schemas.microsoft.com/office/powerpoint/2010/main" val="33578346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4284" y="570983"/>
            <a:ext cx="10515600" cy="4351338"/>
          </a:xfrm>
        </p:spPr>
        <p:txBody>
          <a:bodyPr>
            <a:normAutofit fontScale="92500" lnSpcReduction="10000"/>
          </a:bodyPr>
          <a:lstStyle/>
          <a:p>
            <a:r>
              <a:rPr lang="en-GB" dirty="0"/>
              <a:t>Sudden breakdown of diaphragm causes a high speed flow which propagates into  working section. </a:t>
            </a:r>
          </a:p>
          <a:p>
            <a:r>
              <a:rPr lang="en-GB" dirty="0"/>
              <a:t>Gas  at high pressure expands and flows into  working section. This expansion fan propagates left and grows with time.</a:t>
            </a:r>
          </a:p>
          <a:p>
            <a:r>
              <a:rPr lang="en-GB" dirty="0"/>
              <a:t>The compression of the low pressure gas generates a shock wave and this moves to  the right. The expanded gas is separated from the compressed gas by a contact discontinuity, which can be regarded as a fictitious membrane moving to  the right at constant speed.</a:t>
            </a:r>
          </a:p>
          <a:p>
            <a:r>
              <a:rPr lang="en-GB" dirty="0"/>
              <a:t>Note that some of the physical properties such as density are discontinuous across the shock wave.</a:t>
            </a:r>
          </a:p>
          <a:p>
            <a:r>
              <a:rPr lang="en-GB" dirty="0"/>
              <a:t>Plotting these zones on an x – t graph :</a:t>
            </a:r>
          </a:p>
        </p:txBody>
      </p:sp>
    </p:spTree>
    <p:extLst>
      <p:ext uri="{BB962C8B-B14F-4D97-AF65-F5344CB8AC3E}">
        <p14:creationId xmlns:p14="http://schemas.microsoft.com/office/powerpoint/2010/main" val="21135725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Arrow Connector 4"/>
          <p:cNvCxnSpPr/>
          <p:nvPr/>
        </p:nvCxnSpPr>
        <p:spPr>
          <a:xfrm flipV="1">
            <a:off x="1814623" y="1268819"/>
            <a:ext cx="7089" cy="343077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1828800" y="4706679"/>
            <a:ext cx="6691423" cy="1417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H="1" flipV="1">
            <a:off x="2594344" y="1906772"/>
            <a:ext cx="2530549" cy="279281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H="1" flipV="1">
            <a:off x="3629247" y="1857153"/>
            <a:ext cx="1509823" cy="284243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5124893" y="1835888"/>
            <a:ext cx="1282995" cy="2870791"/>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V="1">
            <a:off x="5124893" y="1743740"/>
            <a:ext cx="2395870" cy="2955851"/>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2169041" y="2169042"/>
            <a:ext cx="616689" cy="369332"/>
          </a:xfrm>
          <a:prstGeom prst="rect">
            <a:avLst/>
          </a:prstGeom>
          <a:noFill/>
        </p:spPr>
        <p:txBody>
          <a:bodyPr wrap="square" rtlCol="0">
            <a:spAutoFit/>
          </a:bodyPr>
          <a:lstStyle/>
          <a:p>
            <a:r>
              <a:rPr lang="en-GB" dirty="0"/>
              <a:t>(4)</a:t>
            </a:r>
          </a:p>
        </p:txBody>
      </p:sp>
      <p:sp>
        <p:nvSpPr>
          <p:cNvPr id="17" name="TextBox 16"/>
          <p:cNvSpPr txBox="1"/>
          <p:nvPr/>
        </p:nvSpPr>
        <p:spPr>
          <a:xfrm>
            <a:off x="3133060" y="2169042"/>
            <a:ext cx="652131" cy="369332"/>
          </a:xfrm>
          <a:prstGeom prst="rect">
            <a:avLst/>
          </a:prstGeom>
          <a:noFill/>
        </p:spPr>
        <p:txBody>
          <a:bodyPr wrap="square" rtlCol="0">
            <a:spAutoFit/>
          </a:bodyPr>
          <a:lstStyle/>
          <a:p>
            <a:r>
              <a:rPr lang="en-GB" dirty="0"/>
              <a:t>(3)</a:t>
            </a:r>
          </a:p>
        </p:txBody>
      </p:sp>
      <p:sp>
        <p:nvSpPr>
          <p:cNvPr id="18" name="TextBox 17"/>
          <p:cNvSpPr txBox="1"/>
          <p:nvPr/>
        </p:nvSpPr>
        <p:spPr>
          <a:xfrm>
            <a:off x="4515293" y="2169042"/>
            <a:ext cx="914400" cy="369332"/>
          </a:xfrm>
          <a:prstGeom prst="rect">
            <a:avLst/>
          </a:prstGeom>
          <a:noFill/>
        </p:spPr>
        <p:txBody>
          <a:bodyPr wrap="square" rtlCol="0">
            <a:spAutoFit/>
          </a:bodyPr>
          <a:lstStyle/>
          <a:p>
            <a:r>
              <a:rPr lang="en-GB" dirty="0"/>
              <a:t>(2’)</a:t>
            </a:r>
          </a:p>
        </p:txBody>
      </p:sp>
      <p:sp>
        <p:nvSpPr>
          <p:cNvPr id="19" name="TextBox 18"/>
          <p:cNvSpPr txBox="1"/>
          <p:nvPr/>
        </p:nvSpPr>
        <p:spPr>
          <a:xfrm>
            <a:off x="6315740" y="2169042"/>
            <a:ext cx="567069" cy="369332"/>
          </a:xfrm>
          <a:prstGeom prst="rect">
            <a:avLst/>
          </a:prstGeom>
          <a:noFill/>
        </p:spPr>
        <p:txBody>
          <a:bodyPr wrap="square" rtlCol="0">
            <a:spAutoFit/>
          </a:bodyPr>
          <a:lstStyle/>
          <a:p>
            <a:r>
              <a:rPr lang="en-GB" dirty="0"/>
              <a:t>(2)</a:t>
            </a:r>
          </a:p>
        </p:txBody>
      </p:sp>
      <p:sp>
        <p:nvSpPr>
          <p:cNvPr id="20" name="TextBox 19"/>
          <p:cNvSpPr txBox="1"/>
          <p:nvPr/>
        </p:nvSpPr>
        <p:spPr>
          <a:xfrm>
            <a:off x="7421526" y="2169042"/>
            <a:ext cx="843516" cy="369332"/>
          </a:xfrm>
          <a:prstGeom prst="rect">
            <a:avLst/>
          </a:prstGeom>
          <a:noFill/>
        </p:spPr>
        <p:txBody>
          <a:bodyPr wrap="square" rtlCol="0">
            <a:spAutoFit/>
          </a:bodyPr>
          <a:lstStyle/>
          <a:p>
            <a:r>
              <a:rPr lang="en-GB" dirty="0"/>
              <a:t>(1)</a:t>
            </a:r>
          </a:p>
        </p:txBody>
      </p:sp>
      <p:sp>
        <p:nvSpPr>
          <p:cNvPr id="21" name="TextBox 20"/>
          <p:cNvSpPr txBox="1"/>
          <p:nvPr/>
        </p:nvSpPr>
        <p:spPr>
          <a:xfrm>
            <a:off x="7520763" y="1488558"/>
            <a:ext cx="999460" cy="369332"/>
          </a:xfrm>
          <a:prstGeom prst="rect">
            <a:avLst/>
          </a:prstGeom>
          <a:noFill/>
        </p:spPr>
        <p:txBody>
          <a:bodyPr wrap="square" rtlCol="0">
            <a:spAutoFit/>
          </a:bodyPr>
          <a:lstStyle/>
          <a:p>
            <a:r>
              <a:rPr lang="en-GB" dirty="0"/>
              <a:t>shock</a:t>
            </a:r>
          </a:p>
        </p:txBody>
      </p:sp>
      <p:sp>
        <p:nvSpPr>
          <p:cNvPr id="22" name="TextBox 21"/>
          <p:cNvSpPr txBox="1"/>
          <p:nvPr/>
        </p:nvSpPr>
        <p:spPr>
          <a:xfrm>
            <a:off x="5635257" y="1446028"/>
            <a:ext cx="1382231" cy="369332"/>
          </a:xfrm>
          <a:prstGeom prst="rect">
            <a:avLst/>
          </a:prstGeom>
          <a:noFill/>
        </p:spPr>
        <p:txBody>
          <a:bodyPr wrap="square" rtlCol="0">
            <a:spAutoFit/>
          </a:bodyPr>
          <a:lstStyle/>
          <a:p>
            <a:r>
              <a:rPr lang="en-GB" dirty="0"/>
              <a:t>Contact disc.</a:t>
            </a:r>
          </a:p>
        </p:txBody>
      </p:sp>
      <p:sp>
        <p:nvSpPr>
          <p:cNvPr id="23" name="TextBox 22"/>
          <p:cNvSpPr txBox="1"/>
          <p:nvPr/>
        </p:nvSpPr>
        <p:spPr>
          <a:xfrm>
            <a:off x="2782187" y="1736653"/>
            <a:ext cx="889590" cy="369332"/>
          </a:xfrm>
          <a:prstGeom prst="rect">
            <a:avLst/>
          </a:prstGeom>
          <a:noFill/>
        </p:spPr>
        <p:txBody>
          <a:bodyPr wrap="square" rtlCol="0">
            <a:spAutoFit/>
          </a:bodyPr>
          <a:lstStyle/>
          <a:p>
            <a:r>
              <a:rPr lang="en-GB" dirty="0" err="1"/>
              <a:t>Exp</a:t>
            </a:r>
            <a:r>
              <a:rPr lang="en-GB" dirty="0"/>
              <a:t> fan</a:t>
            </a:r>
          </a:p>
        </p:txBody>
      </p:sp>
      <p:sp>
        <p:nvSpPr>
          <p:cNvPr id="24" name="TextBox 23"/>
          <p:cNvSpPr txBox="1"/>
          <p:nvPr/>
        </p:nvSpPr>
        <p:spPr>
          <a:xfrm>
            <a:off x="1134140" y="1219200"/>
            <a:ext cx="474920" cy="369332"/>
          </a:xfrm>
          <a:prstGeom prst="rect">
            <a:avLst/>
          </a:prstGeom>
          <a:noFill/>
        </p:spPr>
        <p:txBody>
          <a:bodyPr wrap="square" rtlCol="0">
            <a:spAutoFit/>
          </a:bodyPr>
          <a:lstStyle/>
          <a:p>
            <a:r>
              <a:rPr lang="en-GB" dirty="0"/>
              <a:t>t</a:t>
            </a:r>
          </a:p>
        </p:txBody>
      </p:sp>
      <p:sp>
        <p:nvSpPr>
          <p:cNvPr id="25" name="TextBox 24"/>
          <p:cNvSpPr txBox="1"/>
          <p:nvPr/>
        </p:nvSpPr>
        <p:spPr>
          <a:xfrm>
            <a:off x="8669079" y="4699591"/>
            <a:ext cx="602512" cy="382772"/>
          </a:xfrm>
          <a:prstGeom prst="rect">
            <a:avLst/>
          </a:prstGeom>
          <a:noFill/>
        </p:spPr>
        <p:txBody>
          <a:bodyPr wrap="square" rtlCol="0">
            <a:spAutoFit/>
          </a:bodyPr>
          <a:lstStyle/>
          <a:p>
            <a:r>
              <a:rPr lang="en-GB" dirty="0"/>
              <a:t>x</a:t>
            </a:r>
          </a:p>
        </p:txBody>
      </p:sp>
      <p:cxnSp>
        <p:nvCxnSpPr>
          <p:cNvPr id="27" name="Straight Arrow Connector 26"/>
          <p:cNvCxnSpPr/>
          <p:nvPr/>
        </p:nvCxnSpPr>
        <p:spPr>
          <a:xfrm flipV="1">
            <a:off x="5124893" y="4827180"/>
            <a:ext cx="1" cy="5103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4295553" y="5443868"/>
            <a:ext cx="1949303" cy="376420"/>
          </a:xfrm>
          <a:prstGeom prst="rect">
            <a:avLst/>
          </a:prstGeom>
          <a:noFill/>
        </p:spPr>
        <p:txBody>
          <a:bodyPr wrap="square" rtlCol="0">
            <a:spAutoFit/>
          </a:bodyPr>
          <a:lstStyle/>
          <a:p>
            <a:r>
              <a:rPr lang="en-GB" dirty="0"/>
              <a:t>Initial diaphragm</a:t>
            </a:r>
          </a:p>
        </p:txBody>
      </p:sp>
    </p:spTree>
    <p:extLst>
      <p:ext uri="{BB962C8B-B14F-4D97-AF65-F5344CB8AC3E}">
        <p14:creationId xmlns:p14="http://schemas.microsoft.com/office/powerpoint/2010/main" val="26954613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27753" t="28752" r="27379" b="26180"/>
          <a:stretch/>
        </p:blipFill>
        <p:spPr>
          <a:xfrm>
            <a:off x="406597" y="337163"/>
            <a:ext cx="6919718" cy="4633847"/>
          </a:xfrm>
          <a:prstGeom prst="rect">
            <a:avLst/>
          </a:prstGeom>
        </p:spPr>
      </p:pic>
      <p:sp>
        <p:nvSpPr>
          <p:cNvPr id="5" name="TextBox 4"/>
          <p:cNvSpPr txBox="1"/>
          <p:nvPr/>
        </p:nvSpPr>
        <p:spPr>
          <a:xfrm>
            <a:off x="731520" y="5486401"/>
            <a:ext cx="10209475" cy="1200329"/>
          </a:xfrm>
          <a:prstGeom prst="rect">
            <a:avLst/>
          </a:prstGeom>
          <a:noFill/>
        </p:spPr>
        <p:txBody>
          <a:bodyPr wrap="square" rtlCol="0">
            <a:spAutoFit/>
          </a:bodyPr>
          <a:lstStyle/>
          <a:p>
            <a:r>
              <a:rPr lang="en-GB" dirty="0"/>
              <a:t>When diaphragm bursts, the discontinuity between the two initial states breaks into leftward and rightward moving waves, separated by a contact surface. A shock wave moves at supersonic speed into the low pressure side. A rarefaction (expansion) wave moves to the left.</a:t>
            </a:r>
          </a:p>
          <a:p>
            <a:endParaRPr lang="en-GB" dirty="0"/>
          </a:p>
        </p:txBody>
      </p:sp>
    </p:spTree>
    <p:extLst>
      <p:ext uri="{BB962C8B-B14F-4D97-AF65-F5344CB8AC3E}">
        <p14:creationId xmlns:p14="http://schemas.microsoft.com/office/powerpoint/2010/main" val="35478303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5197" y="620279"/>
            <a:ext cx="10515600" cy="5581738"/>
          </a:xfrm>
        </p:spPr>
        <p:txBody>
          <a:bodyPr/>
          <a:lstStyle/>
          <a:p>
            <a:r>
              <a:rPr lang="en-GB" dirty="0"/>
              <a:t>There are two types of discontinuities present:</a:t>
            </a:r>
          </a:p>
          <a:p>
            <a:pPr lvl="1"/>
            <a:r>
              <a:rPr lang="en-GB" dirty="0"/>
              <a:t>Contact surface: no flow between regions separated by a contact surface. A contact surface moves with the fluid and separates two zones (2 and 2’ in the figure) of different density and temperature, but the same pressure. The flow velocity is the same on both sides of the contact discontinuity- therefore no net mass flow across it.</a:t>
            </a:r>
          </a:p>
          <a:p>
            <a:pPr lvl="1"/>
            <a:r>
              <a:rPr lang="en-GB" dirty="0"/>
              <a:t>Shock front:  fluid mass does flow across a shock front.  If we move with the shock then we could think of the upstream fluid (region 1) as being supersonic and the downstream fluid (region 2) as being subsonic. </a:t>
            </a:r>
          </a:p>
          <a:p>
            <a:pPr lvl="1"/>
            <a:r>
              <a:rPr lang="en-GB" dirty="0"/>
              <a:t>There are two  types of shock wave we can consider:</a:t>
            </a:r>
          </a:p>
          <a:p>
            <a:pPr lvl="2"/>
            <a:r>
              <a:rPr lang="en-GB" dirty="0"/>
              <a:t>With and without exothermic chemical reaction -  that might be triggered by the step  change in pressure and temperature induced by the shock/detonation wave.</a:t>
            </a:r>
          </a:p>
        </p:txBody>
      </p:sp>
    </p:spTree>
    <p:extLst>
      <p:ext uri="{BB962C8B-B14F-4D97-AF65-F5344CB8AC3E}">
        <p14:creationId xmlns:p14="http://schemas.microsoft.com/office/powerpoint/2010/main" val="41107385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85799" y="565484"/>
            <a:ext cx="9770432" cy="369332"/>
          </a:xfrm>
          <a:prstGeom prst="rect">
            <a:avLst/>
          </a:prstGeom>
          <a:noFill/>
        </p:spPr>
        <p:txBody>
          <a:bodyPr wrap="none" rtlCol="0">
            <a:spAutoFit/>
          </a:bodyPr>
          <a:lstStyle/>
          <a:p>
            <a:r>
              <a:rPr lang="en-GB" dirty="0"/>
              <a:t>At some arbitrary time shortly after diaphragm rupture, the pressure, density and velocity profiles are:</a:t>
            </a:r>
          </a:p>
        </p:txBody>
      </p:sp>
      <p:cxnSp>
        <p:nvCxnSpPr>
          <p:cNvPr id="6" name="Straight Arrow Connector 5"/>
          <p:cNvCxnSpPr/>
          <p:nvPr/>
        </p:nvCxnSpPr>
        <p:spPr>
          <a:xfrm flipH="1" flipV="1">
            <a:off x="1864895" y="1239253"/>
            <a:ext cx="24063" cy="1479884"/>
          </a:xfrm>
          <a:prstGeom prst="straightConnector1">
            <a:avLst/>
          </a:prstGeom>
          <a:ln w="412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888958" y="2719137"/>
            <a:ext cx="7976937" cy="0"/>
          </a:xfrm>
          <a:prstGeom prst="straightConnector1">
            <a:avLst/>
          </a:prstGeom>
          <a:ln w="412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H="1" flipV="1">
            <a:off x="1888958" y="3023574"/>
            <a:ext cx="24063" cy="1479884"/>
          </a:xfrm>
          <a:prstGeom prst="straightConnector1">
            <a:avLst/>
          </a:prstGeom>
          <a:ln w="412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1913021" y="4503458"/>
            <a:ext cx="7976937" cy="0"/>
          </a:xfrm>
          <a:prstGeom prst="straightConnector1">
            <a:avLst/>
          </a:prstGeom>
          <a:ln w="412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H="1" flipV="1">
            <a:off x="1913021" y="4807894"/>
            <a:ext cx="24063" cy="1479884"/>
          </a:xfrm>
          <a:prstGeom prst="straightConnector1">
            <a:avLst/>
          </a:prstGeom>
          <a:ln w="412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1937084" y="6287778"/>
            <a:ext cx="7976937" cy="0"/>
          </a:xfrm>
          <a:prstGeom prst="straightConnector1">
            <a:avLst/>
          </a:prstGeom>
          <a:ln w="412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1456452" y="1272978"/>
            <a:ext cx="291158" cy="369332"/>
          </a:xfrm>
          <a:prstGeom prst="rect">
            <a:avLst/>
          </a:prstGeom>
          <a:noFill/>
        </p:spPr>
        <p:txBody>
          <a:bodyPr wrap="square" rtlCol="0">
            <a:spAutoFit/>
          </a:bodyPr>
          <a:lstStyle/>
          <a:p>
            <a:r>
              <a:rPr lang="en-GB" dirty="0"/>
              <a:t>P</a:t>
            </a:r>
          </a:p>
        </p:txBody>
      </p:sp>
      <p:sp>
        <p:nvSpPr>
          <p:cNvPr id="14" name="TextBox 13"/>
          <p:cNvSpPr txBox="1"/>
          <p:nvPr/>
        </p:nvSpPr>
        <p:spPr>
          <a:xfrm>
            <a:off x="1487071" y="2974005"/>
            <a:ext cx="324367" cy="369332"/>
          </a:xfrm>
          <a:prstGeom prst="rect">
            <a:avLst/>
          </a:prstGeom>
          <a:noFill/>
        </p:spPr>
        <p:txBody>
          <a:bodyPr wrap="square" rtlCol="0">
            <a:spAutoFit/>
          </a:bodyPr>
          <a:lstStyle/>
          <a:p>
            <a:r>
              <a:rPr lang="el-GR" dirty="0"/>
              <a:t>ρ</a:t>
            </a:r>
            <a:endParaRPr lang="en-GB" dirty="0"/>
          </a:p>
        </p:txBody>
      </p:sp>
      <p:sp>
        <p:nvSpPr>
          <p:cNvPr id="15" name="TextBox 14"/>
          <p:cNvSpPr txBox="1"/>
          <p:nvPr/>
        </p:nvSpPr>
        <p:spPr>
          <a:xfrm>
            <a:off x="1538606" y="4807894"/>
            <a:ext cx="272832" cy="369332"/>
          </a:xfrm>
          <a:prstGeom prst="rect">
            <a:avLst/>
          </a:prstGeom>
          <a:noFill/>
        </p:spPr>
        <p:txBody>
          <a:bodyPr wrap="square" rtlCol="0">
            <a:spAutoFit/>
          </a:bodyPr>
          <a:lstStyle/>
          <a:p>
            <a:r>
              <a:rPr lang="en-GB" dirty="0"/>
              <a:t>v</a:t>
            </a:r>
          </a:p>
        </p:txBody>
      </p:sp>
      <p:cxnSp>
        <p:nvCxnSpPr>
          <p:cNvPr id="17" name="Straight Connector 16"/>
          <p:cNvCxnSpPr/>
          <p:nvPr/>
        </p:nvCxnSpPr>
        <p:spPr>
          <a:xfrm flipV="1">
            <a:off x="1864895" y="1545771"/>
            <a:ext cx="944526" cy="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8" name="Arc 17"/>
          <p:cNvSpPr/>
          <p:nvPr/>
        </p:nvSpPr>
        <p:spPr>
          <a:xfrm flipH="1" flipV="1">
            <a:off x="2809421" y="837717"/>
            <a:ext cx="1872343" cy="1416108"/>
          </a:xfrm>
          <a:prstGeom prst="arc">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cxnSp>
        <p:nvCxnSpPr>
          <p:cNvPr id="20" name="Elbow Connector 19"/>
          <p:cNvCxnSpPr/>
          <p:nvPr/>
        </p:nvCxnSpPr>
        <p:spPr>
          <a:xfrm>
            <a:off x="3745592" y="2253825"/>
            <a:ext cx="5347608" cy="260775"/>
          </a:xfrm>
          <a:prstGeom prst="bentConnector3">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a:stCxn id="18" idx="2"/>
          </p:cNvCxnSpPr>
          <p:nvPr/>
        </p:nvCxnSpPr>
        <p:spPr>
          <a:xfrm>
            <a:off x="2809421" y="1545771"/>
            <a:ext cx="49526" cy="4947626"/>
          </a:xfrm>
          <a:prstGeom prst="line">
            <a:avLst/>
          </a:prstGeom>
          <a:ln w="15875">
            <a:prstDash val="dash"/>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18" idx="0"/>
          </p:cNvCxnSpPr>
          <p:nvPr/>
        </p:nvCxnSpPr>
        <p:spPr>
          <a:xfrm>
            <a:off x="3745593" y="2253825"/>
            <a:ext cx="56691" cy="4239572"/>
          </a:xfrm>
          <a:prstGeom prst="line">
            <a:avLst/>
          </a:prstGeom>
          <a:ln w="15875">
            <a:prstDash val="dash"/>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5457463" y="2253825"/>
            <a:ext cx="46299" cy="4187486"/>
          </a:xfrm>
          <a:prstGeom prst="line">
            <a:avLst/>
          </a:prstGeom>
          <a:ln w="15875">
            <a:prstDash val="dash"/>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6418162" y="2514600"/>
            <a:ext cx="11575" cy="3915137"/>
          </a:xfrm>
          <a:prstGeom prst="line">
            <a:avLst/>
          </a:prstGeom>
          <a:ln w="15875">
            <a:prstDash val="dash"/>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2123954" y="1961909"/>
            <a:ext cx="381965" cy="369332"/>
          </a:xfrm>
          <a:prstGeom prst="rect">
            <a:avLst/>
          </a:prstGeom>
          <a:noFill/>
        </p:spPr>
        <p:txBody>
          <a:bodyPr wrap="square" rtlCol="0">
            <a:spAutoFit/>
          </a:bodyPr>
          <a:lstStyle/>
          <a:p>
            <a:r>
              <a:rPr lang="en-GB" dirty="0"/>
              <a:t>4</a:t>
            </a:r>
          </a:p>
        </p:txBody>
      </p:sp>
      <p:sp>
        <p:nvSpPr>
          <p:cNvPr id="34" name="TextBox 33"/>
          <p:cNvSpPr txBox="1"/>
          <p:nvPr/>
        </p:nvSpPr>
        <p:spPr>
          <a:xfrm>
            <a:off x="3067291" y="2338086"/>
            <a:ext cx="393539" cy="369332"/>
          </a:xfrm>
          <a:prstGeom prst="rect">
            <a:avLst/>
          </a:prstGeom>
          <a:noFill/>
        </p:spPr>
        <p:txBody>
          <a:bodyPr wrap="square" rtlCol="0">
            <a:spAutoFit/>
          </a:bodyPr>
          <a:lstStyle/>
          <a:p>
            <a:r>
              <a:rPr lang="en-GB" dirty="0"/>
              <a:t>3</a:t>
            </a:r>
          </a:p>
        </p:txBody>
      </p:sp>
      <p:sp>
        <p:nvSpPr>
          <p:cNvPr id="36" name="TextBox 35"/>
          <p:cNvSpPr txBox="1"/>
          <p:nvPr/>
        </p:nvSpPr>
        <p:spPr>
          <a:xfrm>
            <a:off x="4253696" y="2378597"/>
            <a:ext cx="428068" cy="369332"/>
          </a:xfrm>
          <a:prstGeom prst="rect">
            <a:avLst/>
          </a:prstGeom>
          <a:noFill/>
        </p:spPr>
        <p:txBody>
          <a:bodyPr wrap="square" rtlCol="0">
            <a:spAutoFit/>
          </a:bodyPr>
          <a:lstStyle/>
          <a:p>
            <a:r>
              <a:rPr lang="en-GB" dirty="0"/>
              <a:t>2’</a:t>
            </a:r>
          </a:p>
        </p:txBody>
      </p:sp>
      <p:sp>
        <p:nvSpPr>
          <p:cNvPr id="37" name="TextBox 36"/>
          <p:cNvSpPr txBox="1"/>
          <p:nvPr/>
        </p:nvSpPr>
        <p:spPr>
          <a:xfrm>
            <a:off x="5596359" y="2338086"/>
            <a:ext cx="399327" cy="369332"/>
          </a:xfrm>
          <a:prstGeom prst="rect">
            <a:avLst/>
          </a:prstGeom>
          <a:noFill/>
        </p:spPr>
        <p:txBody>
          <a:bodyPr wrap="square" rtlCol="0">
            <a:spAutoFit/>
          </a:bodyPr>
          <a:lstStyle/>
          <a:p>
            <a:r>
              <a:rPr lang="en-GB" dirty="0"/>
              <a:t>2</a:t>
            </a:r>
          </a:p>
        </p:txBody>
      </p:sp>
      <p:sp>
        <p:nvSpPr>
          <p:cNvPr id="38" name="TextBox 37"/>
          <p:cNvSpPr txBox="1"/>
          <p:nvPr/>
        </p:nvSpPr>
        <p:spPr>
          <a:xfrm>
            <a:off x="7714527" y="2170253"/>
            <a:ext cx="306729" cy="369332"/>
          </a:xfrm>
          <a:prstGeom prst="rect">
            <a:avLst/>
          </a:prstGeom>
          <a:noFill/>
        </p:spPr>
        <p:txBody>
          <a:bodyPr wrap="square" rtlCol="0">
            <a:spAutoFit/>
          </a:bodyPr>
          <a:lstStyle/>
          <a:p>
            <a:r>
              <a:rPr lang="en-GB" dirty="0"/>
              <a:t>1</a:t>
            </a:r>
          </a:p>
        </p:txBody>
      </p:sp>
      <p:sp>
        <p:nvSpPr>
          <p:cNvPr id="39" name="Right Arrow 38"/>
          <p:cNvSpPr/>
          <p:nvPr/>
        </p:nvSpPr>
        <p:spPr>
          <a:xfrm>
            <a:off x="5461917" y="1633897"/>
            <a:ext cx="353028" cy="23019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ight Arrow 40"/>
          <p:cNvSpPr/>
          <p:nvPr/>
        </p:nvSpPr>
        <p:spPr>
          <a:xfrm>
            <a:off x="6470248" y="2200602"/>
            <a:ext cx="318304" cy="184666"/>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sp>
        <p:nvSpPr>
          <p:cNvPr id="42" name="TextBox 41"/>
          <p:cNvSpPr txBox="1"/>
          <p:nvPr/>
        </p:nvSpPr>
        <p:spPr>
          <a:xfrm>
            <a:off x="2858947" y="6441311"/>
            <a:ext cx="1151681" cy="369332"/>
          </a:xfrm>
          <a:prstGeom prst="rect">
            <a:avLst/>
          </a:prstGeom>
          <a:noFill/>
        </p:spPr>
        <p:txBody>
          <a:bodyPr wrap="square" rtlCol="0">
            <a:spAutoFit/>
          </a:bodyPr>
          <a:lstStyle/>
          <a:p>
            <a:r>
              <a:rPr lang="en-GB" dirty="0" err="1"/>
              <a:t>Exp</a:t>
            </a:r>
            <a:r>
              <a:rPr lang="en-GB" dirty="0"/>
              <a:t> wave</a:t>
            </a:r>
          </a:p>
        </p:txBody>
      </p:sp>
      <p:sp>
        <p:nvSpPr>
          <p:cNvPr id="43" name="TextBox 42"/>
          <p:cNvSpPr txBox="1"/>
          <p:nvPr/>
        </p:nvSpPr>
        <p:spPr>
          <a:xfrm>
            <a:off x="5024267" y="6478268"/>
            <a:ext cx="930303" cy="369332"/>
          </a:xfrm>
          <a:prstGeom prst="rect">
            <a:avLst/>
          </a:prstGeom>
          <a:noFill/>
        </p:spPr>
        <p:txBody>
          <a:bodyPr wrap="square" rtlCol="0">
            <a:spAutoFit/>
          </a:bodyPr>
          <a:lstStyle/>
          <a:p>
            <a:r>
              <a:rPr lang="en-GB" dirty="0"/>
              <a:t>contact</a:t>
            </a:r>
          </a:p>
        </p:txBody>
      </p:sp>
      <p:sp>
        <p:nvSpPr>
          <p:cNvPr id="44" name="TextBox 43"/>
          <p:cNvSpPr txBox="1"/>
          <p:nvPr/>
        </p:nvSpPr>
        <p:spPr>
          <a:xfrm>
            <a:off x="6227859" y="6478268"/>
            <a:ext cx="803082" cy="369332"/>
          </a:xfrm>
          <a:prstGeom prst="rect">
            <a:avLst/>
          </a:prstGeom>
          <a:noFill/>
        </p:spPr>
        <p:txBody>
          <a:bodyPr wrap="square" rtlCol="0">
            <a:spAutoFit/>
          </a:bodyPr>
          <a:lstStyle/>
          <a:p>
            <a:r>
              <a:rPr lang="en-GB" dirty="0"/>
              <a:t>shock</a:t>
            </a:r>
          </a:p>
        </p:txBody>
      </p:sp>
      <p:cxnSp>
        <p:nvCxnSpPr>
          <p:cNvPr id="48" name="Straight Connector 47"/>
          <p:cNvCxnSpPr/>
          <p:nvPr/>
        </p:nvCxnSpPr>
        <p:spPr>
          <a:xfrm flipV="1">
            <a:off x="2851484" y="5317506"/>
            <a:ext cx="950800" cy="970273"/>
          </a:xfrm>
          <a:prstGeom prst="line">
            <a:avLst/>
          </a:prstGeom>
          <a:ln w="3175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a:off x="3773347" y="5317507"/>
            <a:ext cx="2644815" cy="0"/>
          </a:xfrm>
          <a:prstGeom prst="line">
            <a:avLst/>
          </a:prstGeom>
          <a:ln w="3175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a:off x="6418162" y="5359179"/>
            <a:ext cx="11575" cy="928599"/>
          </a:xfrm>
          <a:prstGeom prst="line">
            <a:avLst/>
          </a:prstGeom>
          <a:ln w="3175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a:off x="1913021" y="3414911"/>
            <a:ext cx="921163" cy="0"/>
          </a:xfrm>
          <a:prstGeom prst="line">
            <a:avLst/>
          </a:prstGeom>
          <a:ln w="3492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a:off x="2809421" y="3419061"/>
            <a:ext cx="5341" cy="0"/>
          </a:xfrm>
          <a:prstGeom prst="line">
            <a:avLst/>
          </a:prstGeom>
        </p:spPr>
        <p:style>
          <a:lnRef idx="1">
            <a:schemeClr val="accent1"/>
          </a:lnRef>
          <a:fillRef idx="0">
            <a:schemeClr val="accent1"/>
          </a:fillRef>
          <a:effectRef idx="0">
            <a:schemeClr val="accent1"/>
          </a:effectRef>
          <a:fontRef idx="minor">
            <a:schemeClr val="tx1"/>
          </a:fontRef>
        </p:style>
      </p:cxnSp>
      <p:sp>
        <p:nvSpPr>
          <p:cNvPr id="60" name="Arc 59"/>
          <p:cNvSpPr/>
          <p:nvPr/>
        </p:nvSpPr>
        <p:spPr>
          <a:xfrm flipH="1" flipV="1">
            <a:off x="2851483" y="3091952"/>
            <a:ext cx="1830280" cy="649901"/>
          </a:xfrm>
          <a:prstGeom prst="arc">
            <a:avLst>
              <a:gd name="adj1" fmla="val 16199997"/>
              <a:gd name="adj2" fmla="val 0"/>
            </a:avLst>
          </a:prstGeom>
          <a:ln w="34925">
            <a:solidFill>
              <a:srgbClr val="00B0F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cxnSp>
        <p:nvCxnSpPr>
          <p:cNvPr id="62" name="Straight Connector 61"/>
          <p:cNvCxnSpPr>
            <a:stCxn id="60" idx="0"/>
          </p:cNvCxnSpPr>
          <p:nvPr/>
        </p:nvCxnSpPr>
        <p:spPr>
          <a:xfrm>
            <a:off x="3766623" y="3741853"/>
            <a:ext cx="1690840" cy="0"/>
          </a:xfrm>
          <a:prstGeom prst="line">
            <a:avLst/>
          </a:prstGeom>
          <a:ln w="3492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a:off x="5457463" y="3741853"/>
            <a:ext cx="0" cy="281507"/>
          </a:xfrm>
          <a:prstGeom prst="line">
            <a:avLst/>
          </a:prstGeom>
          <a:ln w="3492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68" name="Elbow Connector 67"/>
          <p:cNvCxnSpPr/>
          <p:nvPr/>
        </p:nvCxnSpPr>
        <p:spPr>
          <a:xfrm>
            <a:off x="5457463" y="4023360"/>
            <a:ext cx="3635737" cy="238539"/>
          </a:xfrm>
          <a:prstGeom prst="bentConnector3">
            <a:avLst>
              <a:gd name="adj1" fmla="val 26818"/>
            </a:avLst>
          </a:prstGeom>
          <a:ln w="34925">
            <a:solidFill>
              <a:srgbClr val="00B0F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452592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19405"/>
            <a:ext cx="10515600" cy="1325563"/>
          </a:xfrm>
        </p:spPr>
        <p:txBody>
          <a:bodyPr/>
          <a:lstStyle/>
          <a:p>
            <a:r>
              <a:rPr lang="en-GB" dirty="0"/>
              <a:t>The Euler equations of gas dynamics</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fontScale="92500" lnSpcReduction="20000"/>
              </a:bodyPr>
              <a:lstStyle/>
              <a:p>
                <a:r>
                  <a:rPr lang="en-GB" dirty="0"/>
                  <a:t>The first Euler equation is concerned with conservation of mass. The other two Euler equations relate to  conservation of momentum and energy. They all have a similar form.. In  1D:</a:t>
                </a:r>
              </a:p>
              <a:p>
                <a:endParaRPr lang="en-GB" dirty="0"/>
              </a:p>
              <a:p>
                <a:pPr marL="0" indent="0">
                  <a:buNone/>
                </a:pPr>
                <a14:m>
                  <m:oMathPara xmlns:m="http://schemas.openxmlformats.org/officeDocument/2006/math">
                    <m:oMathParaPr>
                      <m:jc m:val="centerGroup"/>
                    </m:oMathParaPr>
                    <m:oMath xmlns:m="http://schemas.openxmlformats.org/officeDocument/2006/math">
                      <m:f>
                        <m:fPr>
                          <m:ctrlPr>
                            <a:rPr lang="en-GB" i="1" dirty="0" smtClean="0">
                              <a:latin typeface="Cambria Math" panose="02040503050406030204" pitchFamily="18" charset="0"/>
                            </a:rPr>
                          </m:ctrlPr>
                        </m:fPr>
                        <m:num>
                          <m:r>
                            <a:rPr lang="en-GB" dirty="0">
                              <a:latin typeface="Cambria Math" panose="02040503050406030204" pitchFamily="18" charset="0"/>
                            </a:rPr>
                            <m:t>𝜕</m:t>
                          </m:r>
                        </m:num>
                        <m:den>
                          <m:r>
                            <a:rPr lang="en-GB" i="0" dirty="0">
                              <a:latin typeface="Cambria Math" panose="02040503050406030204" pitchFamily="18" charset="0"/>
                            </a:rPr>
                            <m:t>𝜕</m:t>
                          </m:r>
                          <m:r>
                            <a:rPr lang="en-GB" b="0" i="1" dirty="0" smtClean="0">
                              <a:latin typeface="Cambria Math" panose="02040503050406030204" pitchFamily="18" charset="0"/>
                            </a:rPr>
                            <m:t>𝑡</m:t>
                          </m:r>
                        </m:den>
                      </m:f>
                      <m:sSubSup>
                        <m:sSubSupPr>
                          <m:ctrlPr>
                            <a:rPr lang="en-GB" i="1" dirty="0" smtClean="0">
                              <a:latin typeface="Cambria Math" panose="02040503050406030204" pitchFamily="18" charset="0"/>
                            </a:rPr>
                          </m:ctrlPr>
                        </m:sSubSupPr>
                        <m:e>
                          <m:d>
                            <m:dPr>
                              <m:ctrlPr>
                                <a:rPr lang="en-GB" i="1" dirty="0">
                                  <a:latin typeface="Cambria Math" panose="02040503050406030204" pitchFamily="18" charset="0"/>
                                </a:rPr>
                              </m:ctrlPr>
                            </m:dPr>
                            <m:e>
                              <m:m>
                                <m:mPr>
                                  <m:mcs>
                                    <m:mc>
                                      <m:mcPr>
                                        <m:count m:val="1"/>
                                        <m:mcJc m:val="center"/>
                                      </m:mcPr>
                                    </m:mc>
                                  </m:mcs>
                                  <m:ctrlPr>
                                    <a:rPr lang="en-GB" i="1" dirty="0" smtClean="0">
                                      <a:latin typeface="Cambria Math" panose="02040503050406030204" pitchFamily="18" charset="0"/>
                                    </a:rPr>
                                  </m:ctrlPr>
                                </m:mPr>
                                <m:mr>
                                  <m:e>
                                    <m:r>
                                      <m:rPr>
                                        <m:brk m:alnAt="7"/>
                                      </m:rPr>
                                      <a:rPr lang="en-GB" i="1" dirty="0" smtClean="0">
                                        <a:latin typeface="Cambria Math" panose="02040503050406030204" pitchFamily="18" charset="0"/>
                                        <a:ea typeface="Cambria Math" panose="02040503050406030204" pitchFamily="18" charset="0"/>
                                      </a:rPr>
                                      <m:t>𝜌</m:t>
                                    </m:r>
                                  </m:e>
                                </m:mr>
                                <m:mr>
                                  <m:e>
                                    <m:r>
                                      <a:rPr lang="en-GB" i="1" dirty="0" smtClean="0">
                                        <a:latin typeface="Cambria Math" panose="02040503050406030204" pitchFamily="18" charset="0"/>
                                        <a:ea typeface="Cambria Math" panose="02040503050406030204" pitchFamily="18" charset="0"/>
                                      </a:rPr>
                                      <m:t>𝜌</m:t>
                                    </m:r>
                                    <m:r>
                                      <a:rPr lang="en-GB" b="0" i="1" dirty="0" smtClean="0">
                                        <a:latin typeface="Cambria Math" panose="02040503050406030204" pitchFamily="18" charset="0"/>
                                        <a:ea typeface="Cambria Math" panose="02040503050406030204" pitchFamily="18" charset="0"/>
                                      </a:rPr>
                                      <m:t>𝑢</m:t>
                                    </m:r>
                                  </m:e>
                                </m:mr>
                                <m:mr>
                                  <m:e>
                                    <m:r>
                                      <a:rPr lang="en-GB" b="0" i="1" dirty="0" smtClean="0">
                                        <a:latin typeface="Cambria Math" panose="02040503050406030204" pitchFamily="18" charset="0"/>
                                      </a:rPr>
                                      <m:t>𝐸</m:t>
                                    </m:r>
                                  </m:e>
                                </m:mr>
                              </m:m>
                            </m:e>
                          </m:d>
                        </m:e>
                        <m:sub/>
                        <m:sup/>
                      </m:sSubSup>
                      <m:r>
                        <a:rPr lang="en-GB" b="0" i="1" dirty="0" smtClean="0">
                          <a:latin typeface="Cambria Math" panose="02040503050406030204" pitchFamily="18" charset="0"/>
                        </a:rPr>
                        <m:t>  +  </m:t>
                      </m:r>
                      <m:f>
                        <m:fPr>
                          <m:ctrlPr>
                            <a:rPr lang="en-GB" b="0" i="1" dirty="0" smtClean="0">
                              <a:latin typeface="Cambria Math" panose="02040503050406030204" pitchFamily="18" charset="0"/>
                            </a:rPr>
                          </m:ctrlPr>
                        </m:fPr>
                        <m:num>
                          <m:r>
                            <a:rPr lang="en-GB" b="0" i="1" dirty="0" smtClean="0">
                              <a:latin typeface="Cambria Math" panose="02040503050406030204" pitchFamily="18" charset="0"/>
                            </a:rPr>
                            <m:t>𝜕</m:t>
                          </m:r>
                        </m:num>
                        <m:den>
                          <m:r>
                            <a:rPr lang="en-GB" b="0" i="1" dirty="0" smtClean="0">
                              <a:latin typeface="Cambria Math" panose="02040503050406030204" pitchFamily="18" charset="0"/>
                            </a:rPr>
                            <m:t>𝜕</m:t>
                          </m:r>
                          <m:r>
                            <a:rPr lang="en-GB" b="0" i="1" dirty="0" smtClean="0">
                              <a:latin typeface="Cambria Math" panose="02040503050406030204" pitchFamily="18" charset="0"/>
                            </a:rPr>
                            <m:t>𝑥</m:t>
                          </m:r>
                        </m:den>
                      </m:f>
                      <m:d>
                        <m:dPr>
                          <m:ctrlPr>
                            <a:rPr lang="en-GB" i="1" dirty="0">
                              <a:latin typeface="Cambria Math" panose="02040503050406030204" pitchFamily="18" charset="0"/>
                            </a:rPr>
                          </m:ctrlPr>
                        </m:dPr>
                        <m:e>
                          <m:m>
                            <m:mPr>
                              <m:mcs>
                                <m:mc>
                                  <m:mcPr>
                                    <m:count m:val="1"/>
                                    <m:mcJc m:val="center"/>
                                  </m:mcPr>
                                </m:mc>
                              </m:mcs>
                              <m:ctrlPr>
                                <a:rPr lang="en-GB" i="1" dirty="0">
                                  <a:latin typeface="Cambria Math" panose="02040503050406030204" pitchFamily="18" charset="0"/>
                                </a:rPr>
                              </m:ctrlPr>
                            </m:mPr>
                            <m:mr>
                              <m:e>
                                <m:m>
                                  <m:mPr>
                                    <m:mcs>
                                      <m:mc>
                                        <m:mcPr>
                                          <m:count m:val="1"/>
                                          <m:mcJc m:val="center"/>
                                        </m:mcPr>
                                      </m:mc>
                                    </m:mcs>
                                    <m:ctrlPr>
                                      <a:rPr lang="en-GB" i="1" dirty="0" smtClean="0">
                                        <a:latin typeface="Cambria Math" panose="02040503050406030204" pitchFamily="18" charset="0"/>
                                      </a:rPr>
                                    </m:ctrlPr>
                                  </m:mPr>
                                  <m:mr>
                                    <m:e>
                                      <m:r>
                                        <m:rPr>
                                          <m:brk m:alnAt="7"/>
                                        </m:rPr>
                                        <a:rPr lang="en-GB" i="1" dirty="0" smtClean="0">
                                          <a:latin typeface="Cambria Math" panose="02040503050406030204" pitchFamily="18" charset="0"/>
                                          <a:ea typeface="Cambria Math" panose="02040503050406030204" pitchFamily="18" charset="0"/>
                                        </a:rPr>
                                        <m:t>𝜌</m:t>
                                      </m:r>
                                      <m:r>
                                        <a:rPr lang="en-GB" b="0" i="1" dirty="0" smtClean="0">
                                          <a:latin typeface="Cambria Math" panose="02040503050406030204" pitchFamily="18" charset="0"/>
                                          <a:ea typeface="Cambria Math" panose="02040503050406030204" pitchFamily="18" charset="0"/>
                                        </a:rPr>
                                        <m:t>𝑢</m:t>
                                      </m:r>
                                    </m:e>
                                  </m:mr>
                                  <m:mr>
                                    <m:e>
                                      <m:r>
                                        <a:rPr lang="en-GB" i="1" dirty="0" smtClean="0">
                                          <a:latin typeface="Cambria Math" panose="02040503050406030204" pitchFamily="18" charset="0"/>
                                          <a:ea typeface="Cambria Math" panose="02040503050406030204" pitchFamily="18" charset="0"/>
                                        </a:rPr>
                                        <m:t>𝜌</m:t>
                                      </m:r>
                                      <m:r>
                                        <a:rPr lang="en-GB" b="0" i="1" dirty="0" smtClean="0">
                                          <a:latin typeface="Cambria Math" panose="02040503050406030204" pitchFamily="18" charset="0"/>
                                          <a:ea typeface="Cambria Math" panose="02040503050406030204" pitchFamily="18" charset="0"/>
                                        </a:rPr>
                                        <m:t>𝑢</m:t>
                                      </m:r>
                                      <m:r>
                                        <a:rPr lang="en-GB" b="0" i="1" baseline="30000" dirty="0" smtClean="0">
                                          <a:latin typeface="Cambria Math" panose="02040503050406030204" pitchFamily="18" charset="0"/>
                                          <a:ea typeface="Cambria Math" panose="02040503050406030204" pitchFamily="18" charset="0"/>
                                        </a:rPr>
                                        <m:t>2</m:t>
                                      </m:r>
                                    </m:e>
                                  </m:mr>
                                </m:m>
                              </m:e>
                            </m:mr>
                            <m:mr>
                              <m:e>
                                <m:r>
                                  <a:rPr lang="en-GB" b="0" i="1" dirty="0" smtClean="0">
                                    <a:latin typeface="Cambria Math" panose="02040503050406030204" pitchFamily="18" charset="0"/>
                                  </a:rPr>
                                  <m:t>𝐻</m:t>
                                </m:r>
                                <m:r>
                                  <a:rPr lang="en-GB" b="0" i="1" dirty="0" smtClean="0">
                                    <a:latin typeface="Cambria Math" panose="02040503050406030204" pitchFamily="18" charset="0"/>
                                  </a:rPr>
                                  <m:t>+</m:t>
                                </m:r>
                                <m:r>
                                  <a:rPr lang="en-GB" b="0" i="1" dirty="0" smtClean="0">
                                    <a:latin typeface="Cambria Math" panose="02040503050406030204" pitchFamily="18" charset="0"/>
                                  </a:rPr>
                                  <m:t>𝑢</m:t>
                                </m:r>
                                <m:r>
                                  <a:rPr lang="en-GB" b="0" i="1" baseline="30000" dirty="0" smtClean="0">
                                    <a:latin typeface="Cambria Math" panose="02040503050406030204" pitchFamily="18" charset="0"/>
                                  </a:rPr>
                                  <m:t>2</m:t>
                                </m:r>
                                <m:r>
                                  <a:rPr lang="en-GB" b="0" i="1" dirty="0" smtClean="0">
                                    <a:latin typeface="Cambria Math" panose="02040503050406030204" pitchFamily="18" charset="0"/>
                                  </a:rPr>
                                  <m:t>/2</m:t>
                                </m:r>
                              </m:e>
                            </m:mr>
                          </m:m>
                          <m:r>
                            <a:rPr lang="en-GB" b="0" i="1" dirty="0" smtClean="0">
                              <a:latin typeface="Cambria Math" panose="02040503050406030204" pitchFamily="18" charset="0"/>
                            </a:rPr>
                            <m:t>+</m:t>
                          </m:r>
                          <m:r>
                            <a:rPr lang="en-GB" b="0" i="1" dirty="0" smtClean="0">
                              <a:latin typeface="Cambria Math" panose="02040503050406030204" pitchFamily="18" charset="0"/>
                            </a:rPr>
                            <m:t>𝑝</m:t>
                          </m:r>
                        </m:e>
                      </m:d>
                      <m:r>
                        <a:rPr lang="en-GB" i="0" dirty="0">
                          <a:latin typeface="Cambria Math" panose="02040503050406030204" pitchFamily="18" charset="0"/>
                        </a:rPr>
                        <m:t>=0</m:t>
                      </m:r>
                    </m:oMath>
                  </m:oMathPara>
                </a14:m>
                <a:endParaRPr lang="en-GB" dirty="0"/>
              </a:p>
              <a:p>
                <a:pPr marL="0" indent="0">
                  <a:buNone/>
                </a:pPr>
                <a:r>
                  <a:rPr lang="en-GB" dirty="0"/>
                  <a:t>where H is enthalpy </a:t>
                </a:r>
              </a:p>
              <a:p>
                <a:pPr marL="0" indent="0">
                  <a:buNone/>
                </a:pPr>
                <a:endParaRPr lang="en-GB" dirty="0"/>
              </a:p>
              <a:p>
                <a:pPr marL="0" indent="0">
                  <a:buNone/>
                </a:pPr>
                <a:r>
                  <a:rPr lang="en-GB" dirty="0"/>
                  <a:t>In steady state </a:t>
                </a:r>
                <a14:m>
                  <m:oMath xmlns:m="http://schemas.openxmlformats.org/officeDocument/2006/math">
                    <m:f>
                      <m:fPr>
                        <m:ctrlPr>
                          <a:rPr lang="en-GB" i="1" smtClean="0">
                            <a:latin typeface="Cambria Math" panose="02040503050406030204" pitchFamily="18" charset="0"/>
                          </a:rPr>
                        </m:ctrlPr>
                      </m:fPr>
                      <m:num>
                        <m:r>
                          <a:rPr lang="en-GB" i="1" smtClean="0">
                            <a:latin typeface="Cambria Math" panose="02040503050406030204" pitchFamily="18" charset="0"/>
                          </a:rPr>
                          <m:t>𝑑</m:t>
                        </m:r>
                        <m:r>
                          <a:rPr lang="en-GB" b="0" i="1" smtClean="0">
                            <a:latin typeface="Cambria Math" panose="02040503050406030204" pitchFamily="18" charset="0"/>
                          </a:rPr>
                          <m:t> </m:t>
                        </m:r>
                      </m:num>
                      <m:den>
                        <m:r>
                          <a:rPr lang="en-GB" i="1" smtClean="0">
                            <a:latin typeface="Cambria Math" panose="02040503050406030204" pitchFamily="18" charset="0"/>
                          </a:rPr>
                          <m:t>𝑑</m:t>
                        </m:r>
                        <m:r>
                          <a:rPr lang="en-GB" b="0" i="1" smtClean="0">
                            <a:latin typeface="Cambria Math" panose="02040503050406030204" pitchFamily="18" charset="0"/>
                          </a:rPr>
                          <m:t>𝑡</m:t>
                        </m:r>
                      </m:den>
                    </m:f>
                  </m:oMath>
                </a14:m>
                <a:r>
                  <a:rPr lang="en-GB" dirty="0"/>
                  <a:t> = 0     and </a:t>
                </a:r>
                <a:r>
                  <a:rPr lang="en-GB" b="1" u="sng" dirty="0"/>
                  <a:t>the steady-state conservation laws will also apply if we move in  a frame of reference with a shock that has constant speed</a:t>
                </a:r>
                <a:r>
                  <a:rPr lang="en-GB" dirty="0"/>
                  <a:t>. </a:t>
                </a:r>
              </a:p>
              <a:p>
                <a:pPr marL="0" indent="0">
                  <a:buNone/>
                </a:pPr>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1043" t="-3501" r="-232" b="-2661"/>
                </a:stretch>
              </a:blipFill>
            </p:spPr>
            <p:txBody>
              <a:bodyPr/>
              <a:lstStyle/>
              <a:p>
                <a:r>
                  <a:rPr lang="en-GB">
                    <a:noFill/>
                  </a:rPr>
                  <a:t> </a:t>
                </a:r>
              </a:p>
            </p:txBody>
          </p:sp>
        </mc:Fallback>
      </mc:AlternateContent>
    </p:spTree>
    <p:extLst>
      <p:ext uri="{BB962C8B-B14F-4D97-AF65-F5344CB8AC3E}">
        <p14:creationId xmlns:p14="http://schemas.microsoft.com/office/powerpoint/2010/main" val="29191069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20852" y="2209673"/>
                <a:ext cx="10515600" cy="4017391"/>
              </a:xfrm>
            </p:spPr>
            <p:txBody>
              <a:bodyPr/>
              <a:lstStyle/>
              <a:p>
                <a:pPr marL="0" indent="0">
                  <a:buNone/>
                </a:pPr>
                <a:r>
                  <a:rPr lang="en-GB" dirty="0"/>
                  <a:t>  Across  the shock, moving with a steady velocity  we therefore get:</a:t>
                </a:r>
              </a:p>
              <a:p>
                <a:pPr marL="0" indent="0">
                  <a:buNone/>
                </a:pPr>
                <a:r>
                  <a:rPr lang="en-GB" dirty="0"/>
                  <a:t>                  	 </a:t>
                </a:r>
                <a:r>
                  <a:rPr lang="el-GR" dirty="0"/>
                  <a:t>ρ</a:t>
                </a:r>
                <a:r>
                  <a:rPr lang="en-GB" baseline="-25000" dirty="0"/>
                  <a:t>1</a:t>
                </a:r>
                <a:r>
                  <a:rPr lang="en-GB" dirty="0"/>
                  <a:t>u</a:t>
                </a:r>
                <a:r>
                  <a:rPr lang="en-GB" baseline="-25000" dirty="0"/>
                  <a:t>1</a:t>
                </a:r>
                <a:r>
                  <a:rPr lang="en-GB" dirty="0"/>
                  <a:t> = </a:t>
                </a:r>
                <a:r>
                  <a:rPr lang="el-GR" dirty="0"/>
                  <a:t>ρ</a:t>
                </a:r>
                <a:r>
                  <a:rPr lang="en-GB" baseline="-25000" dirty="0"/>
                  <a:t>2</a:t>
                </a:r>
                <a:r>
                  <a:rPr lang="en-GB" dirty="0"/>
                  <a:t>u</a:t>
                </a:r>
                <a:r>
                  <a:rPr lang="en-GB" baseline="-25000" dirty="0"/>
                  <a:t>2</a:t>
                </a:r>
              </a:p>
              <a:p>
                <a:pPr marL="0" indent="0">
                  <a:buNone/>
                </a:pPr>
                <a:endParaRPr lang="en-GB" dirty="0"/>
              </a:p>
              <a:p>
                <a:pPr marL="0" indent="0">
                  <a:buNone/>
                </a:pPr>
                <a:r>
                  <a:rPr lang="en-GB" dirty="0"/>
                  <a:t>		 p</a:t>
                </a:r>
                <a:r>
                  <a:rPr lang="en-GB" baseline="-25000" dirty="0"/>
                  <a:t>1</a:t>
                </a:r>
                <a:r>
                  <a:rPr lang="en-GB" dirty="0"/>
                  <a:t>  + </a:t>
                </a:r>
                <a:r>
                  <a:rPr lang="el-GR" dirty="0"/>
                  <a:t>ρ</a:t>
                </a:r>
                <a:r>
                  <a:rPr lang="en-GB" baseline="-25000" dirty="0"/>
                  <a:t>1</a:t>
                </a:r>
                <a:r>
                  <a:rPr lang="en-GB" dirty="0"/>
                  <a:t>u</a:t>
                </a:r>
                <a:r>
                  <a:rPr lang="en-GB" baseline="-25000" dirty="0"/>
                  <a:t>1</a:t>
                </a:r>
                <a:r>
                  <a:rPr lang="en-GB" baseline="30000" dirty="0"/>
                  <a:t>2</a:t>
                </a:r>
                <a:r>
                  <a:rPr lang="en-GB" dirty="0"/>
                  <a:t>   = p</a:t>
                </a:r>
                <a:r>
                  <a:rPr lang="en-GB" baseline="-25000" dirty="0"/>
                  <a:t>2</a:t>
                </a:r>
                <a:r>
                  <a:rPr lang="en-GB" dirty="0"/>
                  <a:t>  + </a:t>
                </a:r>
                <a:r>
                  <a:rPr lang="el-GR" dirty="0"/>
                  <a:t>ρ</a:t>
                </a:r>
                <a:r>
                  <a:rPr lang="en-GB" baseline="-25000" dirty="0"/>
                  <a:t>2</a:t>
                </a:r>
                <a:r>
                  <a:rPr lang="en-GB" dirty="0"/>
                  <a:t>u</a:t>
                </a:r>
                <a:r>
                  <a:rPr lang="en-GB" baseline="-25000" dirty="0"/>
                  <a:t>2</a:t>
                </a:r>
                <a:r>
                  <a:rPr lang="en-GB" baseline="30000" dirty="0"/>
                  <a:t>2</a:t>
                </a:r>
              </a:p>
              <a:p>
                <a:pPr marL="0" indent="0">
                  <a:buNone/>
                </a:pPr>
                <a:endParaRPr lang="en-GB" dirty="0"/>
              </a:p>
              <a:p>
                <a:pPr marL="0" indent="0">
                  <a:buNone/>
                </a:pPr>
                <a:r>
                  <a:rPr lang="en-GB" dirty="0"/>
                  <a:t>		H1  + </a:t>
                </a:r>
                <a14:m>
                  <m:oMath xmlns:m="http://schemas.openxmlformats.org/officeDocument/2006/math">
                    <m:f>
                      <m:fPr>
                        <m:ctrlPr>
                          <a:rPr lang="en-GB" i="1" smtClean="0">
                            <a:latin typeface="Cambria Math" panose="02040503050406030204" pitchFamily="18" charset="0"/>
                          </a:rPr>
                        </m:ctrlPr>
                      </m:fPr>
                      <m:num>
                        <m:r>
                          <m:rPr>
                            <m:sty m:val="p"/>
                          </m:rPr>
                          <a:rPr lang="en-GB" b="0" i="0" smtClean="0">
                            <a:latin typeface="Cambria Math" panose="02040503050406030204" pitchFamily="18" charset="0"/>
                          </a:rPr>
                          <m:t>u</m:t>
                        </m:r>
                        <m:r>
                          <a:rPr lang="en-GB" b="0" i="1" baseline="-25000" smtClean="0">
                            <a:latin typeface="Cambria Math" panose="02040503050406030204" pitchFamily="18" charset="0"/>
                          </a:rPr>
                          <m:t>1</m:t>
                        </m:r>
                        <m:r>
                          <a:rPr lang="en-GB" b="0" i="1" baseline="30000" smtClean="0">
                            <a:latin typeface="Cambria Math" panose="02040503050406030204" pitchFamily="18" charset="0"/>
                          </a:rPr>
                          <m:t>2</m:t>
                        </m:r>
                      </m:num>
                      <m:den>
                        <m:r>
                          <a:rPr lang="en-GB" b="0" i="1" smtClean="0">
                            <a:latin typeface="Cambria Math" panose="02040503050406030204" pitchFamily="18" charset="0"/>
                          </a:rPr>
                          <m:t>2</m:t>
                        </m:r>
                      </m:den>
                    </m:f>
                  </m:oMath>
                </a14:m>
                <a:r>
                  <a:rPr lang="en-GB" dirty="0"/>
                  <a:t>        =  H2  +       </a:t>
                </a:r>
                <a14:m>
                  <m:oMath xmlns:m="http://schemas.openxmlformats.org/officeDocument/2006/math">
                    <m:f>
                      <m:fPr>
                        <m:ctrlPr>
                          <a:rPr lang="en-GB" i="1" dirty="0" smtClean="0">
                            <a:latin typeface="Cambria Math" panose="02040503050406030204" pitchFamily="18" charset="0"/>
                          </a:rPr>
                        </m:ctrlPr>
                      </m:fPr>
                      <m:num>
                        <m:r>
                          <m:rPr>
                            <m:sty m:val="p"/>
                          </m:rPr>
                          <a:rPr lang="en-GB" b="0" i="0" dirty="0" smtClean="0">
                            <a:latin typeface="Cambria Math" panose="02040503050406030204" pitchFamily="18" charset="0"/>
                          </a:rPr>
                          <m:t>u</m:t>
                        </m:r>
                        <m:r>
                          <a:rPr lang="en-GB" b="0" i="1" baseline="-25000" dirty="0" smtClean="0">
                            <a:latin typeface="Cambria Math" panose="02040503050406030204" pitchFamily="18" charset="0"/>
                          </a:rPr>
                          <m:t>2</m:t>
                        </m:r>
                        <m:r>
                          <a:rPr lang="en-GB" b="0" i="1" baseline="30000" dirty="0" smtClean="0">
                            <a:latin typeface="Cambria Math" panose="02040503050406030204" pitchFamily="18" charset="0"/>
                          </a:rPr>
                          <m:t>2</m:t>
                        </m:r>
                      </m:num>
                      <m:den>
                        <m:r>
                          <a:rPr lang="en-GB" b="0" i="1" dirty="0" smtClean="0">
                            <a:latin typeface="Cambria Math" panose="02040503050406030204" pitchFamily="18" charset="0"/>
                          </a:rPr>
                          <m:t>2</m:t>
                        </m:r>
                      </m:den>
                    </m:f>
                  </m:oMath>
                </a14:m>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20852" y="2209673"/>
                <a:ext cx="10515600" cy="4017391"/>
              </a:xfrm>
              <a:blipFill>
                <a:blip r:embed="rId2"/>
                <a:stretch>
                  <a:fillRect t="-2424"/>
                </a:stretch>
              </a:blipFill>
            </p:spPr>
            <p:txBody>
              <a:bodyPr/>
              <a:lstStyle/>
              <a:p>
                <a:r>
                  <a:rPr lang="en-GB">
                    <a:noFill/>
                  </a:rPr>
                  <a:t> </a:t>
                </a:r>
              </a:p>
            </p:txBody>
          </p:sp>
        </mc:Fallback>
      </mc:AlternateContent>
      <p:sp>
        <p:nvSpPr>
          <p:cNvPr id="4" name="TextBox 3"/>
          <p:cNvSpPr txBox="1"/>
          <p:nvPr/>
        </p:nvSpPr>
        <p:spPr>
          <a:xfrm>
            <a:off x="2578608" y="676656"/>
            <a:ext cx="566928" cy="1477328"/>
          </a:xfrm>
          <a:prstGeom prst="rect">
            <a:avLst/>
          </a:prstGeom>
          <a:noFill/>
        </p:spPr>
        <p:txBody>
          <a:bodyPr wrap="square" rtlCol="0">
            <a:spAutoFit/>
          </a:bodyPr>
          <a:lstStyle/>
          <a:p>
            <a:r>
              <a:rPr lang="en-GB" dirty="0"/>
              <a:t>P2</a:t>
            </a:r>
          </a:p>
          <a:p>
            <a:r>
              <a:rPr lang="en-GB" dirty="0"/>
              <a:t>ρ2</a:t>
            </a:r>
          </a:p>
          <a:p>
            <a:r>
              <a:rPr lang="en-GB" dirty="0"/>
              <a:t>U2</a:t>
            </a:r>
          </a:p>
          <a:p>
            <a:r>
              <a:rPr lang="en-GB" dirty="0"/>
              <a:t>H2</a:t>
            </a:r>
          </a:p>
          <a:p>
            <a:endParaRPr lang="en-GB" dirty="0"/>
          </a:p>
        </p:txBody>
      </p:sp>
      <p:sp>
        <p:nvSpPr>
          <p:cNvPr id="6" name="TextBox 5"/>
          <p:cNvSpPr txBox="1"/>
          <p:nvPr/>
        </p:nvSpPr>
        <p:spPr>
          <a:xfrm>
            <a:off x="4489704" y="610076"/>
            <a:ext cx="502920" cy="1477328"/>
          </a:xfrm>
          <a:prstGeom prst="rect">
            <a:avLst/>
          </a:prstGeom>
          <a:noFill/>
        </p:spPr>
        <p:txBody>
          <a:bodyPr wrap="square" rtlCol="0">
            <a:spAutoFit/>
          </a:bodyPr>
          <a:lstStyle/>
          <a:p>
            <a:r>
              <a:rPr lang="en-GB" dirty="0"/>
              <a:t>P1</a:t>
            </a:r>
          </a:p>
          <a:p>
            <a:r>
              <a:rPr lang="en-GB" dirty="0"/>
              <a:t>ρ1</a:t>
            </a:r>
          </a:p>
          <a:p>
            <a:r>
              <a:rPr lang="en-GB" dirty="0"/>
              <a:t>U1</a:t>
            </a:r>
          </a:p>
          <a:p>
            <a:r>
              <a:rPr lang="en-GB" dirty="0"/>
              <a:t>H1</a:t>
            </a:r>
          </a:p>
          <a:p>
            <a:endParaRPr lang="en-GB" dirty="0"/>
          </a:p>
        </p:txBody>
      </p:sp>
      <p:cxnSp>
        <p:nvCxnSpPr>
          <p:cNvPr id="8" name="Straight Connector 7"/>
          <p:cNvCxnSpPr/>
          <p:nvPr/>
        </p:nvCxnSpPr>
        <p:spPr>
          <a:xfrm>
            <a:off x="3813048" y="676656"/>
            <a:ext cx="9144" cy="1216152"/>
          </a:xfrm>
          <a:prstGeom prst="line">
            <a:avLst/>
          </a:prstGeom>
          <a:ln w="136525">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1725168" y="6227064"/>
            <a:ext cx="8506968" cy="523220"/>
          </a:xfrm>
          <a:prstGeom prst="rect">
            <a:avLst/>
          </a:prstGeom>
          <a:noFill/>
        </p:spPr>
        <p:txBody>
          <a:bodyPr wrap="square" rtlCol="0">
            <a:spAutoFit/>
          </a:bodyPr>
          <a:lstStyle/>
          <a:p>
            <a:r>
              <a:rPr lang="en-GB" sz="2800" dirty="0"/>
              <a:t>These are the Hugoniot equations across a shock </a:t>
            </a:r>
          </a:p>
        </p:txBody>
      </p:sp>
    </p:spTree>
    <p:extLst>
      <p:ext uri="{BB962C8B-B14F-4D97-AF65-F5344CB8AC3E}">
        <p14:creationId xmlns:p14="http://schemas.microsoft.com/office/powerpoint/2010/main" val="34230821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1810" y="341906"/>
            <a:ext cx="10858169" cy="954156"/>
          </a:xfrm>
        </p:spPr>
        <p:txBody>
          <a:bodyPr>
            <a:normAutofit/>
          </a:bodyPr>
          <a:lstStyle/>
          <a:p>
            <a:r>
              <a:rPr lang="en-GB" sz="3200" b="1" dirty="0"/>
              <a:t>Rankine- Hugoniot equation for detonation/deflagration wave</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965420" y="1256305"/>
                <a:ext cx="10515600" cy="5391383"/>
              </a:xfrm>
            </p:spPr>
            <p:txBody>
              <a:bodyPr>
                <a:normAutofit fontScale="92500" lnSpcReduction="10000"/>
              </a:bodyPr>
              <a:lstStyle/>
              <a:p>
                <a:pPr marL="0" indent="0">
                  <a:buNone/>
                </a:pPr>
                <a:r>
                  <a:rPr lang="en-GB" dirty="0"/>
                  <a:t>If we combine the three Hugoniot equations we get:</a:t>
                </a:r>
              </a:p>
              <a:p>
                <a:endParaRPr lang="en-GB" dirty="0"/>
              </a:p>
              <a:p>
                <a:pPr marL="0" indent="0">
                  <a:buNone/>
                </a:pPr>
                <a:r>
                  <a:rPr lang="en-GB" dirty="0"/>
                  <a:t> 	</a:t>
                </a:r>
                <a14:m>
                  <m:oMath xmlns:m="http://schemas.openxmlformats.org/officeDocument/2006/math">
                    <m:f>
                      <m:fPr>
                        <m:ctrlPr>
                          <a:rPr lang="en-GB" i="1">
                            <a:latin typeface="Cambria Math" panose="02040503050406030204" pitchFamily="18" charset="0"/>
                          </a:rPr>
                        </m:ctrlPr>
                      </m:fPr>
                      <m:num>
                        <m:r>
                          <a:rPr lang="en-GB" i="1">
                            <a:latin typeface="Cambria Math" panose="02040503050406030204" pitchFamily="18" charset="0"/>
                          </a:rPr>
                          <m:t>(</m:t>
                        </m:r>
                        <m:r>
                          <a:rPr lang="en-GB" i="1">
                            <a:latin typeface="Cambria Math" panose="02040503050406030204" pitchFamily="18" charset="0"/>
                            <a:ea typeface="Cambria Math" panose="02040503050406030204" pitchFamily="18" charset="0"/>
                          </a:rPr>
                          <m:t>𝛾</m:t>
                        </m:r>
                        <m:r>
                          <a:rPr lang="en-GB" i="1">
                            <a:latin typeface="Cambria Math" panose="02040503050406030204" pitchFamily="18" charset="0"/>
                            <a:ea typeface="Cambria Math" panose="02040503050406030204" pitchFamily="18" charset="0"/>
                          </a:rPr>
                          <m:t>−1) </m:t>
                        </m:r>
                      </m:num>
                      <m:den>
                        <m:r>
                          <a:rPr lang="en-GB" i="1">
                            <a:latin typeface="Cambria Math" panose="02040503050406030204" pitchFamily="18" charset="0"/>
                            <a:ea typeface="Cambria Math" panose="02040503050406030204" pitchFamily="18" charset="0"/>
                          </a:rPr>
                          <m:t>𝛾</m:t>
                        </m:r>
                      </m:den>
                    </m:f>
                  </m:oMath>
                </a14:m>
                <a:r>
                  <a:rPr lang="en-GB" dirty="0"/>
                  <a:t>(</a:t>
                </a:r>
                <a14:m>
                  <m:oMath xmlns:m="http://schemas.openxmlformats.org/officeDocument/2006/math">
                    <m:f>
                      <m:fPr>
                        <m:ctrlPr>
                          <a:rPr lang="en-GB" i="1">
                            <a:latin typeface="Cambria Math" panose="02040503050406030204" pitchFamily="18" charset="0"/>
                            <a:ea typeface="Cambria Math" panose="02040503050406030204" pitchFamily="18" charset="0"/>
                          </a:rPr>
                        </m:ctrlPr>
                      </m:fPr>
                      <m:num>
                        <m:r>
                          <a:rPr lang="en-GB" i="1" smtClean="0">
                            <a:solidFill>
                              <a:srgbClr val="FF0000"/>
                            </a:solidFill>
                            <a:latin typeface="Cambria Math" panose="02040503050406030204" pitchFamily="18" charset="0"/>
                            <a:ea typeface="Cambria Math" panose="02040503050406030204" pitchFamily="18" charset="0"/>
                          </a:rPr>
                          <m:t>𝑝</m:t>
                        </m:r>
                        <m:r>
                          <a:rPr lang="en-GB" i="1">
                            <a:solidFill>
                              <a:srgbClr val="FF0000"/>
                            </a:solidFill>
                            <a:latin typeface="Cambria Math" panose="02040503050406030204" pitchFamily="18" charset="0"/>
                            <a:ea typeface="Cambria Math" panose="02040503050406030204" pitchFamily="18" charset="0"/>
                          </a:rPr>
                          <m:t>2</m:t>
                        </m:r>
                      </m:num>
                      <m:den>
                        <m:r>
                          <a:rPr lang="en-GB" i="1" smtClean="0">
                            <a:solidFill>
                              <a:srgbClr val="00B050"/>
                            </a:solidFill>
                            <a:latin typeface="Cambria Math" panose="02040503050406030204" pitchFamily="18" charset="0"/>
                            <a:ea typeface="Cambria Math" panose="02040503050406030204" pitchFamily="18" charset="0"/>
                          </a:rPr>
                          <m:t>𝜌</m:t>
                        </m:r>
                        <m:r>
                          <a:rPr lang="en-GB" i="1" smtClean="0">
                            <a:solidFill>
                              <a:srgbClr val="00B050"/>
                            </a:solidFill>
                            <a:latin typeface="Cambria Math" panose="02040503050406030204" pitchFamily="18" charset="0"/>
                            <a:ea typeface="Cambria Math" panose="02040503050406030204" pitchFamily="18" charset="0"/>
                          </a:rPr>
                          <m:t>2</m:t>
                        </m:r>
                      </m:den>
                    </m:f>
                    <m:r>
                      <a:rPr lang="en-GB" i="1">
                        <a:latin typeface="Cambria Math" panose="02040503050406030204" pitchFamily="18" charset="0"/>
                        <a:ea typeface="Cambria Math" panose="02040503050406030204" pitchFamily="18" charset="0"/>
                      </a:rPr>
                      <m:t>  −</m:t>
                    </m:r>
                    <m:f>
                      <m:fPr>
                        <m:ctrlPr>
                          <a:rPr lang="en-GB" i="1">
                            <a:latin typeface="Cambria Math" panose="02040503050406030204" pitchFamily="18" charset="0"/>
                            <a:ea typeface="Cambria Math" panose="02040503050406030204" pitchFamily="18" charset="0"/>
                          </a:rPr>
                        </m:ctrlPr>
                      </m:fPr>
                      <m:num>
                        <m:r>
                          <a:rPr lang="en-GB" i="1">
                            <a:latin typeface="Cambria Math" panose="02040503050406030204" pitchFamily="18" charset="0"/>
                            <a:ea typeface="Cambria Math" panose="02040503050406030204" pitchFamily="18" charset="0"/>
                          </a:rPr>
                          <m:t>𝑝</m:t>
                        </m:r>
                        <m:r>
                          <a:rPr lang="en-GB" i="1">
                            <a:latin typeface="Cambria Math" panose="02040503050406030204" pitchFamily="18" charset="0"/>
                            <a:ea typeface="Cambria Math" panose="02040503050406030204" pitchFamily="18" charset="0"/>
                          </a:rPr>
                          <m:t>1</m:t>
                        </m:r>
                      </m:num>
                      <m:den>
                        <m:r>
                          <a:rPr lang="en-GB" i="1">
                            <a:latin typeface="Cambria Math" panose="02040503050406030204" pitchFamily="18" charset="0"/>
                            <a:ea typeface="Cambria Math" panose="02040503050406030204" pitchFamily="18" charset="0"/>
                          </a:rPr>
                          <m:t>𝜌</m:t>
                        </m:r>
                        <m:r>
                          <a:rPr lang="en-GB" i="1">
                            <a:latin typeface="Cambria Math" panose="02040503050406030204" pitchFamily="18" charset="0"/>
                            <a:ea typeface="Cambria Math" panose="02040503050406030204" pitchFamily="18" charset="0"/>
                          </a:rPr>
                          <m:t>1</m:t>
                        </m:r>
                      </m:den>
                    </m:f>
                  </m:oMath>
                </a14:m>
                <a:r>
                  <a:rPr lang="en-GB" dirty="0"/>
                  <a:t>) – (</a:t>
                </a:r>
                <a14:m>
                  <m:oMath xmlns:m="http://schemas.openxmlformats.org/officeDocument/2006/math">
                    <m:f>
                      <m:fPr>
                        <m:ctrlPr>
                          <a:rPr lang="en-GB" i="1" smtClean="0">
                            <a:latin typeface="Cambria Math" panose="02040503050406030204" pitchFamily="18" charset="0"/>
                          </a:rPr>
                        </m:ctrlPr>
                      </m:fPr>
                      <m:num>
                        <m:r>
                          <a:rPr lang="en-GB" b="0" i="1" smtClean="0">
                            <a:solidFill>
                              <a:srgbClr val="FF0000"/>
                            </a:solidFill>
                            <a:latin typeface="Cambria Math" panose="02040503050406030204" pitchFamily="18" charset="0"/>
                          </a:rPr>
                          <m:t>𝑝</m:t>
                        </m:r>
                        <m:r>
                          <a:rPr lang="en-GB" b="0" i="1" smtClean="0">
                            <a:solidFill>
                              <a:srgbClr val="FF0000"/>
                            </a:solidFill>
                            <a:latin typeface="Cambria Math" panose="02040503050406030204" pitchFamily="18" charset="0"/>
                          </a:rPr>
                          <m:t>2−</m:t>
                        </m:r>
                        <m:r>
                          <a:rPr lang="en-GB" b="0" i="1" smtClean="0">
                            <a:latin typeface="Cambria Math" panose="02040503050406030204" pitchFamily="18" charset="0"/>
                          </a:rPr>
                          <m:t>𝑝</m:t>
                        </m:r>
                        <m:r>
                          <a:rPr lang="en-GB" b="0" i="1" smtClean="0">
                            <a:latin typeface="Cambria Math" panose="02040503050406030204" pitchFamily="18" charset="0"/>
                          </a:rPr>
                          <m:t>1</m:t>
                        </m:r>
                      </m:num>
                      <m:den>
                        <m:r>
                          <a:rPr lang="en-GB" b="0" i="1" smtClean="0">
                            <a:latin typeface="Cambria Math" panose="02040503050406030204" pitchFamily="18" charset="0"/>
                          </a:rPr>
                          <m:t>2</m:t>
                        </m:r>
                      </m:den>
                    </m:f>
                  </m:oMath>
                </a14:m>
                <a:r>
                  <a:rPr lang="en-GB" dirty="0"/>
                  <a:t>)(</a:t>
                </a:r>
                <a14:m>
                  <m:oMath xmlns:m="http://schemas.openxmlformats.org/officeDocument/2006/math">
                    <m:f>
                      <m:fPr>
                        <m:ctrlPr>
                          <a:rPr lang="en-GB" i="1" dirty="0" smtClean="0">
                            <a:latin typeface="Cambria Math" panose="02040503050406030204" pitchFamily="18" charset="0"/>
                          </a:rPr>
                        </m:ctrlPr>
                      </m:fPr>
                      <m:num>
                        <m:r>
                          <a:rPr lang="en-GB" b="0" i="1" dirty="0" smtClean="0">
                            <a:latin typeface="Cambria Math" panose="02040503050406030204" pitchFamily="18" charset="0"/>
                          </a:rPr>
                          <m:t>1</m:t>
                        </m:r>
                      </m:num>
                      <m:den>
                        <m:r>
                          <a:rPr lang="en-GB" i="1" dirty="0" smtClean="0">
                            <a:solidFill>
                              <a:srgbClr val="00B050"/>
                            </a:solidFill>
                            <a:latin typeface="Cambria Math" panose="02040503050406030204" pitchFamily="18" charset="0"/>
                            <a:ea typeface="Cambria Math" panose="02040503050406030204" pitchFamily="18" charset="0"/>
                          </a:rPr>
                          <m:t>𝜌</m:t>
                        </m:r>
                        <m:r>
                          <a:rPr lang="en-GB" b="0" i="1" dirty="0" smtClean="0">
                            <a:solidFill>
                              <a:srgbClr val="00B050"/>
                            </a:solidFill>
                            <a:latin typeface="Cambria Math" panose="02040503050406030204" pitchFamily="18" charset="0"/>
                            <a:ea typeface="Cambria Math" panose="02040503050406030204" pitchFamily="18" charset="0"/>
                          </a:rPr>
                          <m:t>2</m:t>
                        </m:r>
                      </m:den>
                    </m:f>
                    <m:r>
                      <a:rPr lang="en-GB" i="1" dirty="0" smtClean="0">
                        <a:latin typeface="Cambria Math" panose="02040503050406030204" pitchFamily="18" charset="0"/>
                      </a:rPr>
                      <m:t> </m:t>
                    </m:r>
                  </m:oMath>
                </a14:m>
                <a:r>
                  <a:rPr lang="en-GB" dirty="0"/>
                  <a:t>- </a:t>
                </a:r>
                <a14:m>
                  <m:oMath xmlns:m="http://schemas.openxmlformats.org/officeDocument/2006/math">
                    <m:f>
                      <m:fPr>
                        <m:ctrlPr>
                          <a:rPr lang="en-GB" i="1" smtClean="0">
                            <a:latin typeface="Cambria Math" panose="02040503050406030204" pitchFamily="18" charset="0"/>
                          </a:rPr>
                        </m:ctrlPr>
                      </m:fPr>
                      <m:num>
                        <m:r>
                          <a:rPr lang="en-GB" b="0" i="1" smtClean="0">
                            <a:latin typeface="Cambria Math" panose="02040503050406030204" pitchFamily="18" charset="0"/>
                          </a:rPr>
                          <m:t>1</m:t>
                        </m:r>
                      </m:num>
                      <m:den>
                        <m:r>
                          <a:rPr lang="en-GB" i="1" smtClean="0">
                            <a:latin typeface="Cambria Math" panose="02040503050406030204" pitchFamily="18" charset="0"/>
                            <a:ea typeface="Cambria Math" panose="02040503050406030204" pitchFamily="18" charset="0"/>
                          </a:rPr>
                          <m:t>𝜌</m:t>
                        </m:r>
                        <m:r>
                          <a:rPr lang="en-GB" b="0" i="1" smtClean="0">
                            <a:latin typeface="Cambria Math" panose="02040503050406030204" pitchFamily="18" charset="0"/>
                            <a:ea typeface="Cambria Math" panose="02040503050406030204" pitchFamily="18" charset="0"/>
                          </a:rPr>
                          <m:t>1</m:t>
                        </m:r>
                      </m:den>
                    </m:f>
                  </m:oMath>
                </a14:m>
                <a:r>
                  <a:rPr lang="en-GB" dirty="0"/>
                  <a:t> )  =  -(H2 – H1)</a:t>
                </a:r>
              </a:p>
              <a:p>
                <a:pPr marL="0" indent="0">
                  <a:buNone/>
                </a:pPr>
                <a:r>
                  <a:rPr lang="en-GB" dirty="0"/>
                  <a:t>N.B. the difference between a shock and a detonation is in the form of H2</a:t>
                </a:r>
              </a:p>
              <a:p>
                <a:pPr marL="0" indent="0">
                  <a:buNone/>
                </a:pPr>
                <a:r>
                  <a:rPr lang="en-GB" dirty="0"/>
                  <a:t>If the upwind fluid that the shock penetrating   is in a given thermodynamic state (p1,</a:t>
                </a:r>
                <a:r>
                  <a:rPr lang="el-GR" dirty="0"/>
                  <a:t>ρ</a:t>
                </a:r>
                <a:r>
                  <a:rPr lang="en-GB" dirty="0"/>
                  <a:t>1) and we know the heat release –(H2-H1) when this fluid undergoes a chemical reaction when shocked,   then this equation has only two variables P2 and </a:t>
                </a:r>
                <a14:m>
                  <m:oMath xmlns:m="http://schemas.openxmlformats.org/officeDocument/2006/math">
                    <m:f>
                      <m:fPr>
                        <m:ctrlPr>
                          <a:rPr lang="en-GB" b="0" i="1" dirty="0" smtClean="0">
                            <a:latin typeface="Cambria Math" panose="02040503050406030204" pitchFamily="18" charset="0"/>
                            <a:ea typeface="Cambria Math" panose="02040503050406030204" pitchFamily="18" charset="0"/>
                          </a:rPr>
                        </m:ctrlPr>
                      </m:fPr>
                      <m:num>
                        <m:r>
                          <a:rPr lang="en-GB" b="0" i="0" dirty="0" smtClean="0">
                            <a:latin typeface="Cambria Math" panose="02040503050406030204" pitchFamily="18" charset="0"/>
                            <a:ea typeface="Cambria Math" panose="02040503050406030204" pitchFamily="18" charset="0"/>
                          </a:rPr>
                          <m:t>1</m:t>
                        </m:r>
                      </m:num>
                      <m:den>
                        <m:r>
                          <a:rPr lang="en-GB" i="1" dirty="0" smtClean="0">
                            <a:latin typeface="Cambria Math" panose="02040503050406030204" pitchFamily="18" charset="0"/>
                            <a:ea typeface="Cambria Math" panose="02040503050406030204" pitchFamily="18" charset="0"/>
                          </a:rPr>
                          <m:t>𝜌</m:t>
                        </m:r>
                        <m:r>
                          <a:rPr lang="en-GB" i="1" dirty="0" smtClean="0">
                            <a:latin typeface="Cambria Math" panose="02040503050406030204" pitchFamily="18" charset="0"/>
                            <a:ea typeface="Cambria Math" panose="02040503050406030204" pitchFamily="18" charset="0"/>
                          </a:rPr>
                          <m:t>2</m:t>
                        </m:r>
                      </m:den>
                    </m:f>
                    <m:d>
                      <m:dPr>
                        <m:ctrlPr>
                          <a:rPr lang="en-GB" b="0" i="1" dirty="0" smtClean="0">
                            <a:latin typeface="Cambria Math" panose="02040503050406030204" pitchFamily="18" charset="0"/>
                            <a:ea typeface="Cambria Math" panose="02040503050406030204" pitchFamily="18" charset="0"/>
                          </a:rPr>
                        </m:ctrlPr>
                      </m:dPr>
                      <m:e>
                        <m:r>
                          <a:rPr lang="en-GB" b="0" i="0" dirty="0" smtClean="0">
                            <a:latin typeface="Cambria Math" panose="02040503050406030204" pitchFamily="18" charset="0"/>
                            <a:ea typeface="Cambria Math" panose="02040503050406030204" pitchFamily="18" charset="0"/>
                          </a:rPr>
                          <m:t> </m:t>
                        </m:r>
                        <m:r>
                          <m:rPr>
                            <m:sty m:val="p"/>
                          </m:rPr>
                          <a:rPr lang="en-GB" b="0" i="0" dirty="0" smtClean="0">
                            <a:latin typeface="Cambria Math" panose="02040503050406030204" pitchFamily="18" charset="0"/>
                            <a:ea typeface="Cambria Math" panose="02040503050406030204" pitchFamily="18" charset="0"/>
                          </a:rPr>
                          <m:t>specific</m:t>
                        </m:r>
                        <m:r>
                          <a:rPr lang="en-GB" b="0" i="0" dirty="0" smtClean="0">
                            <a:latin typeface="Cambria Math" panose="02040503050406030204" pitchFamily="18" charset="0"/>
                            <a:ea typeface="Cambria Math" panose="02040503050406030204" pitchFamily="18" charset="0"/>
                          </a:rPr>
                          <m:t> </m:t>
                        </m:r>
                        <m:r>
                          <m:rPr>
                            <m:sty m:val="p"/>
                          </m:rPr>
                          <a:rPr lang="en-GB" b="0" i="0" dirty="0" smtClean="0">
                            <a:latin typeface="Cambria Math" panose="02040503050406030204" pitchFamily="18" charset="0"/>
                            <a:ea typeface="Cambria Math" panose="02040503050406030204" pitchFamily="18" charset="0"/>
                          </a:rPr>
                          <m:t>volume</m:t>
                        </m:r>
                      </m:e>
                    </m:d>
                  </m:oMath>
                </a14:m>
                <a:r>
                  <a:rPr lang="en-GB" dirty="0"/>
                  <a:t>. This seemingly complicated equation is ‘roughly’ of the form:</a:t>
                </a:r>
              </a:p>
              <a:p>
                <a:pPr marL="0" indent="0">
                  <a:buNone/>
                </a:pPr>
                <a:r>
                  <a:rPr lang="en-GB" dirty="0">
                    <a:solidFill>
                      <a:srgbClr val="FF0000"/>
                    </a:solidFill>
                  </a:rPr>
                  <a:t>P2</a:t>
                </a:r>
                <a:r>
                  <a:rPr lang="en-GB" dirty="0"/>
                  <a:t> x </a:t>
                </a:r>
                <a14:m>
                  <m:oMath xmlns:m="http://schemas.openxmlformats.org/officeDocument/2006/math">
                    <m:f>
                      <m:fPr>
                        <m:ctrlPr>
                          <a:rPr lang="en-GB" i="1" smtClean="0">
                            <a:solidFill>
                              <a:srgbClr val="00B050"/>
                            </a:solidFill>
                            <a:latin typeface="Cambria Math" panose="02040503050406030204" pitchFamily="18" charset="0"/>
                          </a:rPr>
                        </m:ctrlPr>
                      </m:fPr>
                      <m:num>
                        <m:r>
                          <a:rPr lang="en-GB" b="0" i="1" smtClean="0">
                            <a:solidFill>
                              <a:srgbClr val="00B050"/>
                            </a:solidFill>
                            <a:latin typeface="Cambria Math" panose="02040503050406030204" pitchFamily="18" charset="0"/>
                          </a:rPr>
                          <m:t>1</m:t>
                        </m:r>
                      </m:num>
                      <m:den>
                        <m:r>
                          <a:rPr lang="en-GB" i="1" smtClean="0">
                            <a:solidFill>
                              <a:srgbClr val="00B050"/>
                            </a:solidFill>
                            <a:latin typeface="Cambria Math" panose="02040503050406030204" pitchFamily="18" charset="0"/>
                            <a:ea typeface="Cambria Math" panose="02040503050406030204" pitchFamily="18" charset="0"/>
                          </a:rPr>
                          <m:t>𝜌</m:t>
                        </m:r>
                        <m:r>
                          <a:rPr lang="en-GB" b="0" i="1" smtClean="0">
                            <a:solidFill>
                              <a:srgbClr val="00B050"/>
                            </a:solidFill>
                            <a:latin typeface="Cambria Math" panose="02040503050406030204" pitchFamily="18" charset="0"/>
                            <a:ea typeface="Cambria Math" panose="02040503050406030204" pitchFamily="18" charset="0"/>
                          </a:rPr>
                          <m:t>2</m:t>
                        </m:r>
                      </m:den>
                    </m:f>
                    <m:r>
                      <a:rPr lang="en-GB" b="0" i="1" smtClean="0">
                        <a:latin typeface="Cambria Math" panose="02040503050406030204" pitchFamily="18" charset="0"/>
                      </a:rPr>
                      <m:t>  =  </m:t>
                    </m:r>
                    <m:r>
                      <a:rPr lang="en-GB" b="0" i="1" smtClean="0">
                        <a:latin typeface="Cambria Math" panose="02040503050406030204" pitchFamily="18" charset="0"/>
                      </a:rPr>
                      <m:t>𝑐𝑜𝑛𝑠𝑡𝑎𝑛𝑡</m:t>
                    </m:r>
                    <m:r>
                      <a:rPr lang="en-GB" b="0" i="1" smtClean="0">
                        <a:latin typeface="Cambria Math" panose="02040503050406030204" pitchFamily="18" charset="0"/>
                      </a:rPr>
                      <m:t> </m:t>
                    </m:r>
                  </m:oMath>
                </a14:m>
                <a:r>
                  <a:rPr lang="en-GB" dirty="0"/>
                  <a:t>  i.e. of the form  XY = constant which gives a hyperbolic curve:    -  similar if you like to  Boyle’s Law curve when PV= constant.  So  if we plot p2 against </a:t>
                </a:r>
                <a14:m>
                  <m:oMath xmlns:m="http://schemas.openxmlformats.org/officeDocument/2006/math">
                    <m:f>
                      <m:fPr>
                        <m:ctrlPr>
                          <a:rPr lang="en-GB" i="1" smtClean="0">
                            <a:latin typeface="Cambria Math" panose="02040503050406030204" pitchFamily="18" charset="0"/>
                          </a:rPr>
                        </m:ctrlPr>
                      </m:fPr>
                      <m:num>
                        <m:r>
                          <a:rPr lang="en-GB" b="0" i="1" smtClean="0">
                            <a:latin typeface="Cambria Math" panose="02040503050406030204" pitchFamily="18" charset="0"/>
                          </a:rPr>
                          <m:t>1</m:t>
                        </m:r>
                      </m:num>
                      <m:den>
                        <m:r>
                          <a:rPr lang="en-GB" i="1" smtClean="0">
                            <a:latin typeface="Cambria Math" panose="02040503050406030204" pitchFamily="18" charset="0"/>
                            <a:ea typeface="Cambria Math" panose="02040503050406030204" pitchFamily="18" charset="0"/>
                          </a:rPr>
                          <m:t>𝜌</m:t>
                        </m:r>
                        <m:r>
                          <a:rPr lang="en-GB" b="0" i="1" smtClean="0">
                            <a:latin typeface="Cambria Math" panose="02040503050406030204" pitchFamily="18" charset="0"/>
                            <a:ea typeface="Cambria Math" panose="02040503050406030204" pitchFamily="18" charset="0"/>
                          </a:rPr>
                          <m:t>2</m:t>
                        </m:r>
                      </m:den>
                    </m:f>
                  </m:oMath>
                </a14:m>
                <a:r>
                  <a:rPr lang="en-GB" dirty="0"/>
                  <a:t>   we will get a hyperbola</a:t>
                </a:r>
              </a:p>
              <a:p>
                <a:pPr marL="0" indent="0">
                  <a:buNone/>
                </a:pPr>
                <a:endParaRPr lang="en-GB" dirty="0"/>
              </a:p>
              <a:p>
                <a:pPr marL="0" indent="0">
                  <a:buNone/>
                </a:pPr>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965420" y="1256305"/>
                <a:ext cx="10515600" cy="5391383"/>
              </a:xfrm>
              <a:blipFill>
                <a:blip r:embed="rId2"/>
                <a:stretch>
                  <a:fillRect l="-1043" t="-2260"/>
                </a:stretch>
              </a:blipFill>
            </p:spPr>
            <p:txBody>
              <a:bodyPr/>
              <a:lstStyle/>
              <a:p>
                <a:r>
                  <a:rPr lang="en-GB">
                    <a:noFill/>
                  </a:rPr>
                  <a:t> </a:t>
                </a:r>
              </a:p>
            </p:txBody>
          </p:sp>
        </mc:Fallback>
      </mc:AlternateContent>
    </p:spTree>
    <p:extLst>
      <p:ext uri="{BB962C8B-B14F-4D97-AF65-F5344CB8AC3E}">
        <p14:creationId xmlns:p14="http://schemas.microsoft.com/office/powerpoint/2010/main" val="3633525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877957" y="251266"/>
                <a:ext cx="9628499" cy="527961"/>
              </a:xfrm>
            </p:spPr>
            <p:txBody>
              <a:bodyPr>
                <a:normAutofit fontScale="55000" lnSpcReduction="20000"/>
              </a:bodyPr>
              <a:lstStyle/>
              <a:p>
                <a:r>
                  <a:rPr lang="en-GB" dirty="0"/>
                  <a:t>The Hugoniot Curve -  it’s a plot of p2 versus  </a:t>
                </a:r>
                <a14:m>
                  <m:oMath xmlns:m="http://schemas.openxmlformats.org/officeDocument/2006/math">
                    <m:f>
                      <m:fPr>
                        <m:ctrlPr>
                          <a:rPr lang="en-GB" i="1" smtClean="0">
                            <a:latin typeface="Cambria Math" panose="02040503050406030204" pitchFamily="18" charset="0"/>
                          </a:rPr>
                        </m:ctrlPr>
                      </m:fPr>
                      <m:num>
                        <m:r>
                          <a:rPr lang="en-GB" b="0" i="1" smtClean="0">
                            <a:latin typeface="Cambria Math" panose="02040503050406030204" pitchFamily="18" charset="0"/>
                          </a:rPr>
                          <m:t>1</m:t>
                        </m:r>
                      </m:num>
                      <m:den>
                        <m:r>
                          <a:rPr lang="en-GB" i="1" smtClean="0">
                            <a:latin typeface="Cambria Math" panose="02040503050406030204" pitchFamily="18" charset="0"/>
                            <a:ea typeface="Cambria Math" panose="02040503050406030204" pitchFamily="18" charset="0"/>
                          </a:rPr>
                          <m:t>𝜌</m:t>
                        </m:r>
                        <m:r>
                          <a:rPr lang="en-GB" b="0" i="1" smtClean="0">
                            <a:latin typeface="Cambria Math" panose="02040503050406030204" pitchFamily="18" charset="0"/>
                            <a:ea typeface="Cambria Math" panose="02040503050406030204" pitchFamily="18" charset="0"/>
                          </a:rPr>
                          <m:t>2</m:t>
                        </m:r>
                      </m:den>
                    </m:f>
                  </m:oMath>
                </a14:m>
                <a:r>
                  <a:rPr lang="en-GB" dirty="0"/>
                  <a:t>  for a given value of (p1  , </a:t>
                </a:r>
                <a14:m>
                  <m:oMath xmlns:m="http://schemas.openxmlformats.org/officeDocument/2006/math">
                    <m:f>
                      <m:fPr>
                        <m:ctrlPr>
                          <a:rPr lang="en-GB" i="1" smtClean="0">
                            <a:latin typeface="Cambria Math" panose="02040503050406030204" pitchFamily="18" charset="0"/>
                          </a:rPr>
                        </m:ctrlPr>
                      </m:fPr>
                      <m:num>
                        <m:r>
                          <a:rPr lang="en-GB" b="0" i="1" smtClean="0">
                            <a:latin typeface="Cambria Math" panose="02040503050406030204" pitchFamily="18" charset="0"/>
                          </a:rPr>
                          <m:t>1</m:t>
                        </m:r>
                      </m:num>
                      <m:den>
                        <m:r>
                          <a:rPr lang="en-GB" i="1" smtClean="0">
                            <a:latin typeface="Cambria Math" panose="02040503050406030204" pitchFamily="18" charset="0"/>
                            <a:ea typeface="Cambria Math" panose="02040503050406030204" pitchFamily="18" charset="0"/>
                          </a:rPr>
                          <m:t>𝜌</m:t>
                        </m:r>
                        <m:r>
                          <a:rPr lang="en-GB" b="0" i="1" smtClean="0">
                            <a:latin typeface="Cambria Math" panose="02040503050406030204" pitchFamily="18" charset="0"/>
                            <a:ea typeface="Cambria Math" panose="02040503050406030204" pitchFamily="18" charset="0"/>
                          </a:rPr>
                          <m:t>1</m:t>
                        </m:r>
                      </m:den>
                    </m:f>
                  </m:oMath>
                </a14:m>
                <a:r>
                  <a:rPr lang="en-GB" dirty="0"/>
                  <a:t> )  and heat release (-H2-H1)</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877957" y="251266"/>
                <a:ext cx="9628499" cy="527961"/>
              </a:xfrm>
              <a:blipFill>
                <a:blip r:embed="rId2"/>
                <a:stretch>
                  <a:fillRect l="-190" t="-8046"/>
                </a:stretch>
              </a:blipFill>
            </p:spPr>
            <p:txBody>
              <a:bodyPr/>
              <a:lstStyle/>
              <a:p>
                <a:r>
                  <a:rPr lang="en-GB">
                    <a:noFill/>
                  </a:rPr>
                  <a:t> </a:t>
                </a:r>
              </a:p>
            </p:txBody>
          </p:sp>
        </mc:Fallback>
      </mc:AlternateContent>
      <p:cxnSp>
        <p:nvCxnSpPr>
          <p:cNvPr id="4" name="Straight Arrow Connector 3"/>
          <p:cNvCxnSpPr/>
          <p:nvPr/>
        </p:nvCxnSpPr>
        <p:spPr>
          <a:xfrm flipV="1">
            <a:off x="1937085" y="1304014"/>
            <a:ext cx="18936" cy="4983764"/>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 name="Straight Arrow Connector 4"/>
          <p:cNvCxnSpPr/>
          <p:nvPr/>
        </p:nvCxnSpPr>
        <p:spPr>
          <a:xfrm flipV="1">
            <a:off x="1937084" y="6273579"/>
            <a:ext cx="9043667" cy="14199"/>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1319917" y="1152939"/>
            <a:ext cx="413467" cy="369332"/>
          </a:xfrm>
          <a:prstGeom prst="rect">
            <a:avLst/>
          </a:prstGeom>
          <a:noFill/>
        </p:spPr>
        <p:txBody>
          <a:bodyPr wrap="square" rtlCol="0">
            <a:spAutoFit/>
          </a:bodyPr>
          <a:lstStyle/>
          <a:p>
            <a:r>
              <a:rPr lang="en-GB" b="1" dirty="0"/>
              <a:t>p</a:t>
            </a:r>
          </a:p>
        </p:txBody>
      </p:sp>
      <mc:AlternateContent xmlns:mc="http://schemas.openxmlformats.org/markup-compatibility/2006" xmlns:a14="http://schemas.microsoft.com/office/drawing/2010/main">
        <mc:Choice Requires="a14">
          <p:sp>
            <p:nvSpPr>
              <p:cNvPr id="11" name="TextBox 10"/>
              <p:cNvSpPr txBox="1"/>
              <p:nvPr/>
            </p:nvSpPr>
            <p:spPr>
              <a:xfrm>
                <a:off x="3641896" y="6288886"/>
                <a:ext cx="1009816" cy="659604"/>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i="1" smtClean="0">
                              <a:latin typeface="Cambria Math" panose="02040503050406030204" pitchFamily="18" charset="0"/>
                            </a:rPr>
                          </m:ctrlPr>
                        </m:fPr>
                        <m:num>
                          <m:r>
                            <a:rPr lang="en-GB" b="0" i="1" smtClean="0">
                              <a:latin typeface="Cambria Math" panose="02040503050406030204" pitchFamily="18" charset="0"/>
                            </a:rPr>
                            <m:t>1</m:t>
                          </m:r>
                        </m:num>
                        <m:den>
                          <m:r>
                            <a:rPr lang="en-GB" i="1" smtClean="0">
                              <a:latin typeface="Cambria Math" panose="02040503050406030204" pitchFamily="18" charset="0"/>
                              <a:ea typeface="Cambria Math" panose="02040503050406030204" pitchFamily="18" charset="0"/>
                            </a:rPr>
                            <m:t>𝜌</m:t>
                          </m:r>
                          <m:r>
                            <a:rPr lang="en-GB" b="0" i="1" smtClean="0">
                              <a:latin typeface="Cambria Math" panose="02040503050406030204" pitchFamily="18" charset="0"/>
                              <a:ea typeface="Cambria Math" panose="02040503050406030204" pitchFamily="18" charset="0"/>
                            </a:rPr>
                            <m:t>1</m:t>
                          </m:r>
                        </m:den>
                      </m:f>
                    </m:oMath>
                  </m:oMathPara>
                </a14:m>
                <a:endParaRPr lang="en-GB" dirty="0"/>
              </a:p>
            </p:txBody>
          </p:sp>
        </mc:Choice>
        <mc:Fallback xmlns="">
          <p:sp>
            <p:nvSpPr>
              <p:cNvPr id="11" name="TextBox 10"/>
              <p:cNvSpPr txBox="1">
                <a:spLocks noRot="1" noChangeAspect="1" noMove="1" noResize="1" noEditPoints="1" noAdjustHandles="1" noChangeArrowheads="1" noChangeShapeType="1" noTextEdit="1"/>
              </p:cNvSpPr>
              <p:nvPr/>
            </p:nvSpPr>
            <p:spPr>
              <a:xfrm>
                <a:off x="3641896" y="6288886"/>
                <a:ext cx="1009816" cy="659604"/>
              </a:xfrm>
              <a:prstGeom prst="rect">
                <a:avLst/>
              </a:prstGeom>
              <a:blipFill>
                <a:blip r:embed="rId3"/>
                <a:stretch>
                  <a:fillRect/>
                </a:stretch>
              </a:blipFill>
            </p:spPr>
            <p:txBody>
              <a:bodyPr/>
              <a:lstStyle/>
              <a:p>
                <a:r>
                  <a:rPr lang="en-GB">
                    <a:noFill/>
                  </a:rPr>
                  <a:t> </a:t>
                </a:r>
              </a:p>
            </p:txBody>
          </p:sp>
        </mc:Fallback>
      </mc:AlternateContent>
      <p:sp>
        <p:nvSpPr>
          <p:cNvPr id="12" name="Arc 11"/>
          <p:cNvSpPr/>
          <p:nvPr/>
        </p:nvSpPr>
        <p:spPr>
          <a:xfrm flipH="1" flipV="1">
            <a:off x="2695074" y="-2692987"/>
            <a:ext cx="13507451" cy="8430515"/>
          </a:xfrm>
          <a:prstGeom prst="arc">
            <a:avLst>
              <a:gd name="adj1" fmla="val 16384145"/>
              <a:gd name="adj2" fmla="val 21445497"/>
            </a:avLst>
          </a:prstGeom>
          <a:ln w="444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3" name="TextBox 12"/>
          <p:cNvSpPr txBox="1"/>
          <p:nvPr/>
        </p:nvSpPr>
        <p:spPr>
          <a:xfrm>
            <a:off x="3749040" y="1005840"/>
            <a:ext cx="7543800" cy="369332"/>
          </a:xfrm>
          <a:prstGeom prst="rect">
            <a:avLst/>
          </a:prstGeom>
          <a:noFill/>
        </p:spPr>
        <p:txBody>
          <a:bodyPr wrap="square" rtlCol="0">
            <a:spAutoFit/>
          </a:bodyPr>
          <a:lstStyle/>
          <a:p>
            <a:r>
              <a:rPr lang="en-GB" dirty="0"/>
              <a:t>Possible solutions (p2, </a:t>
            </a:r>
            <a:r>
              <a:rPr lang="el-GR" dirty="0"/>
              <a:t>ρ</a:t>
            </a:r>
            <a:r>
              <a:rPr lang="en-GB" dirty="0"/>
              <a:t>2) to  the </a:t>
            </a:r>
            <a:r>
              <a:rPr lang="en-GB" dirty="0" err="1"/>
              <a:t>Hugionot</a:t>
            </a:r>
            <a:r>
              <a:rPr lang="en-GB" dirty="0"/>
              <a:t> equation lie on this curve.</a:t>
            </a:r>
          </a:p>
        </p:txBody>
      </p:sp>
      <p:cxnSp>
        <p:nvCxnSpPr>
          <p:cNvPr id="15" name="Straight Arrow Connector 14"/>
          <p:cNvCxnSpPr>
            <a:stCxn id="13" idx="1"/>
          </p:cNvCxnSpPr>
          <p:nvPr/>
        </p:nvCxnSpPr>
        <p:spPr>
          <a:xfrm flipH="1">
            <a:off x="2834640" y="1190506"/>
            <a:ext cx="914400" cy="610862"/>
          </a:xfrm>
          <a:prstGeom prst="straightConnector1">
            <a:avLst/>
          </a:prstGeom>
          <a:ln w="19050">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1937084" y="4882896"/>
            <a:ext cx="3494452" cy="18288"/>
          </a:xfrm>
          <a:prstGeom prst="line">
            <a:avLst/>
          </a:prstGeom>
          <a:ln w="15875">
            <a:prstDash val="dash"/>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4133088" y="4142232"/>
            <a:ext cx="27432" cy="2131347"/>
          </a:xfrm>
          <a:prstGeom prst="line">
            <a:avLst/>
          </a:prstGeom>
          <a:ln w="15875">
            <a:prstDash val="dash"/>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0" name="TextBox 29"/>
              <p:cNvSpPr txBox="1"/>
              <p:nvPr/>
            </p:nvSpPr>
            <p:spPr>
              <a:xfrm>
                <a:off x="3408998" y="4826417"/>
                <a:ext cx="1009816" cy="518668"/>
              </a:xfrm>
              <a:prstGeom prst="rect">
                <a:avLst/>
              </a:prstGeom>
              <a:noFill/>
            </p:spPr>
            <p:txBody>
              <a:bodyPr wrap="square" rtlCol="0">
                <a:spAutoFit/>
              </a:bodyPr>
              <a:lstStyle/>
              <a:p>
                <a:r>
                  <a:rPr lang="en-GB" dirty="0"/>
                  <a:t>(p1,</a:t>
                </a:r>
                <a14:m>
                  <m:oMath xmlns:m="http://schemas.openxmlformats.org/officeDocument/2006/math">
                    <m:f>
                      <m:fPr>
                        <m:ctrlPr>
                          <a:rPr lang="en-GB" i="1" dirty="0" smtClean="0">
                            <a:latin typeface="Cambria Math" panose="02040503050406030204" pitchFamily="18" charset="0"/>
                          </a:rPr>
                        </m:ctrlPr>
                      </m:fPr>
                      <m:num>
                        <m:r>
                          <a:rPr lang="en-GB" b="0" i="1" dirty="0" smtClean="0">
                            <a:latin typeface="Cambria Math" panose="02040503050406030204" pitchFamily="18" charset="0"/>
                          </a:rPr>
                          <m:t>1</m:t>
                        </m:r>
                      </m:num>
                      <m:den>
                        <m:r>
                          <a:rPr lang="en-GB" i="1" dirty="0" smtClean="0">
                            <a:latin typeface="Cambria Math" panose="02040503050406030204" pitchFamily="18" charset="0"/>
                            <a:ea typeface="Cambria Math" panose="02040503050406030204" pitchFamily="18" charset="0"/>
                          </a:rPr>
                          <m:t>𝜌</m:t>
                        </m:r>
                        <m:r>
                          <a:rPr lang="en-GB" b="0" i="1" dirty="0" smtClean="0">
                            <a:latin typeface="Cambria Math" panose="02040503050406030204" pitchFamily="18" charset="0"/>
                            <a:ea typeface="Cambria Math" panose="02040503050406030204" pitchFamily="18" charset="0"/>
                          </a:rPr>
                          <m:t>1</m:t>
                        </m:r>
                      </m:den>
                    </m:f>
                  </m:oMath>
                </a14:m>
                <a:r>
                  <a:rPr lang="en-GB" dirty="0"/>
                  <a:t>)</a:t>
                </a:r>
              </a:p>
            </p:txBody>
          </p:sp>
        </mc:Choice>
        <mc:Fallback xmlns="">
          <p:sp>
            <p:nvSpPr>
              <p:cNvPr id="30" name="TextBox 29"/>
              <p:cNvSpPr txBox="1">
                <a:spLocks noRot="1" noChangeAspect="1" noMove="1" noResize="1" noEditPoints="1" noAdjustHandles="1" noChangeArrowheads="1" noChangeShapeType="1" noTextEdit="1"/>
              </p:cNvSpPr>
              <p:nvPr/>
            </p:nvSpPr>
            <p:spPr>
              <a:xfrm>
                <a:off x="3408998" y="4826417"/>
                <a:ext cx="1009816" cy="518668"/>
              </a:xfrm>
              <a:prstGeom prst="rect">
                <a:avLst/>
              </a:prstGeom>
              <a:blipFill>
                <a:blip r:embed="rId4"/>
                <a:stretch>
                  <a:fillRect l="-4819" b="-3529"/>
                </a:stretch>
              </a:blipFill>
            </p:spPr>
            <p:txBody>
              <a:bodyPr/>
              <a:lstStyle/>
              <a:p>
                <a:r>
                  <a:rPr lang="en-GB">
                    <a:noFill/>
                  </a:rPr>
                  <a:t> </a:t>
                </a:r>
              </a:p>
            </p:txBody>
          </p:sp>
        </mc:Fallback>
      </mc:AlternateContent>
      <p:sp>
        <p:nvSpPr>
          <p:cNvPr id="31" name="TextBox 30"/>
          <p:cNvSpPr txBox="1"/>
          <p:nvPr/>
        </p:nvSpPr>
        <p:spPr>
          <a:xfrm>
            <a:off x="1198031" y="4641751"/>
            <a:ext cx="615243" cy="369332"/>
          </a:xfrm>
          <a:prstGeom prst="rect">
            <a:avLst/>
          </a:prstGeom>
          <a:noFill/>
        </p:spPr>
        <p:txBody>
          <a:bodyPr wrap="square" rtlCol="0">
            <a:spAutoFit/>
          </a:bodyPr>
          <a:lstStyle/>
          <a:p>
            <a:r>
              <a:rPr lang="en-GB" b="1" dirty="0"/>
              <a:t>p1</a:t>
            </a:r>
          </a:p>
        </p:txBody>
      </p:sp>
    </p:spTree>
    <p:extLst>
      <p:ext uri="{BB962C8B-B14F-4D97-AF65-F5344CB8AC3E}">
        <p14:creationId xmlns:p14="http://schemas.microsoft.com/office/powerpoint/2010/main" val="40526536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74192" y="673480"/>
                <a:ext cx="10515600" cy="5672455"/>
              </a:xfrm>
            </p:spPr>
            <p:txBody>
              <a:bodyPr>
                <a:normAutofit fontScale="92500" lnSpcReduction="10000"/>
              </a:bodyPr>
              <a:lstStyle/>
              <a:p>
                <a:r>
                  <a:rPr lang="en-GB" dirty="0"/>
                  <a:t>If we combine the first two  Hugoniot equations  we get the </a:t>
                </a:r>
                <a:r>
                  <a:rPr lang="en-GB" dirty="0" err="1"/>
                  <a:t>Rayleigth</a:t>
                </a:r>
                <a:r>
                  <a:rPr lang="en-GB" dirty="0"/>
                  <a:t> line relation :</a:t>
                </a:r>
              </a:p>
              <a:p>
                <a:pPr marL="0" indent="0">
                  <a:buNone/>
                </a:pPr>
                <a:r>
                  <a:rPr lang="en-GB" dirty="0">
                    <a:ea typeface="Cambria Math" panose="02040503050406030204" pitchFamily="18" charset="0"/>
                  </a:rPr>
                  <a:t>                     </a:t>
                </a:r>
                <a14:m>
                  <m:oMath xmlns:m="http://schemas.openxmlformats.org/officeDocument/2006/math">
                    <m:r>
                      <a:rPr lang="en-GB" i="1" smtClean="0">
                        <a:latin typeface="Cambria Math" panose="02040503050406030204" pitchFamily="18" charset="0"/>
                        <a:ea typeface="Cambria Math" panose="02040503050406030204" pitchFamily="18" charset="0"/>
                      </a:rPr>
                      <m:t>𝜌</m:t>
                    </m:r>
                    <m:r>
                      <a:rPr lang="en-GB" b="0" i="1" baseline="-25000" smtClean="0">
                        <a:latin typeface="Cambria Math" panose="02040503050406030204" pitchFamily="18" charset="0"/>
                        <a:ea typeface="Cambria Math" panose="02040503050406030204" pitchFamily="18" charset="0"/>
                      </a:rPr>
                      <m:t>1</m:t>
                    </m:r>
                    <m:r>
                      <a:rPr lang="en-GB" b="0" i="1" baseline="30000" smtClean="0">
                        <a:latin typeface="Cambria Math" panose="02040503050406030204" pitchFamily="18" charset="0"/>
                        <a:ea typeface="Cambria Math" panose="02040503050406030204" pitchFamily="18" charset="0"/>
                      </a:rPr>
                      <m:t>2</m:t>
                    </m:r>
                  </m:oMath>
                </a14:m>
                <a:r>
                  <a:rPr lang="en-GB" dirty="0"/>
                  <a:t>u</a:t>
                </a:r>
                <a:r>
                  <a:rPr lang="en-GB" baseline="-25000" dirty="0"/>
                  <a:t>1</a:t>
                </a:r>
                <a:r>
                  <a:rPr lang="en-GB" baseline="30000" dirty="0"/>
                  <a:t>2</a:t>
                </a:r>
                <a:r>
                  <a:rPr lang="en-GB" dirty="0"/>
                  <a:t>  =  </a:t>
                </a:r>
                <a14:m>
                  <m:oMath xmlns:m="http://schemas.openxmlformats.org/officeDocument/2006/math">
                    <m:f>
                      <m:fPr>
                        <m:ctrlPr>
                          <a:rPr lang="en-GB" i="1" smtClean="0">
                            <a:latin typeface="Cambria Math" panose="02040503050406030204" pitchFamily="18" charset="0"/>
                          </a:rPr>
                        </m:ctrlPr>
                      </m:fPr>
                      <m:num>
                        <m:r>
                          <a:rPr lang="en-GB" b="0" i="1" smtClean="0">
                            <a:solidFill>
                              <a:srgbClr val="FF0000"/>
                            </a:solidFill>
                            <a:latin typeface="Cambria Math" panose="02040503050406030204" pitchFamily="18" charset="0"/>
                          </a:rPr>
                          <m:t>𝑝</m:t>
                        </m:r>
                        <m:r>
                          <a:rPr lang="en-GB" b="0" i="1" smtClean="0">
                            <a:solidFill>
                              <a:srgbClr val="FF0000"/>
                            </a:solidFill>
                            <a:latin typeface="Cambria Math" panose="02040503050406030204" pitchFamily="18" charset="0"/>
                          </a:rPr>
                          <m:t>2−</m:t>
                        </m:r>
                        <m:r>
                          <a:rPr lang="en-GB" b="0" i="1" smtClean="0">
                            <a:latin typeface="Cambria Math" panose="02040503050406030204" pitchFamily="18" charset="0"/>
                          </a:rPr>
                          <m:t>𝑝</m:t>
                        </m:r>
                        <m:r>
                          <a:rPr lang="en-GB" b="0" i="1" smtClean="0">
                            <a:latin typeface="Cambria Math" panose="02040503050406030204" pitchFamily="18" charset="0"/>
                          </a:rPr>
                          <m:t>1</m:t>
                        </m:r>
                      </m:num>
                      <m:den>
                        <m:f>
                          <m:fPr>
                            <m:ctrlPr>
                              <a:rPr lang="en-GB" i="1" smtClean="0">
                                <a:latin typeface="Cambria Math" panose="02040503050406030204" pitchFamily="18" charset="0"/>
                              </a:rPr>
                            </m:ctrlPr>
                          </m:fPr>
                          <m:num>
                            <m:r>
                              <a:rPr lang="en-GB" b="0" i="1" smtClean="0">
                                <a:latin typeface="Cambria Math" panose="02040503050406030204" pitchFamily="18" charset="0"/>
                              </a:rPr>
                              <m:t>1</m:t>
                            </m:r>
                          </m:num>
                          <m:den>
                            <m:r>
                              <a:rPr lang="en-GB" i="1" smtClean="0">
                                <a:latin typeface="Cambria Math" panose="02040503050406030204" pitchFamily="18" charset="0"/>
                                <a:ea typeface="Cambria Math" panose="02040503050406030204" pitchFamily="18" charset="0"/>
                              </a:rPr>
                              <m:t>𝜌</m:t>
                            </m:r>
                            <m:r>
                              <a:rPr lang="en-GB" b="0" i="1" smtClean="0">
                                <a:latin typeface="Cambria Math" panose="02040503050406030204" pitchFamily="18" charset="0"/>
                                <a:ea typeface="Cambria Math" panose="02040503050406030204" pitchFamily="18" charset="0"/>
                              </a:rPr>
                              <m:t>1</m:t>
                            </m:r>
                          </m:den>
                        </m:f>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solidFill>
                                  <a:srgbClr val="00B050"/>
                                </a:solidFill>
                                <a:latin typeface="Cambria Math" panose="02040503050406030204" pitchFamily="18" charset="0"/>
                              </a:rPr>
                              <m:t>1</m:t>
                            </m:r>
                          </m:num>
                          <m:den>
                            <m:r>
                              <a:rPr lang="en-GB" b="0" i="1" smtClean="0">
                                <a:solidFill>
                                  <a:srgbClr val="00B050"/>
                                </a:solidFill>
                                <a:latin typeface="Cambria Math" panose="02040503050406030204" pitchFamily="18" charset="0"/>
                                <a:ea typeface="Cambria Math" panose="02040503050406030204" pitchFamily="18" charset="0"/>
                              </a:rPr>
                              <m:t>𝜌</m:t>
                            </m:r>
                            <m:r>
                              <a:rPr lang="en-GB" b="0" i="1" smtClean="0">
                                <a:solidFill>
                                  <a:srgbClr val="00B050"/>
                                </a:solidFill>
                                <a:latin typeface="Cambria Math" panose="02040503050406030204" pitchFamily="18" charset="0"/>
                                <a:ea typeface="Cambria Math" panose="02040503050406030204" pitchFamily="18" charset="0"/>
                              </a:rPr>
                              <m:t>2</m:t>
                            </m:r>
                          </m:den>
                        </m:f>
                      </m:den>
                    </m:f>
                  </m:oMath>
                </a14:m>
                <a:r>
                  <a:rPr lang="en-GB" dirty="0"/>
                  <a:t>    </a:t>
                </a:r>
              </a:p>
              <a:p>
                <a:pPr marL="0" indent="0">
                  <a:buNone/>
                </a:pPr>
                <a:r>
                  <a:rPr lang="en-GB" dirty="0"/>
                  <a:t>Again, we can see that this is just an equation of the form y=  mx +c  where  the ‘y’ is </a:t>
                </a:r>
                <a:r>
                  <a:rPr lang="en-GB" dirty="0">
                    <a:solidFill>
                      <a:srgbClr val="FF0000"/>
                    </a:solidFill>
                  </a:rPr>
                  <a:t>P2</a:t>
                </a:r>
                <a:r>
                  <a:rPr lang="en-GB" dirty="0"/>
                  <a:t> and the ‘x’ is </a:t>
                </a:r>
                <a14:m>
                  <m:oMath xmlns:m="http://schemas.openxmlformats.org/officeDocument/2006/math">
                    <m:f>
                      <m:fPr>
                        <m:ctrlPr>
                          <a:rPr lang="en-GB" i="1" smtClean="0">
                            <a:solidFill>
                              <a:srgbClr val="00B050"/>
                            </a:solidFill>
                            <a:latin typeface="Cambria Math" panose="02040503050406030204" pitchFamily="18" charset="0"/>
                          </a:rPr>
                        </m:ctrlPr>
                      </m:fPr>
                      <m:num>
                        <m:r>
                          <a:rPr lang="en-GB" b="0" i="1" smtClean="0">
                            <a:solidFill>
                              <a:srgbClr val="00B050"/>
                            </a:solidFill>
                            <a:latin typeface="Cambria Math" panose="02040503050406030204" pitchFamily="18" charset="0"/>
                          </a:rPr>
                          <m:t>1</m:t>
                        </m:r>
                      </m:num>
                      <m:den>
                        <m:r>
                          <a:rPr lang="en-GB" i="1" smtClean="0">
                            <a:solidFill>
                              <a:srgbClr val="00B050"/>
                            </a:solidFill>
                            <a:latin typeface="Cambria Math" panose="02040503050406030204" pitchFamily="18" charset="0"/>
                            <a:ea typeface="Cambria Math" panose="02040503050406030204" pitchFamily="18" charset="0"/>
                          </a:rPr>
                          <m:t>𝜌</m:t>
                        </m:r>
                        <m:r>
                          <a:rPr lang="en-GB" b="0" i="1" smtClean="0">
                            <a:solidFill>
                              <a:srgbClr val="00B050"/>
                            </a:solidFill>
                            <a:latin typeface="Cambria Math" panose="02040503050406030204" pitchFamily="18" charset="0"/>
                            <a:ea typeface="Cambria Math" panose="02040503050406030204" pitchFamily="18" charset="0"/>
                          </a:rPr>
                          <m:t>2</m:t>
                        </m:r>
                      </m:den>
                    </m:f>
                  </m:oMath>
                </a14:m>
                <a:r>
                  <a:rPr lang="en-GB" dirty="0"/>
                  <a:t>.  </a:t>
                </a:r>
              </a:p>
              <a:p>
                <a:pPr marL="0" indent="0">
                  <a:buNone/>
                </a:pPr>
                <a:r>
                  <a:rPr lang="en-GB" dirty="0"/>
                  <a:t>So if we plot </a:t>
                </a:r>
                <a:r>
                  <a:rPr lang="en-GB" dirty="0">
                    <a:solidFill>
                      <a:srgbClr val="FF0000"/>
                    </a:solidFill>
                  </a:rPr>
                  <a:t>P2</a:t>
                </a:r>
                <a:r>
                  <a:rPr lang="en-GB" dirty="0"/>
                  <a:t> against  </a:t>
                </a:r>
                <a14:m>
                  <m:oMath xmlns:m="http://schemas.openxmlformats.org/officeDocument/2006/math">
                    <m:f>
                      <m:fPr>
                        <m:ctrlPr>
                          <a:rPr lang="en-GB" i="1" smtClean="0">
                            <a:solidFill>
                              <a:srgbClr val="00B050"/>
                            </a:solidFill>
                            <a:latin typeface="Cambria Math" panose="02040503050406030204" pitchFamily="18" charset="0"/>
                          </a:rPr>
                        </m:ctrlPr>
                      </m:fPr>
                      <m:num>
                        <m:r>
                          <a:rPr lang="en-GB" i="1">
                            <a:solidFill>
                              <a:srgbClr val="00B050"/>
                            </a:solidFill>
                            <a:latin typeface="Cambria Math" panose="02040503050406030204" pitchFamily="18" charset="0"/>
                          </a:rPr>
                          <m:t>1</m:t>
                        </m:r>
                      </m:num>
                      <m:den>
                        <m:r>
                          <a:rPr lang="en-GB" i="1">
                            <a:solidFill>
                              <a:srgbClr val="00B050"/>
                            </a:solidFill>
                            <a:latin typeface="Cambria Math" panose="02040503050406030204" pitchFamily="18" charset="0"/>
                            <a:ea typeface="Cambria Math" panose="02040503050406030204" pitchFamily="18" charset="0"/>
                          </a:rPr>
                          <m:t>𝜌</m:t>
                        </m:r>
                        <m:r>
                          <a:rPr lang="en-GB" i="1">
                            <a:solidFill>
                              <a:srgbClr val="00B050"/>
                            </a:solidFill>
                            <a:latin typeface="Cambria Math" panose="02040503050406030204" pitchFamily="18" charset="0"/>
                            <a:ea typeface="Cambria Math" panose="02040503050406030204" pitchFamily="18" charset="0"/>
                          </a:rPr>
                          <m:t>2</m:t>
                        </m:r>
                      </m:den>
                    </m:f>
                  </m:oMath>
                </a14:m>
                <a:r>
                  <a:rPr lang="en-GB" dirty="0"/>
                  <a:t> we get the Rayleigh line, which starts at the initial point  (P1, </a:t>
                </a:r>
                <a14:m>
                  <m:oMath xmlns:m="http://schemas.openxmlformats.org/officeDocument/2006/math">
                    <m:f>
                      <m:fPr>
                        <m:ctrlPr>
                          <a:rPr lang="en-GB" i="1">
                            <a:latin typeface="Cambria Math" panose="02040503050406030204" pitchFamily="18" charset="0"/>
                          </a:rPr>
                        </m:ctrlPr>
                      </m:fPr>
                      <m:num>
                        <m:r>
                          <a:rPr lang="en-GB" i="1">
                            <a:latin typeface="Cambria Math" panose="02040503050406030204" pitchFamily="18" charset="0"/>
                          </a:rPr>
                          <m:t>1</m:t>
                        </m:r>
                      </m:num>
                      <m:den>
                        <m:r>
                          <a:rPr lang="en-GB" i="1">
                            <a:latin typeface="Cambria Math" panose="02040503050406030204" pitchFamily="18" charset="0"/>
                            <a:ea typeface="Cambria Math" panose="02040503050406030204" pitchFamily="18" charset="0"/>
                          </a:rPr>
                          <m:t>𝜌</m:t>
                        </m:r>
                        <m:r>
                          <a:rPr lang="en-GB" b="0" i="1" smtClean="0">
                            <a:latin typeface="Cambria Math" panose="02040503050406030204" pitchFamily="18" charset="0"/>
                            <a:ea typeface="Cambria Math" panose="02040503050406030204" pitchFamily="18" charset="0"/>
                          </a:rPr>
                          <m:t>1</m:t>
                        </m:r>
                      </m:den>
                    </m:f>
                  </m:oMath>
                </a14:m>
                <a:r>
                  <a:rPr lang="en-GB" dirty="0"/>
                  <a:t>) and  which the new state (P2, </a:t>
                </a:r>
                <a14:m>
                  <m:oMath xmlns:m="http://schemas.openxmlformats.org/officeDocument/2006/math">
                    <m:f>
                      <m:fPr>
                        <m:ctrlPr>
                          <a:rPr lang="en-GB" i="1">
                            <a:latin typeface="Cambria Math" panose="02040503050406030204" pitchFamily="18" charset="0"/>
                          </a:rPr>
                        </m:ctrlPr>
                      </m:fPr>
                      <m:num>
                        <m:r>
                          <a:rPr lang="en-GB" i="1">
                            <a:latin typeface="Cambria Math" panose="02040503050406030204" pitchFamily="18" charset="0"/>
                          </a:rPr>
                          <m:t>1</m:t>
                        </m:r>
                      </m:num>
                      <m:den>
                        <m:r>
                          <a:rPr lang="en-GB" i="1">
                            <a:latin typeface="Cambria Math" panose="02040503050406030204" pitchFamily="18" charset="0"/>
                            <a:ea typeface="Cambria Math" panose="02040503050406030204" pitchFamily="18" charset="0"/>
                          </a:rPr>
                          <m:t>𝜌</m:t>
                        </m:r>
                        <m:r>
                          <a:rPr lang="en-GB" i="1">
                            <a:latin typeface="Cambria Math" panose="02040503050406030204" pitchFamily="18" charset="0"/>
                            <a:ea typeface="Cambria Math" panose="02040503050406030204" pitchFamily="18" charset="0"/>
                          </a:rPr>
                          <m:t>2</m:t>
                        </m:r>
                      </m:den>
                    </m:f>
                  </m:oMath>
                </a14:m>
                <a:r>
                  <a:rPr lang="en-GB" dirty="0"/>
                  <a:t>)  must satisfy as well laying on the Hugoniot curve.   </a:t>
                </a:r>
              </a:p>
              <a:p>
                <a:pPr marL="0" indent="0">
                  <a:buNone/>
                </a:pPr>
                <a:endParaRPr lang="en-GB" dirty="0"/>
              </a:p>
              <a:p>
                <a:pPr marL="0" indent="0">
                  <a:buNone/>
                </a:pPr>
                <a:r>
                  <a:rPr lang="en-GB" dirty="0"/>
                  <a:t>There are two  Chapman-</a:t>
                </a:r>
                <a:r>
                  <a:rPr lang="en-GB" dirty="0" err="1"/>
                  <a:t>Jouget</a:t>
                </a:r>
                <a:r>
                  <a:rPr lang="en-GB" dirty="0"/>
                  <a:t> (CJ) points, found by drawing the Rayleigh lines that are tangent to  Hugoniot curve through the initial state   (P1, </a:t>
                </a:r>
                <a14:m>
                  <m:oMath xmlns:m="http://schemas.openxmlformats.org/officeDocument/2006/math">
                    <m:f>
                      <m:fPr>
                        <m:ctrlPr>
                          <a:rPr lang="en-GB" i="1">
                            <a:latin typeface="Cambria Math" panose="02040503050406030204" pitchFamily="18" charset="0"/>
                          </a:rPr>
                        </m:ctrlPr>
                      </m:fPr>
                      <m:num>
                        <m:r>
                          <a:rPr lang="en-GB" i="1">
                            <a:latin typeface="Cambria Math" panose="02040503050406030204" pitchFamily="18" charset="0"/>
                          </a:rPr>
                          <m:t>1</m:t>
                        </m:r>
                      </m:num>
                      <m:den>
                        <m:r>
                          <a:rPr lang="en-GB" i="1">
                            <a:latin typeface="Cambria Math" panose="02040503050406030204" pitchFamily="18" charset="0"/>
                            <a:ea typeface="Cambria Math" panose="02040503050406030204" pitchFamily="18" charset="0"/>
                          </a:rPr>
                          <m:t>𝜌</m:t>
                        </m:r>
                        <m:r>
                          <a:rPr lang="en-GB" i="1">
                            <a:latin typeface="Cambria Math" panose="02040503050406030204" pitchFamily="18" charset="0"/>
                            <a:ea typeface="Cambria Math" panose="02040503050406030204" pitchFamily="18" charset="0"/>
                          </a:rPr>
                          <m:t>1</m:t>
                        </m:r>
                      </m:den>
                    </m:f>
                  </m:oMath>
                </a14:m>
                <a:r>
                  <a:rPr lang="en-GB" dirty="0"/>
                  <a:t>) </a:t>
                </a:r>
              </a:p>
              <a:p>
                <a:pPr marL="0" indent="0">
                  <a:buNone/>
                </a:pPr>
                <a:endParaRPr lang="en-GB" dirty="0"/>
              </a:p>
              <a:p>
                <a:pPr marL="0" indent="0">
                  <a:buNone/>
                </a:pPr>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74192" y="673480"/>
                <a:ext cx="10515600" cy="5672455"/>
              </a:xfrm>
              <a:blipFill>
                <a:blip r:embed="rId2"/>
                <a:stretch>
                  <a:fillRect l="-1043" t="-2148" r="-1043"/>
                </a:stretch>
              </a:blipFill>
            </p:spPr>
            <p:txBody>
              <a:bodyPr/>
              <a:lstStyle/>
              <a:p>
                <a:r>
                  <a:rPr lang="en-GB">
                    <a:noFill/>
                  </a:rPr>
                  <a:t> </a:t>
                </a:r>
              </a:p>
            </p:txBody>
          </p:sp>
        </mc:Fallback>
      </mc:AlternateContent>
    </p:spTree>
    <p:extLst>
      <p:ext uri="{BB962C8B-B14F-4D97-AF65-F5344CB8AC3E}">
        <p14:creationId xmlns:p14="http://schemas.microsoft.com/office/powerpoint/2010/main" val="30460526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77957" y="251266"/>
            <a:ext cx="9628499" cy="527961"/>
          </a:xfrm>
        </p:spPr>
        <p:txBody>
          <a:bodyPr>
            <a:normAutofit fontScale="62500" lnSpcReduction="20000"/>
          </a:bodyPr>
          <a:lstStyle/>
          <a:p>
            <a:pPr marL="0" indent="0">
              <a:buNone/>
            </a:pPr>
            <a:r>
              <a:rPr lang="en-GB" dirty="0"/>
              <a:t>The </a:t>
            </a:r>
            <a:r>
              <a:rPr lang="en-GB" b="1" dirty="0">
                <a:solidFill>
                  <a:srgbClr val="FF0000"/>
                </a:solidFill>
              </a:rPr>
              <a:t>Rayleigh line relation </a:t>
            </a:r>
            <a:r>
              <a:rPr lang="en-GB" dirty="0"/>
              <a:t>is a criterion to  identify regimes on the Hugoniot curve where detonation and deflagration are possible</a:t>
            </a:r>
          </a:p>
        </p:txBody>
      </p:sp>
      <p:cxnSp>
        <p:nvCxnSpPr>
          <p:cNvPr id="4" name="Straight Arrow Connector 3"/>
          <p:cNvCxnSpPr/>
          <p:nvPr/>
        </p:nvCxnSpPr>
        <p:spPr>
          <a:xfrm flipV="1">
            <a:off x="1937085" y="1304014"/>
            <a:ext cx="18936" cy="4983764"/>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 name="Straight Arrow Connector 4"/>
          <p:cNvCxnSpPr/>
          <p:nvPr/>
        </p:nvCxnSpPr>
        <p:spPr>
          <a:xfrm flipV="1">
            <a:off x="1937084" y="6273579"/>
            <a:ext cx="9043667" cy="14199"/>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1319917" y="1152939"/>
            <a:ext cx="413467" cy="369332"/>
          </a:xfrm>
          <a:prstGeom prst="rect">
            <a:avLst/>
          </a:prstGeom>
          <a:noFill/>
        </p:spPr>
        <p:txBody>
          <a:bodyPr wrap="square" rtlCol="0">
            <a:spAutoFit/>
          </a:bodyPr>
          <a:lstStyle/>
          <a:p>
            <a:r>
              <a:rPr lang="en-GB" b="1" dirty="0"/>
              <a:t>p</a:t>
            </a:r>
          </a:p>
        </p:txBody>
      </p:sp>
      <mc:AlternateContent xmlns:mc="http://schemas.openxmlformats.org/markup-compatibility/2006" xmlns:a14="http://schemas.microsoft.com/office/drawing/2010/main">
        <mc:Choice Requires="a14">
          <p:sp>
            <p:nvSpPr>
              <p:cNvPr id="11" name="TextBox 10"/>
              <p:cNvSpPr txBox="1"/>
              <p:nvPr/>
            </p:nvSpPr>
            <p:spPr>
              <a:xfrm>
                <a:off x="3641896" y="6288886"/>
                <a:ext cx="1009816" cy="659604"/>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i="1" smtClean="0">
                              <a:latin typeface="Cambria Math" panose="02040503050406030204" pitchFamily="18" charset="0"/>
                            </a:rPr>
                          </m:ctrlPr>
                        </m:fPr>
                        <m:num>
                          <m:r>
                            <a:rPr lang="en-GB" b="0" i="1" smtClean="0">
                              <a:latin typeface="Cambria Math" panose="02040503050406030204" pitchFamily="18" charset="0"/>
                            </a:rPr>
                            <m:t>1</m:t>
                          </m:r>
                        </m:num>
                        <m:den>
                          <m:r>
                            <a:rPr lang="en-GB" i="1" smtClean="0">
                              <a:latin typeface="Cambria Math" panose="02040503050406030204" pitchFamily="18" charset="0"/>
                              <a:ea typeface="Cambria Math" panose="02040503050406030204" pitchFamily="18" charset="0"/>
                            </a:rPr>
                            <m:t>𝜌</m:t>
                          </m:r>
                          <m:r>
                            <a:rPr lang="en-GB" b="0" i="1" smtClean="0">
                              <a:latin typeface="Cambria Math" panose="02040503050406030204" pitchFamily="18" charset="0"/>
                              <a:ea typeface="Cambria Math" panose="02040503050406030204" pitchFamily="18" charset="0"/>
                            </a:rPr>
                            <m:t>1</m:t>
                          </m:r>
                        </m:den>
                      </m:f>
                    </m:oMath>
                  </m:oMathPara>
                </a14:m>
                <a:endParaRPr lang="en-GB" dirty="0"/>
              </a:p>
            </p:txBody>
          </p:sp>
        </mc:Choice>
        <mc:Fallback xmlns="">
          <p:sp>
            <p:nvSpPr>
              <p:cNvPr id="11" name="TextBox 10"/>
              <p:cNvSpPr txBox="1">
                <a:spLocks noRot="1" noChangeAspect="1" noMove="1" noResize="1" noEditPoints="1" noAdjustHandles="1" noChangeArrowheads="1" noChangeShapeType="1" noTextEdit="1"/>
              </p:cNvSpPr>
              <p:nvPr/>
            </p:nvSpPr>
            <p:spPr>
              <a:xfrm>
                <a:off x="3641896" y="6288886"/>
                <a:ext cx="1009816" cy="659604"/>
              </a:xfrm>
              <a:prstGeom prst="rect">
                <a:avLst/>
              </a:prstGeom>
              <a:blipFill>
                <a:blip r:embed="rId2"/>
                <a:stretch>
                  <a:fillRect/>
                </a:stretch>
              </a:blipFill>
            </p:spPr>
            <p:txBody>
              <a:bodyPr/>
              <a:lstStyle/>
              <a:p>
                <a:r>
                  <a:rPr lang="en-GB">
                    <a:noFill/>
                  </a:rPr>
                  <a:t> </a:t>
                </a:r>
              </a:p>
            </p:txBody>
          </p:sp>
        </mc:Fallback>
      </mc:AlternateContent>
      <p:sp>
        <p:nvSpPr>
          <p:cNvPr id="12" name="Arc 11"/>
          <p:cNvSpPr/>
          <p:nvPr/>
        </p:nvSpPr>
        <p:spPr>
          <a:xfrm flipH="1" flipV="1">
            <a:off x="2695074" y="-2692987"/>
            <a:ext cx="13507451" cy="8430515"/>
          </a:xfrm>
          <a:prstGeom prst="arc">
            <a:avLst>
              <a:gd name="adj1" fmla="val 16384145"/>
              <a:gd name="adj2" fmla="val 21445497"/>
            </a:avLst>
          </a:prstGeom>
          <a:ln w="444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3" name="TextBox 12"/>
          <p:cNvSpPr txBox="1"/>
          <p:nvPr/>
        </p:nvSpPr>
        <p:spPr>
          <a:xfrm>
            <a:off x="3749040" y="1005840"/>
            <a:ext cx="7543800" cy="369332"/>
          </a:xfrm>
          <a:prstGeom prst="rect">
            <a:avLst/>
          </a:prstGeom>
          <a:noFill/>
        </p:spPr>
        <p:txBody>
          <a:bodyPr wrap="square" rtlCol="0">
            <a:spAutoFit/>
          </a:bodyPr>
          <a:lstStyle/>
          <a:p>
            <a:r>
              <a:rPr lang="en-GB" dirty="0"/>
              <a:t>Possible solutions (p2, </a:t>
            </a:r>
            <a:r>
              <a:rPr lang="el-GR" dirty="0"/>
              <a:t>ρ</a:t>
            </a:r>
            <a:r>
              <a:rPr lang="en-GB" dirty="0"/>
              <a:t>2) to  the Hugoniot equation lie on this curve.</a:t>
            </a:r>
          </a:p>
        </p:txBody>
      </p:sp>
      <p:cxnSp>
        <p:nvCxnSpPr>
          <p:cNvPr id="15" name="Straight Arrow Connector 14"/>
          <p:cNvCxnSpPr>
            <a:stCxn id="13" idx="1"/>
          </p:cNvCxnSpPr>
          <p:nvPr/>
        </p:nvCxnSpPr>
        <p:spPr>
          <a:xfrm flipH="1">
            <a:off x="2834640" y="1190506"/>
            <a:ext cx="914400" cy="610862"/>
          </a:xfrm>
          <a:prstGeom prst="straightConnector1">
            <a:avLst/>
          </a:prstGeom>
          <a:ln w="19050">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1937084" y="4882896"/>
            <a:ext cx="3494452" cy="18288"/>
          </a:xfrm>
          <a:prstGeom prst="line">
            <a:avLst/>
          </a:prstGeom>
          <a:ln w="15875">
            <a:prstDash val="dash"/>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4133088" y="4142232"/>
            <a:ext cx="27432" cy="2131347"/>
          </a:xfrm>
          <a:prstGeom prst="line">
            <a:avLst/>
          </a:prstGeom>
          <a:ln w="15875">
            <a:prstDash val="dash"/>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0" name="TextBox 29"/>
              <p:cNvSpPr txBox="1"/>
              <p:nvPr/>
            </p:nvSpPr>
            <p:spPr>
              <a:xfrm>
                <a:off x="3408998" y="4826417"/>
                <a:ext cx="1009816" cy="518668"/>
              </a:xfrm>
              <a:prstGeom prst="rect">
                <a:avLst/>
              </a:prstGeom>
              <a:noFill/>
            </p:spPr>
            <p:txBody>
              <a:bodyPr wrap="square" rtlCol="0">
                <a:spAutoFit/>
              </a:bodyPr>
              <a:lstStyle/>
              <a:p>
                <a:r>
                  <a:rPr lang="en-GB" dirty="0"/>
                  <a:t>(p1,</a:t>
                </a:r>
                <a14:m>
                  <m:oMath xmlns:m="http://schemas.openxmlformats.org/officeDocument/2006/math">
                    <m:f>
                      <m:fPr>
                        <m:ctrlPr>
                          <a:rPr lang="en-GB" i="1" dirty="0" smtClean="0">
                            <a:latin typeface="Cambria Math" panose="02040503050406030204" pitchFamily="18" charset="0"/>
                          </a:rPr>
                        </m:ctrlPr>
                      </m:fPr>
                      <m:num>
                        <m:r>
                          <a:rPr lang="en-GB" b="0" i="1" dirty="0" smtClean="0">
                            <a:latin typeface="Cambria Math" panose="02040503050406030204" pitchFamily="18" charset="0"/>
                          </a:rPr>
                          <m:t>1</m:t>
                        </m:r>
                      </m:num>
                      <m:den>
                        <m:r>
                          <a:rPr lang="en-GB" i="1" dirty="0" smtClean="0">
                            <a:latin typeface="Cambria Math" panose="02040503050406030204" pitchFamily="18" charset="0"/>
                            <a:ea typeface="Cambria Math" panose="02040503050406030204" pitchFamily="18" charset="0"/>
                          </a:rPr>
                          <m:t>𝜌</m:t>
                        </m:r>
                        <m:r>
                          <a:rPr lang="en-GB" b="0" i="1" dirty="0" smtClean="0">
                            <a:latin typeface="Cambria Math" panose="02040503050406030204" pitchFamily="18" charset="0"/>
                            <a:ea typeface="Cambria Math" panose="02040503050406030204" pitchFamily="18" charset="0"/>
                          </a:rPr>
                          <m:t>1</m:t>
                        </m:r>
                      </m:den>
                    </m:f>
                  </m:oMath>
                </a14:m>
                <a:r>
                  <a:rPr lang="en-GB" dirty="0"/>
                  <a:t>)</a:t>
                </a:r>
              </a:p>
            </p:txBody>
          </p:sp>
        </mc:Choice>
        <mc:Fallback xmlns="">
          <p:sp>
            <p:nvSpPr>
              <p:cNvPr id="30" name="TextBox 29"/>
              <p:cNvSpPr txBox="1">
                <a:spLocks noRot="1" noChangeAspect="1" noMove="1" noResize="1" noEditPoints="1" noAdjustHandles="1" noChangeArrowheads="1" noChangeShapeType="1" noTextEdit="1"/>
              </p:cNvSpPr>
              <p:nvPr/>
            </p:nvSpPr>
            <p:spPr>
              <a:xfrm>
                <a:off x="3408998" y="4826417"/>
                <a:ext cx="1009816" cy="518668"/>
              </a:xfrm>
              <a:prstGeom prst="rect">
                <a:avLst/>
              </a:prstGeom>
              <a:blipFill>
                <a:blip r:embed="rId3"/>
                <a:stretch>
                  <a:fillRect l="-4819" b="-3529"/>
                </a:stretch>
              </a:blipFill>
            </p:spPr>
            <p:txBody>
              <a:bodyPr/>
              <a:lstStyle/>
              <a:p>
                <a:r>
                  <a:rPr lang="en-GB">
                    <a:noFill/>
                  </a:rPr>
                  <a:t> </a:t>
                </a:r>
              </a:p>
            </p:txBody>
          </p:sp>
        </mc:Fallback>
      </mc:AlternateContent>
      <p:sp>
        <p:nvSpPr>
          <p:cNvPr id="31" name="TextBox 30"/>
          <p:cNvSpPr txBox="1"/>
          <p:nvPr/>
        </p:nvSpPr>
        <p:spPr>
          <a:xfrm>
            <a:off x="1198031" y="4641751"/>
            <a:ext cx="615243" cy="369332"/>
          </a:xfrm>
          <a:prstGeom prst="rect">
            <a:avLst/>
          </a:prstGeom>
          <a:noFill/>
        </p:spPr>
        <p:txBody>
          <a:bodyPr wrap="square" rtlCol="0">
            <a:spAutoFit/>
          </a:bodyPr>
          <a:lstStyle/>
          <a:p>
            <a:r>
              <a:rPr lang="en-GB" b="1" dirty="0"/>
              <a:t>p1</a:t>
            </a:r>
          </a:p>
        </p:txBody>
      </p:sp>
      <p:cxnSp>
        <p:nvCxnSpPr>
          <p:cNvPr id="6" name="Straight Connector 5"/>
          <p:cNvCxnSpPr/>
          <p:nvPr/>
        </p:nvCxnSpPr>
        <p:spPr>
          <a:xfrm>
            <a:off x="2258568" y="1522271"/>
            <a:ext cx="1901952" cy="3378913"/>
          </a:xfrm>
          <a:prstGeom prst="line">
            <a:avLst/>
          </a:prstGeom>
          <a:ln w="19050">
            <a:solidFill>
              <a:schemeClr val="tx1"/>
            </a:solidFill>
            <a:prstDash val="lgDash"/>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4133088" y="4901184"/>
            <a:ext cx="5285232" cy="1060704"/>
          </a:xfrm>
          <a:prstGeom prst="line">
            <a:avLst/>
          </a:prstGeom>
          <a:ln w="19050">
            <a:solidFill>
              <a:schemeClr val="tx1"/>
            </a:solidFill>
            <a:prstDash val="lgDash"/>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3641896" y="2337418"/>
            <a:ext cx="1789640" cy="369332"/>
          </a:xfrm>
          <a:prstGeom prst="rect">
            <a:avLst/>
          </a:prstGeom>
          <a:noFill/>
        </p:spPr>
        <p:txBody>
          <a:bodyPr wrap="square" rtlCol="0">
            <a:spAutoFit/>
          </a:bodyPr>
          <a:lstStyle/>
          <a:p>
            <a:r>
              <a:rPr lang="en-GB" dirty="0"/>
              <a:t>Upper CJ Point</a:t>
            </a:r>
          </a:p>
        </p:txBody>
      </p:sp>
      <p:sp>
        <p:nvSpPr>
          <p:cNvPr id="18" name="TextBox 17"/>
          <p:cNvSpPr txBox="1"/>
          <p:nvPr/>
        </p:nvSpPr>
        <p:spPr>
          <a:xfrm>
            <a:off x="5298473" y="5734334"/>
            <a:ext cx="1614391" cy="369332"/>
          </a:xfrm>
          <a:prstGeom prst="rect">
            <a:avLst/>
          </a:prstGeom>
          <a:noFill/>
        </p:spPr>
        <p:txBody>
          <a:bodyPr wrap="square" rtlCol="0">
            <a:spAutoFit/>
          </a:bodyPr>
          <a:lstStyle/>
          <a:p>
            <a:r>
              <a:rPr lang="en-GB" dirty="0"/>
              <a:t>Lower CJ point</a:t>
            </a:r>
          </a:p>
        </p:txBody>
      </p:sp>
      <p:cxnSp>
        <p:nvCxnSpPr>
          <p:cNvPr id="20" name="Straight Arrow Connector 19"/>
          <p:cNvCxnSpPr/>
          <p:nvPr/>
        </p:nvCxnSpPr>
        <p:spPr>
          <a:xfrm flipH="1">
            <a:off x="3145536" y="2544412"/>
            <a:ext cx="603504" cy="41824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V="1">
            <a:off x="6775704" y="5553416"/>
            <a:ext cx="502920" cy="37284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2971799" y="1612377"/>
            <a:ext cx="2326673" cy="646331"/>
          </a:xfrm>
          <a:prstGeom prst="rect">
            <a:avLst/>
          </a:prstGeom>
          <a:noFill/>
        </p:spPr>
        <p:txBody>
          <a:bodyPr wrap="square" rtlCol="0">
            <a:spAutoFit/>
          </a:bodyPr>
          <a:lstStyle/>
          <a:p>
            <a:r>
              <a:rPr lang="en-GB" dirty="0"/>
              <a:t>Region I</a:t>
            </a:r>
          </a:p>
          <a:p>
            <a:r>
              <a:rPr lang="en-GB" dirty="0"/>
              <a:t>Strong Detonation</a:t>
            </a:r>
          </a:p>
        </p:txBody>
      </p:sp>
      <p:sp>
        <p:nvSpPr>
          <p:cNvPr id="33" name="TextBox 32"/>
          <p:cNvSpPr txBox="1"/>
          <p:nvPr/>
        </p:nvSpPr>
        <p:spPr>
          <a:xfrm>
            <a:off x="3621202" y="2968883"/>
            <a:ext cx="2326673" cy="646331"/>
          </a:xfrm>
          <a:prstGeom prst="rect">
            <a:avLst/>
          </a:prstGeom>
          <a:noFill/>
        </p:spPr>
        <p:txBody>
          <a:bodyPr wrap="square" rtlCol="0">
            <a:spAutoFit/>
          </a:bodyPr>
          <a:lstStyle/>
          <a:p>
            <a:r>
              <a:rPr lang="en-GB" dirty="0"/>
              <a:t>Region II</a:t>
            </a:r>
          </a:p>
          <a:p>
            <a:r>
              <a:rPr lang="en-GB" dirty="0"/>
              <a:t>Weak Detonation</a:t>
            </a:r>
          </a:p>
        </p:txBody>
      </p:sp>
      <p:sp>
        <p:nvSpPr>
          <p:cNvPr id="35" name="TextBox 34"/>
          <p:cNvSpPr txBox="1"/>
          <p:nvPr/>
        </p:nvSpPr>
        <p:spPr>
          <a:xfrm>
            <a:off x="4784538" y="3974432"/>
            <a:ext cx="2326673" cy="646331"/>
          </a:xfrm>
          <a:prstGeom prst="rect">
            <a:avLst/>
          </a:prstGeom>
          <a:noFill/>
        </p:spPr>
        <p:txBody>
          <a:bodyPr wrap="square" rtlCol="0">
            <a:spAutoFit/>
          </a:bodyPr>
          <a:lstStyle/>
          <a:p>
            <a:r>
              <a:rPr lang="en-GB" dirty="0"/>
              <a:t>Region V</a:t>
            </a:r>
          </a:p>
          <a:p>
            <a:r>
              <a:rPr lang="en-GB" dirty="0"/>
              <a:t>Impossible</a:t>
            </a:r>
          </a:p>
        </p:txBody>
      </p:sp>
      <p:sp>
        <p:nvSpPr>
          <p:cNvPr id="36" name="TextBox 35"/>
          <p:cNvSpPr txBox="1"/>
          <p:nvPr/>
        </p:nvSpPr>
        <p:spPr>
          <a:xfrm>
            <a:off x="6357603" y="4612805"/>
            <a:ext cx="2326673" cy="646331"/>
          </a:xfrm>
          <a:prstGeom prst="rect">
            <a:avLst/>
          </a:prstGeom>
          <a:noFill/>
        </p:spPr>
        <p:txBody>
          <a:bodyPr wrap="square" rtlCol="0">
            <a:spAutoFit/>
          </a:bodyPr>
          <a:lstStyle/>
          <a:p>
            <a:r>
              <a:rPr lang="en-GB" dirty="0"/>
              <a:t>Region III</a:t>
            </a:r>
          </a:p>
          <a:p>
            <a:r>
              <a:rPr lang="en-GB" dirty="0"/>
              <a:t>Weak Deflagration</a:t>
            </a:r>
          </a:p>
        </p:txBody>
      </p:sp>
      <p:sp>
        <p:nvSpPr>
          <p:cNvPr id="37" name="TextBox 36"/>
          <p:cNvSpPr txBox="1"/>
          <p:nvPr/>
        </p:nvSpPr>
        <p:spPr>
          <a:xfrm>
            <a:off x="8979073" y="5011084"/>
            <a:ext cx="2112599" cy="646331"/>
          </a:xfrm>
          <a:prstGeom prst="rect">
            <a:avLst/>
          </a:prstGeom>
          <a:noFill/>
        </p:spPr>
        <p:txBody>
          <a:bodyPr wrap="square" rtlCol="0">
            <a:spAutoFit/>
          </a:bodyPr>
          <a:lstStyle/>
          <a:p>
            <a:r>
              <a:rPr lang="en-GB" dirty="0"/>
              <a:t>Region IV</a:t>
            </a:r>
          </a:p>
          <a:p>
            <a:r>
              <a:rPr lang="en-GB" dirty="0"/>
              <a:t>Strong Deflagration</a:t>
            </a:r>
          </a:p>
        </p:txBody>
      </p:sp>
      <mc:AlternateContent xmlns:mc="http://schemas.openxmlformats.org/markup-compatibility/2006" xmlns:a14="http://schemas.microsoft.com/office/drawing/2010/main">
        <mc:Choice Requires="a14">
          <p:sp>
            <p:nvSpPr>
              <p:cNvPr id="38" name="Rectangle 37"/>
              <p:cNvSpPr/>
              <p:nvPr/>
            </p:nvSpPr>
            <p:spPr>
              <a:xfrm>
                <a:off x="8359251" y="2218651"/>
                <a:ext cx="3106990" cy="912301"/>
              </a:xfrm>
              <a:prstGeom prst="rect">
                <a:avLst/>
              </a:prstGeom>
            </p:spPr>
            <p:txBody>
              <a:bodyPr wrap="square">
                <a:spAutoFit/>
              </a:bodyPr>
              <a:lstStyle/>
              <a:p>
                <a:r>
                  <a:rPr lang="en-GB" sz="2800" dirty="0">
                    <a:ea typeface="Cambria Math" panose="02040503050406030204" pitchFamily="18" charset="0"/>
                  </a:rPr>
                  <a:t> </a:t>
                </a:r>
                <a14:m>
                  <m:oMath xmlns:m="http://schemas.openxmlformats.org/officeDocument/2006/math">
                    <m:r>
                      <a:rPr lang="en-GB" sz="2800" i="1" smtClean="0">
                        <a:solidFill>
                          <a:srgbClr val="FF0000"/>
                        </a:solidFill>
                        <a:latin typeface="Cambria Math" panose="02040503050406030204" pitchFamily="18" charset="0"/>
                        <a:ea typeface="Cambria Math" panose="02040503050406030204" pitchFamily="18" charset="0"/>
                      </a:rPr>
                      <m:t>𝜌</m:t>
                    </m:r>
                    <m:r>
                      <a:rPr lang="en-GB" sz="2800" i="1" baseline="-25000">
                        <a:solidFill>
                          <a:srgbClr val="FF0000"/>
                        </a:solidFill>
                        <a:latin typeface="Cambria Math" panose="02040503050406030204" pitchFamily="18" charset="0"/>
                        <a:ea typeface="Cambria Math" panose="02040503050406030204" pitchFamily="18" charset="0"/>
                      </a:rPr>
                      <m:t>1</m:t>
                    </m:r>
                    <m:r>
                      <a:rPr lang="en-GB" sz="2800" i="1" baseline="30000">
                        <a:solidFill>
                          <a:srgbClr val="FF0000"/>
                        </a:solidFill>
                        <a:latin typeface="Cambria Math" panose="02040503050406030204" pitchFamily="18" charset="0"/>
                        <a:ea typeface="Cambria Math" panose="02040503050406030204" pitchFamily="18" charset="0"/>
                      </a:rPr>
                      <m:t>2</m:t>
                    </m:r>
                  </m:oMath>
                </a14:m>
                <a:r>
                  <a:rPr lang="en-GB" sz="2800" dirty="0">
                    <a:solidFill>
                      <a:srgbClr val="FF0000"/>
                    </a:solidFill>
                  </a:rPr>
                  <a:t>u</a:t>
                </a:r>
                <a:r>
                  <a:rPr lang="en-GB" sz="2800" baseline="-25000" dirty="0">
                    <a:solidFill>
                      <a:srgbClr val="FF0000"/>
                    </a:solidFill>
                  </a:rPr>
                  <a:t>1</a:t>
                </a:r>
                <a:r>
                  <a:rPr lang="en-GB" sz="2800" baseline="30000" dirty="0">
                    <a:solidFill>
                      <a:srgbClr val="FF0000"/>
                    </a:solidFill>
                  </a:rPr>
                  <a:t>2</a:t>
                </a:r>
                <a:r>
                  <a:rPr lang="en-GB" sz="2800" dirty="0">
                    <a:solidFill>
                      <a:srgbClr val="FF0000"/>
                    </a:solidFill>
                  </a:rPr>
                  <a:t>  =  </a:t>
                </a:r>
                <a14:m>
                  <m:oMath xmlns:m="http://schemas.openxmlformats.org/officeDocument/2006/math">
                    <m:f>
                      <m:fPr>
                        <m:ctrlPr>
                          <a:rPr lang="en-GB" sz="2800" i="1">
                            <a:solidFill>
                              <a:srgbClr val="FF0000"/>
                            </a:solidFill>
                            <a:latin typeface="Cambria Math" panose="02040503050406030204" pitchFamily="18" charset="0"/>
                          </a:rPr>
                        </m:ctrlPr>
                      </m:fPr>
                      <m:num>
                        <m:r>
                          <a:rPr lang="en-GB" sz="2800" i="1">
                            <a:solidFill>
                              <a:srgbClr val="FF0000"/>
                            </a:solidFill>
                            <a:latin typeface="Cambria Math" panose="02040503050406030204" pitchFamily="18" charset="0"/>
                          </a:rPr>
                          <m:t>𝑝</m:t>
                        </m:r>
                        <m:r>
                          <a:rPr lang="en-GB" sz="2800" i="1">
                            <a:solidFill>
                              <a:srgbClr val="FF0000"/>
                            </a:solidFill>
                            <a:latin typeface="Cambria Math" panose="02040503050406030204" pitchFamily="18" charset="0"/>
                          </a:rPr>
                          <m:t>2−</m:t>
                        </m:r>
                        <m:r>
                          <a:rPr lang="en-GB" sz="2800" i="1">
                            <a:solidFill>
                              <a:srgbClr val="FF0000"/>
                            </a:solidFill>
                            <a:latin typeface="Cambria Math" panose="02040503050406030204" pitchFamily="18" charset="0"/>
                          </a:rPr>
                          <m:t>𝑝</m:t>
                        </m:r>
                        <m:r>
                          <a:rPr lang="en-GB" sz="2800" i="1">
                            <a:solidFill>
                              <a:srgbClr val="FF0000"/>
                            </a:solidFill>
                            <a:latin typeface="Cambria Math" panose="02040503050406030204" pitchFamily="18" charset="0"/>
                          </a:rPr>
                          <m:t>1</m:t>
                        </m:r>
                      </m:num>
                      <m:den>
                        <m:f>
                          <m:fPr>
                            <m:ctrlPr>
                              <a:rPr lang="en-GB" sz="2800" i="1">
                                <a:solidFill>
                                  <a:srgbClr val="FF0000"/>
                                </a:solidFill>
                                <a:latin typeface="Cambria Math" panose="02040503050406030204" pitchFamily="18" charset="0"/>
                              </a:rPr>
                            </m:ctrlPr>
                          </m:fPr>
                          <m:num>
                            <m:r>
                              <a:rPr lang="en-GB" sz="2800" i="1">
                                <a:solidFill>
                                  <a:srgbClr val="FF0000"/>
                                </a:solidFill>
                                <a:latin typeface="Cambria Math" panose="02040503050406030204" pitchFamily="18" charset="0"/>
                              </a:rPr>
                              <m:t>1</m:t>
                            </m:r>
                          </m:num>
                          <m:den>
                            <m:r>
                              <a:rPr lang="en-GB" sz="2800" i="1">
                                <a:solidFill>
                                  <a:srgbClr val="FF0000"/>
                                </a:solidFill>
                                <a:latin typeface="Cambria Math" panose="02040503050406030204" pitchFamily="18" charset="0"/>
                                <a:ea typeface="Cambria Math" panose="02040503050406030204" pitchFamily="18" charset="0"/>
                              </a:rPr>
                              <m:t>𝜌</m:t>
                            </m:r>
                            <m:r>
                              <a:rPr lang="en-GB" sz="2800" i="1">
                                <a:solidFill>
                                  <a:srgbClr val="FF0000"/>
                                </a:solidFill>
                                <a:latin typeface="Cambria Math" panose="02040503050406030204" pitchFamily="18" charset="0"/>
                                <a:ea typeface="Cambria Math" panose="02040503050406030204" pitchFamily="18" charset="0"/>
                              </a:rPr>
                              <m:t>1</m:t>
                            </m:r>
                          </m:den>
                        </m:f>
                        <m:r>
                          <a:rPr lang="en-GB" sz="2800" i="1">
                            <a:solidFill>
                              <a:srgbClr val="FF0000"/>
                            </a:solidFill>
                            <a:latin typeface="Cambria Math" panose="02040503050406030204" pitchFamily="18" charset="0"/>
                          </a:rPr>
                          <m:t>−</m:t>
                        </m:r>
                        <m:f>
                          <m:fPr>
                            <m:ctrlPr>
                              <a:rPr lang="en-GB" sz="2800" i="1">
                                <a:solidFill>
                                  <a:srgbClr val="FF0000"/>
                                </a:solidFill>
                                <a:latin typeface="Cambria Math" panose="02040503050406030204" pitchFamily="18" charset="0"/>
                              </a:rPr>
                            </m:ctrlPr>
                          </m:fPr>
                          <m:num>
                            <m:r>
                              <a:rPr lang="en-GB" sz="2800" i="1">
                                <a:solidFill>
                                  <a:srgbClr val="FF0000"/>
                                </a:solidFill>
                                <a:latin typeface="Cambria Math" panose="02040503050406030204" pitchFamily="18" charset="0"/>
                              </a:rPr>
                              <m:t>1</m:t>
                            </m:r>
                          </m:num>
                          <m:den>
                            <m:r>
                              <a:rPr lang="en-GB" sz="2800" i="1">
                                <a:solidFill>
                                  <a:srgbClr val="FF0000"/>
                                </a:solidFill>
                                <a:latin typeface="Cambria Math" panose="02040503050406030204" pitchFamily="18" charset="0"/>
                                <a:ea typeface="Cambria Math" panose="02040503050406030204" pitchFamily="18" charset="0"/>
                              </a:rPr>
                              <m:t>𝜌</m:t>
                            </m:r>
                            <m:r>
                              <a:rPr lang="en-GB" sz="2800" i="1">
                                <a:solidFill>
                                  <a:srgbClr val="FF0000"/>
                                </a:solidFill>
                                <a:latin typeface="Cambria Math" panose="02040503050406030204" pitchFamily="18" charset="0"/>
                                <a:ea typeface="Cambria Math" panose="02040503050406030204" pitchFamily="18" charset="0"/>
                              </a:rPr>
                              <m:t>2</m:t>
                            </m:r>
                          </m:den>
                        </m:f>
                      </m:den>
                    </m:f>
                  </m:oMath>
                </a14:m>
                <a:endParaRPr lang="en-GB" sz="2800" dirty="0">
                  <a:solidFill>
                    <a:srgbClr val="FF0000"/>
                  </a:solidFill>
                </a:endParaRPr>
              </a:p>
            </p:txBody>
          </p:sp>
        </mc:Choice>
        <mc:Fallback xmlns="">
          <p:sp>
            <p:nvSpPr>
              <p:cNvPr id="38" name="Rectangle 37"/>
              <p:cNvSpPr>
                <a:spLocks noRot="1" noChangeAspect="1" noMove="1" noResize="1" noEditPoints="1" noAdjustHandles="1" noChangeArrowheads="1" noChangeShapeType="1" noTextEdit="1"/>
              </p:cNvSpPr>
              <p:nvPr/>
            </p:nvSpPr>
            <p:spPr>
              <a:xfrm>
                <a:off x="8359251" y="2218651"/>
                <a:ext cx="3106990" cy="912301"/>
              </a:xfrm>
              <a:prstGeom prst="rect">
                <a:avLst/>
              </a:prstGeom>
              <a:blipFill>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9" name="TextBox 38"/>
              <p:cNvSpPr txBox="1"/>
              <p:nvPr/>
            </p:nvSpPr>
            <p:spPr>
              <a:xfrm>
                <a:off x="10679544" y="6148652"/>
                <a:ext cx="1009816" cy="659604"/>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i="1" smtClean="0">
                              <a:latin typeface="Cambria Math" panose="02040503050406030204" pitchFamily="18" charset="0"/>
                            </a:rPr>
                          </m:ctrlPr>
                        </m:fPr>
                        <m:num>
                          <m:r>
                            <a:rPr lang="en-GB" b="0" i="1" smtClean="0">
                              <a:latin typeface="Cambria Math" panose="02040503050406030204" pitchFamily="18" charset="0"/>
                            </a:rPr>
                            <m:t>1</m:t>
                          </m:r>
                        </m:num>
                        <m:den>
                          <m:r>
                            <a:rPr lang="en-GB" i="1" smtClean="0">
                              <a:latin typeface="Cambria Math" panose="02040503050406030204" pitchFamily="18" charset="0"/>
                              <a:ea typeface="Cambria Math" panose="02040503050406030204" pitchFamily="18" charset="0"/>
                            </a:rPr>
                            <m:t>𝜌</m:t>
                          </m:r>
                        </m:den>
                      </m:f>
                    </m:oMath>
                  </m:oMathPara>
                </a14:m>
                <a:endParaRPr lang="en-GB" dirty="0"/>
              </a:p>
            </p:txBody>
          </p:sp>
        </mc:Choice>
        <mc:Fallback xmlns="">
          <p:sp>
            <p:nvSpPr>
              <p:cNvPr id="39" name="TextBox 38"/>
              <p:cNvSpPr txBox="1">
                <a:spLocks noRot="1" noChangeAspect="1" noMove="1" noResize="1" noEditPoints="1" noAdjustHandles="1" noChangeArrowheads="1" noChangeShapeType="1" noTextEdit="1"/>
              </p:cNvSpPr>
              <p:nvPr/>
            </p:nvSpPr>
            <p:spPr>
              <a:xfrm>
                <a:off x="10679544" y="6148652"/>
                <a:ext cx="1009816" cy="659604"/>
              </a:xfrm>
              <a:prstGeom prst="rect">
                <a:avLst/>
              </a:prstGeom>
              <a:blipFill>
                <a:blip r:embed="rId5"/>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4050830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1"/>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5"/>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8"/>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7"/>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20"/>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23"/>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2"/>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3"/>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6"/>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37"/>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35"/>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animBg="1"/>
      <p:bldP spid="13" grpId="0"/>
      <p:bldP spid="31" grpId="0"/>
      <p:bldP spid="17" grpId="0"/>
      <p:bldP spid="18" grpId="0"/>
      <p:bldP spid="32" grpId="0"/>
      <p:bldP spid="33" grpId="0"/>
      <p:bldP spid="35" grpId="0"/>
      <p:bldP spid="36" grpId="0"/>
      <p:bldP spid="37" grpId="0"/>
      <p:bldP spid="38" grpId="0"/>
      <p:bldP spid="3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31520"/>
            <a:ext cx="10515600" cy="667512"/>
          </a:xfrm>
        </p:spPr>
        <p:txBody>
          <a:bodyPr>
            <a:normAutofit fontScale="90000"/>
          </a:bodyPr>
          <a:lstStyle/>
          <a:p>
            <a:r>
              <a:rPr lang="en-GB" sz="3100" dirty="0"/>
              <a:t>The Rayleigh line relation is a criterion to  identify regimes on the Hugoniot curve where detonation and deflagration are possible</a:t>
            </a:r>
            <a:br>
              <a:rPr lang="en-GB" dirty="0"/>
            </a:b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fontScale="92500" lnSpcReduction="20000"/>
              </a:bodyPr>
              <a:lstStyle/>
              <a:p>
                <a:r>
                  <a:rPr lang="en-GB" dirty="0"/>
                  <a:t>Detonations: </a:t>
                </a:r>
              </a:p>
              <a:p>
                <a:pPr lvl="1"/>
                <a:r>
                  <a:rPr lang="en-GB" dirty="0"/>
                  <a:t>Supersonic combustion waves</a:t>
                </a:r>
              </a:p>
              <a:p>
                <a:pPr lvl="1"/>
                <a:r>
                  <a:rPr lang="en-GB" dirty="0"/>
                  <a:t>Velocity of order 2000 ms</a:t>
                </a:r>
                <a:r>
                  <a:rPr lang="en-GB" baseline="30000" dirty="0"/>
                  <a:t>-1</a:t>
                </a:r>
              </a:p>
              <a:p>
                <a:pPr lvl="1"/>
                <a:r>
                  <a:rPr lang="en-GB" dirty="0"/>
                  <a:t>Across a detonation the pressure increases  i.e. p2&gt; p1 while the (specific) volume decreases  i.e. </a:t>
                </a:r>
                <a14:m>
                  <m:oMath xmlns:m="http://schemas.openxmlformats.org/officeDocument/2006/math">
                    <m:f>
                      <m:fPr>
                        <m:ctrlPr>
                          <a:rPr lang="en-GB" i="1">
                            <a:latin typeface="Cambria Math" panose="02040503050406030204" pitchFamily="18" charset="0"/>
                          </a:rPr>
                        </m:ctrlPr>
                      </m:fPr>
                      <m:num>
                        <m:r>
                          <a:rPr lang="en-GB" i="1">
                            <a:latin typeface="Cambria Math" panose="02040503050406030204" pitchFamily="18" charset="0"/>
                          </a:rPr>
                          <m:t>1</m:t>
                        </m:r>
                      </m:num>
                      <m:den>
                        <m:r>
                          <a:rPr lang="en-GB" i="1">
                            <a:latin typeface="Cambria Math" panose="02040503050406030204" pitchFamily="18" charset="0"/>
                            <a:ea typeface="Cambria Math" panose="02040503050406030204" pitchFamily="18" charset="0"/>
                          </a:rPr>
                          <m:t>𝜌</m:t>
                        </m:r>
                        <m:r>
                          <a:rPr lang="en-GB" i="1">
                            <a:latin typeface="Cambria Math" panose="02040503050406030204" pitchFamily="18" charset="0"/>
                            <a:ea typeface="Cambria Math" panose="02040503050406030204" pitchFamily="18" charset="0"/>
                          </a:rPr>
                          <m:t>2</m:t>
                        </m:r>
                      </m:den>
                    </m:f>
                  </m:oMath>
                </a14:m>
                <a:r>
                  <a:rPr lang="en-GB" dirty="0"/>
                  <a:t>  &lt; </a:t>
                </a:r>
                <a14:m>
                  <m:oMath xmlns:m="http://schemas.openxmlformats.org/officeDocument/2006/math">
                    <m:f>
                      <m:fPr>
                        <m:ctrlPr>
                          <a:rPr lang="en-GB" i="1">
                            <a:latin typeface="Cambria Math" panose="02040503050406030204" pitchFamily="18" charset="0"/>
                          </a:rPr>
                        </m:ctrlPr>
                      </m:fPr>
                      <m:num>
                        <m:r>
                          <a:rPr lang="en-GB" i="1">
                            <a:latin typeface="Cambria Math" panose="02040503050406030204" pitchFamily="18" charset="0"/>
                          </a:rPr>
                          <m:t>1</m:t>
                        </m:r>
                      </m:num>
                      <m:den>
                        <m:r>
                          <a:rPr lang="en-GB" i="1">
                            <a:latin typeface="Cambria Math" panose="02040503050406030204" pitchFamily="18" charset="0"/>
                            <a:ea typeface="Cambria Math" panose="02040503050406030204" pitchFamily="18" charset="0"/>
                          </a:rPr>
                          <m:t>𝜌</m:t>
                        </m:r>
                        <m:r>
                          <a:rPr lang="en-GB" b="0" i="1" smtClean="0">
                            <a:latin typeface="Cambria Math" panose="02040503050406030204" pitchFamily="18" charset="0"/>
                            <a:ea typeface="Cambria Math" panose="02040503050406030204" pitchFamily="18" charset="0"/>
                          </a:rPr>
                          <m:t>1</m:t>
                        </m:r>
                      </m:den>
                    </m:f>
                  </m:oMath>
                </a14:m>
                <a:r>
                  <a:rPr lang="en-GB" dirty="0"/>
                  <a:t>      =&gt;   Regions I  and II on Hugoniot Curve</a:t>
                </a:r>
              </a:p>
              <a:p>
                <a:r>
                  <a:rPr lang="en-GB" dirty="0"/>
                  <a:t>Deflagrations:</a:t>
                </a:r>
              </a:p>
              <a:p>
                <a:pPr lvl="1"/>
                <a:r>
                  <a:rPr lang="en-GB" dirty="0"/>
                  <a:t>Subsonic combustion waves</a:t>
                </a:r>
              </a:p>
              <a:p>
                <a:pPr lvl="1"/>
                <a:r>
                  <a:rPr lang="en-GB" dirty="0"/>
                  <a:t>Velocity of order 1 – 100 ms</a:t>
                </a:r>
                <a:r>
                  <a:rPr lang="en-GB" baseline="30000" dirty="0"/>
                  <a:t>-1</a:t>
                </a:r>
              </a:p>
              <a:p>
                <a:pPr lvl="1"/>
                <a:r>
                  <a:rPr lang="en-GB" dirty="0"/>
                  <a:t>Across a deflagration the pressure decreases i.e. p2 &lt; p1 while the (specific) volume increases i.e. </a:t>
                </a:r>
                <a14:m>
                  <m:oMath xmlns:m="http://schemas.openxmlformats.org/officeDocument/2006/math">
                    <m:f>
                      <m:fPr>
                        <m:ctrlPr>
                          <a:rPr lang="en-GB" i="1">
                            <a:latin typeface="Cambria Math" panose="02040503050406030204" pitchFamily="18" charset="0"/>
                          </a:rPr>
                        </m:ctrlPr>
                      </m:fPr>
                      <m:num>
                        <m:r>
                          <a:rPr lang="en-GB" i="1">
                            <a:latin typeface="Cambria Math" panose="02040503050406030204" pitchFamily="18" charset="0"/>
                          </a:rPr>
                          <m:t>1</m:t>
                        </m:r>
                      </m:num>
                      <m:den>
                        <m:r>
                          <a:rPr lang="en-GB" i="1">
                            <a:latin typeface="Cambria Math" panose="02040503050406030204" pitchFamily="18" charset="0"/>
                            <a:ea typeface="Cambria Math" panose="02040503050406030204" pitchFamily="18" charset="0"/>
                          </a:rPr>
                          <m:t>𝜌</m:t>
                        </m:r>
                        <m:r>
                          <a:rPr lang="en-GB" i="1">
                            <a:latin typeface="Cambria Math" panose="02040503050406030204" pitchFamily="18" charset="0"/>
                            <a:ea typeface="Cambria Math" panose="02040503050406030204" pitchFamily="18" charset="0"/>
                          </a:rPr>
                          <m:t>2</m:t>
                        </m:r>
                      </m:den>
                    </m:f>
                  </m:oMath>
                </a14:m>
                <a:r>
                  <a:rPr lang="en-GB" dirty="0"/>
                  <a:t>  &gt;  </a:t>
                </a:r>
                <a14:m>
                  <m:oMath xmlns:m="http://schemas.openxmlformats.org/officeDocument/2006/math">
                    <m:f>
                      <m:fPr>
                        <m:ctrlPr>
                          <a:rPr lang="en-GB" i="1">
                            <a:latin typeface="Cambria Math" panose="02040503050406030204" pitchFamily="18" charset="0"/>
                          </a:rPr>
                        </m:ctrlPr>
                      </m:fPr>
                      <m:num>
                        <m:r>
                          <a:rPr lang="en-GB" i="1">
                            <a:latin typeface="Cambria Math" panose="02040503050406030204" pitchFamily="18" charset="0"/>
                          </a:rPr>
                          <m:t>1</m:t>
                        </m:r>
                      </m:num>
                      <m:den>
                        <m:r>
                          <a:rPr lang="en-GB" i="1">
                            <a:latin typeface="Cambria Math" panose="02040503050406030204" pitchFamily="18" charset="0"/>
                            <a:ea typeface="Cambria Math" panose="02040503050406030204" pitchFamily="18" charset="0"/>
                          </a:rPr>
                          <m:t>𝜌</m:t>
                        </m:r>
                        <m:r>
                          <a:rPr lang="en-GB" i="1">
                            <a:latin typeface="Cambria Math" panose="02040503050406030204" pitchFamily="18" charset="0"/>
                            <a:ea typeface="Cambria Math" panose="02040503050406030204" pitchFamily="18" charset="0"/>
                          </a:rPr>
                          <m:t>1</m:t>
                        </m:r>
                      </m:den>
                    </m:f>
                  </m:oMath>
                </a14:m>
                <a:r>
                  <a:rPr lang="en-GB" dirty="0"/>
                  <a:t>        =&gt; Regions III and IV on Hugoniot Curve</a:t>
                </a:r>
              </a:p>
              <a:p>
                <a:r>
                  <a:rPr lang="en-GB" dirty="0"/>
                  <a:t>Region V is impossible since  we get imaginary </a:t>
                </a:r>
              </a:p>
              <a:p>
                <a:pPr marL="0" indent="0">
                  <a:buNone/>
                </a:pPr>
                <a:r>
                  <a:rPr lang="en-GB" dirty="0"/>
                  <a:t>    values for U</a:t>
                </a:r>
                <a:r>
                  <a:rPr lang="en-GB" baseline="-25000" dirty="0"/>
                  <a:t>1</a:t>
                </a:r>
              </a:p>
              <a:p>
                <a:pPr lvl="1"/>
                <a:endParaRPr lang="en-GB" dirty="0"/>
              </a:p>
              <a:p>
                <a:pPr lvl="1"/>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928" t="-3501"/>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 name="Rectangle 3"/>
              <p:cNvSpPr/>
              <p:nvPr/>
            </p:nvSpPr>
            <p:spPr>
              <a:xfrm>
                <a:off x="7627731" y="1651723"/>
                <a:ext cx="3106990" cy="912301"/>
              </a:xfrm>
              <a:prstGeom prst="rect">
                <a:avLst/>
              </a:prstGeom>
            </p:spPr>
            <p:txBody>
              <a:bodyPr wrap="square">
                <a:spAutoFit/>
              </a:bodyPr>
              <a:lstStyle/>
              <a:p>
                <a:r>
                  <a:rPr lang="en-GB" sz="2800" dirty="0">
                    <a:ea typeface="Cambria Math" panose="02040503050406030204" pitchFamily="18" charset="0"/>
                  </a:rPr>
                  <a:t> </a:t>
                </a:r>
                <a14:m>
                  <m:oMath xmlns:m="http://schemas.openxmlformats.org/officeDocument/2006/math">
                    <m:r>
                      <a:rPr lang="en-GB" sz="2800" i="1">
                        <a:latin typeface="Cambria Math" panose="02040503050406030204" pitchFamily="18" charset="0"/>
                        <a:ea typeface="Cambria Math" panose="02040503050406030204" pitchFamily="18" charset="0"/>
                      </a:rPr>
                      <m:t>𝜌</m:t>
                    </m:r>
                    <m:r>
                      <a:rPr lang="en-GB" sz="2800" i="1" baseline="-25000">
                        <a:latin typeface="Cambria Math" panose="02040503050406030204" pitchFamily="18" charset="0"/>
                        <a:ea typeface="Cambria Math" panose="02040503050406030204" pitchFamily="18" charset="0"/>
                      </a:rPr>
                      <m:t>1</m:t>
                    </m:r>
                    <m:r>
                      <a:rPr lang="en-GB" sz="2800" i="1" baseline="30000">
                        <a:latin typeface="Cambria Math" panose="02040503050406030204" pitchFamily="18" charset="0"/>
                        <a:ea typeface="Cambria Math" panose="02040503050406030204" pitchFamily="18" charset="0"/>
                      </a:rPr>
                      <m:t>2</m:t>
                    </m:r>
                  </m:oMath>
                </a14:m>
                <a:r>
                  <a:rPr lang="en-GB" sz="2800" dirty="0"/>
                  <a:t>u</a:t>
                </a:r>
                <a:r>
                  <a:rPr lang="en-GB" sz="2800" baseline="-25000" dirty="0"/>
                  <a:t>1</a:t>
                </a:r>
                <a:r>
                  <a:rPr lang="en-GB" sz="2800" baseline="30000" dirty="0"/>
                  <a:t>2</a:t>
                </a:r>
                <a:r>
                  <a:rPr lang="en-GB" sz="2800" dirty="0"/>
                  <a:t>  =  </a:t>
                </a:r>
                <a14:m>
                  <m:oMath xmlns:m="http://schemas.openxmlformats.org/officeDocument/2006/math">
                    <m:f>
                      <m:fPr>
                        <m:ctrlPr>
                          <a:rPr lang="en-GB" sz="2800" i="1">
                            <a:latin typeface="Cambria Math" panose="02040503050406030204" pitchFamily="18" charset="0"/>
                          </a:rPr>
                        </m:ctrlPr>
                      </m:fPr>
                      <m:num>
                        <m:r>
                          <a:rPr lang="en-GB" sz="2800" i="1">
                            <a:latin typeface="Cambria Math" panose="02040503050406030204" pitchFamily="18" charset="0"/>
                          </a:rPr>
                          <m:t>𝑝</m:t>
                        </m:r>
                        <m:r>
                          <a:rPr lang="en-GB" sz="2800" i="1">
                            <a:latin typeface="Cambria Math" panose="02040503050406030204" pitchFamily="18" charset="0"/>
                          </a:rPr>
                          <m:t>2−</m:t>
                        </m:r>
                        <m:r>
                          <a:rPr lang="en-GB" sz="2800" i="1">
                            <a:latin typeface="Cambria Math" panose="02040503050406030204" pitchFamily="18" charset="0"/>
                          </a:rPr>
                          <m:t>𝑝</m:t>
                        </m:r>
                        <m:r>
                          <a:rPr lang="en-GB" sz="2800" i="1">
                            <a:latin typeface="Cambria Math" panose="02040503050406030204" pitchFamily="18" charset="0"/>
                          </a:rPr>
                          <m:t>1</m:t>
                        </m:r>
                      </m:num>
                      <m:den>
                        <m:f>
                          <m:fPr>
                            <m:ctrlPr>
                              <a:rPr lang="en-GB" sz="2800" i="1">
                                <a:latin typeface="Cambria Math" panose="02040503050406030204" pitchFamily="18" charset="0"/>
                              </a:rPr>
                            </m:ctrlPr>
                          </m:fPr>
                          <m:num>
                            <m:r>
                              <a:rPr lang="en-GB" sz="2800" i="1">
                                <a:latin typeface="Cambria Math" panose="02040503050406030204" pitchFamily="18" charset="0"/>
                              </a:rPr>
                              <m:t>1</m:t>
                            </m:r>
                          </m:num>
                          <m:den>
                            <m:r>
                              <a:rPr lang="en-GB" sz="2800" i="1">
                                <a:latin typeface="Cambria Math" panose="02040503050406030204" pitchFamily="18" charset="0"/>
                                <a:ea typeface="Cambria Math" panose="02040503050406030204" pitchFamily="18" charset="0"/>
                              </a:rPr>
                              <m:t>𝜌</m:t>
                            </m:r>
                            <m:r>
                              <a:rPr lang="en-GB" sz="2800" i="1">
                                <a:latin typeface="Cambria Math" panose="02040503050406030204" pitchFamily="18" charset="0"/>
                                <a:ea typeface="Cambria Math" panose="02040503050406030204" pitchFamily="18" charset="0"/>
                              </a:rPr>
                              <m:t>1</m:t>
                            </m:r>
                          </m:den>
                        </m:f>
                        <m:r>
                          <a:rPr lang="en-GB" sz="2800" i="1">
                            <a:latin typeface="Cambria Math" panose="02040503050406030204" pitchFamily="18" charset="0"/>
                          </a:rPr>
                          <m:t>−</m:t>
                        </m:r>
                        <m:f>
                          <m:fPr>
                            <m:ctrlPr>
                              <a:rPr lang="en-GB" sz="2800" i="1">
                                <a:latin typeface="Cambria Math" panose="02040503050406030204" pitchFamily="18" charset="0"/>
                              </a:rPr>
                            </m:ctrlPr>
                          </m:fPr>
                          <m:num>
                            <m:r>
                              <a:rPr lang="en-GB" sz="2800" i="1">
                                <a:latin typeface="Cambria Math" panose="02040503050406030204" pitchFamily="18" charset="0"/>
                              </a:rPr>
                              <m:t>1</m:t>
                            </m:r>
                          </m:num>
                          <m:den>
                            <m:r>
                              <a:rPr lang="en-GB" sz="2800" i="1">
                                <a:latin typeface="Cambria Math" panose="02040503050406030204" pitchFamily="18" charset="0"/>
                                <a:ea typeface="Cambria Math" panose="02040503050406030204" pitchFamily="18" charset="0"/>
                              </a:rPr>
                              <m:t>𝜌</m:t>
                            </m:r>
                            <m:r>
                              <a:rPr lang="en-GB" sz="2800" i="1">
                                <a:latin typeface="Cambria Math" panose="02040503050406030204" pitchFamily="18" charset="0"/>
                                <a:ea typeface="Cambria Math" panose="02040503050406030204" pitchFamily="18" charset="0"/>
                              </a:rPr>
                              <m:t>2</m:t>
                            </m:r>
                          </m:den>
                        </m:f>
                      </m:den>
                    </m:f>
                  </m:oMath>
                </a14:m>
                <a:endParaRPr lang="en-GB" sz="2800" dirty="0"/>
              </a:p>
            </p:txBody>
          </p:sp>
        </mc:Choice>
        <mc:Fallback xmlns="">
          <p:sp>
            <p:nvSpPr>
              <p:cNvPr id="4" name="Rectangle 3"/>
              <p:cNvSpPr>
                <a:spLocks noRot="1" noChangeAspect="1" noMove="1" noResize="1" noEditPoints="1" noAdjustHandles="1" noChangeArrowheads="1" noChangeShapeType="1" noTextEdit="1"/>
              </p:cNvSpPr>
              <p:nvPr/>
            </p:nvSpPr>
            <p:spPr>
              <a:xfrm>
                <a:off x="7627731" y="1651723"/>
                <a:ext cx="3106990" cy="912301"/>
              </a:xfrm>
              <a:prstGeom prst="rect">
                <a:avLst/>
              </a:prstGeom>
              <a:blipFill>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 name="Rectangle 4"/>
              <p:cNvSpPr/>
              <p:nvPr/>
            </p:nvSpPr>
            <p:spPr>
              <a:xfrm>
                <a:off x="7627731" y="3617683"/>
                <a:ext cx="3106990" cy="912301"/>
              </a:xfrm>
              <a:prstGeom prst="rect">
                <a:avLst/>
              </a:prstGeom>
            </p:spPr>
            <p:txBody>
              <a:bodyPr wrap="square">
                <a:spAutoFit/>
              </a:bodyPr>
              <a:lstStyle/>
              <a:p>
                <a:r>
                  <a:rPr lang="en-GB" sz="2800" dirty="0">
                    <a:ea typeface="Cambria Math" panose="02040503050406030204" pitchFamily="18" charset="0"/>
                  </a:rPr>
                  <a:t> </a:t>
                </a:r>
                <a14:m>
                  <m:oMath xmlns:m="http://schemas.openxmlformats.org/officeDocument/2006/math">
                    <m:r>
                      <a:rPr lang="en-GB" sz="2800" i="1">
                        <a:latin typeface="Cambria Math" panose="02040503050406030204" pitchFamily="18" charset="0"/>
                        <a:ea typeface="Cambria Math" panose="02040503050406030204" pitchFamily="18" charset="0"/>
                      </a:rPr>
                      <m:t>𝜌</m:t>
                    </m:r>
                    <m:r>
                      <a:rPr lang="en-GB" sz="2800" i="1" baseline="-25000">
                        <a:latin typeface="Cambria Math" panose="02040503050406030204" pitchFamily="18" charset="0"/>
                        <a:ea typeface="Cambria Math" panose="02040503050406030204" pitchFamily="18" charset="0"/>
                      </a:rPr>
                      <m:t>1</m:t>
                    </m:r>
                    <m:r>
                      <a:rPr lang="en-GB" sz="2800" i="1" baseline="30000">
                        <a:latin typeface="Cambria Math" panose="02040503050406030204" pitchFamily="18" charset="0"/>
                        <a:ea typeface="Cambria Math" panose="02040503050406030204" pitchFamily="18" charset="0"/>
                      </a:rPr>
                      <m:t>2</m:t>
                    </m:r>
                  </m:oMath>
                </a14:m>
                <a:r>
                  <a:rPr lang="en-GB" sz="2800" dirty="0"/>
                  <a:t>u</a:t>
                </a:r>
                <a:r>
                  <a:rPr lang="en-GB" sz="2800" baseline="-25000" dirty="0"/>
                  <a:t>1</a:t>
                </a:r>
                <a:r>
                  <a:rPr lang="en-GB" sz="2800" baseline="30000" dirty="0"/>
                  <a:t>2</a:t>
                </a:r>
                <a:r>
                  <a:rPr lang="en-GB" sz="2800" dirty="0"/>
                  <a:t>  =  </a:t>
                </a:r>
                <a14:m>
                  <m:oMath xmlns:m="http://schemas.openxmlformats.org/officeDocument/2006/math">
                    <m:f>
                      <m:fPr>
                        <m:ctrlPr>
                          <a:rPr lang="en-GB" sz="2800" i="1">
                            <a:latin typeface="Cambria Math" panose="02040503050406030204" pitchFamily="18" charset="0"/>
                          </a:rPr>
                        </m:ctrlPr>
                      </m:fPr>
                      <m:num>
                        <m:r>
                          <a:rPr lang="en-GB" sz="2800" i="1">
                            <a:latin typeface="Cambria Math" panose="02040503050406030204" pitchFamily="18" charset="0"/>
                          </a:rPr>
                          <m:t>𝑝</m:t>
                        </m:r>
                        <m:r>
                          <a:rPr lang="en-GB" sz="2800" i="1">
                            <a:latin typeface="Cambria Math" panose="02040503050406030204" pitchFamily="18" charset="0"/>
                          </a:rPr>
                          <m:t>2−</m:t>
                        </m:r>
                        <m:r>
                          <a:rPr lang="en-GB" sz="2800" i="1">
                            <a:latin typeface="Cambria Math" panose="02040503050406030204" pitchFamily="18" charset="0"/>
                          </a:rPr>
                          <m:t>𝑝</m:t>
                        </m:r>
                        <m:r>
                          <a:rPr lang="en-GB" sz="2800" i="1">
                            <a:latin typeface="Cambria Math" panose="02040503050406030204" pitchFamily="18" charset="0"/>
                          </a:rPr>
                          <m:t>1</m:t>
                        </m:r>
                      </m:num>
                      <m:den>
                        <m:f>
                          <m:fPr>
                            <m:ctrlPr>
                              <a:rPr lang="en-GB" sz="2800" i="1">
                                <a:latin typeface="Cambria Math" panose="02040503050406030204" pitchFamily="18" charset="0"/>
                              </a:rPr>
                            </m:ctrlPr>
                          </m:fPr>
                          <m:num>
                            <m:r>
                              <a:rPr lang="en-GB" sz="2800" i="1">
                                <a:latin typeface="Cambria Math" panose="02040503050406030204" pitchFamily="18" charset="0"/>
                              </a:rPr>
                              <m:t>1</m:t>
                            </m:r>
                          </m:num>
                          <m:den>
                            <m:r>
                              <a:rPr lang="en-GB" sz="2800" i="1">
                                <a:latin typeface="Cambria Math" panose="02040503050406030204" pitchFamily="18" charset="0"/>
                                <a:ea typeface="Cambria Math" panose="02040503050406030204" pitchFamily="18" charset="0"/>
                              </a:rPr>
                              <m:t>𝜌</m:t>
                            </m:r>
                            <m:r>
                              <a:rPr lang="en-GB" sz="2800" i="1">
                                <a:latin typeface="Cambria Math" panose="02040503050406030204" pitchFamily="18" charset="0"/>
                                <a:ea typeface="Cambria Math" panose="02040503050406030204" pitchFamily="18" charset="0"/>
                              </a:rPr>
                              <m:t>1</m:t>
                            </m:r>
                          </m:den>
                        </m:f>
                        <m:r>
                          <a:rPr lang="en-GB" sz="2800" i="1">
                            <a:latin typeface="Cambria Math" panose="02040503050406030204" pitchFamily="18" charset="0"/>
                          </a:rPr>
                          <m:t>−</m:t>
                        </m:r>
                        <m:f>
                          <m:fPr>
                            <m:ctrlPr>
                              <a:rPr lang="en-GB" sz="2800" i="1">
                                <a:latin typeface="Cambria Math" panose="02040503050406030204" pitchFamily="18" charset="0"/>
                              </a:rPr>
                            </m:ctrlPr>
                          </m:fPr>
                          <m:num>
                            <m:r>
                              <a:rPr lang="en-GB" sz="2800" i="1">
                                <a:latin typeface="Cambria Math" panose="02040503050406030204" pitchFamily="18" charset="0"/>
                              </a:rPr>
                              <m:t>1</m:t>
                            </m:r>
                          </m:num>
                          <m:den>
                            <m:r>
                              <a:rPr lang="en-GB" sz="2800" i="1">
                                <a:latin typeface="Cambria Math" panose="02040503050406030204" pitchFamily="18" charset="0"/>
                                <a:ea typeface="Cambria Math" panose="02040503050406030204" pitchFamily="18" charset="0"/>
                              </a:rPr>
                              <m:t>𝜌</m:t>
                            </m:r>
                            <m:r>
                              <a:rPr lang="en-GB" sz="2800" i="1">
                                <a:latin typeface="Cambria Math" panose="02040503050406030204" pitchFamily="18" charset="0"/>
                                <a:ea typeface="Cambria Math" panose="02040503050406030204" pitchFamily="18" charset="0"/>
                              </a:rPr>
                              <m:t>2</m:t>
                            </m:r>
                          </m:den>
                        </m:f>
                      </m:den>
                    </m:f>
                  </m:oMath>
                </a14:m>
                <a:endParaRPr lang="en-GB" sz="2800" dirty="0"/>
              </a:p>
            </p:txBody>
          </p:sp>
        </mc:Choice>
        <mc:Fallback xmlns="">
          <p:sp>
            <p:nvSpPr>
              <p:cNvPr id="5" name="Rectangle 4"/>
              <p:cNvSpPr>
                <a:spLocks noRot="1" noChangeAspect="1" noMove="1" noResize="1" noEditPoints="1" noAdjustHandles="1" noChangeArrowheads="1" noChangeShapeType="1" noTextEdit="1"/>
              </p:cNvSpPr>
              <p:nvPr/>
            </p:nvSpPr>
            <p:spPr>
              <a:xfrm>
                <a:off x="7627731" y="3617683"/>
                <a:ext cx="3106990" cy="912301"/>
              </a:xfrm>
              <a:prstGeom prst="rect">
                <a:avLst/>
              </a:prstGeom>
              <a:blipFill>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 name="Rectangle 5"/>
              <p:cNvSpPr/>
              <p:nvPr/>
            </p:nvSpPr>
            <p:spPr>
              <a:xfrm>
                <a:off x="7627731" y="5438564"/>
                <a:ext cx="3106990" cy="912301"/>
              </a:xfrm>
              <a:prstGeom prst="rect">
                <a:avLst/>
              </a:prstGeom>
            </p:spPr>
            <p:txBody>
              <a:bodyPr wrap="square">
                <a:spAutoFit/>
              </a:bodyPr>
              <a:lstStyle/>
              <a:p>
                <a:r>
                  <a:rPr lang="en-GB" sz="2800" dirty="0">
                    <a:ea typeface="Cambria Math" panose="02040503050406030204" pitchFamily="18" charset="0"/>
                  </a:rPr>
                  <a:t> </a:t>
                </a:r>
                <a14:m>
                  <m:oMath xmlns:m="http://schemas.openxmlformats.org/officeDocument/2006/math">
                    <m:r>
                      <a:rPr lang="en-GB" sz="2800" i="1">
                        <a:latin typeface="Cambria Math" panose="02040503050406030204" pitchFamily="18" charset="0"/>
                        <a:ea typeface="Cambria Math" panose="02040503050406030204" pitchFamily="18" charset="0"/>
                      </a:rPr>
                      <m:t>𝜌</m:t>
                    </m:r>
                    <m:r>
                      <a:rPr lang="en-GB" sz="2800" i="1" baseline="-25000">
                        <a:latin typeface="Cambria Math" panose="02040503050406030204" pitchFamily="18" charset="0"/>
                        <a:ea typeface="Cambria Math" panose="02040503050406030204" pitchFamily="18" charset="0"/>
                      </a:rPr>
                      <m:t>1</m:t>
                    </m:r>
                    <m:r>
                      <a:rPr lang="en-GB" sz="2800" i="1" baseline="30000">
                        <a:latin typeface="Cambria Math" panose="02040503050406030204" pitchFamily="18" charset="0"/>
                        <a:ea typeface="Cambria Math" panose="02040503050406030204" pitchFamily="18" charset="0"/>
                      </a:rPr>
                      <m:t>2</m:t>
                    </m:r>
                  </m:oMath>
                </a14:m>
                <a:r>
                  <a:rPr lang="en-GB" sz="2800" dirty="0"/>
                  <a:t>u</a:t>
                </a:r>
                <a:r>
                  <a:rPr lang="en-GB" sz="2800" baseline="-25000" dirty="0"/>
                  <a:t>1</a:t>
                </a:r>
                <a:r>
                  <a:rPr lang="en-GB" sz="2800" baseline="30000" dirty="0"/>
                  <a:t>2</a:t>
                </a:r>
                <a:r>
                  <a:rPr lang="en-GB" sz="2800" dirty="0"/>
                  <a:t>  =  </a:t>
                </a:r>
                <a14:m>
                  <m:oMath xmlns:m="http://schemas.openxmlformats.org/officeDocument/2006/math">
                    <m:f>
                      <m:fPr>
                        <m:ctrlPr>
                          <a:rPr lang="en-GB" sz="2800" i="1">
                            <a:latin typeface="Cambria Math" panose="02040503050406030204" pitchFamily="18" charset="0"/>
                          </a:rPr>
                        </m:ctrlPr>
                      </m:fPr>
                      <m:num>
                        <m:r>
                          <a:rPr lang="en-GB" sz="2800" i="1">
                            <a:latin typeface="Cambria Math" panose="02040503050406030204" pitchFamily="18" charset="0"/>
                          </a:rPr>
                          <m:t>𝑝</m:t>
                        </m:r>
                        <m:r>
                          <a:rPr lang="en-GB" sz="2800" i="1">
                            <a:latin typeface="Cambria Math" panose="02040503050406030204" pitchFamily="18" charset="0"/>
                          </a:rPr>
                          <m:t>2−</m:t>
                        </m:r>
                        <m:r>
                          <a:rPr lang="en-GB" sz="2800" i="1">
                            <a:latin typeface="Cambria Math" panose="02040503050406030204" pitchFamily="18" charset="0"/>
                          </a:rPr>
                          <m:t>𝑝</m:t>
                        </m:r>
                        <m:r>
                          <a:rPr lang="en-GB" sz="2800" i="1">
                            <a:latin typeface="Cambria Math" panose="02040503050406030204" pitchFamily="18" charset="0"/>
                          </a:rPr>
                          <m:t>1</m:t>
                        </m:r>
                      </m:num>
                      <m:den>
                        <m:f>
                          <m:fPr>
                            <m:ctrlPr>
                              <a:rPr lang="en-GB" sz="2800" i="1">
                                <a:latin typeface="Cambria Math" panose="02040503050406030204" pitchFamily="18" charset="0"/>
                              </a:rPr>
                            </m:ctrlPr>
                          </m:fPr>
                          <m:num>
                            <m:r>
                              <a:rPr lang="en-GB" sz="2800" i="1">
                                <a:latin typeface="Cambria Math" panose="02040503050406030204" pitchFamily="18" charset="0"/>
                              </a:rPr>
                              <m:t>1</m:t>
                            </m:r>
                          </m:num>
                          <m:den>
                            <m:r>
                              <a:rPr lang="en-GB" sz="2800" i="1">
                                <a:latin typeface="Cambria Math" panose="02040503050406030204" pitchFamily="18" charset="0"/>
                                <a:ea typeface="Cambria Math" panose="02040503050406030204" pitchFamily="18" charset="0"/>
                              </a:rPr>
                              <m:t>𝜌</m:t>
                            </m:r>
                            <m:r>
                              <a:rPr lang="en-GB" sz="2800" i="1">
                                <a:latin typeface="Cambria Math" panose="02040503050406030204" pitchFamily="18" charset="0"/>
                                <a:ea typeface="Cambria Math" panose="02040503050406030204" pitchFamily="18" charset="0"/>
                              </a:rPr>
                              <m:t>1</m:t>
                            </m:r>
                          </m:den>
                        </m:f>
                        <m:r>
                          <a:rPr lang="en-GB" sz="2800" i="1">
                            <a:latin typeface="Cambria Math" panose="02040503050406030204" pitchFamily="18" charset="0"/>
                          </a:rPr>
                          <m:t>−</m:t>
                        </m:r>
                        <m:f>
                          <m:fPr>
                            <m:ctrlPr>
                              <a:rPr lang="en-GB" sz="2800" i="1">
                                <a:latin typeface="Cambria Math" panose="02040503050406030204" pitchFamily="18" charset="0"/>
                              </a:rPr>
                            </m:ctrlPr>
                          </m:fPr>
                          <m:num>
                            <m:r>
                              <a:rPr lang="en-GB" sz="2800" i="1">
                                <a:latin typeface="Cambria Math" panose="02040503050406030204" pitchFamily="18" charset="0"/>
                              </a:rPr>
                              <m:t>1</m:t>
                            </m:r>
                          </m:num>
                          <m:den>
                            <m:r>
                              <a:rPr lang="en-GB" sz="2800" i="1">
                                <a:latin typeface="Cambria Math" panose="02040503050406030204" pitchFamily="18" charset="0"/>
                                <a:ea typeface="Cambria Math" panose="02040503050406030204" pitchFamily="18" charset="0"/>
                              </a:rPr>
                              <m:t>𝜌</m:t>
                            </m:r>
                            <m:r>
                              <a:rPr lang="en-GB" sz="2800" i="1">
                                <a:latin typeface="Cambria Math" panose="02040503050406030204" pitchFamily="18" charset="0"/>
                                <a:ea typeface="Cambria Math" panose="02040503050406030204" pitchFamily="18" charset="0"/>
                              </a:rPr>
                              <m:t>2</m:t>
                            </m:r>
                          </m:den>
                        </m:f>
                      </m:den>
                    </m:f>
                  </m:oMath>
                </a14:m>
                <a:endParaRPr lang="en-GB" sz="2800" dirty="0"/>
              </a:p>
            </p:txBody>
          </p:sp>
        </mc:Choice>
        <mc:Fallback xmlns="">
          <p:sp>
            <p:nvSpPr>
              <p:cNvPr id="6" name="Rectangle 5"/>
              <p:cNvSpPr>
                <a:spLocks noRot="1" noChangeAspect="1" noMove="1" noResize="1" noEditPoints="1" noAdjustHandles="1" noChangeArrowheads="1" noChangeShapeType="1" noTextEdit="1"/>
              </p:cNvSpPr>
              <p:nvPr/>
            </p:nvSpPr>
            <p:spPr>
              <a:xfrm>
                <a:off x="7627731" y="5438564"/>
                <a:ext cx="3106990" cy="912301"/>
              </a:xfrm>
              <a:prstGeom prst="rect">
                <a:avLst/>
              </a:prstGeom>
              <a:blipFill>
                <a:blip r:embed="rId5"/>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511430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7BAD9-7FC6-4BF1-A782-066B51EDF656}"/>
              </a:ext>
            </a:extLst>
          </p:cNvPr>
          <p:cNvSpPr>
            <a:spLocks noGrp="1"/>
          </p:cNvSpPr>
          <p:nvPr>
            <p:ph type="title"/>
          </p:nvPr>
        </p:nvSpPr>
        <p:spPr>
          <a:xfrm>
            <a:off x="838200" y="195004"/>
            <a:ext cx="10515600" cy="1325563"/>
          </a:xfrm>
        </p:spPr>
        <p:txBody>
          <a:bodyPr/>
          <a:lstStyle/>
          <a:p>
            <a:r>
              <a:rPr lang="en-GB" dirty="0"/>
              <a:t>From a stationary frame of reference</a:t>
            </a:r>
          </a:p>
        </p:txBody>
      </p:sp>
      <p:sp>
        <p:nvSpPr>
          <p:cNvPr id="3" name="Content Placeholder 2">
            <a:extLst>
              <a:ext uri="{FF2B5EF4-FFF2-40B4-BE49-F238E27FC236}">
                <a16:creationId xmlns:a16="http://schemas.microsoft.com/office/drawing/2014/main" id="{173848F9-AAB0-4A23-906A-477BBA8E982B}"/>
              </a:ext>
            </a:extLst>
          </p:cNvPr>
          <p:cNvSpPr>
            <a:spLocks noGrp="1"/>
          </p:cNvSpPr>
          <p:nvPr>
            <p:ph idx="1"/>
          </p:nvPr>
        </p:nvSpPr>
        <p:spPr>
          <a:xfrm>
            <a:off x="1040219" y="1327760"/>
            <a:ext cx="10515600" cy="4764697"/>
          </a:xfrm>
        </p:spPr>
        <p:txBody>
          <a:bodyPr>
            <a:normAutofit fontScale="92500" lnSpcReduction="20000"/>
          </a:bodyPr>
          <a:lstStyle/>
          <a:p>
            <a:r>
              <a:rPr lang="en-GB" dirty="0"/>
              <a:t>Conservation of mass:</a:t>
            </a:r>
          </a:p>
          <a:p>
            <a:pPr marL="0" indent="0">
              <a:buNone/>
            </a:pPr>
            <a:r>
              <a:rPr lang="el-GR" b="1" dirty="0"/>
              <a:t>ρ</a:t>
            </a:r>
            <a:r>
              <a:rPr lang="en-GB" b="1" baseline="-25000" dirty="0"/>
              <a:t>1</a:t>
            </a:r>
            <a:r>
              <a:rPr lang="en-GB" b="1" dirty="0"/>
              <a:t>D = </a:t>
            </a:r>
            <a:r>
              <a:rPr lang="el-GR" b="1" dirty="0"/>
              <a:t>ρ</a:t>
            </a:r>
            <a:r>
              <a:rPr lang="en-GB" b="1" baseline="-25000" dirty="0"/>
              <a:t>2</a:t>
            </a:r>
            <a:r>
              <a:rPr lang="en-GB" b="1" dirty="0"/>
              <a:t>(D-u</a:t>
            </a:r>
            <a:r>
              <a:rPr lang="en-GB" b="1" baseline="-25000" dirty="0"/>
              <a:t>2 </a:t>
            </a:r>
            <a:r>
              <a:rPr lang="en-GB" b="1" dirty="0"/>
              <a:t>)      </a:t>
            </a:r>
            <a:r>
              <a:rPr lang="en-GB" dirty="0"/>
              <a:t>because:</a:t>
            </a:r>
          </a:p>
          <a:p>
            <a:pPr marL="0" indent="0">
              <a:buNone/>
            </a:pPr>
            <a:r>
              <a:rPr lang="en-GB" dirty="0"/>
              <a:t>Mass  into shock wave from undisturbed fluid is </a:t>
            </a:r>
            <a:r>
              <a:rPr lang="el-GR" dirty="0"/>
              <a:t>ρ</a:t>
            </a:r>
            <a:r>
              <a:rPr lang="en-GB" baseline="-25000" dirty="0"/>
              <a:t>1</a:t>
            </a:r>
            <a:r>
              <a:rPr lang="en-GB" dirty="0"/>
              <a:t>D  .</a:t>
            </a:r>
            <a:r>
              <a:rPr lang="el-GR" dirty="0"/>
              <a:t>Δ</a:t>
            </a:r>
            <a:r>
              <a:rPr lang="en-GB" dirty="0"/>
              <a:t>t. A    = </a:t>
            </a:r>
            <a:r>
              <a:rPr lang="el-GR" dirty="0"/>
              <a:t>Δ</a:t>
            </a:r>
            <a:r>
              <a:rPr lang="en-GB" dirty="0"/>
              <a:t>m</a:t>
            </a:r>
            <a:r>
              <a:rPr lang="en-GB" baseline="-25000" dirty="0"/>
              <a:t>1</a:t>
            </a:r>
          </a:p>
          <a:p>
            <a:pPr marL="0" indent="0">
              <a:buNone/>
            </a:pPr>
            <a:r>
              <a:rPr lang="en-GB" dirty="0"/>
              <a:t>Mass out of shock wave  into disturbed fluid  is </a:t>
            </a:r>
            <a:r>
              <a:rPr lang="el-GR" dirty="0"/>
              <a:t>ρ</a:t>
            </a:r>
            <a:r>
              <a:rPr lang="en-GB" baseline="-25000" dirty="0"/>
              <a:t>2</a:t>
            </a:r>
            <a:r>
              <a:rPr lang="en-GB" dirty="0"/>
              <a:t>(D-u</a:t>
            </a:r>
            <a:r>
              <a:rPr lang="en-GB" baseline="-25000" dirty="0"/>
              <a:t>2 </a:t>
            </a:r>
            <a:r>
              <a:rPr lang="en-GB" dirty="0"/>
              <a:t>) .</a:t>
            </a:r>
            <a:r>
              <a:rPr lang="el-GR" dirty="0"/>
              <a:t>Δ</a:t>
            </a:r>
            <a:r>
              <a:rPr lang="en-GB" dirty="0"/>
              <a:t>t. A =</a:t>
            </a:r>
            <a:r>
              <a:rPr lang="el-GR" dirty="0"/>
              <a:t> Δ</a:t>
            </a:r>
            <a:r>
              <a:rPr lang="en-GB" dirty="0"/>
              <a:t>m</a:t>
            </a:r>
            <a:r>
              <a:rPr lang="en-GB" baseline="-25000" dirty="0"/>
              <a:t>2</a:t>
            </a:r>
          </a:p>
          <a:p>
            <a:pPr marL="0" indent="0">
              <a:buNone/>
            </a:pPr>
            <a:r>
              <a:rPr lang="en-GB" dirty="0"/>
              <a:t>Conservation of mass means </a:t>
            </a:r>
            <a:r>
              <a:rPr lang="el-GR" dirty="0"/>
              <a:t>Δ</a:t>
            </a:r>
            <a:r>
              <a:rPr lang="en-GB" dirty="0"/>
              <a:t>m</a:t>
            </a:r>
            <a:r>
              <a:rPr lang="en-GB" baseline="-25000" dirty="0"/>
              <a:t>1</a:t>
            </a:r>
            <a:r>
              <a:rPr lang="en-GB" dirty="0"/>
              <a:t> =</a:t>
            </a:r>
            <a:r>
              <a:rPr lang="el-GR" dirty="0"/>
              <a:t> Δ</a:t>
            </a:r>
            <a:r>
              <a:rPr lang="en-GB" dirty="0"/>
              <a:t>m</a:t>
            </a:r>
            <a:r>
              <a:rPr lang="en-GB" baseline="-25000" dirty="0"/>
              <a:t>2</a:t>
            </a:r>
            <a:r>
              <a:rPr lang="en-GB" dirty="0"/>
              <a:t>  = </a:t>
            </a:r>
            <a:r>
              <a:rPr lang="el-GR" dirty="0"/>
              <a:t>Δ</a:t>
            </a:r>
            <a:r>
              <a:rPr lang="en-GB" dirty="0"/>
              <a:t>m</a:t>
            </a:r>
          </a:p>
          <a:p>
            <a:pPr marL="0" indent="0">
              <a:buNone/>
            </a:pPr>
            <a:endParaRPr lang="en-GB" dirty="0"/>
          </a:p>
          <a:p>
            <a:r>
              <a:rPr lang="en-GB" dirty="0"/>
              <a:t>Conservation of momentum: (note momentum  of undisturbed fluid is zero)</a:t>
            </a:r>
          </a:p>
          <a:p>
            <a:pPr marL="0" indent="0">
              <a:buNone/>
            </a:pPr>
            <a:r>
              <a:rPr lang="en-GB" dirty="0"/>
              <a:t>   change in momentum for the mass </a:t>
            </a:r>
            <a:r>
              <a:rPr lang="el-GR" dirty="0"/>
              <a:t>Δ</a:t>
            </a:r>
            <a:r>
              <a:rPr lang="en-GB" dirty="0"/>
              <a:t>m  is  </a:t>
            </a:r>
            <a:r>
              <a:rPr lang="el-GR" dirty="0"/>
              <a:t>Δ</a:t>
            </a:r>
            <a:r>
              <a:rPr lang="en-GB" dirty="0"/>
              <a:t>m. u</a:t>
            </a:r>
            <a:r>
              <a:rPr lang="en-GB" baseline="-25000" dirty="0"/>
              <a:t>2 = </a:t>
            </a:r>
            <a:r>
              <a:rPr lang="el-GR" dirty="0"/>
              <a:t>ρ</a:t>
            </a:r>
            <a:r>
              <a:rPr lang="en-GB" baseline="-25000" dirty="0"/>
              <a:t>1</a:t>
            </a:r>
            <a:r>
              <a:rPr lang="en-GB" dirty="0"/>
              <a:t>D  .</a:t>
            </a:r>
            <a:r>
              <a:rPr lang="el-GR" dirty="0"/>
              <a:t>Δ</a:t>
            </a:r>
            <a:r>
              <a:rPr lang="en-GB" dirty="0"/>
              <a:t>t. A .u</a:t>
            </a:r>
            <a:r>
              <a:rPr lang="en-GB" baseline="-25000" dirty="0"/>
              <a:t>2</a:t>
            </a:r>
          </a:p>
          <a:p>
            <a:pPr marL="0" indent="0">
              <a:buNone/>
            </a:pPr>
            <a:r>
              <a:rPr lang="en-GB" dirty="0"/>
              <a:t>But Newton’s 2</a:t>
            </a:r>
            <a:r>
              <a:rPr lang="en-GB" baseline="30000" dirty="0"/>
              <a:t>nd</a:t>
            </a:r>
            <a:r>
              <a:rPr lang="en-GB" dirty="0"/>
              <a:t> Law says change in momentum = F.</a:t>
            </a:r>
            <a:r>
              <a:rPr lang="el-GR" dirty="0"/>
              <a:t> Δ</a:t>
            </a:r>
            <a:r>
              <a:rPr lang="en-GB" dirty="0"/>
              <a:t>t = (P</a:t>
            </a:r>
            <a:r>
              <a:rPr lang="en-GB" baseline="-25000" dirty="0"/>
              <a:t>2</a:t>
            </a:r>
            <a:r>
              <a:rPr lang="en-GB" dirty="0"/>
              <a:t> – P</a:t>
            </a:r>
            <a:r>
              <a:rPr lang="en-GB" baseline="-25000" dirty="0"/>
              <a:t>1</a:t>
            </a:r>
            <a:r>
              <a:rPr lang="en-GB" dirty="0"/>
              <a:t>)A </a:t>
            </a:r>
            <a:r>
              <a:rPr lang="el-GR" dirty="0"/>
              <a:t>Δ</a:t>
            </a:r>
            <a:r>
              <a:rPr lang="en-GB" dirty="0"/>
              <a:t>t</a:t>
            </a:r>
          </a:p>
          <a:p>
            <a:pPr marL="0" indent="0">
              <a:buNone/>
            </a:pPr>
            <a:r>
              <a:rPr lang="en-GB" dirty="0"/>
              <a:t>Therefore: (P</a:t>
            </a:r>
            <a:r>
              <a:rPr lang="en-GB" baseline="-25000" dirty="0"/>
              <a:t>2</a:t>
            </a:r>
            <a:r>
              <a:rPr lang="en-GB" dirty="0"/>
              <a:t> – P</a:t>
            </a:r>
            <a:r>
              <a:rPr lang="en-GB" baseline="-25000" dirty="0"/>
              <a:t>1</a:t>
            </a:r>
            <a:r>
              <a:rPr lang="en-GB" dirty="0"/>
              <a:t>) A</a:t>
            </a:r>
            <a:r>
              <a:rPr lang="el-GR" dirty="0"/>
              <a:t> Δ</a:t>
            </a:r>
            <a:r>
              <a:rPr lang="en-GB" dirty="0"/>
              <a:t>t = </a:t>
            </a:r>
            <a:r>
              <a:rPr lang="el-GR" dirty="0"/>
              <a:t>ρ</a:t>
            </a:r>
            <a:r>
              <a:rPr lang="en-GB" baseline="-25000" dirty="0"/>
              <a:t>1</a:t>
            </a:r>
            <a:r>
              <a:rPr lang="en-GB" dirty="0"/>
              <a:t>D  .</a:t>
            </a:r>
            <a:r>
              <a:rPr lang="el-GR" dirty="0"/>
              <a:t>Δ</a:t>
            </a:r>
            <a:r>
              <a:rPr lang="en-GB" dirty="0"/>
              <a:t>t. A .u</a:t>
            </a:r>
            <a:r>
              <a:rPr lang="en-GB" baseline="-25000" dirty="0"/>
              <a:t>2</a:t>
            </a:r>
          </a:p>
          <a:p>
            <a:pPr marL="0" indent="0">
              <a:buNone/>
            </a:pPr>
            <a:r>
              <a:rPr lang="en-GB" b="1" dirty="0"/>
              <a:t>Hence (P</a:t>
            </a:r>
            <a:r>
              <a:rPr lang="en-GB" b="1" baseline="-25000" dirty="0"/>
              <a:t>2</a:t>
            </a:r>
            <a:r>
              <a:rPr lang="en-GB" b="1" dirty="0"/>
              <a:t> – P</a:t>
            </a:r>
            <a:r>
              <a:rPr lang="en-GB" b="1" baseline="-25000" dirty="0"/>
              <a:t>1</a:t>
            </a:r>
            <a:r>
              <a:rPr lang="en-GB" b="1" dirty="0"/>
              <a:t>)= </a:t>
            </a:r>
            <a:r>
              <a:rPr lang="el-GR" b="1" dirty="0"/>
              <a:t>ρ</a:t>
            </a:r>
            <a:r>
              <a:rPr lang="en-GB" b="1" baseline="-25000" dirty="0"/>
              <a:t>1</a:t>
            </a:r>
            <a:r>
              <a:rPr lang="en-GB" b="1" dirty="0"/>
              <a:t>D .u</a:t>
            </a:r>
            <a:r>
              <a:rPr lang="en-GB" b="1" baseline="-25000" dirty="0"/>
              <a:t>2</a:t>
            </a:r>
          </a:p>
          <a:p>
            <a:pPr marL="0" indent="0">
              <a:buNone/>
            </a:pPr>
            <a:endParaRPr lang="en-GB" dirty="0"/>
          </a:p>
          <a:p>
            <a:pPr marL="0" indent="0">
              <a:buNone/>
            </a:pPr>
            <a:endParaRPr lang="en-GB" baseline="-25000" dirty="0"/>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30442836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6F343-C2E8-4E32-BA86-867AB64FF8A6}"/>
              </a:ext>
            </a:extLst>
          </p:cNvPr>
          <p:cNvSpPr>
            <a:spLocks noGrp="1"/>
          </p:cNvSpPr>
          <p:nvPr>
            <p:ph type="title"/>
          </p:nvPr>
        </p:nvSpPr>
        <p:spPr/>
        <p:txBody>
          <a:bodyPr/>
          <a:lstStyle/>
          <a:p>
            <a:r>
              <a:rPr lang="en-GB" dirty="0"/>
              <a:t>The Water shock Hugoniot</a:t>
            </a:r>
          </a:p>
        </p:txBody>
      </p:sp>
      <p:sp>
        <p:nvSpPr>
          <p:cNvPr id="3" name="Content Placeholder 2">
            <a:extLst>
              <a:ext uri="{FF2B5EF4-FFF2-40B4-BE49-F238E27FC236}">
                <a16:creationId xmlns:a16="http://schemas.microsoft.com/office/drawing/2014/main" id="{075EADA8-AB4B-4D9F-BCB5-A66BF8C91200}"/>
              </a:ext>
            </a:extLst>
          </p:cNvPr>
          <p:cNvSpPr>
            <a:spLocks noGrp="1"/>
          </p:cNvSpPr>
          <p:nvPr>
            <p:ph idx="1"/>
          </p:nvPr>
        </p:nvSpPr>
        <p:spPr/>
        <p:txBody>
          <a:bodyPr>
            <a:normAutofit fontScale="85000" lnSpcReduction="10000"/>
          </a:bodyPr>
          <a:lstStyle/>
          <a:p>
            <a:r>
              <a:rPr lang="en-GB" dirty="0"/>
              <a:t>For many materials the shock velocity D is linearly related to the particle velocity, u ( fluid velocity just after shock has passed)</a:t>
            </a:r>
          </a:p>
          <a:p>
            <a:pPr marL="0" indent="0">
              <a:buNone/>
            </a:pPr>
            <a:r>
              <a:rPr lang="en-GB" dirty="0"/>
              <a:t>   D =  a + </a:t>
            </a:r>
            <a:r>
              <a:rPr lang="en-GB" dirty="0" err="1"/>
              <a:t>bu</a:t>
            </a:r>
            <a:r>
              <a:rPr lang="en-GB" dirty="0"/>
              <a:t>  where a and b are constants obtained from experiment.</a:t>
            </a:r>
          </a:p>
          <a:p>
            <a:pPr marL="0" indent="0">
              <a:buNone/>
            </a:pPr>
            <a:r>
              <a:rPr lang="en-GB" dirty="0"/>
              <a:t>Typical values for these constants for water are </a:t>
            </a:r>
          </a:p>
          <a:p>
            <a:pPr marL="457200" lvl="1" indent="0">
              <a:buNone/>
            </a:pPr>
            <a:r>
              <a:rPr lang="en-GB" dirty="0"/>
              <a:t>a = 1.45 kms</a:t>
            </a:r>
            <a:r>
              <a:rPr lang="en-GB" baseline="30000" dirty="0"/>
              <a:t>-1</a:t>
            </a:r>
            <a:r>
              <a:rPr lang="en-GB" dirty="0"/>
              <a:t> and </a:t>
            </a:r>
          </a:p>
          <a:p>
            <a:pPr marL="457200" lvl="1" indent="0">
              <a:buNone/>
            </a:pPr>
            <a:r>
              <a:rPr lang="en-GB" dirty="0"/>
              <a:t>b =1.99</a:t>
            </a:r>
          </a:p>
          <a:p>
            <a:pPr marL="0" indent="0">
              <a:buNone/>
            </a:pPr>
            <a:r>
              <a:rPr lang="en-GB" dirty="0"/>
              <a:t>Example: Calculate the specific volume and pressure when the particle velocity is 0.5 kms</a:t>
            </a:r>
            <a:r>
              <a:rPr lang="en-GB" baseline="30000" dirty="0"/>
              <a:t>-1</a:t>
            </a:r>
            <a:r>
              <a:rPr lang="en-GB" dirty="0"/>
              <a:t> and the initial water pressure is zero  and initial </a:t>
            </a:r>
            <a:r>
              <a:rPr lang="en-GB"/>
              <a:t>density is </a:t>
            </a:r>
            <a:r>
              <a:rPr lang="en-GB" dirty="0"/>
              <a:t>1000 kgm</a:t>
            </a:r>
            <a:r>
              <a:rPr lang="en-GB" baseline="30000" dirty="0"/>
              <a:t>-3 .</a:t>
            </a:r>
          </a:p>
          <a:p>
            <a:pPr marL="0" indent="0">
              <a:buNone/>
            </a:pPr>
            <a:r>
              <a:rPr lang="en-GB" dirty="0"/>
              <a:t>Solution:  Determine D from linear relationship for water;  then  use Hugoniot equation for momentum to  determine P.  The use Hugoniot equation for mass conservation to  determine </a:t>
            </a:r>
            <a:r>
              <a:rPr lang="el-GR" dirty="0"/>
              <a:t>ρ</a:t>
            </a:r>
            <a:r>
              <a:rPr lang="en-GB" baseline="-25000" dirty="0"/>
              <a:t>2 </a:t>
            </a:r>
            <a:r>
              <a:rPr lang="en-GB" dirty="0"/>
              <a:t> and hence specific volume.</a:t>
            </a:r>
            <a:endParaRPr lang="en-GB" baseline="-25000" dirty="0"/>
          </a:p>
          <a:p>
            <a:pPr marL="0" indent="0">
              <a:buNone/>
            </a:pPr>
            <a:r>
              <a:rPr lang="en-GB" dirty="0"/>
              <a:t>	</a:t>
            </a:r>
          </a:p>
        </p:txBody>
      </p:sp>
    </p:spTree>
    <p:extLst>
      <p:ext uri="{BB962C8B-B14F-4D97-AF65-F5344CB8AC3E}">
        <p14:creationId xmlns:p14="http://schemas.microsoft.com/office/powerpoint/2010/main" val="21617696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969899"/>
          </a:xfrm>
        </p:spPr>
        <p:txBody>
          <a:bodyPr/>
          <a:lstStyle/>
          <a:p>
            <a:r>
              <a:rPr lang="en-GB" dirty="0"/>
              <a:t>Some well-known terms</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GB" dirty="0"/>
                  <a:t>Mach number -  </a:t>
                </a:r>
                <a14:m>
                  <m:oMath xmlns:m="http://schemas.openxmlformats.org/officeDocument/2006/math">
                    <m:f>
                      <m:fPr>
                        <m:ctrlPr>
                          <a:rPr lang="en-GB" i="1" dirty="0" smtClean="0">
                            <a:latin typeface="Cambria Math" panose="02040503050406030204" pitchFamily="18" charset="0"/>
                          </a:rPr>
                        </m:ctrlPr>
                      </m:fPr>
                      <m:num>
                        <m:r>
                          <a:rPr lang="en-GB" b="0" i="1" dirty="0" smtClean="0">
                            <a:latin typeface="Cambria Math" panose="02040503050406030204" pitchFamily="18" charset="0"/>
                          </a:rPr>
                          <m:t>𝑠h𝑜𝑐𝑘</m:t>
                        </m:r>
                        <m:r>
                          <a:rPr lang="en-GB" b="0" i="1" dirty="0" smtClean="0">
                            <a:latin typeface="Cambria Math" panose="02040503050406030204" pitchFamily="18" charset="0"/>
                          </a:rPr>
                          <m:t> </m:t>
                        </m:r>
                        <m:r>
                          <a:rPr lang="en-GB" b="0" i="1" dirty="0" smtClean="0">
                            <a:latin typeface="Cambria Math" panose="02040503050406030204" pitchFamily="18" charset="0"/>
                          </a:rPr>
                          <m:t>𝑠𝑝𝑒𝑒𝑑</m:t>
                        </m:r>
                      </m:num>
                      <m:den>
                        <m:r>
                          <a:rPr lang="en-GB" b="0" i="1" dirty="0" smtClean="0">
                            <a:latin typeface="Cambria Math" panose="02040503050406030204" pitchFamily="18" charset="0"/>
                          </a:rPr>
                          <m:t>𝑠𝑝𝑒𝑒𝑑</m:t>
                        </m:r>
                        <m:r>
                          <a:rPr lang="en-GB" b="0" i="1" dirty="0" smtClean="0">
                            <a:latin typeface="Cambria Math" panose="02040503050406030204" pitchFamily="18" charset="0"/>
                          </a:rPr>
                          <m:t> </m:t>
                        </m:r>
                        <m:r>
                          <a:rPr lang="en-GB" b="0" i="1" dirty="0" smtClean="0">
                            <a:latin typeface="Cambria Math" panose="02040503050406030204" pitchFamily="18" charset="0"/>
                          </a:rPr>
                          <m:t>𝑜𝑓</m:t>
                        </m:r>
                        <m:r>
                          <a:rPr lang="en-GB" b="0" i="1" dirty="0" smtClean="0">
                            <a:latin typeface="Cambria Math" panose="02040503050406030204" pitchFamily="18" charset="0"/>
                          </a:rPr>
                          <m:t> </m:t>
                        </m:r>
                        <m:r>
                          <a:rPr lang="en-GB" b="0" i="1" dirty="0" smtClean="0">
                            <a:latin typeface="Cambria Math" panose="02040503050406030204" pitchFamily="18" charset="0"/>
                          </a:rPr>
                          <m:t>𝑠𝑜𝑢𝑛𝑑</m:t>
                        </m:r>
                      </m:den>
                    </m:f>
                  </m:oMath>
                </a14:m>
                <a:endParaRPr lang="en-GB" dirty="0"/>
              </a:p>
              <a:p>
                <a:r>
                  <a:rPr lang="en-GB" dirty="0"/>
                  <a:t>Speed of sound in an ideal gas    a= </a:t>
                </a:r>
                <a14:m>
                  <m:oMath xmlns:m="http://schemas.openxmlformats.org/officeDocument/2006/math">
                    <m:r>
                      <a:rPr lang="en-GB" i="1" smtClean="0">
                        <a:latin typeface="Cambria Math" panose="02040503050406030204" pitchFamily="18" charset="0"/>
                        <a:ea typeface="Cambria Math" panose="02040503050406030204" pitchFamily="18" charset="0"/>
                      </a:rPr>
                      <m:t>√</m:t>
                    </m:r>
                    <m:r>
                      <a:rPr lang="en-GB" b="0" i="1" smtClean="0">
                        <a:latin typeface="Cambria Math" panose="02040503050406030204" pitchFamily="18" charset="0"/>
                        <a:ea typeface="Cambria Math" panose="02040503050406030204" pitchFamily="18" charset="0"/>
                      </a:rPr>
                      <m:t>(</m:t>
                    </m:r>
                    <m:f>
                      <m:fPr>
                        <m:ctrlPr>
                          <a:rPr lang="en-GB" i="1" smtClean="0">
                            <a:latin typeface="Cambria Math" panose="02040503050406030204" pitchFamily="18" charset="0"/>
                            <a:ea typeface="Cambria Math" panose="02040503050406030204" pitchFamily="18" charset="0"/>
                          </a:rPr>
                        </m:ctrlPr>
                      </m:fPr>
                      <m:num>
                        <m:r>
                          <a:rPr lang="en-GB" i="1" smtClean="0">
                            <a:latin typeface="Cambria Math" panose="02040503050406030204" pitchFamily="18" charset="0"/>
                            <a:ea typeface="Cambria Math" panose="02040503050406030204" pitchFamily="18" charset="0"/>
                          </a:rPr>
                          <m:t>𝛾</m:t>
                        </m:r>
                        <m:r>
                          <a:rPr lang="en-GB" b="0" i="1" smtClean="0">
                            <a:latin typeface="Cambria Math" panose="02040503050406030204" pitchFamily="18" charset="0"/>
                            <a:ea typeface="Cambria Math" panose="02040503050406030204" pitchFamily="18" charset="0"/>
                          </a:rPr>
                          <m:t>𝑝</m:t>
                        </m:r>
                      </m:num>
                      <m:den>
                        <m:r>
                          <a:rPr lang="en-GB" i="1" smtClean="0">
                            <a:latin typeface="Cambria Math" panose="02040503050406030204" pitchFamily="18" charset="0"/>
                            <a:ea typeface="Cambria Math" panose="02040503050406030204" pitchFamily="18" charset="0"/>
                          </a:rPr>
                          <m:t>𝜌</m:t>
                        </m:r>
                      </m:den>
                    </m:f>
                  </m:oMath>
                </a14:m>
                <a:r>
                  <a:rPr lang="en-GB" dirty="0"/>
                  <a:t> )  </a:t>
                </a:r>
              </a:p>
              <a:p>
                <a:r>
                  <a:rPr lang="en-GB" dirty="0"/>
                  <a:t>Shock strength  = </a:t>
                </a:r>
                <a14:m>
                  <m:oMath xmlns:m="http://schemas.openxmlformats.org/officeDocument/2006/math">
                    <m:f>
                      <m:fPr>
                        <m:ctrlPr>
                          <a:rPr lang="en-GB" i="1" smtClean="0">
                            <a:latin typeface="Cambria Math" panose="02040503050406030204" pitchFamily="18" charset="0"/>
                          </a:rPr>
                        </m:ctrlPr>
                      </m:fPr>
                      <m:num>
                        <m:r>
                          <a:rPr lang="en-GB" b="0" i="1" smtClean="0">
                            <a:latin typeface="Cambria Math" panose="02040503050406030204" pitchFamily="18" charset="0"/>
                          </a:rPr>
                          <m:t>(</m:t>
                        </m:r>
                        <m:r>
                          <a:rPr lang="en-GB" b="0" i="1" smtClean="0">
                            <a:latin typeface="Cambria Math" panose="02040503050406030204" pitchFamily="18" charset="0"/>
                          </a:rPr>
                          <m:t>𝑝</m:t>
                        </m:r>
                        <m:r>
                          <a:rPr lang="en-GB" b="0" i="1" smtClean="0">
                            <a:latin typeface="Cambria Math" panose="02040503050406030204" pitchFamily="18" charset="0"/>
                          </a:rPr>
                          <m:t>2−</m:t>
                        </m:r>
                        <m:r>
                          <a:rPr lang="en-GB" b="0" i="1" smtClean="0">
                            <a:latin typeface="Cambria Math" panose="02040503050406030204" pitchFamily="18" charset="0"/>
                          </a:rPr>
                          <m:t>𝑝</m:t>
                        </m:r>
                        <m:r>
                          <a:rPr lang="en-GB" b="0" i="1" smtClean="0">
                            <a:latin typeface="Cambria Math" panose="02040503050406030204" pitchFamily="18" charset="0"/>
                          </a:rPr>
                          <m:t>1)</m:t>
                        </m:r>
                      </m:num>
                      <m:den>
                        <m:r>
                          <a:rPr lang="en-GB" b="0" i="1" smtClean="0">
                            <a:latin typeface="Cambria Math" panose="02040503050406030204" pitchFamily="18" charset="0"/>
                          </a:rPr>
                          <m:t>𝑝</m:t>
                        </m:r>
                        <m:r>
                          <a:rPr lang="en-GB" b="0" i="1" smtClean="0">
                            <a:latin typeface="Cambria Math" panose="02040503050406030204" pitchFamily="18" charset="0"/>
                          </a:rPr>
                          <m:t>1</m:t>
                        </m:r>
                      </m:den>
                    </m:f>
                  </m:oMath>
                </a14:m>
                <a:endParaRPr lang="en-GB" dirty="0"/>
              </a:p>
              <a:p>
                <a:r>
                  <a:rPr lang="en-GB" dirty="0"/>
                  <a:t>Shock Speed </a:t>
                </a:r>
              </a:p>
              <a:p>
                <a:pPr marL="0" indent="0">
                  <a:buNone/>
                </a:pPr>
                <a:r>
                  <a:rPr lang="en-GB" dirty="0"/>
                  <a:t>        Vs   =  a </a:t>
                </a:r>
                <a14:m>
                  <m:oMath xmlns:m="http://schemas.openxmlformats.org/officeDocument/2006/math">
                    <m:r>
                      <m:rPr>
                        <m:nor/>
                      </m:rPr>
                      <a:rPr lang="en-GB" dirty="0"/>
                      <m:t>√</m:t>
                    </m:r>
                    <m:r>
                      <m:rPr>
                        <m:nor/>
                      </m:rPr>
                      <a:rPr lang="en-GB" b="0" i="0" dirty="0" smtClean="0"/>
                      <m:t> (</m:t>
                    </m:r>
                    <m:f>
                      <m:fPr>
                        <m:ctrlPr>
                          <a:rPr lang="en-GB" i="1" smtClean="0">
                            <a:latin typeface="Cambria Math" panose="02040503050406030204" pitchFamily="18" charset="0"/>
                            <a:ea typeface="Cambria Math" panose="02040503050406030204" pitchFamily="18" charset="0"/>
                          </a:rPr>
                        </m:ctrlPr>
                      </m:fPr>
                      <m:num>
                        <m:r>
                          <a:rPr lang="en-GB" b="0" i="1" smtClean="0">
                            <a:latin typeface="Cambria Math" panose="02040503050406030204" pitchFamily="18" charset="0"/>
                            <a:ea typeface="Cambria Math" panose="02040503050406030204" pitchFamily="18" charset="0"/>
                          </a:rPr>
                          <m:t>(</m:t>
                        </m:r>
                        <m:r>
                          <a:rPr lang="en-GB" i="1">
                            <a:latin typeface="Cambria Math" panose="02040503050406030204" pitchFamily="18" charset="0"/>
                            <a:ea typeface="Cambria Math" panose="02040503050406030204" pitchFamily="18" charset="0"/>
                          </a:rPr>
                          <m:t>𝛾</m:t>
                        </m:r>
                        <m:r>
                          <a:rPr lang="en-GB" b="0" i="1" smtClean="0">
                            <a:latin typeface="Cambria Math" panose="02040503050406030204" pitchFamily="18" charset="0"/>
                            <a:ea typeface="Cambria Math" panose="02040503050406030204" pitchFamily="18" charset="0"/>
                          </a:rPr>
                          <m:t>+1)</m:t>
                        </m:r>
                      </m:num>
                      <m:den>
                        <m:r>
                          <a:rPr lang="en-GB" b="0" i="1" smtClean="0">
                            <a:latin typeface="Cambria Math" panose="02040503050406030204" pitchFamily="18" charset="0"/>
                            <a:ea typeface="Cambria Math" panose="02040503050406030204" pitchFamily="18" charset="0"/>
                          </a:rPr>
                          <m:t>2</m:t>
                        </m:r>
                        <m:r>
                          <a:rPr lang="en-GB" i="1">
                            <a:latin typeface="Cambria Math" panose="02040503050406030204" pitchFamily="18" charset="0"/>
                            <a:ea typeface="Cambria Math" panose="02040503050406030204" pitchFamily="18" charset="0"/>
                          </a:rPr>
                          <m:t>𝛾</m:t>
                        </m:r>
                      </m:den>
                    </m:f>
                  </m:oMath>
                </a14:m>
                <a:r>
                  <a:rPr lang="en-GB" dirty="0"/>
                  <a:t>(</a:t>
                </a:r>
                <a14:m>
                  <m:oMath xmlns:m="http://schemas.openxmlformats.org/officeDocument/2006/math">
                    <m:f>
                      <m:fPr>
                        <m:ctrlPr>
                          <a:rPr lang="en-GB" i="1" dirty="0" smtClean="0">
                            <a:latin typeface="Cambria Math" panose="02040503050406030204" pitchFamily="18" charset="0"/>
                          </a:rPr>
                        </m:ctrlPr>
                      </m:fPr>
                      <m:num>
                        <m:r>
                          <a:rPr lang="en-GB" b="0" i="1" dirty="0" smtClean="0">
                            <a:latin typeface="Cambria Math" panose="02040503050406030204" pitchFamily="18" charset="0"/>
                          </a:rPr>
                          <m:t>𝑝</m:t>
                        </m:r>
                        <m:r>
                          <a:rPr lang="en-GB" b="0" i="1" dirty="0" smtClean="0">
                            <a:latin typeface="Cambria Math" panose="02040503050406030204" pitchFamily="18" charset="0"/>
                          </a:rPr>
                          <m:t>2</m:t>
                        </m:r>
                      </m:num>
                      <m:den>
                        <m:r>
                          <a:rPr lang="en-GB" b="0" i="1" dirty="0" smtClean="0">
                            <a:latin typeface="Cambria Math" panose="02040503050406030204" pitchFamily="18" charset="0"/>
                          </a:rPr>
                          <m:t>𝑝</m:t>
                        </m:r>
                        <m:r>
                          <a:rPr lang="en-GB" b="0" i="1" dirty="0" smtClean="0">
                            <a:latin typeface="Cambria Math" panose="02040503050406030204" pitchFamily="18" charset="0"/>
                          </a:rPr>
                          <m:t>1</m:t>
                        </m:r>
                      </m:den>
                    </m:f>
                  </m:oMath>
                </a14:m>
                <a:r>
                  <a:rPr lang="en-GB" dirty="0"/>
                  <a:t> -1) + 1)</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1043" t="-140"/>
                </a:stretch>
              </a:blipFill>
            </p:spPr>
            <p:txBody>
              <a:bodyPr/>
              <a:lstStyle/>
              <a:p>
                <a:r>
                  <a:rPr lang="en-GB">
                    <a:noFill/>
                  </a:rPr>
                  <a:t> </a:t>
                </a:r>
              </a:p>
            </p:txBody>
          </p:sp>
        </mc:Fallback>
      </mc:AlternateContent>
    </p:spTree>
    <p:extLst>
      <p:ext uri="{BB962C8B-B14F-4D97-AF65-F5344CB8AC3E}">
        <p14:creationId xmlns:p14="http://schemas.microsoft.com/office/powerpoint/2010/main" val="28301542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5787</TotalTime>
  <Words>1540</Words>
  <Application>Microsoft Office PowerPoint</Application>
  <PresentationFormat>Widescreen</PresentationFormat>
  <Paragraphs>154</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Calibri Light</vt:lpstr>
      <vt:lpstr>Cambria Math</vt:lpstr>
      <vt:lpstr>Office Theme</vt:lpstr>
      <vt:lpstr>The Shock Tube Problem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Euler equations of gas dynamics</vt:lpstr>
      <vt:lpstr>PowerPoint Presentation</vt:lpstr>
      <vt:lpstr>Rankine- Hugoniot equation for detonation/deflagration wave</vt:lpstr>
      <vt:lpstr>PowerPoint Presentation</vt:lpstr>
      <vt:lpstr>PowerPoint Presentation</vt:lpstr>
      <vt:lpstr>PowerPoint Presentation</vt:lpstr>
      <vt:lpstr>The Rayleigh line relation is a criterion to  identify regimes on the Hugoniot curve where detonation and deflagration are possible </vt:lpstr>
      <vt:lpstr>From a stationary frame of reference</vt:lpstr>
      <vt:lpstr>The Water shock Hugoniot</vt:lpstr>
      <vt:lpstr>Some well-known terms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Kelvin Donne</dc:creator>
  <cp:lastModifiedBy>Kelvin Donne</cp:lastModifiedBy>
  <cp:revision>67</cp:revision>
  <dcterms:created xsi:type="dcterms:W3CDTF">2020-10-11T18:40:35Z</dcterms:created>
  <dcterms:modified xsi:type="dcterms:W3CDTF">2021-10-25T10:23:46Z</dcterms:modified>
</cp:coreProperties>
</file>