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74" r:id="rId2"/>
    <p:sldId id="275"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6"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404" autoAdjust="0"/>
  </p:normalViewPr>
  <p:slideViewPr>
    <p:cSldViewPr snapToGrid="0" snapToObjects="1">
      <p:cViewPr varScale="1">
        <p:scale>
          <a:sx n="70" d="100"/>
          <a:sy n="70" d="100"/>
        </p:scale>
        <p:origin x="512" y="5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1409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379E8-36FD-D2B7-A5C9-A6B4F66BD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DD709A-68EB-E77F-EF3E-687492345B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705B7E-E38D-DD6C-F5B1-F9958E5FA3A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49DB9F3-9C7B-64E8-B9E4-A0E7562A2E47}"/>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41548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D4393-2FA7-3813-4805-9DEF53257E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02BE50-A589-7728-6B2F-FA147A30A5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F9E6FF-D031-A350-1E4F-14BC06B48B1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55EAA3F-C577-3296-C911-649B87CAC3FB}"/>
              </a:ext>
            </a:extLst>
          </p:cNvPr>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368412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3203A"/>
        </a:solidFill>
        <a:effectLst/>
      </p:bgPr>
    </p:bg>
    <p:spTree>
      <p:nvGrpSpPr>
        <p:cNvPr id="1" name="">
          <a:extLst>
            <a:ext uri="{FF2B5EF4-FFF2-40B4-BE49-F238E27FC236}">
              <a16:creationId xmlns:a16="http://schemas.microsoft.com/office/drawing/2014/main" id="{E8EE9217-735B-C0E9-4D6A-0F7E5257284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EE1C4E77-A4D3-B4AA-CCEF-048825BF32E5}"/>
              </a:ext>
            </a:extLst>
          </p:cNvPr>
          <p:cNvSpPr/>
          <p:nvPr/>
        </p:nvSpPr>
        <p:spPr>
          <a:xfrm>
            <a:off x="0" y="0"/>
            <a:ext cx="12191695" cy="201168"/>
          </a:xfrm>
          <a:prstGeom prst="rect">
            <a:avLst/>
          </a:prstGeom>
          <a:solidFill>
            <a:srgbClr val="00A6A6"/>
          </a:solidFill>
          <a:ln w="12700">
            <a:solidFill>
              <a:srgbClr val="00A6A6"/>
            </a:solidFill>
            <a:prstDash val="solid"/>
          </a:ln>
        </p:spPr>
        <p:txBody>
          <a:bodyPr/>
          <a:lstStyle/>
          <a:p>
            <a:endParaRPr lang="en-GB"/>
          </a:p>
        </p:txBody>
      </p:sp>
      <p:sp>
        <p:nvSpPr>
          <p:cNvPr id="3" name="Shape 1">
            <a:extLst>
              <a:ext uri="{FF2B5EF4-FFF2-40B4-BE49-F238E27FC236}">
                <a16:creationId xmlns:a16="http://schemas.microsoft.com/office/drawing/2014/main" id="{AAAF3B3C-C2CC-1477-8BAA-91D472A34E96}"/>
              </a:ext>
            </a:extLst>
          </p:cNvPr>
          <p:cNvSpPr/>
          <p:nvPr/>
        </p:nvSpPr>
        <p:spPr>
          <a:xfrm>
            <a:off x="0" y="6656832"/>
            <a:ext cx="12191695" cy="201168"/>
          </a:xfrm>
          <a:prstGeom prst="rect">
            <a:avLst/>
          </a:prstGeom>
          <a:solidFill>
            <a:srgbClr val="FF6B6B"/>
          </a:solidFill>
          <a:ln w="12700">
            <a:solidFill>
              <a:srgbClr val="FF6B6B"/>
            </a:solidFill>
            <a:prstDash val="solid"/>
          </a:ln>
        </p:spPr>
        <p:txBody>
          <a:bodyPr/>
          <a:lstStyle/>
          <a:p>
            <a:endParaRPr lang="en-GB"/>
          </a:p>
        </p:txBody>
      </p:sp>
      <p:sp>
        <p:nvSpPr>
          <p:cNvPr id="4" name="Text 2">
            <a:extLst>
              <a:ext uri="{FF2B5EF4-FFF2-40B4-BE49-F238E27FC236}">
                <a16:creationId xmlns:a16="http://schemas.microsoft.com/office/drawing/2014/main" id="{DDF2ACAB-2F3D-22B1-1C7E-391BFF0D8479}"/>
              </a:ext>
            </a:extLst>
          </p:cNvPr>
          <p:cNvSpPr/>
          <p:nvPr/>
        </p:nvSpPr>
        <p:spPr>
          <a:xfrm>
            <a:off x="640080" y="1325880"/>
            <a:ext cx="6675120" cy="1005840"/>
          </a:xfrm>
          <a:prstGeom prst="rect">
            <a:avLst/>
          </a:prstGeom>
          <a:noFill/>
          <a:ln/>
        </p:spPr>
        <p:txBody>
          <a:bodyPr wrap="square" lIns="0" tIns="0" rIns="0" bIns="0" rtlCol="0" anchor="ctr">
            <a:normAutofit fontScale="92500" lnSpcReduction="10000"/>
          </a:bodyPr>
          <a:lstStyle/>
          <a:p>
            <a:pPr marL="0" indent="0">
              <a:buNone/>
            </a:pPr>
            <a:r>
              <a:rPr lang="en-US" sz="3800" b="1" dirty="0">
                <a:solidFill>
                  <a:srgbClr val="FFFFFF"/>
                </a:solidFill>
              </a:rPr>
              <a:t>AI-Assisted Skin Cancer Classification</a:t>
            </a:r>
            <a:endParaRPr lang="en-US" sz="3800" dirty="0"/>
          </a:p>
        </p:txBody>
      </p:sp>
      <p:sp>
        <p:nvSpPr>
          <p:cNvPr id="5" name="Text 3">
            <a:extLst>
              <a:ext uri="{FF2B5EF4-FFF2-40B4-BE49-F238E27FC236}">
                <a16:creationId xmlns:a16="http://schemas.microsoft.com/office/drawing/2014/main" id="{73D8E01D-100B-EB18-CE1E-1C3A53629354}"/>
              </a:ext>
            </a:extLst>
          </p:cNvPr>
          <p:cNvSpPr/>
          <p:nvPr/>
        </p:nvSpPr>
        <p:spPr>
          <a:xfrm>
            <a:off x="658368" y="2514600"/>
            <a:ext cx="6675120" cy="914400"/>
          </a:xfrm>
          <a:prstGeom prst="rect">
            <a:avLst/>
          </a:prstGeom>
          <a:noFill/>
          <a:ln/>
        </p:spPr>
        <p:txBody>
          <a:bodyPr wrap="square" lIns="0" tIns="0" rIns="0" bIns="0" rtlCol="0" anchor="ctr">
            <a:normAutofit/>
          </a:bodyPr>
          <a:lstStyle/>
          <a:p>
            <a:pPr>
              <a:lnSpc>
                <a:spcPct val="150000"/>
              </a:lnSpc>
            </a:pPr>
            <a:r>
              <a:rPr lang="en-US" sz="1700" dirty="0">
                <a:solidFill>
                  <a:srgbClr val="DCEBFF"/>
                </a:solidFill>
              </a:rPr>
              <a:t>Binary </a:t>
            </a:r>
            <a:r>
              <a:rPr lang="en-US" sz="1700" dirty="0" err="1">
                <a:solidFill>
                  <a:srgbClr val="DCEBFF"/>
                </a:solidFill>
              </a:rPr>
              <a:t>dermoscopic</a:t>
            </a:r>
            <a:r>
              <a:rPr lang="en-US" sz="1700" dirty="0">
                <a:solidFill>
                  <a:srgbClr val="DCEBFF"/>
                </a:solidFill>
              </a:rPr>
              <a:t> image classification using </a:t>
            </a:r>
          </a:p>
          <a:p>
            <a:r>
              <a:rPr lang="en-US" sz="1700" dirty="0">
                <a:solidFill>
                  <a:srgbClr val="DCEBFF"/>
                </a:solidFill>
              </a:rPr>
              <a:t>transfer learning and explainability</a:t>
            </a:r>
          </a:p>
          <a:p>
            <a:endParaRPr lang="en-US" sz="1700" dirty="0"/>
          </a:p>
        </p:txBody>
      </p:sp>
      <p:sp>
        <p:nvSpPr>
          <p:cNvPr id="6" name="Text 4">
            <a:extLst>
              <a:ext uri="{FF2B5EF4-FFF2-40B4-BE49-F238E27FC236}">
                <a16:creationId xmlns:a16="http://schemas.microsoft.com/office/drawing/2014/main" id="{85D936DA-1B36-721A-2A81-F7D32B5DE6A5}"/>
              </a:ext>
            </a:extLst>
          </p:cNvPr>
          <p:cNvSpPr/>
          <p:nvPr/>
        </p:nvSpPr>
        <p:spPr>
          <a:xfrm>
            <a:off x="63145" y="6288139"/>
            <a:ext cx="6126480" cy="292608"/>
          </a:xfrm>
          <a:prstGeom prst="rect">
            <a:avLst/>
          </a:prstGeom>
          <a:noFill/>
          <a:ln/>
        </p:spPr>
        <p:txBody>
          <a:bodyPr wrap="square" lIns="0" tIns="0" rIns="0" bIns="0" rtlCol="0" anchor="ctr"/>
          <a:lstStyle/>
          <a:p>
            <a:pPr marL="0" indent="0">
              <a:buNone/>
            </a:pPr>
            <a:r>
              <a:rPr lang="en-US" sz="1400" dirty="0">
                <a:solidFill>
                  <a:srgbClr val="7ADCB4"/>
                </a:solidFill>
              </a:rPr>
              <a:t>MSc Data &amp; Artificial Intelligence Project Presentation</a:t>
            </a:r>
            <a:endParaRPr lang="en-US" sz="1400" dirty="0"/>
          </a:p>
        </p:txBody>
      </p:sp>
      <p:sp>
        <p:nvSpPr>
          <p:cNvPr id="9" name="Text 6">
            <a:extLst>
              <a:ext uri="{FF2B5EF4-FFF2-40B4-BE49-F238E27FC236}">
                <a16:creationId xmlns:a16="http://schemas.microsoft.com/office/drawing/2014/main" id="{416A2097-7C82-7E6B-2F19-30579E83A046}"/>
              </a:ext>
            </a:extLst>
          </p:cNvPr>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rPr>
              <a:t>1/18</a:t>
            </a:r>
            <a:endParaRPr lang="en-US" sz="850" dirty="0"/>
          </a:p>
        </p:txBody>
      </p:sp>
      <p:sp>
        <p:nvSpPr>
          <p:cNvPr id="11" name="TextBox 10">
            <a:extLst>
              <a:ext uri="{FF2B5EF4-FFF2-40B4-BE49-F238E27FC236}">
                <a16:creationId xmlns:a16="http://schemas.microsoft.com/office/drawing/2014/main" id="{1F7E4934-A4BF-6E3F-B174-DA2C7061AA8C}"/>
              </a:ext>
            </a:extLst>
          </p:cNvPr>
          <p:cNvSpPr txBox="1"/>
          <p:nvPr/>
        </p:nvSpPr>
        <p:spPr>
          <a:xfrm>
            <a:off x="533400" y="3337667"/>
            <a:ext cx="6098874" cy="369332"/>
          </a:xfrm>
          <a:prstGeom prst="rect">
            <a:avLst/>
          </a:prstGeom>
          <a:noFill/>
        </p:spPr>
        <p:txBody>
          <a:bodyPr wrap="square">
            <a:spAutoFit/>
          </a:bodyPr>
          <a:lstStyle/>
          <a:p>
            <a:pPr marL="0" indent="0">
              <a:buNone/>
            </a:pPr>
            <a:r>
              <a:rPr lang="en-US" sz="1800" dirty="0">
                <a:solidFill>
                  <a:srgbClr val="C00000"/>
                </a:solidFill>
              </a:rPr>
              <a:t>By: </a:t>
            </a:r>
            <a:r>
              <a:rPr lang="en-US" sz="1800" dirty="0" err="1">
                <a:solidFill>
                  <a:srgbClr val="C00000"/>
                </a:solidFill>
              </a:rPr>
              <a:t>Prexakumari</a:t>
            </a:r>
            <a:r>
              <a:rPr lang="en-US" sz="1800" dirty="0">
                <a:solidFill>
                  <a:srgbClr val="C00000"/>
                </a:solidFill>
              </a:rPr>
              <a:t> Ahir</a:t>
            </a:r>
          </a:p>
        </p:txBody>
      </p:sp>
      <p:pic>
        <p:nvPicPr>
          <p:cNvPr id="17" name="Picture 16">
            <a:extLst>
              <a:ext uri="{FF2B5EF4-FFF2-40B4-BE49-F238E27FC236}">
                <a16:creationId xmlns:a16="http://schemas.microsoft.com/office/drawing/2014/main" id="{01D0BC90-F5EC-3AF8-99D2-DC3E613AC9D8}"/>
              </a:ext>
            </a:extLst>
          </p:cNvPr>
          <p:cNvPicPr>
            <a:picLocks noChangeAspect="1"/>
          </p:cNvPicPr>
          <p:nvPr/>
        </p:nvPicPr>
        <p:blipFill>
          <a:blip r:embed="rId3"/>
          <a:stretch>
            <a:fillRect/>
          </a:stretch>
        </p:blipFill>
        <p:spPr>
          <a:xfrm>
            <a:off x="5808597" y="1216767"/>
            <a:ext cx="5598543" cy="4241800"/>
          </a:xfrm>
          <a:prstGeom prst="rect">
            <a:avLst/>
          </a:prstGeom>
          <a:ln>
            <a:solidFill>
              <a:schemeClr val="accent4">
                <a:lumMod val="75000"/>
              </a:schemeClr>
            </a:solidFill>
          </a:ln>
        </p:spPr>
      </p:pic>
    </p:spTree>
    <p:extLst>
      <p:ext uri="{BB962C8B-B14F-4D97-AF65-F5344CB8AC3E}">
        <p14:creationId xmlns:p14="http://schemas.microsoft.com/office/powerpoint/2010/main" val="1546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F6FD6BE-99D1-3BBB-64B4-AFC225DDB92F}"/>
              </a:ext>
            </a:extLst>
          </p:cNvPr>
          <p:cNvSpPr/>
          <p:nvPr/>
        </p:nvSpPr>
        <p:spPr>
          <a:xfrm>
            <a:off x="0" y="-140208"/>
            <a:ext cx="12191695" cy="146304"/>
          </a:xfrm>
          <a:prstGeom prst="rect">
            <a:avLst/>
          </a:prstGeom>
          <a:solidFill>
            <a:schemeClr val="tx1"/>
          </a:solidFill>
          <a:ln w="12700">
            <a:solidFill>
              <a:schemeClr val="tx1"/>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0">
            <a:extLst>
              <a:ext uri="{FF2B5EF4-FFF2-40B4-BE49-F238E27FC236}">
                <a16:creationId xmlns:a16="http://schemas.microsoft.com/office/drawing/2014/main" id="{E16648D4-FA2F-E829-8643-618EC8C03BBE}"/>
              </a:ext>
            </a:extLst>
          </p:cNvPr>
          <p:cNvSpPr/>
          <p:nvPr/>
        </p:nvSpPr>
        <p:spPr>
          <a:xfrm>
            <a:off x="305" y="6705600"/>
            <a:ext cx="12191695" cy="146304"/>
          </a:xfrm>
          <a:prstGeom prst="rect">
            <a:avLst/>
          </a:prstGeom>
          <a:solidFill>
            <a:schemeClr val="tx1"/>
          </a:solidFill>
          <a:ln w="12700">
            <a:solidFill>
              <a:schemeClr val="tx1"/>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4" name="Content Placeholder 3" descr="UWTSD logo | Discover Dylan Thomas">
            <a:extLst>
              <a:ext uri="{FF2B5EF4-FFF2-40B4-BE49-F238E27FC236}">
                <a16:creationId xmlns:a16="http://schemas.microsoft.com/office/drawing/2014/main" id="{AD25F5C3-0F24-46FC-6CA6-9244877148F1}"/>
              </a:ext>
            </a:extLst>
          </p:cNvPr>
          <p:cNvPicPr>
            <a:picLocks noGrp="1" noChangeAspect="1"/>
          </p:cNvPicPr>
          <p:nvPr/>
        </p:nvPicPr>
        <p:blipFill>
          <a:blip r:embed="rId2"/>
          <a:stretch>
            <a:fillRect/>
          </a:stretch>
        </p:blipFill>
        <p:spPr>
          <a:xfrm>
            <a:off x="3201733" y="180657"/>
            <a:ext cx="5038725" cy="1438466"/>
          </a:xfrm>
          <a:prstGeom prst="rect">
            <a:avLst/>
          </a:prstGeom>
        </p:spPr>
      </p:pic>
      <p:sp>
        <p:nvSpPr>
          <p:cNvPr id="5" name="Shape 0">
            <a:extLst>
              <a:ext uri="{FF2B5EF4-FFF2-40B4-BE49-F238E27FC236}">
                <a16:creationId xmlns:a16="http://schemas.microsoft.com/office/drawing/2014/main" id="{C81C033B-C3BA-8061-38EA-DD584EF58C27}"/>
              </a:ext>
            </a:extLst>
          </p:cNvPr>
          <p:cNvSpPr/>
          <p:nvPr/>
        </p:nvSpPr>
        <p:spPr>
          <a:xfrm>
            <a:off x="305" y="1757108"/>
            <a:ext cx="12191695" cy="73152"/>
          </a:xfrm>
          <a:prstGeom prst="rect">
            <a:avLst/>
          </a:prstGeom>
          <a:solidFill>
            <a:schemeClr val="accent4">
              <a:lumMod val="60000"/>
              <a:lumOff val="40000"/>
            </a:schemeClr>
          </a:solidFill>
          <a:ln w="12700">
            <a:solidFill>
              <a:schemeClr val="tx1"/>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A3B926C-E02A-E0C4-1FDF-C2EAC30BBB57}"/>
              </a:ext>
            </a:extLst>
          </p:cNvPr>
          <p:cNvSpPr txBox="1"/>
          <p:nvPr/>
        </p:nvSpPr>
        <p:spPr>
          <a:xfrm>
            <a:off x="2570672" y="2038701"/>
            <a:ext cx="7979434" cy="3416320"/>
          </a:xfrm>
          <a:prstGeom prst="rect">
            <a:avLst/>
          </a:prstGeom>
          <a:noFill/>
        </p:spPr>
        <p:txBody>
          <a:bodyPr wrap="square">
            <a:spAutoFit/>
          </a:bodyPr>
          <a:lstStyle/>
          <a:p>
            <a:pPr marL="0" indent="0">
              <a:buNone/>
            </a:pPr>
            <a:endParaRPr lang="en-GB" sz="1800" b="1" cap="all" dirty="0">
              <a:latin typeface="Times New Roman" panose="02020603050405020304" pitchFamily="18" charset="0"/>
              <a:cs typeface="Times New Roman" panose="02020603050405020304" pitchFamily="18" charset="0"/>
            </a:endParaRPr>
          </a:p>
          <a:p>
            <a:pPr marL="0" indent="0">
              <a:buNone/>
            </a:pPr>
            <a:r>
              <a:rPr lang="en-US" sz="1800" b="1" cap="all" dirty="0">
                <a:latin typeface="Times New Roman" panose="02020603050405020304" pitchFamily="18" charset="0"/>
                <a:cs typeface="Times New Roman" panose="02020603050405020304" pitchFamily="18" charset="0"/>
              </a:rPr>
              <a:t>Program:  </a:t>
            </a:r>
            <a:r>
              <a:rPr lang="en-US" sz="1800" b="1" cap="all" dirty="0">
                <a:solidFill>
                  <a:schemeClr val="accent2">
                    <a:lumMod val="50000"/>
                  </a:schemeClr>
                </a:solidFill>
                <a:latin typeface="Times New Roman" panose="02020603050405020304" pitchFamily="18" charset="0"/>
                <a:cs typeface="Times New Roman" panose="02020603050405020304" pitchFamily="18" charset="0"/>
              </a:rPr>
              <a:t>MSC Data and Artificial Intelligence</a:t>
            </a:r>
            <a:r>
              <a:rPr lang="en-US" sz="1800" b="1" cap="all" dirty="0">
                <a:latin typeface="Times New Roman" panose="02020603050405020304" pitchFamily="18" charset="0"/>
                <a:cs typeface="Times New Roman" panose="02020603050405020304" pitchFamily="18" charset="0"/>
              </a:rPr>
              <a:t>​</a:t>
            </a:r>
          </a:p>
          <a:p>
            <a:pPr marL="0" indent="0">
              <a:buNone/>
            </a:pPr>
            <a:endParaRPr lang="en-GB" sz="1800" b="1" dirty="0">
              <a:latin typeface="Times New Roman" panose="02020603050405020304" pitchFamily="18" charset="0"/>
              <a:cs typeface="Times New Roman" panose="02020603050405020304" pitchFamily="18" charset="0"/>
            </a:endParaRPr>
          </a:p>
          <a:p>
            <a:pPr marL="0" indent="0">
              <a:buNone/>
            </a:pPr>
            <a:r>
              <a:rPr lang="en-US" sz="1800" b="1" cap="all" dirty="0">
                <a:latin typeface="Times New Roman" panose="02020603050405020304" pitchFamily="18" charset="0"/>
                <a:cs typeface="Times New Roman" panose="02020603050405020304" pitchFamily="18" charset="0"/>
              </a:rPr>
              <a:t>Student ID: </a:t>
            </a:r>
            <a:r>
              <a:rPr lang="en-US" sz="1800" b="1" cap="all" dirty="0">
                <a:solidFill>
                  <a:schemeClr val="accent2">
                    <a:lumMod val="50000"/>
                  </a:schemeClr>
                </a:solidFill>
                <a:latin typeface="Times New Roman" panose="02020603050405020304" pitchFamily="18" charset="0"/>
                <a:cs typeface="Times New Roman" panose="02020603050405020304" pitchFamily="18" charset="0"/>
              </a:rPr>
              <a:t>2431449</a:t>
            </a:r>
          </a:p>
          <a:p>
            <a:pPr marL="0" indent="0">
              <a:buNone/>
            </a:pPr>
            <a:endParaRPr lang="en-GB" sz="1800" b="1" dirty="0">
              <a:latin typeface="Times New Roman" panose="02020603050405020304" pitchFamily="18" charset="0"/>
              <a:cs typeface="Times New Roman" panose="02020603050405020304" pitchFamily="18" charset="0"/>
            </a:endParaRPr>
          </a:p>
          <a:p>
            <a:pPr marL="0" indent="0">
              <a:buNone/>
            </a:pPr>
            <a:r>
              <a:rPr lang="en-US" sz="1800" b="1" cap="all" dirty="0">
                <a:latin typeface="Times New Roman" panose="02020603050405020304" pitchFamily="18" charset="0"/>
                <a:cs typeface="Times New Roman" panose="02020603050405020304" pitchFamily="18" charset="0"/>
              </a:rPr>
              <a:t>Student Name:  </a:t>
            </a:r>
            <a:r>
              <a:rPr lang="en-US" b="1" cap="all" dirty="0" err="1">
                <a:solidFill>
                  <a:schemeClr val="accent2">
                    <a:lumMod val="50000"/>
                  </a:schemeClr>
                </a:solidFill>
                <a:latin typeface="Times New Roman" panose="02020603050405020304" pitchFamily="18" charset="0"/>
                <a:cs typeface="Times New Roman" panose="02020603050405020304" pitchFamily="18" charset="0"/>
              </a:rPr>
              <a:t>Prexakumari</a:t>
            </a:r>
            <a:r>
              <a:rPr lang="en-US" b="1" cap="all" dirty="0">
                <a:solidFill>
                  <a:schemeClr val="accent2">
                    <a:lumMod val="50000"/>
                  </a:schemeClr>
                </a:solidFill>
                <a:latin typeface="Times New Roman" panose="02020603050405020304" pitchFamily="18" charset="0"/>
                <a:cs typeface="Times New Roman" panose="02020603050405020304" pitchFamily="18" charset="0"/>
              </a:rPr>
              <a:t> </a:t>
            </a:r>
            <a:r>
              <a:rPr lang="en-US" b="1" cap="all" dirty="0" err="1">
                <a:solidFill>
                  <a:schemeClr val="accent2">
                    <a:lumMod val="50000"/>
                  </a:schemeClr>
                </a:solidFill>
                <a:latin typeface="Times New Roman" panose="02020603050405020304" pitchFamily="18" charset="0"/>
                <a:cs typeface="Times New Roman" panose="02020603050405020304" pitchFamily="18" charset="0"/>
              </a:rPr>
              <a:t>maganbhai</a:t>
            </a:r>
            <a:r>
              <a:rPr lang="en-US" b="1" cap="all" dirty="0">
                <a:solidFill>
                  <a:schemeClr val="accent2">
                    <a:lumMod val="50000"/>
                  </a:schemeClr>
                </a:solidFill>
                <a:latin typeface="Times New Roman" panose="02020603050405020304" pitchFamily="18" charset="0"/>
                <a:cs typeface="Times New Roman" panose="02020603050405020304" pitchFamily="18" charset="0"/>
              </a:rPr>
              <a:t> ahir</a:t>
            </a:r>
            <a:endParaRPr lang="en-US" sz="1800" b="1" cap="all" dirty="0">
              <a:solidFill>
                <a:schemeClr val="accent2">
                  <a:lumMod val="50000"/>
                </a:schemeClr>
              </a:solidFill>
              <a:latin typeface="Times New Roman" panose="02020603050405020304" pitchFamily="18" charset="0"/>
              <a:cs typeface="Times New Roman" panose="02020603050405020304" pitchFamily="18" charset="0"/>
            </a:endParaRPr>
          </a:p>
          <a:p>
            <a:pPr marL="0" indent="0">
              <a:buNone/>
            </a:pPr>
            <a:endParaRPr lang="en-GB" sz="1800" b="1" dirty="0">
              <a:latin typeface="Times New Roman" panose="02020603050405020304" pitchFamily="18" charset="0"/>
              <a:cs typeface="Times New Roman" panose="02020603050405020304" pitchFamily="18" charset="0"/>
            </a:endParaRPr>
          </a:p>
          <a:p>
            <a:pPr marL="0" indent="0">
              <a:buNone/>
            </a:pPr>
            <a:r>
              <a:rPr lang="en-US" sz="1800" b="1" cap="all" dirty="0">
                <a:latin typeface="Times New Roman" panose="02020603050405020304" pitchFamily="18" charset="0"/>
                <a:cs typeface="Times New Roman" panose="02020603050405020304" pitchFamily="18" charset="0"/>
              </a:rPr>
              <a:t>Module Code: ​</a:t>
            </a:r>
            <a:r>
              <a:rPr lang="en-US" sz="1800" b="1" cap="all" dirty="0">
                <a:solidFill>
                  <a:schemeClr val="accent2">
                    <a:lumMod val="50000"/>
                  </a:schemeClr>
                </a:solidFill>
                <a:latin typeface="Times New Roman" panose="02020603050405020304" pitchFamily="18" charset="0"/>
                <a:cs typeface="Times New Roman" panose="02020603050405020304" pitchFamily="18" charset="0"/>
              </a:rPr>
              <a:t>ACFA7003</a:t>
            </a:r>
          </a:p>
          <a:p>
            <a:pPr marL="0" indent="0">
              <a:buNone/>
            </a:pPr>
            <a:endParaRPr lang="en-GB" sz="1800" b="1" dirty="0">
              <a:latin typeface="Times New Roman" panose="02020603050405020304" pitchFamily="18" charset="0"/>
              <a:cs typeface="Times New Roman" panose="02020603050405020304" pitchFamily="18" charset="0"/>
            </a:endParaRPr>
          </a:p>
          <a:p>
            <a:r>
              <a:rPr lang="en-US" sz="1800" b="1" cap="all" dirty="0">
                <a:latin typeface="Times New Roman" panose="02020603050405020304" pitchFamily="18" charset="0"/>
                <a:cs typeface="Times New Roman" panose="02020603050405020304" pitchFamily="18" charset="0"/>
              </a:rPr>
              <a:t>Module:  </a:t>
            </a:r>
            <a:r>
              <a:rPr lang="en-US" b="1" dirty="0">
                <a:solidFill>
                  <a:schemeClr val="accent2">
                    <a:lumMod val="50000"/>
                  </a:schemeClr>
                </a:solidFill>
                <a:latin typeface="Times New Roman" panose="02020603050405020304" pitchFamily="18" charset="0"/>
                <a:cs typeface="Times New Roman" panose="02020603050405020304" pitchFamily="18" charset="0"/>
              </a:rPr>
              <a:t>MASTER’S PROJECT</a:t>
            </a:r>
          </a:p>
          <a:p>
            <a:endParaRPr lang="en-US" sz="1800" b="1" dirty="0">
              <a:solidFill>
                <a:schemeClr val="accent2">
                  <a:lumMod val="50000"/>
                </a:schemeClr>
              </a:solidFill>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SUPERVISOR</a:t>
            </a:r>
            <a:r>
              <a:rPr lang="en-US" b="1" dirty="0">
                <a:solidFill>
                  <a:schemeClr val="accent2">
                    <a:lumMod val="50000"/>
                  </a:schemeClr>
                </a:solidFill>
                <a:latin typeface="Times New Roman" panose="02020603050405020304" pitchFamily="18" charset="0"/>
                <a:cs typeface="Times New Roman" panose="02020603050405020304" pitchFamily="18" charset="0"/>
              </a:rPr>
              <a:t>: </a:t>
            </a:r>
            <a:r>
              <a:rPr lang="en-US" b="1" dirty="0" err="1">
                <a:solidFill>
                  <a:schemeClr val="accent2">
                    <a:lumMod val="50000"/>
                  </a:schemeClr>
                </a:solidFill>
                <a:latin typeface="Times New Roman" panose="02020603050405020304" pitchFamily="18" charset="0"/>
                <a:cs typeface="Times New Roman" panose="02020603050405020304" pitchFamily="18" charset="0"/>
              </a:rPr>
              <a:t>Dr.Abida</a:t>
            </a:r>
            <a:r>
              <a:rPr lang="en-US" b="1" dirty="0">
                <a:solidFill>
                  <a:schemeClr val="accent2">
                    <a:lumMod val="50000"/>
                  </a:schemeClr>
                </a:solidFill>
                <a:latin typeface="Times New Roman" panose="02020603050405020304" pitchFamily="18" charset="0"/>
                <a:cs typeface="Times New Roman" panose="02020603050405020304" pitchFamily="18" charset="0"/>
              </a:rPr>
              <a:t> Parveen</a:t>
            </a:r>
            <a:endParaRPr lang="en-GB" sz="1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7177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6B6B"/>
          </a:solidFill>
          <a:ln w="12700">
            <a:solidFill>
              <a:srgbClr val="FF6B6B"/>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6B6B"/>
          </a:solidFill>
          <a:ln w="12700">
            <a:solidFill>
              <a:srgbClr val="FF6B6B"/>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fontScale="92500" lnSpcReduction="20000"/>
          </a:bodyPr>
          <a:lstStyle/>
          <a:p>
            <a:pPr marL="0" indent="0">
              <a:lnSpc>
                <a:spcPct val="150000"/>
              </a:lnSpc>
              <a:buNone/>
            </a:pPr>
            <a:r>
              <a:rPr lang="en-US" sz="2700" b="1" dirty="0">
                <a:solidFill>
                  <a:srgbClr val="1F2A44"/>
                </a:solidFill>
                <a:latin typeface="Times New Roman" panose="02020603050405020304" pitchFamily="18" charset="0"/>
                <a:cs typeface="Times New Roman" panose="02020603050405020304" pitchFamily="18" charset="0"/>
              </a:rPr>
              <a:t>Presentation Roadmap</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6B6B"/>
          </a:solidFill>
          <a:ln w="12700">
            <a:solidFill>
              <a:srgbClr val="FF6B6B"/>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Autofit/>
          </a:bodyPr>
          <a:lstStyle/>
          <a:p>
            <a:pPr marL="0" indent="0">
              <a:lnSpc>
                <a:spcPct val="150000"/>
              </a:lnSpc>
              <a:buNone/>
            </a:pPr>
            <a:r>
              <a:rPr lang="en-US" sz="1400" dirty="0">
                <a:solidFill>
                  <a:srgbClr val="4A5568"/>
                </a:solidFill>
                <a:latin typeface="Times New Roman" panose="02020603050405020304" pitchFamily="18" charset="0"/>
                <a:cs typeface="Times New Roman" panose="02020603050405020304" pitchFamily="18" charset="0"/>
              </a:rPr>
              <a:t>Structure aligned with dissertation sections</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731520" y="1508760"/>
            <a:ext cx="1965960" cy="457200"/>
          </a:xfrm>
          <a:prstGeom prst="roundRect">
            <a:avLst>
              <a:gd name="adj" fmla="val 16000"/>
            </a:avLst>
          </a:prstGeom>
          <a:solidFill>
            <a:srgbClr val="00A6A6"/>
          </a:solidFill>
          <a:ln w="12700">
            <a:solidFill>
              <a:srgbClr val="FFFFFF">
                <a:alpha val="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8" name="Text 6"/>
          <p:cNvSpPr/>
          <p:nvPr/>
        </p:nvSpPr>
        <p:spPr>
          <a:xfrm>
            <a:off x="822960" y="1636776"/>
            <a:ext cx="1783080" cy="182880"/>
          </a:xfrm>
          <a:prstGeom prst="rect">
            <a:avLst/>
          </a:prstGeom>
          <a:noFill/>
          <a:ln/>
        </p:spPr>
        <p:txBody>
          <a:bodyPr wrap="square" lIns="0" tIns="0" rIns="0" bIns="0" rtlCol="0" anchor="ct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Context</a:t>
            </a:r>
            <a:endParaRPr lang="en-US" sz="1400" dirty="0">
              <a:latin typeface="Times New Roman" panose="02020603050405020304" pitchFamily="18" charset="0"/>
              <a:cs typeface="Times New Roman" panose="02020603050405020304" pitchFamily="18" charset="0"/>
            </a:endParaRPr>
          </a:p>
        </p:txBody>
      </p:sp>
      <p:sp>
        <p:nvSpPr>
          <p:cNvPr id="9" name="Text 7"/>
          <p:cNvSpPr/>
          <p:nvPr/>
        </p:nvSpPr>
        <p:spPr>
          <a:xfrm>
            <a:off x="2880360" y="1545336"/>
            <a:ext cx="4663440" cy="310896"/>
          </a:xfrm>
          <a:prstGeom prst="rect">
            <a:avLst/>
          </a:prstGeom>
          <a:noFill/>
          <a:ln/>
        </p:spPr>
        <p:txBody>
          <a:bodyPr wrap="square" lIns="635" tIns="635" rIns="635" bIns="635" rtlCol="0" anchor="t">
            <a:normAutofit lnSpcReduction="10000"/>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Background, problem and motivation</a:t>
            </a:r>
            <a:endParaRPr lang="en-US" sz="1600" dirty="0">
              <a:latin typeface="Times New Roman" panose="02020603050405020304" pitchFamily="18" charset="0"/>
              <a:cs typeface="Times New Roman" panose="02020603050405020304" pitchFamily="18" charset="0"/>
            </a:endParaRPr>
          </a:p>
        </p:txBody>
      </p:sp>
      <p:sp>
        <p:nvSpPr>
          <p:cNvPr id="10" name="Shape 8"/>
          <p:cNvSpPr/>
          <p:nvPr/>
        </p:nvSpPr>
        <p:spPr>
          <a:xfrm>
            <a:off x="731520" y="2331720"/>
            <a:ext cx="1965960" cy="457200"/>
          </a:xfrm>
          <a:prstGeom prst="roundRect">
            <a:avLst>
              <a:gd name="adj" fmla="val 16000"/>
            </a:avLst>
          </a:prstGeom>
          <a:solidFill>
            <a:srgbClr val="FF6B6B"/>
          </a:solidFill>
          <a:ln w="12700">
            <a:solidFill>
              <a:srgbClr val="FFFFFF">
                <a:alpha val="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11" name="Text 9"/>
          <p:cNvSpPr/>
          <p:nvPr/>
        </p:nvSpPr>
        <p:spPr>
          <a:xfrm>
            <a:off x="822960" y="2459736"/>
            <a:ext cx="1783080" cy="182880"/>
          </a:xfrm>
          <a:prstGeom prst="rect">
            <a:avLst/>
          </a:prstGeom>
          <a:noFill/>
          <a:ln/>
        </p:spPr>
        <p:txBody>
          <a:bodyPr wrap="square" lIns="0" tIns="0" rIns="0" bIns="0" rtlCol="0" anchor="ct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Design</a:t>
            </a:r>
            <a:endParaRPr lang="en-US" sz="1300" dirty="0">
              <a:latin typeface="Times New Roman" panose="02020603050405020304" pitchFamily="18" charset="0"/>
              <a:cs typeface="Times New Roman" panose="02020603050405020304" pitchFamily="18" charset="0"/>
            </a:endParaRPr>
          </a:p>
        </p:txBody>
      </p:sp>
      <p:sp>
        <p:nvSpPr>
          <p:cNvPr id="12" name="Text 10"/>
          <p:cNvSpPr/>
          <p:nvPr/>
        </p:nvSpPr>
        <p:spPr>
          <a:xfrm>
            <a:off x="2880360" y="2368296"/>
            <a:ext cx="4663440" cy="310896"/>
          </a:xfrm>
          <a:prstGeom prst="rect">
            <a:avLst/>
          </a:prstGeom>
          <a:noFill/>
          <a:ln/>
        </p:spPr>
        <p:txBody>
          <a:bodyPr wrap="square" lIns="635" tIns="635" rIns="635" bIns="635" rtlCol="0" anchor="t">
            <a:normAutofit lnSpcReduction="10000"/>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Aim, objectives, questions and framework</a:t>
            </a:r>
            <a:endParaRPr lang="en-US" sz="1600" dirty="0">
              <a:latin typeface="Times New Roman" panose="02020603050405020304" pitchFamily="18" charset="0"/>
              <a:cs typeface="Times New Roman" panose="02020603050405020304" pitchFamily="18" charset="0"/>
            </a:endParaRPr>
          </a:p>
        </p:txBody>
      </p:sp>
      <p:sp>
        <p:nvSpPr>
          <p:cNvPr id="13" name="Shape 11"/>
          <p:cNvSpPr/>
          <p:nvPr/>
        </p:nvSpPr>
        <p:spPr>
          <a:xfrm>
            <a:off x="731520" y="3154680"/>
            <a:ext cx="1965960" cy="457200"/>
          </a:xfrm>
          <a:prstGeom prst="roundRect">
            <a:avLst>
              <a:gd name="adj" fmla="val 16000"/>
            </a:avLst>
          </a:prstGeom>
          <a:solidFill>
            <a:srgbClr val="FFB703"/>
          </a:solidFill>
          <a:ln w="12700">
            <a:solidFill>
              <a:srgbClr val="FFFFFF">
                <a:alpha val="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14" name="Text 12"/>
          <p:cNvSpPr/>
          <p:nvPr/>
        </p:nvSpPr>
        <p:spPr>
          <a:xfrm>
            <a:off x="822960" y="3282696"/>
            <a:ext cx="1783080" cy="182880"/>
          </a:xfrm>
          <a:prstGeom prst="rect">
            <a:avLst/>
          </a:prstGeom>
          <a:noFill/>
          <a:ln/>
        </p:spPr>
        <p:txBody>
          <a:bodyPr wrap="square" lIns="0" tIns="0" rIns="0" bIns="0" rtlCol="0" anchor="ct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Method</a:t>
            </a:r>
            <a:endParaRPr lang="en-US" sz="1300" dirty="0">
              <a:latin typeface="Times New Roman" panose="02020603050405020304" pitchFamily="18" charset="0"/>
              <a:cs typeface="Times New Roman" panose="02020603050405020304" pitchFamily="18" charset="0"/>
            </a:endParaRPr>
          </a:p>
        </p:txBody>
      </p:sp>
      <p:sp>
        <p:nvSpPr>
          <p:cNvPr id="15" name="Text 13"/>
          <p:cNvSpPr/>
          <p:nvPr/>
        </p:nvSpPr>
        <p:spPr>
          <a:xfrm>
            <a:off x="2880360" y="3191256"/>
            <a:ext cx="4663440" cy="310896"/>
          </a:xfrm>
          <a:prstGeom prst="rect">
            <a:avLst/>
          </a:prstGeom>
          <a:noFill/>
          <a:ln/>
        </p:spPr>
        <p:txBody>
          <a:bodyPr wrap="square" lIns="635" tIns="635" rIns="635" bIns="635" rtlCol="0" anchor="t">
            <a:normAutofit lnSpcReduction="10000"/>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Dataset, philosophy, approach and implementation</a:t>
            </a:r>
            <a:endParaRPr lang="en-US" sz="1600" dirty="0">
              <a:latin typeface="Times New Roman" panose="02020603050405020304" pitchFamily="18" charset="0"/>
              <a:cs typeface="Times New Roman" panose="02020603050405020304" pitchFamily="18" charset="0"/>
            </a:endParaRPr>
          </a:p>
        </p:txBody>
      </p:sp>
      <p:sp>
        <p:nvSpPr>
          <p:cNvPr id="16" name="Shape 14"/>
          <p:cNvSpPr/>
          <p:nvPr/>
        </p:nvSpPr>
        <p:spPr>
          <a:xfrm>
            <a:off x="731520" y="3977640"/>
            <a:ext cx="1965960" cy="457200"/>
          </a:xfrm>
          <a:prstGeom prst="roundRect">
            <a:avLst>
              <a:gd name="adj" fmla="val 16000"/>
            </a:avLst>
          </a:prstGeom>
          <a:solidFill>
            <a:srgbClr val="7B61FF"/>
          </a:solidFill>
          <a:ln w="12700">
            <a:solidFill>
              <a:srgbClr val="FFFFFF">
                <a:alpha val="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17" name="Text 15"/>
          <p:cNvSpPr/>
          <p:nvPr/>
        </p:nvSpPr>
        <p:spPr>
          <a:xfrm>
            <a:off x="822960" y="4105656"/>
            <a:ext cx="1783080" cy="182880"/>
          </a:xfrm>
          <a:prstGeom prst="rect">
            <a:avLst/>
          </a:prstGeom>
          <a:noFill/>
          <a:ln/>
        </p:spPr>
        <p:txBody>
          <a:bodyPr wrap="square" lIns="0" tIns="0" rIns="0" bIns="0" rtlCol="0" anchor="ct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Evaluation</a:t>
            </a:r>
            <a:endParaRPr lang="en-US" sz="1300" dirty="0">
              <a:latin typeface="Times New Roman" panose="02020603050405020304" pitchFamily="18" charset="0"/>
              <a:cs typeface="Times New Roman" panose="02020603050405020304" pitchFamily="18" charset="0"/>
            </a:endParaRPr>
          </a:p>
        </p:txBody>
      </p:sp>
      <p:sp>
        <p:nvSpPr>
          <p:cNvPr id="18" name="Text 16"/>
          <p:cNvSpPr/>
          <p:nvPr/>
        </p:nvSpPr>
        <p:spPr>
          <a:xfrm>
            <a:off x="2880360" y="4014216"/>
            <a:ext cx="4663440" cy="310896"/>
          </a:xfrm>
          <a:prstGeom prst="rect">
            <a:avLst/>
          </a:prstGeom>
          <a:noFill/>
          <a:ln/>
        </p:spPr>
        <p:txBody>
          <a:bodyPr wrap="square" lIns="635" tIns="635" rIns="635" bIns="635" rtlCol="0" anchor="t">
            <a:normAutofit lnSpcReduction="10000"/>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Testing strategy, metrics and model comparison</a:t>
            </a:r>
            <a:endParaRPr lang="en-US" sz="1600" dirty="0">
              <a:latin typeface="Times New Roman" panose="02020603050405020304" pitchFamily="18" charset="0"/>
              <a:cs typeface="Times New Roman" panose="02020603050405020304" pitchFamily="18" charset="0"/>
            </a:endParaRPr>
          </a:p>
        </p:txBody>
      </p:sp>
      <p:sp>
        <p:nvSpPr>
          <p:cNvPr id="19" name="Shape 17"/>
          <p:cNvSpPr/>
          <p:nvPr/>
        </p:nvSpPr>
        <p:spPr>
          <a:xfrm>
            <a:off x="731520" y="4800600"/>
            <a:ext cx="1965960" cy="457200"/>
          </a:xfrm>
          <a:prstGeom prst="roundRect">
            <a:avLst>
              <a:gd name="adj" fmla="val 16000"/>
            </a:avLst>
          </a:prstGeom>
          <a:solidFill>
            <a:srgbClr val="7ADCB4"/>
          </a:solidFill>
          <a:ln w="12700">
            <a:solidFill>
              <a:srgbClr val="FFFFFF">
                <a:alpha val="0"/>
              </a:srgbClr>
            </a:solidFill>
            <a:prstDash val="solid"/>
          </a:ln>
        </p:spPr>
        <p:txBody>
          <a:bodyPr/>
          <a:lstStyle/>
          <a:p>
            <a:pPr>
              <a:lnSpc>
                <a:spcPct val="150000"/>
              </a:lnSpc>
            </a:pPr>
            <a:endParaRPr lang="en-GB" dirty="0">
              <a:latin typeface="Times New Roman" panose="02020603050405020304" pitchFamily="18" charset="0"/>
              <a:cs typeface="Times New Roman" panose="02020603050405020304" pitchFamily="18" charset="0"/>
            </a:endParaRPr>
          </a:p>
        </p:txBody>
      </p:sp>
      <p:sp>
        <p:nvSpPr>
          <p:cNvPr id="20" name="Text 18"/>
          <p:cNvSpPr/>
          <p:nvPr/>
        </p:nvSpPr>
        <p:spPr>
          <a:xfrm>
            <a:off x="822960" y="4928616"/>
            <a:ext cx="1783080" cy="182880"/>
          </a:xfrm>
          <a:prstGeom prst="rect">
            <a:avLst/>
          </a:prstGeom>
          <a:noFill/>
          <a:ln/>
        </p:spPr>
        <p:txBody>
          <a:bodyPr wrap="square" lIns="0" tIns="0" rIns="0" bIns="0" rtlCol="0" anchor="ct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Value</a:t>
            </a:r>
            <a:endParaRPr lang="en-US" sz="1300" dirty="0">
              <a:latin typeface="Times New Roman" panose="02020603050405020304" pitchFamily="18" charset="0"/>
              <a:cs typeface="Times New Roman" panose="02020603050405020304" pitchFamily="18" charset="0"/>
            </a:endParaRPr>
          </a:p>
        </p:txBody>
      </p:sp>
      <p:sp>
        <p:nvSpPr>
          <p:cNvPr id="21" name="Text 19"/>
          <p:cNvSpPr/>
          <p:nvPr/>
        </p:nvSpPr>
        <p:spPr>
          <a:xfrm>
            <a:off x="2880360" y="4837176"/>
            <a:ext cx="4663440" cy="310896"/>
          </a:xfrm>
          <a:prstGeom prst="rect">
            <a:avLst/>
          </a:prstGeom>
          <a:noFill/>
          <a:ln/>
        </p:spPr>
        <p:txBody>
          <a:bodyPr wrap="square" lIns="635" tIns="635" rIns="635" bIns="635" rtlCol="0" anchor="t">
            <a:normAutofit lnSpcReduction="10000"/>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Findings, contribution, future work and references</a:t>
            </a:r>
            <a:endParaRPr lang="en-US" sz="1600" dirty="0">
              <a:latin typeface="Times New Roman" panose="02020603050405020304" pitchFamily="18" charset="0"/>
              <a:cs typeface="Times New Roman" panose="02020603050405020304" pitchFamily="18" charset="0"/>
            </a:endParaRPr>
          </a:p>
        </p:txBody>
      </p:sp>
      <p:sp>
        <p:nvSpPr>
          <p:cNvPr id="24" name="Text 21"/>
          <p:cNvSpPr/>
          <p:nvPr/>
        </p:nvSpPr>
        <p:spPr>
          <a:xfrm>
            <a:off x="11064240" y="6446520"/>
            <a:ext cx="685800" cy="201168"/>
          </a:xfrm>
          <a:prstGeom prst="rect">
            <a:avLst/>
          </a:prstGeom>
          <a:noFill/>
          <a:ln/>
        </p:spPr>
        <p:txBody>
          <a:bodyPr wrap="square" lIns="0" tIns="0" rIns="0" bIns="0" rtlCol="0" anchor="ctr"/>
          <a:lstStyle/>
          <a:p>
            <a:pPr marL="0" indent="0" algn="r">
              <a:lnSpc>
                <a:spcPct val="150000"/>
              </a:lnSpc>
              <a:buNone/>
            </a:pPr>
            <a:r>
              <a:rPr lang="en-US" sz="850" dirty="0">
                <a:solidFill>
                  <a:srgbClr val="4A5568"/>
                </a:solidFill>
                <a:latin typeface="Times New Roman" panose="02020603050405020304" pitchFamily="18" charset="0"/>
                <a:cs typeface="Times New Roman" panose="02020603050405020304" pitchFamily="18" charset="0"/>
              </a:rPr>
              <a:t>2/18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Research Background</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Autofit/>
          </a:bodyPr>
          <a:lstStyle/>
          <a:p>
            <a:pPr marL="0" indent="0">
              <a:lnSpc>
                <a:spcPct val="150000"/>
              </a:lnSpc>
              <a:buNone/>
            </a:pPr>
            <a:r>
              <a:rPr lang="en-US" sz="1400" dirty="0">
                <a:solidFill>
                  <a:srgbClr val="4A5568"/>
                </a:solidFill>
                <a:latin typeface="Times New Roman" panose="02020603050405020304" pitchFamily="18" charset="0"/>
                <a:cs typeface="Times New Roman" panose="02020603050405020304" pitchFamily="18" charset="0"/>
              </a:rPr>
              <a:t>Why AI-assisted dermoscopic classification matters</a:t>
            </a:r>
            <a:endParaRPr lang="en-US" sz="1400" dirty="0">
              <a:latin typeface="Times New Roman" panose="02020603050405020304" pitchFamily="18" charset="0"/>
              <a:cs typeface="Times New Roman" panose="02020603050405020304" pitchFamily="18" charset="0"/>
            </a:endParaRPr>
          </a:p>
        </p:txBody>
      </p:sp>
      <p:sp>
        <p:nvSpPr>
          <p:cNvPr id="7" name="Text 5"/>
          <p:cNvSpPr/>
          <p:nvPr/>
        </p:nvSpPr>
        <p:spPr>
          <a:xfrm>
            <a:off x="640080" y="1417319"/>
            <a:ext cx="5577840" cy="2043857"/>
          </a:xfrm>
          <a:prstGeom prst="rect">
            <a:avLst/>
          </a:prstGeom>
          <a:noFill/>
          <a:ln/>
        </p:spPr>
        <p:txBody>
          <a:bodyPr wrap="square" lIns="635" tIns="635" rIns="635" bIns="635" rtlCol="0" anchor="t">
            <a:normAutofit/>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Dermoscopy helps clinicians see colour, border and lesion structure that may not be visible to the naked eye. Interpretation still depends on experience, workload and image quality. Deep learning can learn lesion patterns from labelled images and support repeatable screening decisions [1], [2].</a:t>
            </a:r>
            <a:endParaRPr lang="en-US" sz="1600" dirty="0">
              <a:latin typeface="Times New Roman" panose="02020603050405020304" pitchFamily="18" charset="0"/>
              <a:cs typeface="Times New Roman" panose="02020603050405020304" pitchFamily="18" charset="0"/>
            </a:endParaRPr>
          </a:p>
        </p:txBody>
      </p:sp>
      <p:sp>
        <p:nvSpPr>
          <p:cNvPr id="8" name="Shape 6"/>
          <p:cNvSpPr/>
          <p:nvPr/>
        </p:nvSpPr>
        <p:spPr>
          <a:xfrm>
            <a:off x="502920" y="4909120"/>
            <a:ext cx="2170751" cy="774048"/>
          </a:xfrm>
          <a:prstGeom prst="roundRect">
            <a:avLst>
              <a:gd name="adj" fmla="val 11111"/>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9" name="Text 7"/>
          <p:cNvSpPr/>
          <p:nvPr/>
        </p:nvSpPr>
        <p:spPr>
          <a:xfrm>
            <a:off x="756190" y="5029114"/>
            <a:ext cx="1682496" cy="320040"/>
          </a:xfrm>
          <a:prstGeom prst="rect">
            <a:avLst/>
          </a:prstGeom>
          <a:noFill/>
          <a:ln/>
        </p:spPr>
        <p:txBody>
          <a:bodyPr wrap="square" lIns="0" tIns="0" rIns="0" bIns="0" rtlCol="0" anchor="ctr"/>
          <a:lstStyle/>
          <a:p>
            <a:pPr marL="0" indent="0" algn="ctr">
              <a:buNone/>
            </a:pPr>
            <a:r>
              <a:rPr lang="en-US" sz="2100" b="1" dirty="0">
                <a:solidFill>
                  <a:srgbClr val="FFFFFF"/>
                </a:solidFill>
                <a:latin typeface="Times New Roman" panose="02020603050405020304" pitchFamily="18" charset="0"/>
                <a:cs typeface="Times New Roman" panose="02020603050405020304" pitchFamily="18" charset="0"/>
              </a:rPr>
              <a:t>Binary</a:t>
            </a:r>
            <a:endParaRPr lang="en-US" sz="2100" dirty="0">
              <a:latin typeface="Times New Roman" panose="02020603050405020304" pitchFamily="18" charset="0"/>
              <a:cs typeface="Times New Roman" panose="02020603050405020304" pitchFamily="18" charset="0"/>
            </a:endParaRPr>
          </a:p>
        </p:txBody>
      </p:sp>
      <p:sp>
        <p:nvSpPr>
          <p:cNvPr id="10" name="Text 8"/>
          <p:cNvSpPr/>
          <p:nvPr/>
        </p:nvSpPr>
        <p:spPr>
          <a:xfrm>
            <a:off x="756190" y="5394960"/>
            <a:ext cx="1682496" cy="219456"/>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latin typeface="Times New Roman" panose="02020603050405020304" pitchFamily="18" charset="0"/>
                <a:cs typeface="Times New Roman" panose="02020603050405020304" pitchFamily="18" charset="0"/>
              </a:rPr>
              <a:t>Task</a:t>
            </a:r>
            <a:endParaRPr lang="en-US" sz="1050" dirty="0">
              <a:latin typeface="Times New Roman" panose="02020603050405020304" pitchFamily="18" charset="0"/>
              <a:cs typeface="Times New Roman" panose="02020603050405020304" pitchFamily="18" charset="0"/>
            </a:endParaRPr>
          </a:p>
        </p:txBody>
      </p:sp>
      <p:sp>
        <p:nvSpPr>
          <p:cNvPr id="11" name="Shape 9"/>
          <p:cNvSpPr/>
          <p:nvPr/>
        </p:nvSpPr>
        <p:spPr>
          <a:xfrm>
            <a:off x="2862072" y="4896095"/>
            <a:ext cx="1828800" cy="822960"/>
          </a:xfrm>
          <a:prstGeom prst="roundRect">
            <a:avLst>
              <a:gd name="adj" fmla="val 11111"/>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2" name="Text 10"/>
          <p:cNvSpPr/>
          <p:nvPr/>
        </p:nvSpPr>
        <p:spPr>
          <a:xfrm>
            <a:off x="2862072" y="4988570"/>
            <a:ext cx="1682496" cy="320040"/>
          </a:xfrm>
          <a:prstGeom prst="rect">
            <a:avLst/>
          </a:prstGeom>
          <a:noFill/>
          <a:ln/>
        </p:spPr>
        <p:txBody>
          <a:bodyPr wrap="square" lIns="0" tIns="0" rIns="0" bIns="0" rtlCol="0" anchor="ctr"/>
          <a:lstStyle/>
          <a:p>
            <a:pPr marL="0" indent="0" algn="ctr">
              <a:buNone/>
            </a:pPr>
            <a:r>
              <a:rPr lang="en-US" sz="2100" b="1" dirty="0">
                <a:solidFill>
                  <a:srgbClr val="FFFFFF"/>
                </a:solidFill>
                <a:latin typeface="Times New Roman" panose="02020603050405020304" pitchFamily="18" charset="0"/>
                <a:cs typeface="Times New Roman" panose="02020603050405020304" pitchFamily="18" charset="0"/>
              </a:rPr>
              <a:t>Images</a:t>
            </a:r>
            <a:endParaRPr lang="en-US" sz="2100" dirty="0">
              <a:latin typeface="Times New Roman" panose="02020603050405020304" pitchFamily="18" charset="0"/>
              <a:cs typeface="Times New Roman" panose="02020603050405020304" pitchFamily="18" charset="0"/>
            </a:endParaRPr>
          </a:p>
        </p:txBody>
      </p:sp>
      <p:sp>
        <p:nvSpPr>
          <p:cNvPr id="13" name="Text 11"/>
          <p:cNvSpPr/>
          <p:nvPr/>
        </p:nvSpPr>
        <p:spPr>
          <a:xfrm>
            <a:off x="2935224" y="5361404"/>
            <a:ext cx="1682496" cy="219456"/>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latin typeface="Times New Roman" panose="02020603050405020304" pitchFamily="18" charset="0"/>
                <a:cs typeface="Times New Roman" panose="02020603050405020304" pitchFamily="18" charset="0"/>
              </a:rPr>
              <a:t>Input</a:t>
            </a:r>
            <a:endParaRPr lang="en-US" sz="1050" dirty="0">
              <a:latin typeface="Times New Roman" panose="02020603050405020304" pitchFamily="18" charset="0"/>
              <a:cs typeface="Times New Roman" panose="02020603050405020304" pitchFamily="18" charset="0"/>
            </a:endParaRPr>
          </a:p>
        </p:txBody>
      </p:sp>
      <p:sp>
        <p:nvSpPr>
          <p:cNvPr id="14" name="Shape 12"/>
          <p:cNvSpPr/>
          <p:nvPr/>
        </p:nvSpPr>
        <p:spPr>
          <a:xfrm>
            <a:off x="4919472" y="4905928"/>
            <a:ext cx="1828800" cy="822960"/>
          </a:xfrm>
          <a:prstGeom prst="roundRect">
            <a:avLst>
              <a:gd name="adj" fmla="val 11111"/>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5" name="Text 13"/>
          <p:cNvSpPr/>
          <p:nvPr/>
        </p:nvSpPr>
        <p:spPr>
          <a:xfrm>
            <a:off x="4992624" y="5021178"/>
            <a:ext cx="1682496" cy="320040"/>
          </a:xfrm>
          <a:prstGeom prst="rect">
            <a:avLst/>
          </a:prstGeom>
          <a:noFill/>
          <a:ln/>
        </p:spPr>
        <p:txBody>
          <a:bodyPr wrap="square" lIns="0" tIns="0" rIns="0" bIns="0" rtlCol="0" anchor="ctr"/>
          <a:lstStyle/>
          <a:p>
            <a:pPr marL="0" indent="0" algn="ctr">
              <a:buNone/>
            </a:pPr>
            <a:r>
              <a:rPr lang="en-US" sz="2100" b="1" dirty="0">
                <a:solidFill>
                  <a:srgbClr val="FFFFFF"/>
                </a:solidFill>
                <a:latin typeface="Times New Roman" panose="02020603050405020304" pitchFamily="18" charset="0"/>
                <a:cs typeface="Times New Roman" panose="02020603050405020304" pitchFamily="18" charset="0"/>
              </a:rPr>
              <a:t>Benign / Malignant</a:t>
            </a:r>
            <a:endParaRPr lang="en-US" sz="2100" dirty="0">
              <a:latin typeface="Times New Roman" panose="02020603050405020304" pitchFamily="18" charset="0"/>
              <a:cs typeface="Times New Roman" panose="02020603050405020304" pitchFamily="18" charset="0"/>
            </a:endParaRPr>
          </a:p>
        </p:txBody>
      </p:sp>
      <p:sp>
        <p:nvSpPr>
          <p:cNvPr id="16" name="Text 14"/>
          <p:cNvSpPr/>
          <p:nvPr/>
        </p:nvSpPr>
        <p:spPr>
          <a:xfrm>
            <a:off x="5034031" y="5471132"/>
            <a:ext cx="1682496" cy="219456"/>
          </a:xfrm>
          <a:prstGeom prst="rect">
            <a:avLst/>
          </a:prstGeom>
          <a:noFill/>
          <a:ln/>
        </p:spPr>
        <p:txBody>
          <a:bodyPr wrap="square" lIns="0" tIns="0" rIns="0" bIns="0" rtlCol="0" anchor="ctr">
            <a:normAutofit/>
          </a:bodyPr>
          <a:lstStyle/>
          <a:p>
            <a:pPr marL="0" indent="0" algn="ctr">
              <a:buNone/>
            </a:pPr>
            <a:r>
              <a:rPr lang="en-US" sz="1050" b="1" dirty="0">
                <a:solidFill>
                  <a:srgbClr val="FFFFFF"/>
                </a:solidFill>
                <a:latin typeface="Times New Roman" panose="02020603050405020304" pitchFamily="18" charset="0"/>
                <a:cs typeface="Times New Roman" panose="02020603050405020304" pitchFamily="18" charset="0"/>
              </a:rPr>
              <a:t>Output</a:t>
            </a:r>
            <a:endParaRPr lang="en-US" sz="1050" dirty="0">
              <a:latin typeface="Times New Roman" panose="02020603050405020304" pitchFamily="18" charset="0"/>
              <a:cs typeface="Times New Roman" panose="02020603050405020304" pitchFamily="18" charset="0"/>
            </a:endParaRPr>
          </a:p>
        </p:txBody>
      </p:sp>
      <p:pic>
        <p:nvPicPr>
          <p:cNvPr id="18" name="Image 0" descr="/mnt/data/prediction_panel_crop.png"/>
          <p:cNvPicPr>
            <a:picLocks noChangeAspect="1"/>
          </p:cNvPicPr>
          <p:nvPr/>
        </p:nvPicPr>
        <p:blipFill>
          <a:blip r:embed="rId3"/>
          <a:stretch>
            <a:fillRect/>
          </a:stretch>
        </p:blipFill>
        <p:spPr>
          <a:xfrm>
            <a:off x="6538823" y="1491742"/>
            <a:ext cx="5287991" cy="3031177"/>
          </a:xfrm>
          <a:prstGeom prst="rect">
            <a:avLst/>
          </a:prstGeom>
          <a:ln>
            <a:solidFill>
              <a:srgbClr val="002060"/>
            </a:solidFill>
          </a:ln>
        </p:spPr>
      </p:pic>
      <p:sp>
        <p:nvSpPr>
          <p:cNvPr id="19" name="Text 16"/>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3/18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7B61FF"/>
          </a:solidFill>
          <a:ln w="12700">
            <a:solidFill>
              <a:srgbClr val="7B61FF"/>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7B61FF"/>
          </a:solidFill>
          <a:ln w="12700">
            <a:solidFill>
              <a:srgbClr val="7B61FF"/>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fontScale="92500" lnSpcReduction="20000"/>
          </a:bodyPr>
          <a:lstStyle/>
          <a:p>
            <a:pPr marL="0" indent="0">
              <a:lnSpc>
                <a:spcPct val="150000"/>
              </a:lnSpc>
              <a:buNone/>
            </a:pPr>
            <a:r>
              <a:rPr lang="en-US" sz="2700" b="1" dirty="0">
                <a:solidFill>
                  <a:srgbClr val="1F2A44"/>
                </a:solidFill>
                <a:latin typeface="Times New Roman" panose="02020603050405020304" pitchFamily="18" charset="0"/>
                <a:cs typeface="Times New Roman" panose="02020603050405020304" pitchFamily="18" charset="0"/>
              </a:rPr>
              <a:t>Problem Statement</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7B61FF"/>
          </a:solidFill>
          <a:ln w="12700">
            <a:solidFill>
              <a:srgbClr val="7B61FF"/>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83564"/>
            <a:ext cx="10789920" cy="406908"/>
          </a:xfrm>
          <a:prstGeom prst="rect">
            <a:avLst/>
          </a:prstGeom>
          <a:noFill/>
          <a:ln/>
        </p:spPr>
        <p:txBody>
          <a:bodyPr wrap="square" lIns="0" tIns="0" rIns="0" bIns="0" rtlCol="0" anchor="ctr">
            <a:noAutofit/>
          </a:bodyPr>
          <a:lstStyle/>
          <a:p>
            <a:pPr marL="0" indent="0">
              <a:lnSpc>
                <a:spcPct val="200000"/>
              </a:lnSpc>
              <a:buNone/>
            </a:pPr>
            <a:r>
              <a:rPr lang="en-US" sz="1400" dirty="0">
                <a:solidFill>
                  <a:srgbClr val="4A5568"/>
                </a:solidFill>
                <a:latin typeface="Times New Roman" panose="02020603050405020304" pitchFamily="18" charset="0"/>
                <a:cs typeface="Times New Roman" panose="02020603050405020304" pitchFamily="18" charset="0"/>
              </a:rPr>
              <a:t>The study addresses a practical and technical classification problem</a:t>
            </a:r>
            <a:endParaRPr lang="en-US" sz="1400" dirty="0">
              <a:latin typeface="Times New Roman" panose="02020603050405020304" pitchFamily="18" charset="0"/>
              <a:cs typeface="Times New Roman" panose="02020603050405020304" pitchFamily="18" charset="0"/>
            </a:endParaRPr>
          </a:p>
        </p:txBody>
      </p:sp>
      <p:sp>
        <p:nvSpPr>
          <p:cNvPr id="7" name="Text 5"/>
          <p:cNvSpPr/>
          <p:nvPr/>
        </p:nvSpPr>
        <p:spPr>
          <a:xfrm>
            <a:off x="563727" y="1874520"/>
            <a:ext cx="5532120" cy="3986784"/>
          </a:xfrm>
          <a:prstGeom prst="rect">
            <a:avLst/>
          </a:prstGeom>
          <a:noFill/>
          <a:ln/>
        </p:spPr>
        <p:txBody>
          <a:bodyPr wrap="square" lIns="635" tIns="635" rIns="635" bIns="635" rtlCol="0" anchor="t">
            <a:normAutofit/>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Deep learning can report strong overall accuracy, yet performance is weak if malignant cases are missed. In screening, false negatives are more serious than extra referrals. The selected dataset was smaller and easier to run than HAM10000, so the project prioritised reproducibility, balanced evaluation and transparent interpretation [3][4].</a:t>
            </a:r>
            <a:endParaRPr lang="en-US" sz="1600" dirty="0">
              <a:latin typeface="Times New Roman" panose="02020603050405020304" pitchFamily="18" charset="0"/>
              <a:cs typeface="Times New Roman" panose="02020603050405020304" pitchFamily="18" charset="0"/>
            </a:endParaRPr>
          </a:p>
        </p:txBody>
      </p:sp>
      <p:sp>
        <p:nvSpPr>
          <p:cNvPr id="8" name="Shape 6"/>
          <p:cNvSpPr/>
          <p:nvPr/>
        </p:nvSpPr>
        <p:spPr>
          <a:xfrm>
            <a:off x="6446520" y="1508760"/>
            <a:ext cx="2089404" cy="608076"/>
          </a:xfrm>
          <a:prstGeom prst="roundRect">
            <a:avLst>
              <a:gd name="adj" fmla="val 3759"/>
            </a:avLst>
          </a:prstGeom>
          <a:solidFill>
            <a:srgbClr val="FF6B6B"/>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9" name="Text 7"/>
          <p:cNvSpPr/>
          <p:nvPr/>
        </p:nvSpPr>
        <p:spPr>
          <a:xfrm>
            <a:off x="6483096" y="1545336"/>
            <a:ext cx="2029968" cy="548640"/>
          </a:xfrm>
          <a:prstGeom prst="rect">
            <a:avLst/>
          </a:prstGeom>
          <a:noFill/>
          <a:ln/>
        </p:spPr>
        <p:txBody>
          <a:bodyPr wrap="square" lIns="0" tIns="0" rIns="0" bIns="0" rtlCol="0" anchor="ctr">
            <a:normAutofit/>
          </a:bodyP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Key issue</a:t>
            </a:r>
            <a:endParaRPr lang="en-US" sz="1400" dirty="0">
              <a:latin typeface="Times New Roman" panose="02020603050405020304" pitchFamily="18" charset="0"/>
              <a:cs typeface="Times New Roman" panose="02020603050405020304" pitchFamily="18" charset="0"/>
            </a:endParaRPr>
          </a:p>
        </p:txBody>
      </p:sp>
      <p:sp>
        <p:nvSpPr>
          <p:cNvPr id="10" name="Shape 8"/>
          <p:cNvSpPr/>
          <p:nvPr/>
        </p:nvSpPr>
        <p:spPr>
          <a:xfrm>
            <a:off x="8549640" y="1508760"/>
            <a:ext cx="2638044" cy="608076"/>
          </a:xfrm>
          <a:prstGeom prst="roundRect">
            <a:avLst>
              <a:gd name="adj" fmla="val 3759"/>
            </a:avLst>
          </a:prstGeom>
          <a:solidFill>
            <a:srgbClr val="FF6B6B"/>
          </a:solidFill>
          <a:ln w="12700">
            <a:solidFill>
              <a:srgbClr val="D4DCEB">
                <a:alpha val="80000"/>
              </a:srgbClr>
            </a:solidFill>
            <a:prstDash val="solid"/>
          </a:ln>
        </p:spPr>
        <p:txBody>
          <a:bodyPr/>
          <a:lstStyle/>
          <a:p>
            <a:pPr>
              <a:lnSpc>
                <a:spcPct val="150000"/>
              </a:lnSpc>
            </a:pPr>
            <a:endParaRPr lang="en-GB" dirty="0">
              <a:latin typeface="Times New Roman" panose="02020603050405020304" pitchFamily="18" charset="0"/>
              <a:cs typeface="Times New Roman" panose="02020603050405020304" pitchFamily="18" charset="0"/>
            </a:endParaRPr>
          </a:p>
        </p:txBody>
      </p:sp>
      <p:sp>
        <p:nvSpPr>
          <p:cNvPr id="11" name="Text 9"/>
          <p:cNvSpPr/>
          <p:nvPr/>
        </p:nvSpPr>
        <p:spPr>
          <a:xfrm>
            <a:off x="8586216" y="1545336"/>
            <a:ext cx="2578608" cy="548640"/>
          </a:xfrm>
          <a:prstGeom prst="rect">
            <a:avLst/>
          </a:prstGeom>
          <a:noFill/>
          <a:ln/>
        </p:spPr>
        <p:txBody>
          <a:bodyPr wrap="square" lIns="0" tIns="0" rIns="0" bIns="0" rtlCol="0" anchor="ctr">
            <a:normAutofit/>
          </a:bodyPr>
          <a:lstStyle/>
          <a:p>
            <a:pPr marL="0" indent="0" algn="ctr">
              <a:lnSpc>
                <a:spcPct val="150000"/>
              </a:lnSpc>
              <a:buNone/>
            </a:pPr>
            <a:r>
              <a:rPr lang="en-US" sz="1400" b="1" dirty="0">
                <a:solidFill>
                  <a:srgbClr val="FFFFFF"/>
                </a:solidFill>
                <a:latin typeface="Times New Roman" panose="02020603050405020304" pitchFamily="18" charset="0"/>
                <a:cs typeface="Times New Roman" panose="02020603050405020304" pitchFamily="18" charset="0"/>
              </a:rPr>
              <a:t>Project response</a:t>
            </a:r>
            <a:endParaRPr lang="en-US" sz="1400" dirty="0">
              <a:latin typeface="Times New Roman" panose="02020603050405020304" pitchFamily="18" charset="0"/>
              <a:cs typeface="Times New Roman" panose="02020603050405020304" pitchFamily="18" charset="0"/>
            </a:endParaRPr>
          </a:p>
        </p:txBody>
      </p:sp>
      <p:sp>
        <p:nvSpPr>
          <p:cNvPr id="12" name="Shape 10"/>
          <p:cNvSpPr/>
          <p:nvPr/>
        </p:nvSpPr>
        <p:spPr>
          <a:xfrm>
            <a:off x="6446520" y="2130552"/>
            <a:ext cx="2089404" cy="608076"/>
          </a:xfrm>
          <a:prstGeom prst="roundRect">
            <a:avLst>
              <a:gd name="adj" fmla="val 3759"/>
            </a:avLst>
          </a:prstGeom>
          <a:solidFill>
            <a:srgbClr val="FFFFFF"/>
          </a:solidFill>
          <a:ln w="12700">
            <a:solidFill>
              <a:srgbClr val="D4DCEB">
                <a:alpha val="80000"/>
              </a:srgbClr>
            </a:solidFill>
            <a:prstDash val="solid"/>
          </a:ln>
        </p:spPr>
        <p:txBody>
          <a:bodyPr/>
          <a:lstStyle/>
          <a:p>
            <a:pPr>
              <a:lnSpc>
                <a:spcPct val="150000"/>
              </a:lnSpc>
            </a:pPr>
            <a:endParaRPr lang="en-GB" dirty="0">
              <a:latin typeface="Times New Roman" panose="02020603050405020304" pitchFamily="18" charset="0"/>
              <a:cs typeface="Times New Roman" panose="02020603050405020304" pitchFamily="18" charset="0"/>
            </a:endParaRPr>
          </a:p>
        </p:txBody>
      </p:sp>
      <p:sp>
        <p:nvSpPr>
          <p:cNvPr id="13" name="Text 11"/>
          <p:cNvSpPr/>
          <p:nvPr/>
        </p:nvSpPr>
        <p:spPr>
          <a:xfrm>
            <a:off x="6483096" y="2167128"/>
            <a:ext cx="202996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Binary lesion risk</a:t>
            </a:r>
            <a:endParaRPr lang="en-US" sz="1100" dirty="0">
              <a:latin typeface="Times New Roman" panose="02020603050405020304" pitchFamily="18" charset="0"/>
              <a:cs typeface="Times New Roman" panose="02020603050405020304" pitchFamily="18" charset="0"/>
            </a:endParaRPr>
          </a:p>
        </p:txBody>
      </p:sp>
      <p:sp>
        <p:nvSpPr>
          <p:cNvPr id="14" name="Shape 12"/>
          <p:cNvSpPr/>
          <p:nvPr/>
        </p:nvSpPr>
        <p:spPr>
          <a:xfrm>
            <a:off x="8549640" y="2130552"/>
            <a:ext cx="2638044" cy="608076"/>
          </a:xfrm>
          <a:prstGeom prst="roundRect">
            <a:avLst>
              <a:gd name="adj" fmla="val 3759"/>
            </a:avLst>
          </a:prstGeom>
          <a:solidFill>
            <a:srgbClr val="FFFF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15" name="Text 13"/>
          <p:cNvSpPr/>
          <p:nvPr/>
        </p:nvSpPr>
        <p:spPr>
          <a:xfrm>
            <a:off x="8586216" y="2167128"/>
            <a:ext cx="257860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Classify benign vs malignant</a:t>
            </a:r>
            <a:endParaRPr lang="en-US" sz="1100" dirty="0">
              <a:latin typeface="Times New Roman" panose="02020603050405020304" pitchFamily="18" charset="0"/>
              <a:cs typeface="Times New Roman" panose="02020603050405020304" pitchFamily="18" charset="0"/>
            </a:endParaRPr>
          </a:p>
        </p:txBody>
      </p:sp>
      <p:sp>
        <p:nvSpPr>
          <p:cNvPr id="16" name="Shape 14"/>
          <p:cNvSpPr/>
          <p:nvPr/>
        </p:nvSpPr>
        <p:spPr>
          <a:xfrm>
            <a:off x="6446520" y="2752344"/>
            <a:ext cx="2089404" cy="608076"/>
          </a:xfrm>
          <a:prstGeom prst="roundRect">
            <a:avLst>
              <a:gd name="adj" fmla="val 3759"/>
            </a:avLst>
          </a:prstGeom>
          <a:solidFill>
            <a:srgbClr val="F4F8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17" name="Text 15"/>
          <p:cNvSpPr/>
          <p:nvPr/>
        </p:nvSpPr>
        <p:spPr>
          <a:xfrm>
            <a:off x="6483096" y="2788920"/>
            <a:ext cx="202996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Small Colab-friendly data</a:t>
            </a:r>
            <a:endParaRPr lang="en-US" sz="1100" dirty="0">
              <a:latin typeface="Times New Roman" panose="02020603050405020304" pitchFamily="18" charset="0"/>
              <a:cs typeface="Times New Roman" panose="02020603050405020304" pitchFamily="18" charset="0"/>
            </a:endParaRPr>
          </a:p>
        </p:txBody>
      </p:sp>
      <p:sp>
        <p:nvSpPr>
          <p:cNvPr id="18" name="Shape 16"/>
          <p:cNvSpPr/>
          <p:nvPr/>
        </p:nvSpPr>
        <p:spPr>
          <a:xfrm>
            <a:off x="8549640" y="2752344"/>
            <a:ext cx="2638044" cy="608076"/>
          </a:xfrm>
          <a:prstGeom prst="roundRect">
            <a:avLst>
              <a:gd name="adj" fmla="val 3759"/>
            </a:avLst>
          </a:prstGeom>
          <a:solidFill>
            <a:srgbClr val="F4F8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19" name="Text 17"/>
          <p:cNvSpPr/>
          <p:nvPr/>
        </p:nvSpPr>
        <p:spPr>
          <a:xfrm>
            <a:off x="8586216" y="2788920"/>
            <a:ext cx="257860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Use efficient transfer learning</a:t>
            </a:r>
            <a:endParaRPr lang="en-US" sz="1100" dirty="0">
              <a:latin typeface="Times New Roman" panose="02020603050405020304" pitchFamily="18" charset="0"/>
              <a:cs typeface="Times New Roman" panose="02020603050405020304" pitchFamily="18" charset="0"/>
            </a:endParaRPr>
          </a:p>
        </p:txBody>
      </p:sp>
      <p:sp>
        <p:nvSpPr>
          <p:cNvPr id="20" name="Shape 18"/>
          <p:cNvSpPr/>
          <p:nvPr/>
        </p:nvSpPr>
        <p:spPr>
          <a:xfrm>
            <a:off x="6446520" y="3374136"/>
            <a:ext cx="2089404" cy="608076"/>
          </a:xfrm>
          <a:prstGeom prst="roundRect">
            <a:avLst>
              <a:gd name="adj" fmla="val 3759"/>
            </a:avLst>
          </a:prstGeom>
          <a:solidFill>
            <a:srgbClr val="FFFF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21" name="Text 19"/>
          <p:cNvSpPr/>
          <p:nvPr/>
        </p:nvSpPr>
        <p:spPr>
          <a:xfrm>
            <a:off x="6483096" y="3410712"/>
            <a:ext cx="202996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Clinical sensitivity</a:t>
            </a:r>
            <a:endParaRPr lang="en-US" sz="1100" dirty="0">
              <a:latin typeface="Times New Roman" panose="02020603050405020304" pitchFamily="18" charset="0"/>
              <a:cs typeface="Times New Roman" panose="02020603050405020304" pitchFamily="18" charset="0"/>
            </a:endParaRPr>
          </a:p>
        </p:txBody>
      </p:sp>
      <p:sp>
        <p:nvSpPr>
          <p:cNvPr id="22" name="Shape 20"/>
          <p:cNvSpPr/>
          <p:nvPr/>
        </p:nvSpPr>
        <p:spPr>
          <a:xfrm>
            <a:off x="8549640" y="3374136"/>
            <a:ext cx="2638044" cy="608076"/>
          </a:xfrm>
          <a:prstGeom prst="roundRect">
            <a:avLst>
              <a:gd name="adj" fmla="val 3759"/>
            </a:avLst>
          </a:prstGeom>
          <a:solidFill>
            <a:srgbClr val="FFFF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23" name="Text 21"/>
          <p:cNvSpPr/>
          <p:nvPr/>
        </p:nvSpPr>
        <p:spPr>
          <a:xfrm>
            <a:off x="8586216" y="3410712"/>
            <a:ext cx="257860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Report recall + confusion matrix</a:t>
            </a:r>
            <a:endParaRPr lang="en-US" sz="1100" dirty="0">
              <a:latin typeface="Times New Roman" panose="02020603050405020304" pitchFamily="18" charset="0"/>
              <a:cs typeface="Times New Roman" panose="02020603050405020304" pitchFamily="18" charset="0"/>
            </a:endParaRPr>
          </a:p>
        </p:txBody>
      </p:sp>
      <p:sp>
        <p:nvSpPr>
          <p:cNvPr id="24" name="Shape 22"/>
          <p:cNvSpPr/>
          <p:nvPr/>
        </p:nvSpPr>
        <p:spPr>
          <a:xfrm>
            <a:off x="6446520" y="3995928"/>
            <a:ext cx="2089404" cy="608076"/>
          </a:xfrm>
          <a:prstGeom prst="roundRect">
            <a:avLst>
              <a:gd name="adj" fmla="val 3759"/>
            </a:avLst>
          </a:prstGeom>
          <a:solidFill>
            <a:srgbClr val="F4F8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25" name="Text 23"/>
          <p:cNvSpPr/>
          <p:nvPr/>
        </p:nvSpPr>
        <p:spPr>
          <a:xfrm>
            <a:off x="6483096" y="4032504"/>
            <a:ext cx="202996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Trust concern</a:t>
            </a:r>
            <a:endParaRPr lang="en-US" sz="1100" dirty="0">
              <a:latin typeface="Times New Roman" panose="02020603050405020304" pitchFamily="18" charset="0"/>
              <a:cs typeface="Times New Roman" panose="02020603050405020304" pitchFamily="18" charset="0"/>
            </a:endParaRPr>
          </a:p>
        </p:txBody>
      </p:sp>
      <p:sp>
        <p:nvSpPr>
          <p:cNvPr id="26" name="Shape 24"/>
          <p:cNvSpPr/>
          <p:nvPr/>
        </p:nvSpPr>
        <p:spPr>
          <a:xfrm>
            <a:off x="8549640" y="3995928"/>
            <a:ext cx="2638044" cy="608076"/>
          </a:xfrm>
          <a:prstGeom prst="roundRect">
            <a:avLst>
              <a:gd name="adj" fmla="val 3759"/>
            </a:avLst>
          </a:prstGeom>
          <a:solidFill>
            <a:srgbClr val="F4F8FF"/>
          </a:solidFill>
          <a:ln w="12700">
            <a:solidFill>
              <a:srgbClr val="D4DCEB">
                <a:alpha val="80000"/>
              </a:srgbClr>
            </a:solidFill>
            <a:prstDash val="solid"/>
          </a:ln>
        </p:spPr>
        <p:txBody>
          <a:bodyPr/>
          <a:lstStyle/>
          <a:p>
            <a:pPr>
              <a:lnSpc>
                <a:spcPct val="150000"/>
              </a:lnSpc>
            </a:pPr>
            <a:endParaRPr lang="en-GB">
              <a:latin typeface="Times New Roman" panose="02020603050405020304" pitchFamily="18" charset="0"/>
              <a:cs typeface="Times New Roman" panose="02020603050405020304" pitchFamily="18" charset="0"/>
            </a:endParaRPr>
          </a:p>
        </p:txBody>
      </p:sp>
      <p:sp>
        <p:nvSpPr>
          <p:cNvPr id="27" name="Text 25"/>
          <p:cNvSpPr/>
          <p:nvPr/>
        </p:nvSpPr>
        <p:spPr>
          <a:xfrm>
            <a:off x="8586216" y="4032504"/>
            <a:ext cx="2578608" cy="548640"/>
          </a:xfrm>
          <a:prstGeom prst="rect">
            <a:avLst/>
          </a:prstGeom>
          <a:noFill/>
          <a:ln/>
        </p:spPr>
        <p:txBody>
          <a:bodyPr wrap="square" lIns="0" tIns="0" rIns="0" bIns="0" rtlCol="0" anchor="ctr">
            <a:normAutofit/>
          </a:bodyPr>
          <a:lstStyle/>
          <a:p>
            <a:pPr marL="0" indent="0" algn="ctr">
              <a:lnSpc>
                <a:spcPct val="150000"/>
              </a:lnSpc>
              <a:buNone/>
            </a:pPr>
            <a:r>
              <a:rPr lang="en-US" sz="1100" dirty="0">
                <a:solidFill>
                  <a:srgbClr val="1F2A44"/>
                </a:solidFill>
                <a:latin typeface="Times New Roman" panose="02020603050405020304" pitchFamily="18" charset="0"/>
                <a:cs typeface="Times New Roman" panose="02020603050405020304" pitchFamily="18" charset="0"/>
              </a:rPr>
              <a:t>Use Grad-CAM explanations</a:t>
            </a:r>
            <a:endParaRPr lang="en-US" sz="1100" dirty="0">
              <a:latin typeface="Times New Roman" panose="02020603050405020304" pitchFamily="18" charset="0"/>
              <a:cs typeface="Times New Roman" panose="02020603050405020304" pitchFamily="18" charset="0"/>
            </a:endParaRPr>
          </a:p>
        </p:txBody>
      </p:sp>
      <p:sp>
        <p:nvSpPr>
          <p:cNvPr id="30" name="Text 27"/>
          <p:cNvSpPr/>
          <p:nvPr/>
        </p:nvSpPr>
        <p:spPr>
          <a:xfrm>
            <a:off x="11064240" y="6446520"/>
            <a:ext cx="685800" cy="201168"/>
          </a:xfrm>
          <a:prstGeom prst="rect">
            <a:avLst/>
          </a:prstGeom>
          <a:noFill/>
          <a:ln/>
        </p:spPr>
        <p:txBody>
          <a:bodyPr wrap="square" lIns="0" tIns="0" rIns="0" bIns="0" rtlCol="0" anchor="ctr"/>
          <a:lstStyle/>
          <a:p>
            <a:pPr marL="0" indent="0" algn="r">
              <a:lnSpc>
                <a:spcPct val="150000"/>
              </a:lnSpc>
              <a:buNone/>
            </a:pPr>
            <a:r>
              <a:rPr lang="en-US" sz="850" dirty="0">
                <a:solidFill>
                  <a:srgbClr val="4A5568"/>
                </a:solidFill>
                <a:latin typeface="Times New Roman" panose="02020603050405020304" pitchFamily="18" charset="0"/>
                <a:cs typeface="Times New Roman" panose="02020603050405020304" pitchFamily="18" charset="0"/>
              </a:rPr>
              <a:t>4/18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Aim, Objectives and Research Questions</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7" name="Text 5"/>
          <p:cNvSpPr/>
          <p:nvPr/>
        </p:nvSpPr>
        <p:spPr>
          <a:xfrm>
            <a:off x="594360" y="1417320"/>
            <a:ext cx="10972800" cy="566928"/>
          </a:xfrm>
          <a:prstGeom prst="rect">
            <a:avLst/>
          </a:prstGeom>
          <a:noFill/>
          <a:ln/>
        </p:spPr>
        <p:txBody>
          <a:bodyPr wrap="square" lIns="635" tIns="635" rIns="635" bIns="635" rtlCol="0" anchor="t">
            <a:normAutofit fontScale="92500" lnSpcReduction="20000"/>
          </a:bodyPr>
          <a:lstStyle/>
          <a:p>
            <a:pPr marL="0" indent="0" algn="l">
              <a:lnSpc>
                <a:spcPct val="150000"/>
              </a:lnSpc>
              <a:buNone/>
            </a:pPr>
            <a:r>
              <a:rPr lang="en-US" sz="1600" b="1" dirty="0">
                <a:solidFill>
                  <a:srgbClr val="1F2A44"/>
                </a:solidFill>
                <a:latin typeface="Times New Roman" panose="02020603050405020304" pitchFamily="18" charset="0"/>
                <a:cs typeface="Times New Roman" panose="02020603050405020304" pitchFamily="18" charset="0"/>
              </a:rPr>
              <a:t>Aim</a:t>
            </a:r>
            <a:r>
              <a:rPr lang="en-US" sz="1600" dirty="0">
                <a:solidFill>
                  <a:srgbClr val="1F2A44"/>
                </a:solidFill>
                <a:latin typeface="Times New Roman" panose="02020603050405020304" pitchFamily="18" charset="0"/>
                <a:cs typeface="Times New Roman" panose="02020603050405020304" pitchFamily="18" charset="0"/>
              </a:rPr>
              <a:t>: To develop and evaluate a reproducible AI-assisted deep learning model for binary classification of dermoscopic images into benign and malignant categories.</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256032" y="2084832"/>
            <a:ext cx="6016752" cy="3968496"/>
          </a:xfrm>
          <a:prstGeom prst="rect">
            <a:avLst/>
          </a:prstGeom>
          <a:noFill/>
          <a:ln/>
        </p:spPr>
        <p:txBody>
          <a:bodyPr wrap="square" lIns="508" tIns="508" rIns="508" bIns="508" rtlCol="0" anchor="ctr">
            <a:normAutofit/>
          </a:bodyPr>
          <a:lstStyle/>
          <a:p>
            <a:pPr marL="285750" indent="-285750">
              <a:lnSpc>
                <a:spcPct val="170000"/>
              </a:lnSpc>
              <a:buFont typeface="Arial" panose="020B0604020202020204" pitchFamily="34" charset="0"/>
              <a:buChar char="•"/>
            </a:pPr>
            <a:r>
              <a:rPr lang="en-US" sz="1600" dirty="0">
                <a:solidFill>
                  <a:srgbClr val="1F2A44"/>
                </a:solidFill>
                <a:latin typeface="Times New Roman" panose="02020603050405020304" pitchFamily="18" charset="0"/>
                <a:cs typeface="Times New Roman" panose="02020603050405020304" pitchFamily="18" charset="0"/>
              </a:rPr>
              <a:t>Prepare images through cleaning, resizing, normalisation, augmentation and splitting.
Implement five transfer learning models in Google Colab.
Compare models using accuracy, precision, recall, F1-score, ROC-AUC and confusion matrices.
Test the effect of class weighting and focal loss.
Generate Grad-CAM outputs to check lesion-region focus.</a:t>
            </a:r>
            <a:endParaRPr lang="en-US" sz="1600" dirty="0">
              <a:latin typeface="Times New Roman" panose="02020603050405020304" pitchFamily="18" charset="0"/>
              <a:cs typeface="Times New Roman" panose="02020603050405020304" pitchFamily="18" charset="0"/>
            </a:endParaRPr>
          </a:p>
        </p:txBody>
      </p:sp>
      <p:sp>
        <p:nvSpPr>
          <p:cNvPr id="9" name="Text 7"/>
          <p:cNvSpPr/>
          <p:nvPr/>
        </p:nvSpPr>
        <p:spPr>
          <a:xfrm>
            <a:off x="502920" y="2313432"/>
            <a:ext cx="4297680" cy="274320"/>
          </a:xfrm>
          <a:prstGeom prst="rect">
            <a:avLst/>
          </a:prstGeom>
          <a:noFill/>
          <a:ln/>
        </p:spPr>
        <p:txBody>
          <a:bodyPr wrap="square" lIns="0" tIns="0" rIns="0" bIns="0" rtlCol="0" anchor="ctr"/>
          <a:lstStyle/>
          <a:p>
            <a:pPr marL="0" indent="0">
              <a:buNone/>
            </a:pPr>
            <a:r>
              <a:rPr lang="en-US" b="1" dirty="0">
                <a:solidFill>
                  <a:srgbClr val="7B61FF"/>
                </a:solidFill>
                <a:latin typeface="Times New Roman" panose="02020603050405020304" pitchFamily="18" charset="0"/>
                <a:cs typeface="Times New Roman" panose="02020603050405020304" pitchFamily="18" charset="0"/>
              </a:rPr>
              <a:t>objective</a:t>
            </a:r>
            <a:endParaRPr lang="en-US" sz="1800" dirty="0">
              <a:latin typeface="Times New Roman" panose="02020603050405020304" pitchFamily="18" charset="0"/>
              <a:cs typeface="Times New Roman" panose="02020603050405020304" pitchFamily="18" charset="0"/>
            </a:endParaRPr>
          </a:p>
        </p:txBody>
      </p:sp>
      <p:sp>
        <p:nvSpPr>
          <p:cNvPr id="10" name="Text 8"/>
          <p:cNvSpPr/>
          <p:nvPr/>
        </p:nvSpPr>
        <p:spPr>
          <a:xfrm>
            <a:off x="6272791" y="1536192"/>
            <a:ext cx="5568689" cy="4521708"/>
          </a:xfrm>
          <a:prstGeom prst="rect">
            <a:avLst/>
          </a:prstGeom>
          <a:noFill/>
          <a:ln/>
        </p:spPr>
        <p:txBody>
          <a:bodyPr wrap="square" lIns="508" tIns="508" rIns="508" bIns="508" rtlCol="0" anchor="ctr">
            <a:normAutofit/>
          </a:bodyPr>
          <a:lstStyle/>
          <a:p>
            <a:pPr marL="285750" indent="-285750">
              <a:lnSpc>
                <a:spcPct val="150000"/>
              </a:lnSpc>
              <a:buFont typeface="Arial" panose="020B0604020202020204" pitchFamily="34" charset="0"/>
              <a:buChar char="•"/>
            </a:pPr>
            <a:r>
              <a:rPr lang="en-US" sz="1600" dirty="0">
                <a:solidFill>
                  <a:srgbClr val="1F2A44"/>
                </a:solidFill>
                <a:latin typeface="Times New Roman" panose="02020603050405020304" pitchFamily="18" charset="0"/>
                <a:cs typeface="Times New Roman" panose="02020603050405020304" pitchFamily="18" charset="0"/>
              </a:rPr>
              <a:t>How accurately can deep learning classify benign and malignant lesions?
Which algorithm performs best on the selected dataset?
How do class weighting and focal loss affect performance?
How useful are explainability outputs for interpreting predictions?</a:t>
            </a: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5/18</a:t>
            </a:r>
            <a:endParaRPr lang="en-US" sz="850" dirty="0">
              <a:latin typeface="Times New Roman" panose="02020603050405020304" pitchFamily="18" charset="0"/>
              <a:cs typeface="Times New Roman" panose="02020603050405020304" pitchFamily="18" charset="0"/>
            </a:endParaRPr>
          </a:p>
        </p:txBody>
      </p:sp>
      <p:sp>
        <p:nvSpPr>
          <p:cNvPr id="12" name="Text 7">
            <a:extLst>
              <a:ext uri="{FF2B5EF4-FFF2-40B4-BE49-F238E27FC236}">
                <a16:creationId xmlns:a16="http://schemas.microsoft.com/office/drawing/2014/main" id="{50DABEF1-D6CE-3FB4-3307-261623C5F17D}"/>
              </a:ext>
            </a:extLst>
          </p:cNvPr>
          <p:cNvSpPr/>
          <p:nvPr/>
        </p:nvSpPr>
        <p:spPr>
          <a:xfrm>
            <a:off x="6690360" y="2273808"/>
            <a:ext cx="4297680" cy="274320"/>
          </a:xfrm>
          <a:prstGeom prst="rect">
            <a:avLst/>
          </a:prstGeom>
          <a:noFill/>
          <a:ln/>
        </p:spPr>
        <p:txBody>
          <a:bodyPr wrap="square" lIns="0" tIns="0" rIns="0" bIns="0" rtlCol="0" anchor="ctr"/>
          <a:lstStyle/>
          <a:p>
            <a:pPr marL="0" indent="0">
              <a:buNone/>
            </a:pPr>
            <a:r>
              <a:rPr lang="en-US" sz="1800" b="1" dirty="0">
                <a:solidFill>
                  <a:srgbClr val="7B61FF"/>
                </a:solidFill>
                <a:latin typeface="Times New Roman" panose="02020603050405020304" pitchFamily="18" charset="0"/>
                <a:cs typeface="Times New Roman" panose="02020603050405020304" pitchFamily="18" charset="0"/>
              </a:rPr>
              <a:t>Research Questions</a:t>
            </a:r>
            <a:endParaRPr lang="en-US" sz="1800" dirty="0">
              <a:latin typeface="Times New Roman" panose="02020603050405020304" pitchFamily="18"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5FE29C9D-4D69-902D-0B56-7CD2AA475902}"/>
              </a:ext>
            </a:extLst>
          </p:cNvPr>
          <p:cNvCxnSpPr>
            <a:cxnSpLocks/>
          </p:cNvCxnSpPr>
          <p:nvPr/>
        </p:nvCxnSpPr>
        <p:spPr>
          <a:xfrm>
            <a:off x="6163056" y="1984248"/>
            <a:ext cx="0" cy="4005072"/>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Dataset Overview</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Autofit/>
          </a:bodyPr>
          <a:lstStyle/>
          <a:p>
            <a:pPr marL="0" indent="0">
              <a:lnSpc>
                <a:spcPct val="150000"/>
              </a:lnSpc>
              <a:buNone/>
            </a:pPr>
            <a:r>
              <a:rPr lang="en-US" sz="1400" dirty="0">
                <a:solidFill>
                  <a:srgbClr val="4A5568"/>
                </a:solidFill>
                <a:latin typeface="Times New Roman" panose="02020603050405020304" pitchFamily="18" charset="0"/>
                <a:cs typeface="Times New Roman" panose="02020603050405020304" pitchFamily="18" charset="0"/>
              </a:rPr>
              <a:t>Kaggle: Skin Cancer: Malignant vs. Benign, derived from ISIC Archive [12]</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685800" y="1417320"/>
            <a:ext cx="1516436" cy="480060"/>
          </a:xfrm>
          <a:prstGeom prst="roundRect">
            <a:avLst>
              <a:gd name="adj" fmla="val 4762"/>
            </a:avLst>
          </a:prstGeom>
          <a:solidFill>
            <a:srgbClr val="00A6A6"/>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8" name="Text 6"/>
          <p:cNvSpPr/>
          <p:nvPr/>
        </p:nvSpPr>
        <p:spPr>
          <a:xfrm>
            <a:off x="722376" y="1453896"/>
            <a:ext cx="1457000" cy="420624"/>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Split</a:t>
            </a:r>
            <a:endParaRPr lang="en-US" sz="1200" dirty="0">
              <a:latin typeface="Times New Roman" panose="02020603050405020304" pitchFamily="18" charset="0"/>
              <a:cs typeface="Times New Roman" panose="02020603050405020304" pitchFamily="18" charset="0"/>
            </a:endParaRPr>
          </a:p>
        </p:txBody>
      </p:sp>
      <p:sp>
        <p:nvSpPr>
          <p:cNvPr id="9" name="Shape 7"/>
          <p:cNvSpPr/>
          <p:nvPr/>
        </p:nvSpPr>
        <p:spPr>
          <a:xfrm>
            <a:off x="2215952" y="1417320"/>
            <a:ext cx="1229532" cy="480060"/>
          </a:xfrm>
          <a:prstGeom prst="roundRect">
            <a:avLst>
              <a:gd name="adj" fmla="val 4762"/>
            </a:avLst>
          </a:prstGeom>
          <a:solidFill>
            <a:srgbClr val="00A6A6"/>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0" name="Text 8"/>
          <p:cNvSpPr/>
          <p:nvPr/>
        </p:nvSpPr>
        <p:spPr>
          <a:xfrm>
            <a:off x="2252528" y="1453896"/>
            <a:ext cx="1170096" cy="420624"/>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Benign</a:t>
            </a:r>
            <a:endParaRPr lang="en-US" sz="1600" dirty="0">
              <a:latin typeface="Times New Roman" panose="02020603050405020304" pitchFamily="18" charset="0"/>
              <a:cs typeface="Times New Roman" panose="02020603050405020304" pitchFamily="18" charset="0"/>
            </a:endParaRPr>
          </a:p>
        </p:txBody>
      </p:sp>
      <p:sp>
        <p:nvSpPr>
          <p:cNvPr id="11" name="Shape 9"/>
          <p:cNvSpPr/>
          <p:nvPr/>
        </p:nvSpPr>
        <p:spPr>
          <a:xfrm>
            <a:off x="3459200" y="1417320"/>
            <a:ext cx="1372984" cy="480060"/>
          </a:xfrm>
          <a:prstGeom prst="roundRect">
            <a:avLst>
              <a:gd name="adj" fmla="val 4762"/>
            </a:avLst>
          </a:prstGeom>
          <a:solidFill>
            <a:srgbClr val="00A6A6"/>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2" name="Text 10"/>
          <p:cNvSpPr/>
          <p:nvPr/>
        </p:nvSpPr>
        <p:spPr>
          <a:xfrm>
            <a:off x="3495776" y="1453896"/>
            <a:ext cx="1313548" cy="420624"/>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Malignant</a:t>
            </a:r>
            <a:endParaRPr lang="en-US" sz="1600" dirty="0">
              <a:latin typeface="Times New Roman" panose="02020603050405020304" pitchFamily="18" charset="0"/>
              <a:cs typeface="Times New Roman" panose="02020603050405020304" pitchFamily="18" charset="0"/>
            </a:endParaRPr>
          </a:p>
        </p:txBody>
      </p:sp>
      <p:sp>
        <p:nvSpPr>
          <p:cNvPr id="13" name="Shape 11"/>
          <p:cNvSpPr/>
          <p:nvPr/>
        </p:nvSpPr>
        <p:spPr>
          <a:xfrm>
            <a:off x="4845901" y="1417320"/>
            <a:ext cx="1038263" cy="480060"/>
          </a:xfrm>
          <a:prstGeom prst="roundRect">
            <a:avLst>
              <a:gd name="adj" fmla="val 4762"/>
            </a:avLst>
          </a:prstGeom>
          <a:solidFill>
            <a:srgbClr val="00A6A6"/>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4" name="Text 12"/>
          <p:cNvSpPr/>
          <p:nvPr/>
        </p:nvSpPr>
        <p:spPr>
          <a:xfrm>
            <a:off x="4882477" y="1453896"/>
            <a:ext cx="978827" cy="420624"/>
          </a:xfrm>
          <a:prstGeom prst="rect">
            <a:avLst/>
          </a:prstGeom>
          <a:noFill/>
          <a:ln/>
        </p:spPr>
        <p:txBody>
          <a:bodyPr wrap="square" lIns="0" tIns="0" rIns="0" bIns="0" rtlCol="0" anchor="ctr">
            <a:normAutofit/>
          </a:bodyP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Total</a:t>
            </a:r>
            <a:endParaRPr lang="en-US" sz="1600" dirty="0">
              <a:latin typeface="Times New Roman" panose="02020603050405020304" pitchFamily="18" charset="0"/>
              <a:cs typeface="Times New Roman" panose="02020603050405020304" pitchFamily="18" charset="0"/>
            </a:endParaRPr>
          </a:p>
        </p:txBody>
      </p:sp>
      <p:sp>
        <p:nvSpPr>
          <p:cNvPr id="15" name="Shape 13"/>
          <p:cNvSpPr/>
          <p:nvPr/>
        </p:nvSpPr>
        <p:spPr>
          <a:xfrm>
            <a:off x="685800" y="1911096"/>
            <a:ext cx="1516436"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6" name="Text 14"/>
          <p:cNvSpPr/>
          <p:nvPr/>
        </p:nvSpPr>
        <p:spPr>
          <a:xfrm>
            <a:off x="722376" y="1947672"/>
            <a:ext cx="1457000" cy="420624"/>
          </a:xfrm>
          <a:prstGeom prst="rect">
            <a:avLst/>
          </a:prstGeom>
          <a:noFill/>
          <a:ln/>
        </p:spPr>
        <p:txBody>
          <a:bodyPr wrap="square" lIns="0" tIns="0" rIns="0" bIns="0" rtlCol="0" anchor="ctr">
            <a:normAutofit/>
          </a:bodyPr>
          <a:lstStyle/>
          <a:p>
            <a:pPr marL="0" indent="0" algn="ctr">
              <a:lnSpc>
                <a:spcPct val="150000"/>
              </a:lnSpc>
              <a:buNone/>
            </a:pPr>
            <a:r>
              <a:rPr lang="en-US" sz="1200" dirty="0">
                <a:solidFill>
                  <a:srgbClr val="1F2A44"/>
                </a:solidFill>
                <a:latin typeface="Times New Roman" panose="02020603050405020304" pitchFamily="18" charset="0"/>
                <a:cs typeface="Times New Roman" panose="02020603050405020304" pitchFamily="18" charset="0"/>
              </a:rPr>
              <a:t>Train</a:t>
            </a:r>
            <a:endParaRPr lang="en-US" sz="1200" dirty="0">
              <a:latin typeface="Times New Roman" panose="02020603050405020304" pitchFamily="18" charset="0"/>
              <a:cs typeface="Times New Roman" panose="02020603050405020304" pitchFamily="18" charset="0"/>
            </a:endParaRPr>
          </a:p>
        </p:txBody>
      </p:sp>
      <p:sp>
        <p:nvSpPr>
          <p:cNvPr id="17" name="Shape 15"/>
          <p:cNvSpPr/>
          <p:nvPr/>
        </p:nvSpPr>
        <p:spPr>
          <a:xfrm>
            <a:off x="2215952" y="1911096"/>
            <a:ext cx="1229532"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8" name="Text 16"/>
          <p:cNvSpPr/>
          <p:nvPr/>
        </p:nvSpPr>
        <p:spPr>
          <a:xfrm>
            <a:off x="2252528" y="1947672"/>
            <a:ext cx="1170096"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1,224</a:t>
            </a:r>
            <a:endParaRPr lang="en-US" sz="1200" dirty="0">
              <a:latin typeface="Times New Roman" panose="02020603050405020304" pitchFamily="18" charset="0"/>
              <a:cs typeface="Times New Roman" panose="02020603050405020304" pitchFamily="18" charset="0"/>
            </a:endParaRPr>
          </a:p>
        </p:txBody>
      </p:sp>
      <p:sp>
        <p:nvSpPr>
          <p:cNvPr id="19" name="Shape 17"/>
          <p:cNvSpPr/>
          <p:nvPr/>
        </p:nvSpPr>
        <p:spPr>
          <a:xfrm>
            <a:off x="3459200" y="1911096"/>
            <a:ext cx="1372984"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0" name="Text 18"/>
          <p:cNvSpPr/>
          <p:nvPr/>
        </p:nvSpPr>
        <p:spPr>
          <a:xfrm>
            <a:off x="3495776" y="1947672"/>
            <a:ext cx="1313548"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1,017</a:t>
            </a:r>
            <a:endParaRPr lang="en-US" sz="1200" dirty="0">
              <a:latin typeface="Times New Roman" panose="02020603050405020304" pitchFamily="18" charset="0"/>
              <a:cs typeface="Times New Roman" panose="02020603050405020304" pitchFamily="18" charset="0"/>
            </a:endParaRPr>
          </a:p>
        </p:txBody>
      </p:sp>
      <p:sp>
        <p:nvSpPr>
          <p:cNvPr id="21" name="Shape 19"/>
          <p:cNvSpPr/>
          <p:nvPr/>
        </p:nvSpPr>
        <p:spPr>
          <a:xfrm>
            <a:off x="4845901" y="1911096"/>
            <a:ext cx="1038263"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2" name="Text 20"/>
          <p:cNvSpPr/>
          <p:nvPr/>
        </p:nvSpPr>
        <p:spPr>
          <a:xfrm>
            <a:off x="4882477" y="1947672"/>
            <a:ext cx="978827"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2,241</a:t>
            </a:r>
            <a:endParaRPr lang="en-US" sz="1200" dirty="0">
              <a:latin typeface="Times New Roman" panose="02020603050405020304" pitchFamily="18" charset="0"/>
              <a:cs typeface="Times New Roman" panose="02020603050405020304" pitchFamily="18" charset="0"/>
            </a:endParaRPr>
          </a:p>
        </p:txBody>
      </p:sp>
      <p:sp>
        <p:nvSpPr>
          <p:cNvPr id="23" name="Shape 21"/>
          <p:cNvSpPr/>
          <p:nvPr/>
        </p:nvSpPr>
        <p:spPr>
          <a:xfrm>
            <a:off x="685800" y="2404872"/>
            <a:ext cx="1516436"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4" name="Text 22"/>
          <p:cNvSpPr/>
          <p:nvPr/>
        </p:nvSpPr>
        <p:spPr>
          <a:xfrm>
            <a:off x="722376" y="2441448"/>
            <a:ext cx="1457000" cy="420624"/>
          </a:xfrm>
          <a:prstGeom prst="rect">
            <a:avLst/>
          </a:prstGeom>
          <a:noFill/>
          <a:ln/>
        </p:spPr>
        <p:txBody>
          <a:bodyPr wrap="square" lIns="0" tIns="0" rIns="0" bIns="0" rtlCol="0" anchor="ctr">
            <a:normAutofit/>
          </a:bodyPr>
          <a:lstStyle/>
          <a:p>
            <a:pPr marL="0" indent="0" algn="ctr">
              <a:lnSpc>
                <a:spcPct val="150000"/>
              </a:lnSpc>
              <a:buNone/>
            </a:pPr>
            <a:r>
              <a:rPr lang="en-US" sz="1200" dirty="0">
                <a:solidFill>
                  <a:srgbClr val="1F2A44"/>
                </a:solidFill>
                <a:latin typeface="Times New Roman" panose="02020603050405020304" pitchFamily="18" charset="0"/>
                <a:cs typeface="Times New Roman" panose="02020603050405020304" pitchFamily="18" charset="0"/>
              </a:rPr>
              <a:t>Validation</a:t>
            </a:r>
            <a:endParaRPr lang="en-US" sz="1200" dirty="0">
              <a:latin typeface="Times New Roman" panose="02020603050405020304" pitchFamily="18" charset="0"/>
              <a:cs typeface="Times New Roman" panose="02020603050405020304" pitchFamily="18" charset="0"/>
            </a:endParaRPr>
          </a:p>
        </p:txBody>
      </p:sp>
      <p:sp>
        <p:nvSpPr>
          <p:cNvPr id="25" name="Shape 23"/>
          <p:cNvSpPr/>
          <p:nvPr/>
        </p:nvSpPr>
        <p:spPr>
          <a:xfrm>
            <a:off x="2215952" y="2404872"/>
            <a:ext cx="1229532"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6" name="Text 24"/>
          <p:cNvSpPr/>
          <p:nvPr/>
        </p:nvSpPr>
        <p:spPr>
          <a:xfrm>
            <a:off x="2252528" y="2441448"/>
            <a:ext cx="1170096"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216</a:t>
            </a:r>
            <a:endParaRPr lang="en-US" sz="1200" dirty="0">
              <a:latin typeface="Times New Roman" panose="02020603050405020304" pitchFamily="18" charset="0"/>
              <a:cs typeface="Times New Roman" panose="02020603050405020304" pitchFamily="18" charset="0"/>
            </a:endParaRPr>
          </a:p>
        </p:txBody>
      </p:sp>
      <p:sp>
        <p:nvSpPr>
          <p:cNvPr id="27" name="Shape 25"/>
          <p:cNvSpPr/>
          <p:nvPr/>
        </p:nvSpPr>
        <p:spPr>
          <a:xfrm>
            <a:off x="3459200" y="2404872"/>
            <a:ext cx="1372984"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8" name="Text 26"/>
          <p:cNvSpPr/>
          <p:nvPr/>
        </p:nvSpPr>
        <p:spPr>
          <a:xfrm>
            <a:off x="3495776" y="2441448"/>
            <a:ext cx="1313548"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180</a:t>
            </a:r>
            <a:endParaRPr lang="en-US" sz="1200" dirty="0">
              <a:latin typeface="Times New Roman" panose="02020603050405020304" pitchFamily="18" charset="0"/>
              <a:cs typeface="Times New Roman" panose="02020603050405020304" pitchFamily="18" charset="0"/>
            </a:endParaRPr>
          </a:p>
        </p:txBody>
      </p:sp>
      <p:sp>
        <p:nvSpPr>
          <p:cNvPr id="29" name="Shape 27"/>
          <p:cNvSpPr/>
          <p:nvPr/>
        </p:nvSpPr>
        <p:spPr>
          <a:xfrm>
            <a:off x="4845901" y="2404872"/>
            <a:ext cx="1038263"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0" name="Text 28"/>
          <p:cNvSpPr/>
          <p:nvPr/>
        </p:nvSpPr>
        <p:spPr>
          <a:xfrm>
            <a:off x="4882477" y="2441448"/>
            <a:ext cx="978827"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396</a:t>
            </a:r>
            <a:endParaRPr lang="en-US" sz="1200" dirty="0">
              <a:latin typeface="Times New Roman" panose="02020603050405020304" pitchFamily="18" charset="0"/>
              <a:cs typeface="Times New Roman" panose="02020603050405020304" pitchFamily="18" charset="0"/>
            </a:endParaRPr>
          </a:p>
        </p:txBody>
      </p:sp>
      <p:sp>
        <p:nvSpPr>
          <p:cNvPr id="31" name="Shape 29"/>
          <p:cNvSpPr/>
          <p:nvPr/>
        </p:nvSpPr>
        <p:spPr>
          <a:xfrm>
            <a:off x="685800" y="2898648"/>
            <a:ext cx="1516436"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2" name="Text 30"/>
          <p:cNvSpPr/>
          <p:nvPr/>
        </p:nvSpPr>
        <p:spPr>
          <a:xfrm>
            <a:off x="722376" y="2935224"/>
            <a:ext cx="1457000" cy="420624"/>
          </a:xfrm>
          <a:prstGeom prst="rect">
            <a:avLst/>
          </a:prstGeom>
          <a:noFill/>
          <a:ln/>
        </p:spPr>
        <p:txBody>
          <a:bodyPr wrap="square" lIns="0" tIns="0" rIns="0" bIns="0" rtlCol="0" anchor="ctr">
            <a:normAutofit/>
          </a:bodyPr>
          <a:lstStyle/>
          <a:p>
            <a:pPr marL="0" indent="0" algn="ctr">
              <a:lnSpc>
                <a:spcPct val="150000"/>
              </a:lnSpc>
              <a:buNone/>
            </a:pPr>
            <a:r>
              <a:rPr lang="en-US" sz="1200" dirty="0">
                <a:solidFill>
                  <a:srgbClr val="1F2A44"/>
                </a:solidFill>
                <a:latin typeface="Times New Roman" panose="02020603050405020304" pitchFamily="18" charset="0"/>
                <a:cs typeface="Times New Roman" panose="02020603050405020304" pitchFamily="18" charset="0"/>
              </a:rPr>
              <a:t>Test</a:t>
            </a:r>
            <a:endParaRPr lang="en-US" sz="1200" dirty="0">
              <a:latin typeface="Times New Roman" panose="02020603050405020304" pitchFamily="18" charset="0"/>
              <a:cs typeface="Times New Roman" panose="02020603050405020304" pitchFamily="18" charset="0"/>
            </a:endParaRPr>
          </a:p>
        </p:txBody>
      </p:sp>
      <p:sp>
        <p:nvSpPr>
          <p:cNvPr id="33" name="Shape 31"/>
          <p:cNvSpPr/>
          <p:nvPr/>
        </p:nvSpPr>
        <p:spPr>
          <a:xfrm>
            <a:off x="2215952" y="2898648"/>
            <a:ext cx="1229532"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4" name="Text 32"/>
          <p:cNvSpPr/>
          <p:nvPr/>
        </p:nvSpPr>
        <p:spPr>
          <a:xfrm>
            <a:off x="2252528" y="2935224"/>
            <a:ext cx="1170096"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360</a:t>
            </a:r>
            <a:endParaRPr lang="en-US" sz="1200" dirty="0">
              <a:latin typeface="Times New Roman" panose="02020603050405020304" pitchFamily="18" charset="0"/>
              <a:cs typeface="Times New Roman" panose="02020603050405020304" pitchFamily="18" charset="0"/>
            </a:endParaRPr>
          </a:p>
        </p:txBody>
      </p:sp>
      <p:sp>
        <p:nvSpPr>
          <p:cNvPr id="35" name="Shape 33"/>
          <p:cNvSpPr/>
          <p:nvPr/>
        </p:nvSpPr>
        <p:spPr>
          <a:xfrm>
            <a:off x="3459200" y="2898648"/>
            <a:ext cx="1372984"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6" name="Text 34"/>
          <p:cNvSpPr/>
          <p:nvPr/>
        </p:nvSpPr>
        <p:spPr>
          <a:xfrm>
            <a:off x="3495776" y="2935224"/>
            <a:ext cx="1313548"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300</a:t>
            </a:r>
            <a:endParaRPr lang="en-US" sz="1200" dirty="0">
              <a:latin typeface="Times New Roman" panose="02020603050405020304" pitchFamily="18" charset="0"/>
              <a:cs typeface="Times New Roman" panose="02020603050405020304" pitchFamily="18" charset="0"/>
            </a:endParaRPr>
          </a:p>
        </p:txBody>
      </p:sp>
      <p:sp>
        <p:nvSpPr>
          <p:cNvPr id="37" name="Shape 35"/>
          <p:cNvSpPr/>
          <p:nvPr/>
        </p:nvSpPr>
        <p:spPr>
          <a:xfrm>
            <a:off x="4845901" y="2898648"/>
            <a:ext cx="1038263" cy="480060"/>
          </a:xfrm>
          <a:prstGeom prst="roundRect">
            <a:avLst>
              <a:gd name="adj" fmla="val 476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8" name="Text 36"/>
          <p:cNvSpPr/>
          <p:nvPr/>
        </p:nvSpPr>
        <p:spPr>
          <a:xfrm>
            <a:off x="4882477" y="2935224"/>
            <a:ext cx="978827"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660</a:t>
            </a:r>
            <a:endParaRPr lang="en-US" sz="1200" dirty="0">
              <a:latin typeface="Times New Roman" panose="02020603050405020304" pitchFamily="18" charset="0"/>
              <a:cs typeface="Times New Roman" panose="02020603050405020304" pitchFamily="18" charset="0"/>
            </a:endParaRPr>
          </a:p>
        </p:txBody>
      </p:sp>
      <p:sp>
        <p:nvSpPr>
          <p:cNvPr id="39" name="Shape 37"/>
          <p:cNvSpPr/>
          <p:nvPr/>
        </p:nvSpPr>
        <p:spPr>
          <a:xfrm>
            <a:off x="685800" y="3392424"/>
            <a:ext cx="1516436"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0" name="Text 38"/>
          <p:cNvSpPr/>
          <p:nvPr/>
        </p:nvSpPr>
        <p:spPr>
          <a:xfrm>
            <a:off x="722376" y="3429000"/>
            <a:ext cx="1457000" cy="420624"/>
          </a:xfrm>
          <a:prstGeom prst="rect">
            <a:avLst/>
          </a:prstGeom>
          <a:noFill/>
          <a:ln/>
        </p:spPr>
        <p:txBody>
          <a:bodyPr wrap="square" lIns="0" tIns="0" rIns="0" bIns="0" rtlCol="0" anchor="ctr">
            <a:normAutofit/>
          </a:bodyPr>
          <a:lstStyle/>
          <a:p>
            <a:pPr marL="0" indent="0" algn="ctr">
              <a:lnSpc>
                <a:spcPct val="150000"/>
              </a:lnSpc>
              <a:buNone/>
            </a:pPr>
            <a:r>
              <a:rPr lang="en-US" sz="1200" dirty="0">
                <a:solidFill>
                  <a:srgbClr val="1F2A44"/>
                </a:solidFill>
                <a:latin typeface="Times New Roman" panose="02020603050405020304" pitchFamily="18" charset="0"/>
                <a:cs typeface="Times New Roman" panose="02020603050405020304" pitchFamily="18" charset="0"/>
              </a:rPr>
              <a:t>Broken images</a:t>
            </a:r>
            <a:endParaRPr lang="en-US" sz="1200" dirty="0">
              <a:latin typeface="Times New Roman" panose="02020603050405020304" pitchFamily="18" charset="0"/>
              <a:cs typeface="Times New Roman" panose="02020603050405020304" pitchFamily="18" charset="0"/>
            </a:endParaRPr>
          </a:p>
        </p:txBody>
      </p:sp>
      <p:sp>
        <p:nvSpPr>
          <p:cNvPr id="41" name="Shape 39"/>
          <p:cNvSpPr/>
          <p:nvPr/>
        </p:nvSpPr>
        <p:spPr>
          <a:xfrm>
            <a:off x="2215952" y="3392424"/>
            <a:ext cx="1229532"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2" name="Text 40"/>
          <p:cNvSpPr/>
          <p:nvPr/>
        </p:nvSpPr>
        <p:spPr>
          <a:xfrm>
            <a:off x="2252528" y="3429000"/>
            <a:ext cx="1170096"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0</a:t>
            </a:r>
            <a:endParaRPr lang="en-US" sz="1200" dirty="0">
              <a:latin typeface="Times New Roman" panose="02020603050405020304" pitchFamily="18" charset="0"/>
              <a:cs typeface="Times New Roman" panose="02020603050405020304" pitchFamily="18" charset="0"/>
            </a:endParaRPr>
          </a:p>
        </p:txBody>
      </p:sp>
      <p:sp>
        <p:nvSpPr>
          <p:cNvPr id="43" name="Shape 41"/>
          <p:cNvSpPr/>
          <p:nvPr/>
        </p:nvSpPr>
        <p:spPr>
          <a:xfrm>
            <a:off x="3459200" y="3392424"/>
            <a:ext cx="1372984"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4" name="Text 42"/>
          <p:cNvSpPr/>
          <p:nvPr/>
        </p:nvSpPr>
        <p:spPr>
          <a:xfrm>
            <a:off x="3495776" y="3429000"/>
            <a:ext cx="1313548"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0</a:t>
            </a:r>
            <a:endParaRPr lang="en-US" sz="1200" dirty="0">
              <a:latin typeface="Times New Roman" panose="02020603050405020304" pitchFamily="18" charset="0"/>
              <a:cs typeface="Times New Roman" panose="02020603050405020304" pitchFamily="18" charset="0"/>
            </a:endParaRPr>
          </a:p>
        </p:txBody>
      </p:sp>
      <p:sp>
        <p:nvSpPr>
          <p:cNvPr id="45" name="Shape 43"/>
          <p:cNvSpPr/>
          <p:nvPr/>
        </p:nvSpPr>
        <p:spPr>
          <a:xfrm>
            <a:off x="4845901" y="3392424"/>
            <a:ext cx="1038263" cy="480060"/>
          </a:xfrm>
          <a:prstGeom prst="roundRect">
            <a:avLst>
              <a:gd name="adj" fmla="val 476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6" name="Text 44"/>
          <p:cNvSpPr/>
          <p:nvPr/>
        </p:nvSpPr>
        <p:spPr>
          <a:xfrm>
            <a:off x="4882477" y="3429000"/>
            <a:ext cx="978827" cy="420624"/>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0</a:t>
            </a:r>
            <a:endParaRPr lang="en-US" sz="1200" dirty="0">
              <a:latin typeface="Times New Roman" panose="02020603050405020304" pitchFamily="18" charset="0"/>
              <a:cs typeface="Times New Roman" panose="02020603050405020304" pitchFamily="18" charset="0"/>
            </a:endParaRPr>
          </a:p>
        </p:txBody>
      </p:sp>
      <p:sp>
        <p:nvSpPr>
          <p:cNvPr id="47" name="Text 45"/>
          <p:cNvSpPr/>
          <p:nvPr/>
        </p:nvSpPr>
        <p:spPr>
          <a:xfrm>
            <a:off x="502920" y="4206240"/>
            <a:ext cx="5728914" cy="1627632"/>
          </a:xfrm>
          <a:prstGeom prst="rect">
            <a:avLst/>
          </a:prstGeom>
          <a:noFill/>
          <a:ln/>
        </p:spPr>
        <p:txBody>
          <a:bodyPr wrap="square" lIns="635" tIns="635" rIns="635" bIns="635" rtlCol="0" anchor="t">
            <a:normAutofit/>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The dataset was light enough for Colab but still supported controlled binary image classification. Stratified splitting preserved the benign/malignant ratio across training, validation and testing.</a:t>
            </a:r>
            <a:endParaRPr lang="en-US" sz="1600" dirty="0">
              <a:latin typeface="Times New Roman" panose="02020603050405020304" pitchFamily="18" charset="0"/>
              <a:cs typeface="Times New Roman" panose="02020603050405020304" pitchFamily="18" charset="0"/>
            </a:endParaRPr>
          </a:p>
        </p:txBody>
      </p:sp>
      <p:sp>
        <p:nvSpPr>
          <p:cNvPr id="48" name="Shape 46"/>
          <p:cNvSpPr/>
          <p:nvPr/>
        </p:nvSpPr>
        <p:spPr>
          <a:xfrm>
            <a:off x="6464808" y="1298448"/>
            <a:ext cx="4626864" cy="4443984"/>
          </a:xfrm>
          <a:prstGeom prst="roundRect">
            <a:avLst>
              <a:gd name="adj" fmla="val 1235"/>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49" name="Image 0" descr="/mnt/data/image(80).png"/>
          <p:cNvPicPr>
            <a:picLocks noChangeAspect="1"/>
          </p:cNvPicPr>
          <p:nvPr/>
        </p:nvPicPr>
        <p:blipFill>
          <a:blip r:embed="rId3"/>
          <a:stretch>
            <a:fillRect/>
          </a:stretch>
        </p:blipFill>
        <p:spPr>
          <a:xfrm>
            <a:off x="6999535" y="1325880"/>
            <a:ext cx="3557411" cy="4389120"/>
          </a:xfrm>
          <a:prstGeom prst="rect">
            <a:avLst/>
          </a:prstGeom>
        </p:spPr>
      </p:pic>
      <p:sp>
        <p:nvSpPr>
          <p:cNvPr id="50" name="Text 47"/>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6/18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Literature Review: Technical Foundations</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rmAutofit/>
          </a:bodyPr>
          <a:lstStyle/>
          <a:p>
            <a:pPr marL="0" indent="0">
              <a:lnSpc>
                <a:spcPct val="120000"/>
              </a:lnSpc>
              <a:buNone/>
            </a:pPr>
            <a:r>
              <a:rPr lang="en-US" sz="1400" dirty="0">
                <a:solidFill>
                  <a:srgbClr val="4A5568"/>
                </a:solidFill>
                <a:latin typeface="Times New Roman" panose="02020603050405020304" pitchFamily="18" charset="0"/>
                <a:cs typeface="Times New Roman" panose="02020603050405020304" pitchFamily="18" charset="0"/>
              </a:rPr>
              <a:t>Transfer learning, lightweight models and explainability guided the design</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640080" y="1417320"/>
            <a:ext cx="1997964" cy="818388"/>
          </a:xfrm>
          <a:prstGeom prst="roundRect">
            <a:avLst>
              <a:gd name="adj" fmla="val 2793"/>
            </a:avLst>
          </a:prstGeom>
          <a:solidFill>
            <a:srgbClr val="1F2A44"/>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8" name="Text 6"/>
          <p:cNvSpPr/>
          <p:nvPr/>
        </p:nvSpPr>
        <p:spPr>
          <a:xfrm>
            <a:off x="676656" y="1453896"/>
            <a:ext cx="1938528" cy="758952"/>
          </a:xfrm>
          <a:prstGeom prst="rect">
            <a:avLst/>
          </a:prstGeom>
          <a:noFill/>
          <a:ln/>
        </p:spPr>
        <p:txBody>
          <a:bodyPr wrap="square" lIns="0" tIns="0" rIns="0" bIns="0" rtlCol="0" anchor="ctr">
            <a:normAutofit/>
          </a:bodyP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Theme</a:t>
            </a:r>
            <a:endParaRPr lang="en-US" sz="1040" dirty="0">
              <a:latin typeface="Times New Roman" panose="02020603050405020304" pitchFamily="18" charset="0"/>
              <a:cs typeface="Times New Roman" panose="02020603050405020304" pitchFamily="18" charset="0"/>
            </a:endParaRPr>
          </a:p>
        </p:txBody>
      </p:sp>
      <p:sp>
        <p:nvSpPr>
          <p:cNvPr id="9" name="Shape 7"/>
          <p:cNvSpPr/>
          <p:nvPr/>
        </p:nvSpPr>
        <p:spPr>
          <a:xfrm>
            <a:off x="2651760" y="1417320"/>
            <a:ext cx="4421124" cy="818388"/>
          </a:xfrm>
          <a:prstGeom prst="roundRect">
            <a:avLst>
              <a:gd name="adj" fmla="val 2793"/>
            </a:avLst>
          </a:prstGeom>
          <a:solidFill>
            <a:srgbClr val="1F2A44"/>
          </a:solidFill>
          <a:ln w="12700">
            <a:solidFill>
              <a:srgbClr val="D4DCEB">
                <a:alpha val="80000"/>
              </a:srgbClr>
            </a:solidFill>
            <a:prstDash val="solid"/>
          </a:ln>
        </p:spPr>
        <p:txBody>
          <a:bodyPr/>
          <a:lstStyle/>
          <a:p>
            <a:endParaRPr lang="en-GB" sz="2000" dirty="0">
              <a:latin typeface="Times New Roman" panose="02020603050405020304" pitchFamily="18" charset="0"/>
              <a:cs typeface="Times New Roman" panose="02020603050405020304" pitchFamily="18" charset="0"/>
            </a:endParaRPr>
          </a:p>
        </p:txBody>
      </p:sp>
      <p:sp>
        <p:nvSpPr>
          <p:cNvPr id="10" name="Text 8"/>
          <p:cNvSpPr/>
          <p:nvPr/>
        </p:nvSpPr>
        <p:spPr>
          <a:xfrm>
            <a:off x="2688336" y="1453896"/>
            <a:ext cx="4361688" cy="758952"/>
          </a:xfrm>
          <a:prstGeom prst="rect">
            <a:avLst/>
          </a:prstGeom>
          <a:noFill/>
          <a:ln/>
        </p:spPr>
        <p:txBody>
          <a:bodyPr wrap="square" lIns="0" tIns="0" rIns="0" bIns="0" rtlCol="0" anchor="ctr">
            <a:normAutofit/>
          </a:bodyP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What the literature suggests</a:t>
            </a:r>
            <a:endParaRPr lang="en-US" dirty="0">
              <a:latin typeface="Times New Roman" panose="02020603050405020304" pitchFamily="18" charset="0"/>
              <a:cs typeface="Times New Roman" panose="02020603050405020304" pitchFamily="18" charset="0"/>
            </a:endParaRPr>
          </a:p>
        </p:txBody>
      </p:sp>
      <p:sp>
        <p:nvSpPr>
          <p:cNvPr id="11" name="Shape 9"/>
          <p:cNvSpPr/>
          <p:nvPr/>
        </p:nvSpPr>
        <p:spPr>
          <a:xfrm>
            <a:off x="7086600" y="1417320"/>
            <a:ext cx="4421124" cy="818388"/>
          </a:xfrm>
          <a:prstGeom prst="roundRect">
            <a:avLst>
              <a:gd name="adj" fmla="val 2793"/>
            </a:avLst>
          </a:prstGeom>
          <a:solidFill>
            <a:srgbClr val="1F2A44"/>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2" name="Text 10"/>
          <p:cNvSpPr/>
          <p:nvPr/>
        </p:nvSpPr>
        <p:spPr>
          <a:xfrm>
            <a:off x="7123176" y="1453896"/>
            <a:ext cx="4361688" cy="758952"/>
          </a:xfrm>
          <a:prstGeom prst="rect">
            <a:avLst/>
          </a:prstGeom>
          <a:noFill/>
          <a:ln/>
        </p:spPr>
        <p:txBody>
          <a:bodyPr wrap="square" lIns="0" tIns="0" rIns="0" bIns="0" rtlCol="0" anchor="ctr">
            <a:normAutofit/>
          </a:bodyP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Impact on this project</a:t>
            </a:r>
            <a:endParaRPr lang="en-US" dirty="0">
              <a:latin typeface="Times New Roman" panose="02020603050405020304" pitchFamily="18" charset="0"/>
              <a:cs typeface="Times New Roman" panose="02020603050405020304" pitchFamily="18" charset="0"/>
            </a:endParaRPr>
          </a:p>
        </p:txBody>
      </p:sp>
      <p:sp>
        <p:nvSpPr>
          <p:cNvPr id="13" name="Shape 11"/>
          <p:cNvSpPr/>
          <p:nvPr/>
        </p:nvSpPr>
        <p:spPr>
          <a:xfrm>
            <a:off x="640080" y="2249424"/>
            <a:ext cx="1997964" cy="818388"/>
          </a:xfrm>
          <a:prstGeom prst="roundRect">
            <a:avLst>
              <a:gd name="adj" fmla="val 279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4" name="Text 12"/>
          <p:cNvSpPr/>
          <p:nvPr/>
        </p:nvSpPr>
        <p:spPr>
          <a:xfrm>
            <a:off x="676656" y="2286000"/>
            <a:ext cx="193852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CNN + transfer learning</a:t>
            </a:r>
            <a:endParaRPr lang="en-US" sz="1400" dirty="0">
              <a:latin typeface="Times New Roman" panose="02020603050405020304" pitchFamily="18" charset="0"/>
              <a:cs typeface="Times New Roman" panose="02020603050405020304" pitchFamily="18" charset="0"/>
            </a:endParaRPr>
          </a:p>
        </p:txBody>
      </p:sp>
      <p:sp>
        <p:nvSpPr>
          <p:cNvPr id="15" name="Shape 13"/>
          <p:cNvSpPr/>
          <p:nvPr/>
        </p:nvSpPr>
        <p:spPr>
          <a:xfrm>
            <a:off x="2651760" y="2249424"/>
            <a:ext cx="4421124" cy="818388"/>
          </a:xfrm>
          <a:prstGeom prst="roundRect">
            <a:avLst>
              <a:gd name="adj" fmla="val 279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6" name="Text 14"/>
          <p:cNvSpPr/>
          <p:nvPr/>
        </p:nvSpPr>
        <p:spPr>
          <a:xfrm>
            <a:off x="2688336" y="2286000"/>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Strong baseline for small medical image datasets [7]</a:t>
            </a:r>
            <a:endParaRPr lang="en-US" sz="1400" dirty="0">
              <a:latin typeface="Times New Roman" panose="02020603050405020304" pitchFamily="18" charset="0"/>
              <a:cs typeface="Times New Roman" panose="02020603050405020304" pitchFamily="18" charset="0"/>
            </a:endParaRPr>
          </a:p>
        </p:txBody>
      </p:sp>
      <p:sp>
        <p:nvSpPr>
          <p:cNvPr id="17" name="Shape 15"/>
          <p:cNvSpPr/>
          <p:nvPr/>
        </p:nvSpPr>
        <p:spPr>
          <a:xfrm>
            <a:off x="7086600" y="2249424"/>
            <a:ext cx="4421124" cy="818388"/>
          </a:xfrm>
          <a:prstGeom prst="roundRect">
            <a:avLst>
              <a:gd name="adj" fmla="val 279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8" name="Text 16"/>
          <p:cNvSpPr/>
          <p:nvPr/>
        </p:nvSpPr>
        <p:spPr>
          <a:xfrm>
            <a:off x="7123176" y="2286000"/>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Use pretrained backbones</a:t>
            </a:r>
            <a:endParaRPr lang="en-US" sz="1400" dirty="0">
              <a:latin typeface="Times New Roman" panose="02020603050405020304" pitchFamily="18" charset="0"/>
              <a:cs typeface="Times New Roman" panose="02020603050405020304" pitchFamily="18" charset="0"/>
            </a:endParaRPr>
          </a:p>
        </p:txBody>
      </p:sp>
      <p:sp>
        <p:nvSpPr>
          <p:cNvPr id="19" name="Shape 17"/>
          <p:cNvSpPr/>
          <p:nvPr/>
        </p:nvSpPr>
        <p:spPr>
          <a:xfrm>
            <a:off x="640080" y="3081528"/>
            <a:ext cx="1997964" cy="818388"/>
          </a:xfrm>
          <a:prstGeom prst="roundRect">
            <a:avLst>
              <a:gd name="adj" fmla="val 279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0" name="Text 18"/>
          <p:cNvSpPr/>
          <p:nvPr/>
        </p:nvSpPr>
        <p:spPr>
          <a:xfrm>
            <a:off x="676656" y="3118104"/>
            <a:ext cx="193852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Class imbalance</a:t>
            </a:r>
            <a:endParaRPr lang="en-US" sz="1400" dirty="0">
              <a:latin typeface="Times New Roman" panose="02020603050405020304" pitchFamily="18" charset="0"/>
              <a:cs typeface="Times New Roman" panose="02020603050405020304" pitchFamily="18" charset="0"/>
            </a:endParaRPr>
          </a:p>
        </p:txBody>
      </p:sp>
      <p:sp>
        <p:nvSpPr>
          <p:cNvPr id="21" name="Shape 19"/>
          <p:cNvSpPr/>
          <p:nvPr/>
        </p:nvSpPr>
        <p:spPr>
          <a:xfrm>
            <a:off x="2651760" y="3081528"/>
            <a:ext cx="4421124" cy="818388"/>
          </a:xfrm>
          <a:prstGeom prst="roundRect">
            <a:avLst>
              <a:gd name="adj" fmla="val 279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2" name="Text 20"/>
          <p:cNvSpPr/>
          <p:nvPr/>
        </p:nvSpPr>
        <p:spPr>
          <a:xfrm>
            <a:off x="2688336" y="3118104"/>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Focal loss and weighting can support hard cases [8]</a:t>
            </a:r>
            <a:endParaRPr lang="en-US" sz="1400" dirty="0">
              <a:latin typeface="Times New Roman" panose="02020603050405020304" pitchFamily="18" charset="0"/>
              <a:cs typeface="Times New Roman" panose="02020603050405020304" pitchFamily="18" charset="0"/>
            </a:endParaRPr>
          </a:p>
        </p:txBody>
      </p:sp>
      <p:sp>
        <p:nvSpPr>
          <p:cNvPr id="23" name="Shape 21"/>
          <p:cNvSpPr/>
          <p:nvPr/>
        </p:nvSpPr>
        <p:spPr>
          <a:xfrm>
            <a:off x="7086600" y="3081528"/>
            <a:ext cx="4421124" cy="818388"/>
          </a:xfrm>
          <a:prstGeom prst="roundRect">
            <a:avLst>
              <a:gd name="adj" fmla="val 279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4" name="Text 22"/>
          <p:cNvSpPr/>
          <p:nvPr/>
        </p:nvSpPr>
        <p:spPr>
          <a:xfrm>
            <a:off x="7123176" y="3118104"/>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Compare loss/weighting variants</a:t>
            </a:r>
            <a:endParaRPr lang="en-US" sz="1400" dirty="0">
              <a:latin typeface="Times New Roman" panose="02020603050405020304" pitchFamily="18" charset="0"/>
              <a:cs typeface="Times New Roman" panose="02020603050405020304" pitchFamily="18" charset="0"/>
            </a:endParaRPr>
          </a:p>
        </p:txBody>
      </p:sp>
      <p:sp>
        <p:nvSpPr>
          <p:cNvPr id="25" name="Shape 23"/>
          <p:cNvSpPr/>
          <p:nvPr/>
        </p:nvSpPr>
        <p:spPr>
          <a:xfrm>
            <a:off x="640080" y="3913632"/>
            <a:ext cx="1997964" cy="818388"/>
          </a:xfrm>
          <a:prstGeom prst="roundRect">
            <a:avLst>
              <a:gd name="adj" fmla="val 279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6" name="Text 24"/>
          <p:cNvSpPr/>
          <p:nvPr/>
        </p:nvSpPr>
        <p:spPr>
          <a:xfrm>
            <a:off x="676656" y="3950208"/>
            <a:ext cx="1938528" cy="758952"/>
          </a:xfrm>
          <a:prstGeom prst="rect">
            <a:avLst/>
          </a:prstGeom>
          <a:noFill/>
          <a:ln/>
        </p:spPr>
        <p:txBody>
          <a:bodyPr wrap="square" lIns="0" tIns="0" rIns="0" bIns="0" rtlCol="0" anchor="ctr">
            <a:normAutofit/>
          </a:bodyPr>
          <a:lstStyle/>
          <a:p>
            <a:pPr marL="0" indent="0" algn="ctr">
              <a:buNone/>
            </a:pPr>
            <a:r>
              <a:rPr lang="en-US" sz="1040" dirty="0">
                <a:solidFill>
                  <a:srgbClr val="1F2A44"/>
                </a:solidFill>
                <a:latin typeface="Times New Roman" panose="02020603050405020304" pitchFamily="18" charset="0"/>
                <a:cs typeface="Times New Roman" panose="02020603050405020304" pitchFamily="18" charset="0"/>
              </a:rPr>
              <a:t>Efficient models</a:t>
            </a:r>
            <a:endParaRPr lang="en-US" sz="1040" dirty="0">
              <a:latin typeface="Times New Roman" panose="02020603050405020304" pitchFamily="18" charset="0"/>
              <a:cs typeface="Times New Roman" panose="02020603050405020304" pitchFamily="18" charset="0"/>
            </a:endParaRPr>
          </a:p>
        </p:txBody>
      </p:sp>
      <p:sp>
        <p:nvSpPr>
          <p:cNvPr id="27" name="Shape 25"/>
          <p:cNvSpPr/>
          <p:nvPr/>
        </p:nvSpPr>
        <p:spPr>
          <a:xfrm>
            <a:off x="2651760" y="3913632"/>
            <a:ext cx="4421124" cy="818388"/>
          </a:xfrm>
          <a:prstGeom prst="roundRect">
            <a:avLst>
              <a:gd name="adj" fmla="val 279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8" name="Text 26"/>
          <p:cNvSpPr/>
          <p:nvPr/>
        </p:nvSpPr>
        <p:spPr>
          <a:xfrm>
            <a:off x="2688336" y="3950208"/>
            <a:ext cx="4361688" cy="758952"/>
          </a:xfrm>
          <a:prstGeom prst="rect">
            <a:avLst/>
          </a:prstGeom>
          <a:noFill/>
          <a:ln/>
        </p:spPr>
        <p:txBody>
          <a:bodyPr wrap="square" lIns="0" tIns="0" rIns="0" bIns="0" rtlCol="0" anchor="ctr">
            <a:normAutofit/>
          </a:bodyPr>
          <a:lstStyle/>
          <a:p>
            <a:pPr marL="0" indent="0" algn="ctr">
              <a:buNone/>
            </a:pPr>
            <a:r>
              <a:rPr lang="en-US" sz="1040" dirty="0">
                <a:solidFill>
                  <a:srgbClr val="1F2A44"/>
                </a:solidFill>
                <a:latin typeface="Times New Roman" panose="02020603050405020304" pitchFamily="18" charset="0"/>
                <a:cs typeface="Times New Roman" panose="02020603050405020304" pitchFamily="18" charset="0"/>
              </a:rPr>
              <a:t>Colab-friendly models matter [5]</a:t>
            </a:r>
            <a:endParaRPr lang="en-US" sz="1040" dirty="0">
              <a:latin typeface="Times New Roman" panose="02020603050405020304" pitchFamily="18" charset="0"/>
              <a:cs typeface="Times New Roman" panose="02020603050405020304" pitchFamily="18" charset="0"/>
            </a:endParaRPr>
          </a:p>
        </p:txBody>
      </p:sp>
      <p:sp>
        <p:nvSpPr>
          <p:cNvPr id="29" name="Shape 27"/>
          <p:cNvSpPr/>
          <p:nvPr/>
        </p:nvSpPr>
        <p:spPr>
          <a:xfrm>
            <a:off x="7086600" y="3913632"/>
            <a:ext cx="4421124" cy="818388"/>
          </a:xfrm>
          <a:prstGeom prst="roundRect">
            <a:avLst>
              <a:gd name="adj" fmla="val 279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0" name="Text 28"/>
          <p:cNvSpPr/>
          <p:nvPr/>
        </p:nvSpPr>
        <p:spPr>
          <a:xfrm>
            <a:off x="7123176" y="3950208"/>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Include MobileNetV2 and EfficientNetB0</a:t>
            </a:r>
            <a:endParaRPr lang="en-US" sz="1400" dirty="0">
              <a:latin typeface="Times New Roman" panose="02020603050405020304" pitchFamily="18" charset="0"/>
              <a:cs typeface="Times New Roman" panose="02020603050405020304" pitchFamily="18" charset="0"/>
            </a:endParaRPr>
          </a:p>
        </p:txBody>
      </p:sp>
      <p:sp>
        <p:nvSpPr>
          <p:cNvPr id="31" name="Shape 29"/>
          <p:cNvSpPr/>
          <p:nvPr/>
        </p:nvSpPr>
        <p:spPr>
          <a:xfrm>
            <a:off x="640080" y="4745736"/>
            <a:ext cx="1997964" cy="818388"/>
          </a:xfrm>
          <a:prstGeom prst="roundRect">
            <a:avLst>
              <a:gd name="adj" fmla="val 279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2" name="Text 30"/>
          <p:cNvSpPr/>
          <p:nvPr/>
        </p:nvSpPr>
        <p:spPr>
          <a:xfrm>
            <a:off x="676656" y="4782312"/>
            <a:ext cx="193852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Explainable AI</a:t>
            </a:r>
            <a:endParaRPr lang="en-US" sz="1400" dirty="0">
              <a:latin typeface="Times New Roman" panose="02020603050405020304" pitchFamily="18" charset="0"/>
              <a:cs typeface="Times New Roman" panose="02020603050405020304" pitchFamily="18" charset="0"/>
            </a:endParaRPr>
          </a:p>
        </p:txBody>
      </p:sp>
      <p:sp>
        <p:nvSpPr>
          <p:cNvPr id="33" name="Shape 31"/>
          <p:cNvSpPr/>
          <p:nvPr/>
        </p:nvSpPr>
        <p:spPr>
          <a:xfrm>
            <a:off x="2651760" y="4745736"/>
            <a:ext cx="4421124" cy="818388"/>
          </a:xfrm>
          <a:prstGeom prst="roundRect">
            <a:avLst>
              <a:gd name="adj" fmla="val 279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4" name="Text 32"/>
          <p:cNvSpPr/>
          <p:nvPr/>
        </p:nvSpPr>
        <p:spPr>
          <a:xfrm>
            <a:off x="2688336" y="4782312"/>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Trust requires visual audit [4]</a:t>
            </a:r>
            <a:endParaRPr lang="en-US" sz="1400" dirty="0">
              <a:latin typeface="Times New Roman" panose="02020603050405020304" pitchFamily="18" charset="0"/>
              <a:cs typeface="Times New Roman" panose="02020603050405020304" pitchFamily="18" charset="0"/>
            </a:endParaRPr>
          </a:p>
        </p:txBody>
      </p:sp>
      <p:sp>
        <p:nvSpPr>
          <p:cNvPr id="35" name="Shape 33"/>
          <p:cNvSpPr/>
          <p:nvPr/>
        </p:nvSpPr>
        <p:spPr>
          <a:xfrm>
            <a:off x="7086600" y="4745736"/>
            <a:ext cx="4421124" cy="818388"/>
          </a:xfrm>
          <a:prstGeom prst="roundRect">
            <a:avLst>
              <a:gd name="adj" fmla="val 279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6" name="Text 34"/>
          <p:cNvSpPr/>
          <p:nvPr/>
        </p:nvSpPr>
        <p:spPr>
          <a:xfrm>
            <a:off x="7123176" y="4782312"/>
            <a:ext cx="4361688" cy="758952"/>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Add Grad-CAM outputs</a:t>
            </a:r>
            <a:endParaRPr lang="en-US" sz="1400" dirty="0">
              <a:latin typeface="Times New Roman" panose="02020603050405020304" pitchFamily="18" charset="0"/>
              <a:cs typeface="Times New Roman" panose="02020603050405020304" pitchFamily="18" charset="0"/>
            </a:endParaRPr>
          </a:p>
        </p:txBody>
      </p:sp>
      <p:sp>
        <p:nvSpPr>
          <p:cNvPr id="37" name="Text 35"/>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7/18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Theoretical Framework</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115568"/>
            <a:ext cx="10789920" cy="256032"/>
          </a:xfrm>
          <a:prstGeom prst="rect">
            <a:avLst/>
          </a:prstGeom>
          <a:noFill/>
          <a:ln/>
        </p:spPr>
        <p:txBody>
          <a:bodyPr wrap="square" lIns="0" tIns="0" rIns="0" bIns="0" rtlCol="0" anchor="ctr">
            <a:normAutofit fontScale="92500" lnSpcReduction="10000"/>
          </a:bodyPr>
          <a:lstStyle/>
          <a:p>
            <a:pPr marL="0" indent="0">
              <a:lnSpc>
                <a:spcPct val="150000"/>
              </a:lnSpc>
              <a:buNone/>
            </a:pPr>
            <a:r>
              <a:rPr lang="en-US" sz="1400" dirty="0">
                <a:solidFill>
                  <a:srgbClr val="4A5568"/>
                </a:solidFill>
                <a:latin typeface="Times New Roman" panose="02020603050405020304" pitchFamily="18" charset="0"/>
                <a:cs typeface="Times New Roman" panose="02020603050405020304" pitchFamily="18" charset="0"/>
              </a:rPr>
              <a:t>Three connected assumptions shaped the system design</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3154680" y="2423160"/>
            <a:ext cx="914400" cy="0"/>
          </a:xfrm>
          <a:prstGeom prst="line">
            <a:avLst/>
          </a:prstGeom>
          <a:noFill/>
          <a:ln w="25400">
            <a:solidFill>
              <a:srgbClr val="4A5568"/>
            </a:solidFill>
            <a:prstDash val="solid"/>
            <a:tailEnd type="triangle"/>
          </a:ln>
        </p:spPr>
        <p:txBody>
          <a:bodyPr/>
          <a:lstStyle/>
          <a:p>
            <a:endParaRPr lang="en-GB">
              <a:latin typeface="Times New Roman" panose="02020603050405020304" pitchFamily="18" charset="0"/>
              <a:cs typeface="Times New Roman" panose="02020603050405020304" pitchFamily="18" charset="0"/>
            </a:endParaRPr>
          </a:p>
        </p:txBody>
      </p:sp>
      <p:sp>
        <p:nvSpPr>
          <p:cNvPr id="8" name="Shape 6"/>
          <p:cNvSpPr/>
          <p:nvPr/>
        </p:nvSpPr>
        <p:spPr>
          <a:xfrm>
            <a:off x="6903720" y="2423160"/>
            <a:ext cx="914400" cy="0"/>
          </a:xfrm>
          <a:prstGeom prst="line">
            <a:avLst/>
          </a:prstGeom>
          <a:noFill/>
          <a:ln w="25400">
            <a:solidFill>
              <a:srgbClr val="4A5568"/>
            </a:solidFill>
            <a:prstDash val="solid"/>
            <a:tailEnd type="triangle"/>
          </a:ln>
        </p:spPr>
        <p:txBody>
          <a:bodyPr/>
          <a:lstStyle/>
          <a:p>
            <a:endParaRPr lang="en-GB">
              <a:latin typeface="Times New Roman" panose="02020603050405020304" pitchFamily="18" charset="0"/>
              <a:cs typeface="Times New Roman" panose="02020603050405020304" pitchFamily="18" charset="0"/>
            </a:endParaRPr>
          </a:p>
        </p:txBody>
      </p:sp>
      <p:sp>
        <p:nvSpPr>
          <p:cNvPr id="9" name="Shape 7"/>
          <p:cNvSpPr/>
          <p:nvPr/>
        </p:nvSpPr>
        <p:spPr>
          <a:xfrm>
            <a:off x="822960" y="1874520"/>
            <a:ext cx="2514600" cy="1097280"/>
          </a:xfrm>
          <a:prstGeom prst="roundRect">
            <a:avLst>
              <a:gd name="adj" fmla="val 8333"/>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0" name="Text 8"/>
          <p:cNvSpPr/>
          <p:nvPr/>
        </p:nvSpPr>
        <p:spPr>
          <a:xfrm>
            <a:off x="914400" y="2029968"/>
            <a:ext cx="2331720"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Representation</a:t>
            </a:r>
            <a:endParaRPr lang="en-US" sz="1600" dirty="0">
              <a:latin typeface="Times New Roman" panose="02020603050405020304" pitchFamily="18" charset="0"/>
              <a:cs typeface="Times New Roman" panose="02020603050405020304" pitchFamily="18" charset="0"/>
            </a:endParaRPr>
          </a:p>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Learning</a:t>
            </a:r>
            <a:endParaRPr lang="en-US" sz="1600" dirty="0">
              <a:latin typeface="Times New Roman" panose="02020603050405020304" pitchFamily="18" charset="0"/>
              <a:cs typeface="Times New Roman" panose="02020603050405020304" pitchFamily="18" charset="0"/>
            </a:endParaRPr>
          </a:p>
        </p:txBody>
      </p:sp>
      <p:sp>
        <p:nvSpPr>
          <p:cNvPr id="11" name="Text 9"/>
          <p:cNvSpPr/>
          <p:nvPr/>
        </p:nvSpPr>
        <p:spPr>
          <a:xfrm>
            <a:off x="868680" y="3246120"/>
            <a:ext cx="2468880" cy="685800"/>
          </a:xfrm>
          <a:prstGeom prst="rect">
            <a:avLst/>
          </a:prstGeom>
          <a:noFill/>
          <a:ln/>
        </p:spPr>
        <p:txBody>
          <a:bodyPr wrap="square" lIns="635" tIns="635" rIns="635" bIns="635" rtlCol="0" anchor="t">
            <a:normAutofit/>
          </a:bodyPr>
          <a:lstStyle/>
          <a:p>
            <a:pPr marL="0" indent="0" algn="l">
              <a:buNone/>
            </a:pPr>
            <a:r>
              <a:rPr lang="en-US" sz="1400" dirty="0">
                <a:solidFill>
                  <a:srgbClr val="1F2A44"/>
                </a:solidFill>
                <a:latin typeface="Times New Roman" panose="02020603050405020304" pitchFamily="18" charset="0"/>
                <a:cs typeface="Times New Roman" panose="02020603050405020304" pitchFamily="18" charset="0"/>
              </a:rPr>
              <a:t>CNNs learn lesion patterns from pixels</a:t>
            </a:r>
            <a:endParaRPr lang="en-US" sz="1400" dirty="0">
              <a:latin typeface="Times New Roman" panose="02020603050405020304" pitchFamily="18" charset="0"/>
              <a:cs typeface="Times New Roman" panose="02020603050405020304" pitchFamily="18" charset="0"/>
            </a:endParaRPr>
          </a:p>
        </p:txBody>
      </p:sp>
      <p:sp>
        <p:nvSpPr>
          <p:cNvPr id="12" name="Shape 10"/>
          <p:cNvSpPr/>
          <p:nvPr/>
        </p:nvSpPr>
        <p:spPr>
          <a:xfrm>
            <a:off x="4617720" y="1874520"/>
            <a:ext cx="2514600" cy="1097280"/>
          </a:xfrm>
          <a:prstGeom prst="roundRect">
            <a:avLst>
              <a:gd name="adj" fmla="val 8333"/>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3" name="Text 11"/>
          <p:cNvSpPr/>
          <p:nvPr/>
        </p:nvSpPr>
        <p:spPr>
          <a:xfrm>
            <a:off x="4709160" y="2029968"/>
            <a:ext cx="2331720"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Risk-sensitive</a:t>
            </a:r>
            <a:endParaRPr lang="en-US" sz="1600" dirty="0">
              <a:latin typeface="Times New Roman" panose="02020603050405020304" pitchFamily="18" charset="0"/>
              <a:cs typeface="Times New Roman" panose="02020603050405020304" pitchFamily="18" charset="0"/>
            </a:endParaRPr>
          </a:p>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Evaluation</a:t>
            </a:r>
            <a:endParaRPr lang="en-US" sz="1600" dirty="0">
              <a:latin typeface="Times New Roman" panose="02020603050405020304" pitchFamily="18" charset="0"/>
              <a:cs typeface="Times New Roman" panose="02020603050405020304" pitchFamily="18" charset="0"/>
            </a:endParaRPr>
          </a:p>
        </p:txBody>
      </p:sp>
      <p:sp>
        <p:nvSpPr>
          <p:cNvPr id="14" name="Text 12"/>
          <p:cNvSpPr/>
          <p:nvPr/>
        </p:nvSpPr>
        <p:spPr>
          <a:xfrm>
            <a:off x="4663440" y="3246120"/>
            <a:ext cx="2468880" cy="685800"/>
          </a:xfrm>
          <a:prstGeom prst="rect">
            <a:avLst/>
          </a:prstGeom>
          <a:noFill/>
          <a:ln/>
        </p:spPr>
        <p:txBody>
          <a:bodyPr wrap="square" lIns="635" tIns="635" rIns="635" bIns="635" rtlCol="0" anchor="t">
            <a:normAutofit/>
          </a:bodyPr>
          <a:lstStyle/>
          <a:p>
            <a:pPr marL="0" indent="0" algn="l">
              <a:buNone/>
            </a:pPr>
            <a:r>
              <a:rPr lang="en-US" sz="1400" dirty="0">
                <a:solidFill>
                  <a:srgbClr val="1F2A44"/>
                </a:solidFill>
                <a:latin typeface="Times New Roman" panose="02020603050405020304" pitchFamily="18" charset="0"/>
                <a:cs typeface="Times New Roman" panose="02020603050405020304" pitchFamily="18" charset="0"/>
              </a:rPr>
              <a:t>Recall and confusion patterns matter in screening</a:t>
            </a:r>
            <a:endParaRPr lang="en-US" sz="1400" dirty="0">
              <a:latin typeface="Times New Roman" panose="02020603050405020304" pitchFamily="18" charset="0"/>
              <a:cs typeface="Times New Roman" panose="02020603050405020304" pitchFamily="18" charset="0"/>
            </a:endParaRPr>
          </a:p>
        </p:txBody>
      </p:sp>
      <p:sp>
        <p:nvSpPr>
          <p:cNvPr id="15" name="Shape 13"/>
          <p:cNvSpPr/>
          <p:nvPr/>
        </p:nvSpPr>
        <p:spPr>
          <a:xfrm>
            <a:off x="8412480" y="1874520"/>
            <a:ext cx="2514600" cy="1097280"/>
          </a:xfrm>
          <a:prstGeom prst="roundRect">
            <a:avLst>
              <a:gd name="adj" fmla="val 8333"/>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6" name="Text 14"/>
          <p:cNvSpPr/>
          <p:nvPr/>
        </p:nvSpPr>
        <p:spPr>
          <a:xfrm>
            <a:off x="8503920" y="2029968"/>
            <a:ext cx="2331720" cy="384048"/>
          </a:xfrm>
          <a:prstGeom prst="rect">
            <a:avLst/>
          </a:prstGeom>
          <a:noFill/>
          <a:ln/>
        </p:spPr>
        <p:txBody>
          <a:bodyPr wrap="square" lIns="0" tIns="0" rIns="0" bIns="0" rtlCol="0" anchor="ctr"/>
          <a:lstStyle/>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Human</a:t>
            </a:r>
            <a:endParaRPr lang="en-US" sz="1600" dirty="0">
              <a:latin typeface="Times New Roman" panose="02020603050405020304" pitchFamily="18" charset="0"/>
              <a:cs typeface="Times New Roman" panose="02020603050405020304" pitchFamily="18" charset="0"/>
            </a:endParaRPr>
          </a:p>
          <a:p>
            <a:pPr marL="0" indent="0" algn="ctr">
              <a:buNone/>
            </a:pPr>
            <a:r>
              <a:rPr lang="en-US" sz="1600" b="1" dirty="0">
                <a:solidFill>
                  <a:srgbClr val="FFFFFF"/>
                </a:solidFill>
                <a:latin typeface="Times New Roman" panose="02020603050405020304" pitchFamily="18" charset="0"/>
                <a:cs typeface="Times New Roman" panose="02020603050405020304" pitchFamily="18" charset="0"/>
              </a:rPr>
              <a:t>Interpretability</a:t>
            </a:r>
            <a:endParaRPr lang="en-US" sz="1600" dirty="0">
              <a:latin typeface="Times New Roman" panose="02020603050405020304" pitchFamily="18" charset="0"/>
              <a:cs typeface="Times New Roman" panose="02020603050405020304" pitchFamily="18" charset="0"/>
            </a:endParaRPr>
          </a:p>
        </p:txBody>
      </p:sp>
      <p:sp>
        <p:nvSpPr>
          <p:cNvPr id="17" name="Text 15"/>
          <p:cNvSpPr/>
          <p:nvPr/>
        </p:nvSpPr>
        <p:spPr>
          <a:xfrm>
            <a:off x="8503920" y="3291840"/>
            <a:ext cx="2468880" cy="685800"/>
          </a:xfrm>
          <a:prstGeom prst="rect">
            <a:avLst/>
          </a:prstGeom>
          <a:noFill/>
          <a:ln/>
        </p:spPr>
        <p:txBody>
          <a:bodyPr wrap="square" lIns="635" tIns="635" rIns="635" bIns="635" rtlCol="0" anchor="t">
            <a:normAutofit/>
          </a:bodyPr>
          <a:lstStyle/>
          <a:p>
            <a:pPr marL="0" indent="0" algn="l">
              <a:buNone/>
            </a:pPr>
            <a:r>
              <a:rPr lang="en-US" sz="1400" dirty="0">
                <a:solidFill>
                  <a:srgbClr val="1F2A44"/>
                </a:solidFill>
                <a:latin typeface="Times New Roman" panose="02020603050405020304" pitchFamily="18" charset="0"/>
                <a:cs typeface="Times New Roman" panose="02020603050405020304" pitchFamily="18" charset="0"/>
              </a:rPr>
              <a:t>Grad-CAM supports visual audit and trust</a:t>
            </a:r>
            <a:endParaRPr lang="en-US" sz="1400" dirty="0">
              <a:latin typeface="Times New Roman" panose="02020603050405020304" pitchFamily="18" charset="0"/>
              <a:cs typeface="Times New Roman" panose="02020603050405020304" pitchFamily="18" charset="0"/>
            </a:endParaRPr>
          </a:p>
        </p:txBody>
      </p:sp>
      <p:sp>
        <p:nvSpPr>
          <p:cNvPr id="18" name="Text 16"/>
          <p:cNvSpPr/>
          <p:nvPr/>
        </p:nvSpPr>
        <p:spPr>
          <a:xfrm>
            <a:off x="868680" y="4462272"/>
            <a:ext cx="10332720" cy="685800"/>
          </a:xfrm>
          <a:prstGeom prst="rect">
            <a:avLst/>
          </a:prstGeom>
          <a:noFill/>
          <a:ln/>
        </p:spPr>
        <p:txBody>
          <a:bodyPr wrap="square" lIns="635" tIns="635" rIns="635" bIns="635" rtlCol="0" anchor="t">
            <a:normAutofit/>
          </a:bodyPr>
          <a:lstStyle/>
          <a:p>
            <a:pPr marL="0" indent="0" algn="l">
              <a:buNone/>
            </a:pPr>
            <a:r>
              <a:rPr lang="en-US" sz="1600" dirty="0">
                <a:solidFill>
                  <a:srgbClr val="1F2A44"/>
                </a:solidFill>
                <a:latin typeface="Times New Roman" panose="02020603050405020304" pitchFamily="18" charset="0"/>
                <a:cs typeface="Times New Roman" panose="02020603050405020304" pitchFamily="18" charset="0"/>
              </a:rPr>
              <a:t>The framework treats the model as a decision-support artefact rather than a clinical replacement. Its value depends on measurable performance and inspectable behaviour [4], [9], [10].</a:t>
            </a:r>
            <a:endParaRPr lang="en-US" sz="1600" dirty="0">
              <a:latin typeface="Times New Roman" panose="02020603050405020304" pitchFamily="18" charset="0"/>
              <a:cs typeface="Times New Roman" panose="02020603050405020304" pitchFamily="18" charset="0"/>
            </a:endParaRPr>
          </a:p>
        </p:txBody>
      </p:sp>
      <p:sp>
        <p:nvSpPr>
          <p:cNvPr id="19" name="Text 17"/>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8/18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Research Gap and Novelty</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98575"/>
            <a:ext cx="10789920" cy="256032"/>
          </a:xfrm>
          <a:prstGeom prst="rect">
            <a:avLst/>
          </a:prstGeom>
          <a:noFill/>
          <a:ln/>
        </p:spPr>
        <p:txBody>
          <a:bodyPr wrap="square" lIns="0" tIns="0" rIns="0" bIns="0" rtlCol="0" anchor="ctr">
            <a:normAutofit/>
          </a:bodyPr>
          <a:lstStyle/>
          <a:p>
            <a:pPr marL="0" indent="0">
              <a:buNone/>
            </a:pPr>
            <a:r>
              <a:rPr lang="en-US" sz="1400" dirty="0">
                <a:solidFill>
                  <a:srgbClr val="4A5568"/>
                </a:solidFill>
                <a:latin typeface="Times New Roman" panose="02020603050405020304" pitchFamily="18" charset="0"/>
                <a:cs typeface="Times New Roman" panose="02020603050405020304" pitchFamily="18" charset="0"/>
              </a:rPr>
              <a:t>Reproducibility and balanced evaluation were prioritised</a:t>
            </a:r>
            <a:endParaRPr lang="en-US" sz="1400" dirty="0">
              <a:latin typeface="Times New Roman" panose="02020603050405020304" pitchFamily="18" charset="0"/>
              <a:cs typeface="Times New Roman" panose="02020603050405020304" pitchFamily="18" charset="0"/>
            </a:endParaRPr>
          </a:p>
        </p:txBody>
      </p:sp>
      <p:sp>
        <p:nvSpPr>
          <p:cNvPr id="7" name="Text 5"/>
          <p:cNvSpPr/>
          <p:nvPr/>
        </p:nvSpPr>
        <p:spPr>
          <a:xfrm>
            <a:off x="512064" y="1508415"/>
            <a:ext cx="5769864" cy="1143000"/>
          </a:xfrm>
          <a:prstGeom prst="rect">
            <a:avLst/>
          </a:prstGeom>
          <a:noFill/>
          <a:ln/>
        </p:spPr>
        <p:txBody>
          <a:bodyPr wrap="square" lIns="635" tIns="635" rIns="635" bIns="635" rtlCol="0" anchor="t">
            <a:normAutofit fontScale="92500"/>
          </a:bodyPr>
          <a:lstStyle/>
          <a:p>
            <a:pPr marL="0" indent="0" algn="l">
              <a:lnSpc>
                <a:spcPct val="160000"/>
              </a:lnSpc>
              <a:buNone/>
            </a:pPr>
            <a:r>
              <a:rPr lang="en-US" sz="1600" dirty="0">
                <a:solidFill>
                  <a:srgbClr val="1F2A44"/>
                </a:solidFill>
                <a:latin typeface="Times New Roman" panose="02020603050405020304" pitchFamily="18" charset="0"/>
                <a:cs typeface="Times New Roman" panose="02020603050405020304" pitchFamily="18" charset="0"/>
              </a:rPr>
              <a:t>Many studies prioritise model novelty. Student and applied settings also need pipelines that are easy to run, compare and audit. The selected dataset enabled rapid experimentation while preserving a real medical image task.</a:t>
            </a:r>
            <a:endParaRPr lang="en-US" sz="1600" dirty="0">
              <a:latin typeface="Times New Roman" panose="02020603050405020304" pitchFamily="18" charset="0"/>
              <a:cs typeface="Times New Roman" panose="02020603050405020304" pitchFamily="18" charset="0"/>
            </a:endParaRPr>
          </a:p>
        </p:txBody>
      </p:sp>
      <p:sp>
        <p:nvSpPr>
          <p:cNvPr id="8" name="Shape 6"/>
          <p:cNvSpPr/>
          <p:nvPr/>
        </p:nvSpPr>
        <p:spPr>
          <a:xfrm>
            <a:off x="685800" y="2743200"/>
            <a:ext cx="2820924" cy="553212"/>
          </a:xfrm>
          <a:prstGeom prst="roundRect">
            <a:avLst>
              <a:gd name="adj" fmla="val 4132"/>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9" name="Text 7"/>
          <p:cNvSpPr/>
          <p:nvPr/>
        </p:nvSpPr>
        <p:spPr>
          <a:xfrm>
            <a:off x="722376" y="2779776"/>
            <a:ext cx="2761488" cy="493776"/>
          </a:xfrm>
          <a:prstGeom prst="rect">
            <a:avLst/>
          </a:prstGeom>
          <a:noFill/>
          <a:ln/>
        </p:spPr>
        <p:txBody>
          <a:bodyPr wrap="square" lIns="0" tIns="0" rIns="0" bIns="0" rtlCol="0" anchor="ctr">
            <a:normAutofit/>
          </a:bodyPr>
          <a:lstStyle/>
          <a:p>
            <a:pPr marL="0" indent="0" algn="ctr">
              <a:buNone/>
            </a:pPr>
            <a:r>
              <a:rPr lang="en-US" sz="1030" b="1" dirty="0">
                <a:solidFill>
                  <a:srgbClr val="FFFFFF"/>
                </a:solidFill>
                <a:latin typeface="Times New Roman" panose="02020603050405020304" pitchFamily="18" charset="0"/>
                <a:cs typeface="Times New Roman" panose="02020603050405020304" pitchFamily="18" charset="0"/>
              </a:rPr>
              <a:t>Observed gap</a:t>
            </a:r>
            <a:endParaRPr lang="en-US" sz="1030" dirty="0">
              <a:latin typeface="Times New Roman" panose="02020603050405020304" pitchFamily="18" charset="0"/>
              <a:cs typeface="Times New Roman" panose="02020603050405020304" pitchFamily="18" charset="0"/>
            </a:endParaRPr>
          </a:p>
        </p:txBody>
      </p:sp>
      <p:sp>
        <p:nvSpPr>
          <p:cNvPr id="10" name="Shape 8"/>
          <p:cNvSpPr/>
          <p:nvPr/>
        </p:nvSpPr>
        <p:spPr>
          <a:xfrm>
            <a:off x="3520440" y="2743200"/>
            <a:ext cx="2866644" cy="553212"/>
          </a:xfrm>
          <a:prstGeom prst="roundRect">
            <a:avLst>
              <a:gd name="adj" fmla="val 4132"/>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1" name="Text 9"/>
          <p:cNvSpPr/>
          <p:nvPr/>
        </p:nvSpPr>
        <p:spPr>
          <a:xfrm>
            <a:off x="3557016" y="2779776"/>
            <a:ext cx="2807208" cy="493776"/>
          </a:xfrm>
          <a:prstGeom prst="rect">
            <a:avLst/>
          </a:prstGeom>
          <a:noFill/>
          <a:ln/>
        </p:spPr>
        <p:txBody>
          <a:bodyPr wrap="square" lIns="0" tIns="0" rIns="0" bIns="0" rtlCol="0" anchor="ctr">
            <a:normAutofit/>
          </a:bodyPr>
          <a:lstStyle/>
          <a:p>
            <a:pPr marL="0" indent="0" algn="ctr">
              <a:buNone/>
            </a:pPr>
            <a:r>
              <a:rPr lang="en-US" sz="1030" b="1" dirty="0">
                <a:solidFill>
                  <a:srgbClr val="FFFFFF"/>
                </a:solidFill>
                <a:latin typeface="Times New Roman" panose="02020603050405020304" pitchFamily="18" charset="0"/>
                <a:cs typeface="Times New Roman" panose="02020603050405020304" pitchFamily="18" charset="0"/>
              </a:rPr>
              <a:t>Novel response</a:t>
            </a:r>
            <a:endParaRPr lang="en-US" sz="1030" dirty="0">
              <a:latin typeface="Times New Roman" panose="02020603050405020304" pitchFamily="18" charset="0"/>
              <a:cs typeface="Times New Roman" panose="02020603050405020304" pitchFamily="18" charset="0"/>
            </a:endParaRPr>
          </a:p>
        </p:txBody>
      </p:sp>
      <p:sp>
        <p:nvSpPr>
          <p:cNvPr id="12" name="Shape 10"/>
          <p:cNvSpPr/>
          <p:nvPr/>
        </p:nvSpPr>
        <p:spPr>
          <a:xfrm>
            <a:off x="685800" y="3310128"/>
            <a:ext cx="2820924" cy="553212"/>
          </a:xfrm>
          <a:prstGeom prst="roundRect">
            <a:avLst>
              <a:gd name="adj" fmla="val 413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3" name="Text 11"/>
          <p:cNvSpPr/>
          <p:nvPr/>
        </p:nvSpPr>
        <p:spPr>
          <a:xfrm>
            <a:off x="722376" y="3346704"/>
            <a:ext cx="276148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Complex methods are hard to reproduce</a:t>
            </a:r>
            <a:endParaRPr lang="en-US" sz="1030" dirty="0">
              <a:latin typeface="Times New Roman" panose="02020603050405020304" pitchFamily="18" charset="0"/>
              <a:cs typeface="Times New Roman" panose="02020603050405020304" pitchFamily="18" charset="0"/>
            </a:endParaRPr>
          </a:p>
        </p:txBody>
      </p:sp>
      <p:sp>
        <p:nvSpPr>
          <p:cNvPr id="14" name="Shape 12"/>
          <p:cNvSpPr/>
          <p:nvPr/>
        </p:nvSpPr>
        <p:spPr>
          <a:xfrm>
            <a:off x="3520440" y="3310128"/>
            <a:ext cx="2866644" cy="553212"/>
          </a:xfrm>
          <a:prstGeom prst="roundRect">
            <a:avLst>
              <a:gd name="adj" fmla="val 413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5" name="Text 13"/>
          <p:cNvSpPr/>
          <p:nvPr/>
        </p:nvSpPr>
        <p:spPr>
          <a:xfrm>
            <a:off x="3557016" y="3346704"/>
            <a:ext cx="280720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Single Colab notebook with fixed paths</a:t>
            </a:r>
            <a:endParaRPr lang="en-US" sz="1030" dirty="0">
              <a:latin typeface="Times New Roman" panose="02020603050405020304" pitchFamily="18" charset="0"/>
              <a:cs typeface="Times New Roman" panose="02020603050405020304" pitchFamily="18" charset="0"/>
            </a:endParaRPr>
          </a:p>
        </p:txBody>
      </p:sp>
      <p:sp>
        <p:nvSpPr>
          <p:cNvPr id="16" name="Shape 14"/>
          <p:cNvSpPr/>
          <p:nvPr/>
        </p:nvSpPr>
        <p:spPr>
          <a:xfrm>
            <a:off x="685800" y="3877056"/>
            <a:ext cx="2820924" cy="553212"/>
          </a:xfrm>
          <a:prstGeom prst="roundRect">
            <a:avLst>
              <a:gd name="adj" fmla="val 413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7" name="Text 15"/>
          <p:cNvSpPr/>
          <p:nvPr/>
        </p:nvSpPr>
        <p:spPr>
          <a:xfrm>
            <a:off x="722376" y="3913632"/>
            <a:ext cx="276148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Accuracy hides clinical weakness</a:t>
            </a:r>
            <a:endParaRPr lang="en-US" sz="1030" dirty="0">
              <a:latin typeface="Times New Roman" panose="02020603050405020304" pitchFamily="18" charset="0"/>
              <a:cs typeface="Times New Roman" panose="02020603050405020304" pitchFamily="18" charset="0"/>
            </a:endParaRPr>
          </a:p>
        </p:txBody>
      </p:sp>
      <p:sp>
        <p:nvSpPr>
          <p:cNvPr id="18" name="Shape 16"/>
          <p:cNvSpPr/>
          <p:nvPr/>
        </p:nvSpPr>
        <p:spPr>
          <a:xfrm>
            <a:off x="3520440" y="3877056"/>
            <a:ext cx="2866644" cy="553212"/>
          </a:xfrm>
          <a:prstGeom prst="roundRect">
            <a:avLst>
              <a:gd name="adj" fmla="val 413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9" name="Text 17"/>
          <p:cNvSpPr/>
          <p:nvPr/>
        </p:nvSpPr>
        <p:spPr>
          <a:xfrm>
            <a:off x="3557016" y="3913632"/>
            <a:ext cx="280720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Report recall, F1, ROC-AUC and confusion matrices</a:t>
            </a:r>
            <a:endParaRPr lang="en-US" sz="1030" dirty="0">
              <a:latin typeface="Times New Roman" panose="02020603050405020304" pitchFamily="18" charset="0"/>
              <a:cs typeface="Times New Roman" panose="02020603050405020304" pitchFamily="18" charset="0"/>
            </a:endParaRPr>
          </a:p>
        </p:txBody>
      </p:sp>
      <p:sp>
        <p:nvSpPr>
          <p:cNvPr id="20" name="Shape 18"/>
          <p:cNvSpPr/>
          <p:nvPr/>
        </p:nvSpPr>
        <p:spPr>
          <a:xfrm>
            <a:off x="685800" y="4443984"/>
            <a:ext cx="2820924" cy="553212"/>
          </a:xfrm>
          <a:prstGeom prst="roundRect">
            <a:avLst>
              <a:gd name="adj" fmla="val 413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1" name="Text 19"/>
          <p:cNvSpPr/>
          <p:nvPr/>
        </p:nvSpPr>
        <p:spPr>
          <a:xfrm>
            <a:off x="722376" y="4480560"/>
            <a:ext cx="276148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Imbalance methods not always helpful</a:t>
            </a:r>
            <a:endParaRPr lang="en-US" sz="1030" dirty="0">
              <a:latin typeface="Times New Roman" panose="02020603050405020304" pitchFamily="18" charset="0"/>
              <a:cs typeface="Times New Roman" panose="02020603050405020304" pitchFamily="18" charset="0"/>
            </a:endParaRPr>
          </a:p>
        </p:txBody>
      </p:sp>
      <p:sp>
        <p:nvSpPr>
          <p:cNvPr id="22" name="Shape 20"/>
          <p:cNvSpPr/>
          <p:nvPr/>
        </p:nvSpPr>
        <p:spPr>
          <a:xfrm>
            <a:off x="3520440" y="4443984"/>
            <a:ext cx="2866644" cy="553212"/>
          </a:xfrm>
          <a:prstGeom prst="roundRect">
            <a:avLst>
              <a:gd name="adj" fmla="val 4132"/>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3" name="Text 21"/>
          <p:cNvSpPr/>
          <p:nvPr/>
        </p:nvSpPr>
        <p:spPr>
          <a:xfrm>
            <a:off x="3557016" y="4480560"/>
            <a:ext cx="280720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Test class weights and focal loss</a:t>
            </a:r>
            <a:endParaRPr lang="en-US" sz="1030" dirty="0">
              <a:latin typeface="Times New Roman" panose="02020603050405020304" pitchFamily="18" charset="0"/>
              <a:cs typeface="Times New Roman" panose="02020603050405020304" pitchFamily="18" charset="0"/>
            </a:endParaRPr>
          </a:p>
        </p:txBody>
      </p:sp>
      <p:sp>
        <p:nvSpPr>
          <p:cNvPr id="24" name="Shape 22"/>
          <p:cNvSpPr/>
          <p:nvPr/>
        </p:nvSpPr>
        <p:spPr>
          <a:xfrm>
            <a:off x="685800" y="5010912"/>
            <a:ext cx="2820924" cy="553212"/>
          </a:xfrm>
          <a:prstGeom prst="roundRect">
            <a:avLst>
              <a:gd name="adj" fmla="val 413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5" name="Text 23"/>
          <p:cNvSpPr/>
          <p:nvPr/>
        </p:nvSpPr>
        <p:spPr>
          <a:xfrm>
            <a:off x="722376" y="5047488"/>
            <a:ext cx="276148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Black-box predictions reduce trust</a:t>
            </a:r>
            <a:endParaRPr lang="en-US" sz="1030" dirty="0">
              <a:latin typeface="Times New Roman" panose="02020603050405020304" pitchFamily="18" charset="0"/>
              <a:cs typeface="Times New Roman" panose="02020603050405020304" pitchFamily="18" charset="0"/>
            </a:endParaRPr>
          </a:p>
        </p:txBody>
      </p:sp>
      <p:sp>
        <p:nvSpPr>
          <p:cNvPr id="26" name="Shape 24"/>
          <p:cNvSpPr/>
          <p:nvPr/>
        </p:nvSpPr>
        <p:spPr>
          <a:xfrm>
            <a:off x="3520440" y="5010912"/>
            <a:ext cx="2866644" cy="553212"/>
          </a:xfrm>
          <a:prstGeom prst="roundRect">
            <a:avLst>
              <a:gd name="adj" fmla="val 4132"/>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7" name="Text 25"/>
          <p:cNvSpPr/>
          <p:nvPr/>
        </p:nvSpPr>
        <p:spPr>
          <a:xfrm>
            <a:off x="3557016" y="5047488"/>
            <a:ext cx="2807208" cy="493776"/>
          </a:xfrm>
          <a:prstGeom prst="rect">
            <a:avLst/>
          </a:prstGeom>
          <a:noFill/>
          <a:ln/>
        </p:spPr>
        <p:txBody>
          <a:bodyPr wrap="square" lIns="0" tIns="0" rIns="0" bIns="0" rtlCol="0" anchor="ctr">
            <a:normAutofit/>
          </a:bodyPr>
          <a:lstStyle/>
          <a:p>
            <a:pPr marL="0" indent="0" algn="ctr">
              <a:buNone/>
            </a:pPr>
            <a:r>
              <a:rPr lang="en-US" sz="1030" dirty="0">
                <a:solidFill>
                  <a:srgbClr val="1F2A44"/>
                </a:solidFill>
                <a:latin typeface="Times New Roman" panose="02020603050405020304" pitchFamily="18" charset="0"/>
                <a:cs typeface="Times New Roman" panose="02020603050405020304" pitchFamily="18" charset="0"/>
              </a:rPr>
              <a:t>Generate Grad-CAM evidence</a:t>
            </a:r>
            <a:endParaRPr lang="en-US" sz="1030" dirty="0">
              <a:latin typeface="Times New Roman" panose="02020603050405020304" pitchFamily="18" charset="0"/>
              <a:cs typeface="Times New Roman" panose="02020603050405020304" pitchFamily="18" charset="0"/>
            </a:endParaRPr>
          </a:p>
        </p:txBody>
      </p:sp>
      <p:sp>
        <p:nvSpPr>
          <p:cNvPr id="28" name="Shape 26"/>
          <p:cNvSpPr/>
          <p:nvPr/>
        </p:nvSpPr>
        <p:spPr>
          <a:xfrm>
            <a:off x="6784847" y="664235"/>
            <a:ext cx="5292134" cy="3212821"/>
          </a:xfrm>
          <a:prstGeom prst="roundRect">
            <a:avLst>
              <a:gd name="adj" fmla="val 2135"/>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29" name="Image 0" descr="/mnt/data/comp.png"/>
          <p:cNvPicPr>
            <a:picLocks noChangeAspect="1"/>
          </p:cNvPicPr>
          <p:nvPr/>
        </p:nvPicPr>
        <p:blipFill>
          <a:blip r:embed="rId3"/>
          <a:stretch>
            <a:fillRect/>
          </a:stretch>
        </p:blipFill>
        <p:spPr>
          <a:xfrm>
            <a:off x="6784846" y="932689"/>
            <a:ext cx="5158308" cy="2560320"/>
          </a:xfrm>
          <a:prstGeom prst="rect">
            <a:avLst/>
          </a:prstGeom>
        </p:spPr>
      </p:pic>
      <p:sp>
        <p:nvSpPr>
          <p:cNvPr id="30" name="Shape 27"/>
          <p:cNvSpPr/>
          <p:nvPr/>
        </p:nvSpPr>
        <p:spPr>
          <a:xfrm>
            <a:off x="7196328" y="4315968"/>
            <a:ext cx="4096512" cy="2248734"/>
          </a:xfrm>
          <a:prstGeom prst="roundRect">
            <a:avLst>
              <a:gd name="adj" fmla="val 3409"/>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31" name="Image 1" descr="/mnt/data/roc alg 2.png"/>
          <p:cNvPicPr>
            <a:picLocks noChangeAspect="1"/>
          </p:cNvPicPr>
          <p:nvPr/>
        </p:nvPicPr>
        <p:blipFill>
          <a:blip r:embed="rId4"/>
          <a:stretch>
            <a:fillRect/>
          </a:stretch>
        </p:blipFill>
        <p:spPr>
          <a:xfrm>
            <a:off x="7781027" y="4472812"/>
            <a:ext cx="2941608" cy="2091890"/>
          </a:xfrm>
          <a:prstGeom prst="rect">
            <a:avLst/>
          </a:prstGeom>
        </p:spPr>
      </p:pic>
      <p:sp>
        <p:nvSpPr>
          <p:cNvPr id="32" name="Text 28"/>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9/18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Conceptual Framework and System Architecture</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365760"/>
          </a:xfrm>
          <a:prstGeom prst="rect">
            <a:avLst/>
          </a:prstGeom>
          <a:noFill/>
          <a:ln/>
        </p:spPr>
        <p:txBody>
          <a:bodyPr wrap="square" lIns="0" tIns="0" rIns="0" bIns="0" rtlCol="0" anchor="ctr">
            <a:normAutofit/>
          </a:bodyPr>
          <a:lstStyle/>
          <a:p>
            <a:pPr marL="0" indent="0">
              <a:lnSpc>
                <a:spcPct val="150000"/>
              </a:lnSpc>
              <a:buNone/>
            </a:pPr>
            <a:r>
              <a:rPr lang="en-US" sz="1200" dirty="0">
                <a:solidFill>
                  <a:srgbClr val="4A5568"/>
                </a:solidFill>
                <a:latin typeface="Times New Roman" panose="02020603050405020304" pitchFamily="18" charset="0"/>
                <a:cs typeface="Times New Roman" panose="02020603050405020304" pitchFamily="18" charset="0"/>
              </a:rPr>
              <a:t>Binary pipeline: images → preprocessing → modelling → evaluation → explainability</a:t>
            </a:r>
            <a:endParaRPr lang="en-US" sz="1200" dirty="0">
              <a:latin typeface="Times New Roman" panose="02020603050405020304" pitchFamily="18" charset="0"/>
              <a:cs typeface="Times New Roman" panose="02020603050405020304" pitchFamily="18" charset="0"/>
            </a:endParaRPr>
          </a:p>
        </p:txBody>
      </p:sp>
      <p:sp>
        <p:nvSpPr>
          <p:cNvPr id="7" name="Shape 5"/>
          <p:cNvSpPr/>
          <p:nvPr/>
        </p:nvSpPr>
        <p:spPr>
          <a:xfrm>
            <a:off x="475488" y="1389888"/>
            <a:ext cx="11210544" cy="3072384"/>
          </a:xfrm>
          <a:prstGeom prst="roundRect">
            <a:avLst>
              <a:gd name="adj" fmla="val 1786"/>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8" name="Image 0" descr="/mnt/data/architecture_cards_crop.png"/>
          <p:cNvPicPr>
            <a:picLocks noChangeAspect="1"/>
          </p:cNvPicPr>
          <p:nvPr/>
        </p:nvPicPr>
        <p:blipFill>
          <a:blip r:embed="rId3"/>
          <a:stretch>
            <a:fillRect/>
          </a:stretch>
        </p:blipFill>
        <p:spPr>
          <a:xfrm>
            <a:off x="502920" y="1595628"/>
            <a:ext cx="11155680" cy="2728544"/>
          </a:xfrm>
          <a:prstGeom prst="rect">
            <a:avLst/>
          </a:prstGeom>
        </p:spPr>
      </p:pic>
      <p:sp>
        <p:nvSpPr>
          <p:cNvPr id="9" name="Text 6"/>
          <p:cNvSpPr/>
          <p:nvPr/>
        </p:nvSpPr>
        <p:spPr>
          <a:xfrm>
            <a:off x="685800" y="5074920"/>
            <a:ext cx="10789920" cy="960120"/>
          </a:xfrm>
          <a:prstGeom prst="rect">
            <a:avLst/>
          </a:prstGeom>
          <a:noFill/>
          <a:ln/>
        </p:spPr>
        <p:txBody>
          <a:bodyPr wrap="square" lIns="635" tIns="635" rIns="635" bIns="635" rtlCol="0" anchor="t">
            <a:normAutofit/>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The architecture was adapted into a binary benign/malignant workflow. The same logic was retained: controlled data flow, transfer learning, metric-based evaluation and explainability output.</a:t>
            </a:r>
            <a:endParaRPr lang="en-US" sz="1600" dirty="0">
              <a:latin typeface="Times New Roman" panose="02020603050405020304" pitchFamily="18" charset="0"/>
              <a:cs typeface="Times New Roman" panose="02020603050405020304" pitchFamily="18" charset="0"/>
            </a:endParaRPr>
          </a:p>
        </p:txBody>
      </p:sp>
      <p:sp>
        <p:nvSpPr>
          <p:cNvPr id="10" name="Text 7"/>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10/18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B703"/>
          </a:solidFill>
          <a:ln w="12700">
            <a:solidFill>
              <a:srgbClr val="FFB703"/>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B703"/>
          </a:solidFill>
          <a:ln w="12700">
            <a:solidFill>
              <a:srgbClr val="FFB703"/>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Autofit/>
          </a:bodyPr>
          <a:lstStyle/>
          <a:p>
            <a:pPr marL="0" indent="0">
              <a:buNone/>
            </a:pPr>
            <a:r>
              <a:rPr lang="en-US" sz="2800" b="1" dirty="0">
                <a:solidFill>
                  <a:srgbClr val="1F2A44"/>
                </a:solidFill>
                <a:latin typeface="Times New Roman" panose="02020603050405020304" pitchFamily="18" charset="0"/>
                <a:cs typeface="Times New Roman" panose="02020603050405020304" pitchFamily="18" charset="0"/>
              </a:rPr>
              <a:t>Methodology</a:t>
            </a:r>
            <a:r>
              <a:rPr lang="en-US" sz="4000" b="1" dirty="0">
                <a:solidFill>
                  <a:srgbClr val="1F2A44"/>
                </a:solidFill>
                <a:latin typeface="Times New Roman" panose="02020603050405020304" pitchFamily="18" charset="0"/>
                <a:cs typeface="Times New Roman" panose="02020603050405020304" pitchFamily="18" charset="0"/>
              </a:rPr>
              <a:t> </a:t>
            </a:r>
            <a:r>
              <a:rPr lang="en-US" sz="2800" b="1" dirty="0">
                <a:solidFill>
                  <a:srgbClr val="1F2A44"/>
                </a:solidFill>
                <a:latin typeface="Times New Roman" panose="02020603050405020304" pitchFamily="18" charset="0"/>
                <a:cs typeface="Times New Roman" panose="02020603050405020304" pitchFamily="18" charset="0"/>
              </a:rPr>
              <a:t>Overview</a:t>
            </a:r>
            <a:endParaRPr lang="en-US" sz="40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B703"/>
          </a:solidFill>
          <a:ln w="12700">
            <a:solidFill>
              <a:srgbClr val="FFB703"/>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Autofit/>
          </a:bodyPr>
          <a:lstStyle/>
          <a:p>
            <a:pPr marL="0" indent="0">
              <a:lnSpc>
                <a:spcPct val="150000"/>
              </a:lnSpc>
              <a:buNone/>
            </a:pPr>
            <a:r>
              <a:rPr lang="en-US" sz="1400" dirty="0">
                <a:solidFill>
                  <a:srgbClr val="4A5568"/>
                </a:solidFill>
                <a:latin typeface="Times New Roman" panose="02020603050405020304" pitchFamily="18" charset="0"/>
                <a:cs typeface="Times New Roman" panose="02020603050405020304" pitchFamily="18" charset="0"/>
              </a:rPr>
              <a:t>Secondary data, positivist philosophy and deductive logic</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594360" y="1417320"/>
            <a:ext cx="2409444" cy="717804"/>
          </a:xfrm>
          <a:prstGeom prst="roundRect">
            <a:avLst>
              <a:gd name="adj" fmla="val 3185"/>
            </a:avLst>
          </a:prstGeom>
          <a:solidFill>
            <a:srgbClr val="1F2A44"/>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8" name="Text 6"/>
          <p:cNvSpPr/>
          <p:nvPr/>
        </p:nvSpPr>
        <p:spPr>
          <a:xfrm>
            <a:off x="630936" y="1453896"/>
            <a:ext cx="2350008" cy="658368"/>
          </a:xfrm>
          <a:prstGeom prst="rect">
            <a:avLst/>
          </a:prstGeom>
          <a:noFill/>
          <a:ln/>
        </p:spPr>
        <p:txBody>
          <a:bodyPr wrap="square" lIns="0" tIns="0" rIns="0" bIns="0" rtlCol="0" anchor="ctr">
            <a:normAutofit/>
          </a:bodyP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Layer</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3017520" y="1417320"/>
            <a:ext cx="2272284" cy="717804"/>
          </a:xfrm>
          <a:prstGeom prst="roundRect">
            <a:avLst>
              <a:gd name="adj" fmla="val 3185"/>
            </a:avLst>
          </a:prstGeom>
          <a:solidFill>
            <a:srgbClr val="1F2A44"/>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10" name="Text 8"/>
          <p:cNvSpPr/>
          <p:nvPr/>
        </p:nvSpPr>
        <p:spPr>
          <a:xfrm>
            <a:off x="3054096" y="1453896"/>
            <a:ext cx="2212848" cy="658368"/>
          </a:xfrm>
          <a:prstGeom prst="rect">
            <a:avLst/>
          </a:prstGeom>
          <a:noFill/>
          <a:ln/>
        </p:spPr>
        <p:txBody>
          <a:bodyPr wrap="square" lIns="0" tIns="0" rIns="0" bIns="0" rtlCol="0" anchor="ctr">
            <a:normAutofit/>
          </a:bodyP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Choice</a:t>
            </a:r>
            <a:endParaRPr lang="en-US" sz="1400" dirty="0">
              <a:latin typeface="Times New Roman" panose="02020603050405020304" pitchFamily="18" charset="0"/>
              <a:cs typeface="Times New Roman" panose="02020603050405020304" pitchFamily="18" charset="0"/>
            </a:endParaRPr>
          </a:p>
        </p:txBody>
      </p:sp>
      <p:sp>
        <p:nvSpPr>
          <p:cNvPr id="11" name="Shape 9"/>
          <p:cNvSpPr/>
          <p:nvPr/>
        </p:nvSpPr>
        <p:spPr>
          <a:xfrm>
            <a:off x="5303520" y="1417320"/>
            <a:ext cx="6249924" cy="717804"/>
          </a:xfrm>
          <a:prstGeom prst="roundRect">
            <a:avLst>
              <a:gd name="adj" fmla="val 3185"/>
            </a:avLst>
          </a:prstGeom>
          <a:solidFill>
            <a:srgbClr val="1F2A44"/>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12" name="Text 10"/>
          <p:cNvSpPr/>
          <p:nvPr/>
        </p:nvSpPr>
        <p:spPr>
          <a:xfrm>
            <a:off x="5340096" y="1453896"/>
            <a:ext cx="6190488" cy="658368"/>
          </a:xfrm>
          <a:prstGeom prst="rect">
            <a:avLst/>
          </a:prstGeom>
          <a:noFill/>
          <a:ln/>
        </p:spPr>
        <p:txBody>
          <a:bodyPr wrap="square" lIns="0" tIns="0" rIns="0" bIns="0" rtlCol="0" anchor="ctr">
            <a:normAutofit/>
          </a:bodyPr>
          <a:lstStyle/>
          <a:p>
            <a:pPr marL="0" indent="0" algn="ctr">
              <a:buNone/>
            </a:pPr>
            <a:r>
              <a:rPr lang="en-US" b="1" dirty="0">
                <a:solidFill>
                  <a:srgbClr val="FFFFFF"/>
                </a:solidFill>
                <a:latin typeface="Times New Roman" panose="02020603050405020304" pitchFamily="18" charset="0"/>
                <a:cs typeface="Times New Roman" panose="02020603050405020304" pitchFamily="18" charset="0"/>
              </a:rPr>
              <a:t>Reason</a:t>
            </a:r>
            <a:endParaRPr lang="en-US" sz="1400" dirty="0">
              <a:latin typeface="Times New Roman" panose="02020603050405020304" pitchFamily="18" charset="0"/>
              <a:cs typeface="Times New Roman" panose="02020603050405020304" pitchFamily="18" charset="0"/>
            </a:endParaRPr>
          </a:p>
        </p:txBody>
      </p:sp>
      <p:sp>
        <p:nvSpPr>
          <p:cNvPr id="13" name="Shape 11"/>
          <p:cNvSpPr/>
          <p:nvPr/>
        </p:nvSpPr>
        <p:spPr>
          <a:xfrm>
            <a:off x="594360" y="2148840"/>
            <a:ext cx="240944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14" name="Text 12"/>
          <p:cNvSpPr/>
          <p:nvPr/>
        </p:nvSpPr>
        <p:spPr>
          <a:xfrm>
            <a:off x="630936" y="2185416"/>
            <a:ext cx="235000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Research philosophy</a:t>
            </a:r>
            <a:endParaRPr lang="en-US" sz="1400" dirty="0">
              <a:latin typeface="Times New Roman" panose="02020603050405020304" pitchFamily="18" charset="0"/>
              <a:cs typeface="Times New Roman" panose="02020603050405020304" pitchFamily="18" charset="0"/>
            </a:endParaRPr>
          </a:p>
        </p:txBody>
      </p:sp>
      <p:sp>
        <p:nvSpPr>
          <p:cNvPr id="15" name="Shape 13"/>
          <p:cNvSpPr/>
          <p:nvPr/>
        </p:nvSpPr>
        <p:spPr>
          <a:xfrm>
            <a:off x="3017520" y="2148840"/>
            <a:ext cx="227228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16" name="Text 14"/>
          <p:cNvSpPr/>
          <p:nvPr/>
        </p:nvSpPr>
        <p:spPr>
          <a:xfrm>
            <a:off x="3054096" y="2185416"/>
            <a:ext cx="221284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Positivism</a:t>
            </a:r>
            <a:endParaRPr lang="en-US" sz="1400" dirty="0">
              <a:latin typeface="Times New Roman" panose="02020603050405020304" pitchFamily="18" charset="0"/>
              <a:cs typeface="Times New Roman" panose="02020603050405020304" pitchFamily="18" charset="0"/>
            </a:endParaRPr>
          </a:p>
        </p:txBody>
      </p:sp>
      <p:sp>
        <p:nvSpPr>
          <p:cNvPr id="17" name="Shape 15"/>
          <p:cNvSpPr/>
          <p:nvPr/>
        </p:nvSpPr>
        <p:spPr>
          <a:xfrm>
            <a:off x="5303520" y="2148840"/>
            <a:ext cx="624992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18" name="Text 16"/>
          <p:cNvSpPr/>
          <p:nvPr/>
        </p:nvSpPr>
        <p:spPr>
          <a:xfrm>
            <a:off x="5340096" y="2185416"/>
            <a:ext cx="619048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Objective measurement and repeatable testing [11]</a:t>
            </a:r>
            <a:endParaRPr lang="en-US" sz="1400" dirty="0">
              <a:latin typeface="Times New Roman" panose="02020603050405020304" pitchFamily="18" charset="0"/>
              <a:cs typeface="Times New Roman" panose="02020603050405020304" pitchFamily="18" charset="0"/>
            </a:endParaRPr>
          </a:p>
        </p:txBody>
      </p:sp>
      <p:sp>
        <p:nvSpPr>
          <p:cNvPr id="19" name="Shape 17"/>
          <p:cNvSpPr/>
          <p:nvPr/>
        </p:nvSpPr>
        <p:spPr>
          <a:xfrm>
            <a:off x="594360" y="2880360"/>
            <a:ext cx="2409444" cy="717804"/>
          </a:xfrm>
          <a:prstGeom prst="roundRect">
            <a:avLst>
              <a:gd name="adj" fmla="val 3185"/>
            </a:avLst>
          </a:prstGeom>
          <a:solidFill>
            <a:srgbClr val="F4F8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20" name="Text 18"/>
          <p:cNvSpPr/>
          <p:nvPr/>
        </p:nvSpPr>
        <p:spPr>
          <a:xfrm>
            <a:off x="630936" y="2916936"/>
            <a:ext cx="235000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Research approach</a:t>
            </a:r>
            <a:endParaRPr lang="en-US" sz="1400" dirty="0">
              <a:latin typeface="Times New Roman" panose="02020603050405020304" pitchFamily="18" charset="0"/>
              <a:cs typeface="Times New Roman" panose="02020603050405020304" pitchFamily="18" charset="0"/>
            </a:endParaRPr>
          </a:p>
        </p:txBody>
      </p:sp>
      <p:sp>
        <p:nvSpPr>
          <p:cNvPr id="21" name="Shape 19"/>
          <p:cNvSpPr/>
          <p:nvPr/>
        </p:nvSpPr>
        <p:spPr>
          <a:xfrm>
            <a:off x="3017520" y="2880360"/>
            <a:ext cx="2272284" cy="717804"/>
          </a:xfrm>
          <a:prstGeom prst="roundRect">
            <a:avLst>
              <a:gd name="adj" fmla="val 3185"/>
            </a:avLst>
          </a:prstGeom>
          <a:solidFill>
            <a:srgbClr val="F4F8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22" name="Text 20"/>
          <p:cNvSpPr/>
          <p:nvPr/>
        </p:nvSpPr>
        <p:spPr>
          <a:xfrm>
            <a:off x="3054096" y="2916936"/>
            <a:ext cx="221284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Deductive</a:t>
            </a:r>
            <a:endParaRPr lang="en-US" sz="1400" dirty="0">
              <a:latin typeface="Times New Roman" panose="02020603050405020304" pitchFamily="18" charset="0"/>
              <a:cs typeface="Times New Roman" panose="02020603050405020304" pitchFamily="18" charset="0"/>
            </a:endParaRPr>
          </a:p>
        </p:txBody>
      </p:sp>
      <p:sp>
        <p:nvSpPr>
          <p:cNvPr id="23" name="Shape 21"/>
          <p:cNvSpPr/>
          <p:nvPr/>
        </p:nvSpPr>
        <p:spPr>
          <a:xfrm>
            <a:off x="5303520" y="2880360"/>
            <a:ext cx="6249924" cy="717804"/>
          </a:xfrm>
          <a:prstGeom prst="roundRect">
            <a:avLst>
              <a:gd name="adj" fmla="val 3185"/>
            </a:avLst>
          </a:prstGeom>
          <a:solidFill>
            <a:srgbClr val="F4F8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24" name="Text 22"/>
          <p:cNvSpPr/>
          <p:nvPr/>
        </p:nvSpPr>
        <p:spPr>
          <a:xfrm>
            <a:off x="5340096" y="2916936"/>
            <a:ext cx="619048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Existing ML ideas were tested in a defined dataset [11]</a:t>
            </a:r>
            <a:endParaRPr lang="en-US" sz="1400" dirty="0">
              <a:latin typeface="Times New Roman" panose="02020603050405020304" pitchFamily="18" charset="0"/>
              <a:cs typeface="Times New Roman" panose="02020603050405020304" pitchFamily="18" charset="0"/>
            </a:endParaRPr>
          </a:p>
        </p:txBody>
      </p:sp>
      <p:sp>
        <p:nvSpPr>
          <p:cNvPr id="25" name="Shape 23"/>
          <p:cNvSpPr/>
          <p:nvPr/>
        </p:nvSpPr>
        <p:spPr>
          <a:xfrm>
            <a:off x="594360" y="3611880"/>
            <a:ext cx="240944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26" name="Text 24"/>
          <p:cNvSpPr/>
          <p:nvPr/>
        </p:nvSpPr>
        <p:spPr>
          <a:xfrm>
            <a:off x="630936" y="3648456"/>
            <a:ext cx="235000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Research design</a:t>
            </a:r>
            <a:endParaRPr lang="en-US" sz="1400" dirty="0">
              <a:latin typeface="Times New Roman" panose="02020603050405020304" pitchFamily="18" charset="0"/>
              <a:cs typeface="Times New Roman" panose="02020603050405020304" pitchFamily="18" charset="0"/>
            </a:endParaRPr>
          </a:p>
        </p:txBody>
      </p:sp>
      <p:sp>
        <p:nvSpPr>
          <p:cNvPr id="27" name="Shape 25"/>
          <p:cNvSpPr/>
          <p:nvPr/>
        </p:nvSpPr>
        <p:spPr>
          <a:xfrm>
            <a:off x="3017520" y="3611880"/>
            <a:ext cx="227228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28" name="Text 26"/>
          <p:cNvSpPr/>
          <p:nvPr/>
        </p:nvSpPr>
        <p:spPr>
          <a:xfrm>
            <a:off x="3054096" y="3648456"/>
            <a:ext cx="221284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Quantitative experimental</a:t>
            </a:r>
            <a:endParaRPr lang="en-US" sz="1400" dirty="0">
              <a:latin typeface="Times New Roman" panose="02020603050405020304" pitchFamily="18" charset="0"/>
              <a:cs typeface="Times New Roman" panose="02020603050405020304" pitchFamily="18" charset="0"/>
            </a:endParaRPr>
          </a:p>
        </p:txBody>
      </p:sp>
      <p:sp>
        <p:nvSpPr>
          <p:cNvPr id="29" name="Shape 27"/>
          <p:cNvSpPr/>
          <p:nvPr/>
        </p:nvSpPr>
        <p:spPr>
          <a:xfrm>
            <a:off x="5303520" y="3611880"/>
            <a:ext cx="624992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30" name="Text 28"/>
          <p:cNvSpPr/>
          <p:nvPr/>
        </p:nvSpPr>
        <p:spPr>
          <a:xfrm>
            <a:off x="5340096" y="3648456"/>
            <a:ext cx="619048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Five algorithms compared under controlled settings [9]</a:t>
            </a:r>
            <a:endParaRPr lang="en-US" sz="1400" dirty="0">
              <a:latin typeface="Times New Roman" panose="02020603050405020304" pitchFamily="18" charset="0"/>
              <a:cs typeface="Times New Roman" panose="02020603050405020304" pitchFamily="18" charset="0"/>
            </a:endParaRPr>
          </a:p>
        </p:txBody>
      </p:sp>
      <p:sp>
        <p:nvSpPr>
          <p:cNvPr id="31" name="Shape 29"/>
          <p:cNvSpPr/>
          <p:nvPr/>
        </p:nvSpPr>
        <p:spPr>
          <a:xfrm>
            <a:off x="594360" y="4343400"/>
            <a:ext cx="2409444" cy="717804"/>
          </a:xfrm>
          <a:prstGeom prst="roundRect">
            <a:avLst>
              <a:gd name="adj" fmla="val 3185"/>
            </a:avLst>
          </a:prstGeom>
          <a:solidFill>
            <a:srgbClr val="F4F8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32" name="Text 30"/>
          <p:cNvSpPr/>
          <p:nvPr/>
        </p:nvSpPr>
        <p:spPr>
          <a:xfrm>
            <a:off x="630936" y="4379976"/>
            <a:ext cx="235000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Data collection</a:t>
            </a:r>
            <a:endParaRPr lang="en-US" sz="1400" dirty="0">
              <a:latin typeface="Times New Roman" panose="02020603050405020304" pitchFamily="18" charset="0"/>
              <a:cs typeface="Times New Roman" panose="02020603050405020304" pitchFamily="18" charset="0"/>
            </a:endParaRPr>
          </a:p>
        </p:txBody>
      </p:sp>
      <p:sp>
        <p:nvSpPr>
          <p:cNvPr id="33" name="Shape 31"/>
          <p:cNvSpPr/>
          <p:nvPr/>
        </p:nvSpPr>
        <p:spPr>
          <a:xfrm>
            <a:off x="3017520" y="4343400"/>
            <a:ext cx="2272284" cy="717804"/>
          </a:xfrm>
          <a:prstGeom prst="roundRect">
            <a:avLst>
              <a:gd name="adj" fmla="val 3185"/>
            </a:avLst>
          </a:prstGeom>
          <a:solidFill>
            <a:srgbClr val="F4F8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34" name="Text 32"/>
          <p:cNvSpPr/>
          <p:nvPr/>
        </p:nvSpPr>
        <p:spPr>
          <a:xfrm>
            <a:off x="3054096" y="4379976"/>
            <a:ext cx="221284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Secondary images only</a:t>
            </a:r>
            <a:endParaRPr lang="en-US" sz="1400" dirty="0">
              <a:latin typeface="Times New Roman" panose="02020603050405020304" pitchFamily="18" charset="0"/>
              <a:cs typeface="Times New Roman" panose="02020603050405020304" pitchFamily="18" charset="0"/>
            </a:endParaRPr>
          </a:p>
        </p:txBody>
      </p:sp>
      <p:sp>
        <p:nvSpPr>
          <p:cNvPr id="35" name="Shape 33"/>
          <p:cNvSpPr/>
          <p:nvPr/>
        </p:nvSpPr>
        <p:spPr>
          <a:xfrm>
            <a:off x="5303520" y="4343400"/>
            <a:ext cx="6249924" cy="717804"/>
          </a:xfrm>
          <a:prstGeom prst="roundRect">
            <a:avLst>
              <a:gd name="adj" fmla="val 3185"/>
            </a:avLst>
          </a:prstGeom>
          <a:solidFill>
            <a:srgbClr val="F4F8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36" name="Text 34"/>
          <p:cNvSpPr/>
          <p:nvPr/>
        </p:nvSpPr>
        <p:spPr>
          <a:xfrm>
            <a:off x="5340096" y="4379976"/>
            <a:ext cx="619048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No interviews, surveys or clinical trials</a:t>
            </a:r>
            <a:endParaRPr lang="en-US" sz="1400" dirty="0">
              <a:latin typeface="Times New Roman" panose="02020603050405020304" pitchFamily="18" charset="0"/>
              <a:cs typeface="Times New Roman" panose="02020603050405020304" pitchFamily="18" charset="0"/>
            </a:endParaRPr>
          </a:p>
        </p:txBody>
      </p:sp>
      <p:sp>
        <p:nvSpPr>
          <p:cNvPr id="37" name="Shape 35"/>
          <p:cNvSpPr/>
          <p:nvPr/>
        </p:nvSpPr>
        <p:spPr>
          <a:xfrm>
            <a:off x="594360" y="5074920"/>
            <a:ext cx="240944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38" name="Text 36"/>
          <p:cNvSpPr/>
          <p:nvPr/>
        </p:nvSpPr>
        <p:spPr>
          <a:xfrm>
            <a:off x="630936" y="5111496"/>
            <a:ext cx="235000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Analysis</a:t>
            </a:r>
            <a:endParaRPr lang="en-US" sz="1400" dirty="0">
              <a:latin typeface="Times New Roman" panose="02020603050405020304" pitchFamily="18" charset="0"/>
              <a:cs typeface="Times New Roman" panose="02020603050405020304" pitchFamily="18" charset="0"/>
            </a:endParaRPr>
          </a:p>
        </p:txBody>
      </p:sp>
      <p:sp>
        <p:nvSpPr>
          <p:cNvPr id="39" name="Shape 37"/>
          <p:cNvSpPr/>
          <p:nvPr/>
        </p:nvSpPr>
        <p:spPr>
          <a:xfrm>
            <a:off x="3017520" y="5074920"/>
            <a:ext cx="227228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40" name="Text 38"/>
          <p:cNvSpPr/>
          <p:nvPr/>
        </p:nvSpPr>
        <p:spPr>
          <a:xfrm>
            <a:off x="3054096" y="5111496"/>
            <a:ext cx="221284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Computational evaluation</a:t>
            </a:r>
            <a:endParaRPr lang="en-US" sz="1400" dirty="0">
              <a:latin typeface="Times New Roman" panose="02020603050405020304" pitchFamily="18" charset="0"/>
              <a:cs typeface="Times New Roman" panose="02020603050405020304" pitchFamily="18" charset="0"/>
            </a:endParaRPr>
          </a:p>
        </p:txBody>
      </p:sp>
      <p:sp>
        <p:nvSpPr>
          <p:cNvPr id="41" name="Shape 39"/>
          <p:cNvSpPr/>
          <p:nvPr/>
        </p:nvSpPr>
        <p:spPr>
          <a:xfrm>
            <a:off x="5303520" y="5074920"/>
            <a:ext cx="6249924" cy="717804"/>
          </a:xfrm>
          <a:prstGeom prst="roundRect">
            <a:avLst>
              <a:gd name="adj" fmla="val 3185"/>
            </a:avLst>
          </a:prstGeom>
          <a:solidFill>
            <a:srgbClr val="FFFFFF"/>
          </a:solidFill>
          <a:ln w="12700">
            <a:solidFill>
              <a:srgbClr val="D4DCEB">
                <a:alpha val="80000"/>
              </a:srgbClr>
            </a:solidFill>
            <a:prstDash val="solid"/>
          </a:ln>
        </p:spPr>
        <p:txBody>
          <a:bodyPr/>
          <a:lstStyle/>
          <a:p>
            <a:endParaRPr lang="en-GB" sz="3200">
              <a:latin typeface="Times New Roman" panose="02020603050405020304" pitchFamily="18" charset="0"/>
              <a:cs typeface="Times New Roman" panose="02020603050405020304" pitchFamily="18" charset="0"/>
            </a:endParaRPr>
          </a:p>
        </p:txBody>
      </p:sp>
      <p:sp>
        <p:nvSpPr>
          <p:cNvPr id="42" name="Text 40"/>
          <p:cNvSpPr/>
          <p:nvPr/>
        </p:nvSpPr>
        <p:spPr>
          <a:xfrm>
            <a:off x="5340096" y="5111496"/>
            <a:ext cx="6190488" cy="658368"/>
          </a:xfrm>
          <a:prstGeom prst="rect">
            <a:avLst/>
          </a:prstGeom>
          <a:noFill/>
          <a:ln/>
        </p:spPr>
        <p:txBody>
          <a:bodyPr wrap="square" lIns="0" tIns="0" rIns="0" bIns="0" rtlCol="0" anchor="ctr">
            <a:normAutofit/>
          </a:bodyPr>
          <a:lstStyle/>
          <a:p>
            <a:pPr marL="0" indent="0" algn="ctr">
              <a:buNone/>
            </a:pPr>
            <a:r>
              <a:rPr lang="en-US" sz="1400" dirty="0">
                <a:solidFill>
                  <a:srgbClr val="1F2A44"/>
                </a:solidFill>
                <a:latin typeface="Times New Roman" panose="02020603050405020304" pitchFamily="18" charset="0"/>
                <a:cs typeface="Times New Roman" panose="02020603050405020304" pitchFamily="18" charset="0"/>
              </a:rPr>
              <a:t>Metrics, ROC curves, confusion matrices and Grad-CAM</a:t>
            </a:r>
            <a:endParaRPr lang="en-US" sz="1400" dirty="0">
              <a:latin typeface="Times New Roman" panose="02020603050405020304" pitchFamily="18" charset="0"/>
              <a:cs typeface="Times New Roman" panose="02020603050405020304" pitchFamily="18" charset="0"/>
            </a:endParaRPr>
          </a:p>
        </p:txBody>
      </p:sp>
      <p:sp>
        <p:nvSpPr>
          <p:cNvPr id="43" name="Text 41"/>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1100" dirty="0">
                <a:solidFill>
                  <a:srgbClr val="4A5568"/>
                </a:solidFill>
                <a:latin typeface="Times New Roman" panose="02020603050405020304" pitchFamily="18" charset="0"/>
                <a:cs typeface="Times New Roman" panose="02020603050405020304" pitchFamily="18" charset="0"/>
              </a:rPr>
              <a:t>11/18</a:t>
            </a:r>
            <a:endParaRPr lang="en-US"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Implementation Environment</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12064" y="1147572"/>
            <a:ext cx="10789920" cy="256032"/>
          </a:xfrm>
          <a:prstGeom prst="rect">
            <a:avLst/>
          </a:prstGeom>
          <a:noFill/>
          <a:ln/>
        </p:spPr>
        <p:txBody>
          <a:bodyPr wrap="square" lIns="0" tIns="0" rIns="0" bIns="0" rtlCol="0" anchor="ctr">
            <a:normAutofit/>
          </a:bodyPr>
          <a:lstStyle/>
          <a:p>
            <a:pPr marL="0" indent="0">
              <a:buNone/>
            </a:pPr>
            <a:r>
              <a:rPr lang="en-US" sz="1200" dirty="0">
                <a:solidFill>
                  <a:srgbClr val="4A5568"/>
                </a:solidFill>
                <a:latin typeface="Times New Roman" panose="02020603050405020304" pitchFamily="18" charset="0"/>
                <a:cs typeface="Times New Roman" panose="02020603050405020304" pitchFamily="18" charset="0"/>
              </a:rPr>
              <a:t>Python notebook workflow in Google Colab</a:t>
            </a:r>
            <a:endParaRPr lang="en-US" sz="1200" dirty="0">
              <a:latin typeface="Times New Roman" panose="02020603050405020304" pitchFamily="18" charset="0"/>
              <a:cs typeface="Times New Roman" panose="02020603050405020304" pitchFamily="18" charset="0"/>
            </a:endParaRPr>
          </a:p>
        </p:txBody>
      </p:sp>
      <p:sp>
        <p:nvSpPr>
          <p:cNvPr id="7" name="Text 5"/>
          <p:cNvSpPr/>
          <p:nvPr/>
        </p:nvSpPr>
        <p:spPr>
          <a:xfrm>
            <a:off x="512064" y="1723644"/>
            <a:ext cx="5583936" cy="1220724"/>
          </a:xfrm>
          <a:prstGeom prst="rect">
            <a:avLst/>
          </a:prstGeom>
          <a:noFill/>
          <a:ln/>
        </p:spPr>
        <p:txBody>
          <a:bodyPr wrap="square" lIns="635" tIns="635" rIns="635" bIns="635" rtlCol="0" anchor="t">
            <a:normAutofit/>
          </a:bodyPr>
          <a:lstStyle/>
          <a:p>
            <a:pPr marL="0" indent="0" algn="l">
              <a:buNone/>
            </a:pPr>
            <a:r>
              <a:rPr lang="en-US" sz="1600" dirty="0">
                <a:solidFill>
                  <a:srgbClr val="1F2A44"/>
                </a:solidFill>
                <a:latin typeface="Times New Roman" panose="02020603050405020304" pitchFamily="18" charset="0"/>
                <a:cs typeface="Times New Roman" panose="02020603050405020304" pitchFamily="18" charset="0"/>
              </a:rPr>
              <a:t>The system was implemented as a complete notebook. The zip archive was loaded at /content/archive.zip, extracted into data folders, converted into data frames, cleaned, split, trained and evaluated.</a:t>
            </a:r>
            <a:endParaRPr lang="en-US" sz="1600" dirty="0">
              <a:latin typeface="Times New Roman" panose="02020603050405020304" pitchFamily="18" charset="0"/>
              <a:cs typeface="Times New Roman" panose="02020603050405020304" pitchFamily="18" charset="0"/>
            </a:endParaRPr>
          </a:p>
        </p:txBody>
      </p:sp>
      <p:sp>
        <p:nvSpPr>
          <p:cNvPr id="8" name="Shape 6"/>
          <p:cNvSpPr/>
          <p:nvPr/>
        </p:nvSpPr>
        <p:spPr>
          <a:xfrm>
            <a:off x="731520" y="3063240"/>
            <a:ext cx="5303520" cy="1234440"/>
          </a:xfrm>
          <a:prstGeom prst="roundRect">
            <a:avLst>
              <a:gd name="adj" fmla="val 5926"/>
            </a:avLst>
          </a:prstGeom>
          <a:solidFill>
            <a:srgbClr val="212529"/>
          </a:solidFill>
          <a:ln w="12700">
            <a:solidFill>
              <a:srgbClr val="212529"/>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9" name="Text 7"/>
          <p:cNvSpPr/>
          <p:nvPr/>
        </p:nvSpPr>
        <p:spPr>
          <a:xfrm>
            <a:off x="960120" y="3264408"/>
            <a:ext cx="4800600" cy="713232"/>
          </a:xfrm>
          <a:prstGeom prst="rect">
            <a:avLst/>
          </a:prstGeom>
          <a:noFill/>
          <a:ln/>
        </p:spPr>
        <p:txBody>
          <a:bodyPr wrap="square" lIns="0" tIns="0" rIns="0" bIns="0" rtlCol="0" anchor="ctr">
            <a:normAutofit lnSpcReduction="10000"/>
          </a:bodyPr>
          <a:lstStyle/>
          <a:p>
            <a:pPr marL="0" indent="0">
              <a:buNone/>
            </a:pPr>
            <a:r>
              <a:rPr lang="en-US" sz="1250" dirty="0">
                <a:solidFill>
                  <a:srgbClr val="D8F3DC"/>
                </a:solidFill>
                <a:latin typeface="Times New Roman" panose="02020603050405020304" pitchFamily="18" charset="0"/>
                <a:ea typeface="Courier New" pitchFamily="34" charset="-122"/>
                <a:cs typeface="Times New Roman" panose="02020603050405020304" pitchFamily="18" charset="0"/>
              </a:rPr>
              <a:t>ZIP_PATH = '/content/archive.zip'</a:t>
            </a:r>
            <a:endParaRPr lang="en-US" sz="1250" dirty="0">
              <a:latin typeface="Times New Roman" panose="02020603050405020304" pitchFamily="18" charset="0"/>
              <a:cs typeface="Times New Roman" panose="02020603050405020304" pitchFamily="18" charset="0"/>
            </a:endParaRPr>
          </a:p>
          <a:p>
            <a:pPr marL="0" indent="0">
              <a:buNone/>
            </a:pPr>
            <a:r>
              <a:rPr lang="en-US" sz="1250" dirty="0">
                <a:solidFill>
                  <a:srgbClr val="D8F3DC"/>
                </a:solidFill>
                <a:latin typeface="Times New Roman" panose="02020603050405020304" pitchFamily="18" charset="0"/>
                <a:ea typeface="Courier New" pitchFamily="34" charset="-122"/>
                <a:cs typeface="Times New Roman" panose="02020603050405020304" pitchFamily="18" charset="0"/>
              </a:rPr>
              <a:t>IMG_SIZE = (224, 224)</a:t>
            </a:r>
            <a:endParaRPr lang="en-US" sz="1250" dirty="0">
              <a:latin typeface="Times New Roman" panose="02020603050405020304" pitchFamily="18" charset="0"/>
              <a:cs typeface="Times New Roman" panose="02020603050405020304" pitchFamily="18" charset="0"/>
            </a:endParaRPr>
          </a:p>
          <a:p>
            <a:pPr marL="0" indent="0">
              <a:buNone/>
            </a:pPr>
            <a:r>
              <a:rPr lang="en-US" sz="1250" dirty="0">
                <a:solidFill>
                  <a:srgbClr val="D8F3DC"/>
                </a:solidFill>
                <a:latin typeface="Times New Roman" panose="02020603050405020304" pitchFamily="18" charset="0"/>
                <a:ea typeface="Courier New" pitchFamily="34" charset="-122"/>
                <a:cs typeface="Times New Roman" panose="02020603050405020304" pitchFamily="18" charset="0"/>
              </a:rPr>
              <a:t>BATCH_SIZE = 32</a:t>
            </a:r>
            <a:endParaRPr lang="en-US" sz="1250" dirty="0">
              <a:latin typeface="Times New Roman" panose="02020603050405020304" pitchFamily="18" charset="0"/>
              <a:cs typeface="Times New Roman" panose="02020603050405020304" pitchFamily="18" charset="0"/>
            </a:endParaRPr>
          </a:p>
          <a:p>
            <a:pPr marL="0" indent="0">
              <a:buNone/>
            </a:pPr>
            <a:r>
              <a:rPr lang="en-US" sz="1250" dirty="0">
                <a:solidFill>
                  <a:srgbClr val="D8F3DC"/>
                </a:solidFill>
                <a:latin typeface="Times New Roman" panose="02020603050405020304" pitchFamily="18" charset="0"/>
                <a:ea typeface="Courier New" pitchFamily="34" charset="-122"/>
                <a:cs typeface="Times New Roman" panose="02020603050405020304" pitchFamily="18" charset="0"/>
              </a:rPr>
              <a:t>classes = ['benign', 'malignant']</a:t>
            </a:r>
            <a:endParaRPr lang="en-US" sz="1250" dirty="0">
              <a:latin typeface="Times New Roman" panose="02020603050405020304" pitchFamily="18" charset="0"/>
              <a:cs typeface="Times New Roman" panose="02020603050405020304" pitchFamily="18" charset="0"/>
            </a:endParaRPr>
          </a:p>
        </p:txBody>
      </p:sp>
      <p:sp>
        <p:nvSpPr>
          <p:cNvPr id="10" name="Shape 8"/>
          <p:cNvSpPr/>
          <p:nvPr/>
        </p:nvSpPr>
        <p:spPr>
          <a:xfrm>
            <a:off x="6601968" y="1453896"/>
            <a:ext cx="4535424" cy="4215384"/>
          </a:xfrm>
          <a:prstGeom prst="roundRect">
            <a:avLst>
              <a:gd name="adj" fmla="val 1302"/>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11" name="Image 0" descr="/mnt/data/prediction_panel_crop.png"/>
          <p:cNvPicPr>
            <a:picLocks noChangeAspect="1"/>
          </p:cNvPicPr>
          <p:nvPr/>
        </p:nvPicPr>
        <p:blipFill>
          <a:blip r:embed="rId3"/>
          <a:stretch>
            <a:fillRect/>
          </a:stretch>
        </p:blipFill>
        <p:spPr>
          <a:xfrm>
            <a:off x="6629400" y="2348602"/>
            <a:ext cx="4480560" cy="2425972"/>
          </a:xfrm>
          <a:prstGeom prst="rect">
            <a:avLst/>
          </a:prstGeom>
        </p:spPr>
      </p:pic>
      <p:sp>
        <p:nvSpPr>
          <p:cNvPr id="12" name="Text 9"/>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12/18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Algorithms Implemented</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932688"/>
            <a:ext cx="10789920" cy="347472"/>
          </a:xfrm>
          <a:prstGeom prst="rect">
            <a:avLst/>
          </a:prstGeom>
          <a:noFill/>
          <a:ln/>
        </p:spPr>
        <p:txBody>
          <a:bodyPr wrap="square" lIns="0" tIns="0" rIns="0" bIns="0" rtlCol="0" anchor="ctr">
            <a:normAutofit/>
          </a:bodyPr>
          <a:lstStyle/>
          <a:p>
            <a:pPr marL="0" indent="0">
              <a:lnSpc>
                <a:spcPct val="150000"/>
              </a:lnSpc>
              <a:buNone/>
            </a:pPr>
            <a:r>
              <a:rPr lang="en-US" sz="1200" dirty="0">
                <a:solidFill>
                  <a:srgbClr val="4A5568"/>
                </a:solidFill>
                <a:latin typeface="Times New Roman" panose="02020603050405020304" pitchFamily="18" charset="0"/>
                <a:cs typeface="Times New Roman" panose="02020603050405020304" pitchFamily="18" charset="0"/>
              </a:rPr>
              <a:t>Five experiments were run in separate notebook cells</a:t>
            </a:r>
            <a:endParaRPr lang="en-US" sz="1200" dirty="0">
              <a:latin typeface="Times New Roman" panose="02020603050405020304" pitchFamily="18" charset="0"/>
              <a:cs typeface="Times New Roman" panose="02020603050405020304" pitchFamily="18" charset="0"/>
            </a:endParaRPr>
          </a:p>
        </p:txBody>
      </p:sp>
      <p:sp>
        <p:nvSpPr>
          <p:cNvPr id="7" name="Shape 5"/>
          <p:cNvSpPr/>
          <p:nvPr/>
        </p:nvSpPr>
        <p:spPr>
          <a:xfrm>
            <a:off x="685800" y="1325880"/>
            <a:ext cx="1266444" cy="458724"/>
          </a:xfrm>
          <a:prstGeom prst="roundRect">
            <a:avLst>
              <a:gd name="adj" fmla="val 4983"/>
            </a:avLst>
          </a:prstGeom>
          <a:solidFill>
            <a:srgbClr val="7B61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8" name="Text 6"/>
          <p:cNvSpPr/>
          <p:nvPr/>
        </p:nvSpPr>
        <p:spPr>
          <a:xfrm>
            <a:off x="722376" y="1362456"/>
            <a:ext cx="1207008" cy="39928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Algorithm</a:t>
            </a:r>
            <a:endParaRPr lang="en-US" sz="1100" dirty="0">
              <a:latin typeface="Times New Roman" panose="02020603050405020304" pitchFamily="18" charset="0"/>
              <a:cs typeface="Times New Roman" panose="02020603050405020304" pitchFamily="18" charset="0"/>
            </a:endParaRPr>
          </a:p>
        </p:txBody>
      </p:sp>
      <p:sp>
        <p:nvSpPr>
          <p:cNvPr id="9" name="Shape 7"/>
          <p:cNvSpPr/>
          <p:nvPr/>
        </p:nvSpPr>
        <p:spPr>
          <a:xfrm>
            <a:off x="1965960" y="1325880"/>
            <a:ext cx="3826764" cy="458724"/>
          </a:xfrm>
          <a:prstGeom prst="roundRect">
            <a:avLst>
              <a:gd name="adj" fmla="val 4983"/>
            </a:avLst>
          </a:prstGeom>
          <a:solidFill>
            <a:srgbClr val="7B61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0" name="Text 8"/>
          <p:cNvSpPr/>
          <p:nvPr/>
        </p:nvSpPr>
        <p:spPr>
          <a:xfrm>
            <a:off x="2002536" y="1362456"/>
            <a:ext cx="3767328" cy="39928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Backbone / strategy</a:t>
            </a:r>
            <a:endParaRPr lang="en-US" sz="1100" dirty="0">
              <a:latin typeface="Times New Roman" panose="02020603050405020304" pitchFamily="18" charset="0"/>
              <a:cs typeface="Times New Roman" panose="02020603050405020304" pitchFamily="18" charset="0"/>
            </a:endParaRPr>
          </a:p>
        </p:txBody>
      </p:sp>
      <p:sp>
        <p:nvSpPr>
          <p:cNvPr id="11" name="Shape 9"/>
          <p:cNvSpPr/>
          <p:nvPr/>
        </p:nvSpPr>
        <p:spPr>
          <a:xfrm>
            <a:off x="5806440" y="1325880"/>
            <a:ext cx="5838444" cy="458724"/>
          </a:xfrm>
          <a:prstGeom prst="roundRect">
            <a:avLst>
              <a:gd name="adj" fmla="val 4983"/>
            </a:avLst>
          </a:prstGeom>
          <a:solidFill>
            <a:srgbClr val="7B61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2" name="Text 10"/>
          <p:cNvSpPr/>
          <p:nvPr/>
        </p:nvSpPr>
        <p:spPr>
          <a:xfrm>
            <a:off x="5843016" y="1362456"/>
            <a:ext cx="5779008" cy="399288"/>
          </a:xfrm>
          <a:prstGeom prst="rect">
            <a:avLst/>
          </a:prstGeom>
          <a:noFill/>
          <a:ln/>
        </p:spPr>
        <p:txBody>
          <a:bodyPr wrap="square" lIns="0" tIns="0" rIns="0" bIns="0" rtlCol="0" anchor="ctr">
            <a:normAutofit/>
          </a:bodyPr>
          <a:lstStyle/>
          <a:p>
            <a:pPr marL="0" indent="0" algn="ctr">
              <a:buNone/>
            </a:pPr>
            <a:r>
              <a:rPr lang="en-US" sz="1100" b="1" dirty="0">
                <a:solidFill>
                  <a:srgbClr val="FFFFFF"/>
                </a:solidFill>
                <a:latin typeface="Times New Roman" panose="02020603050405020304" pitchFamily="18" charset="0"/>
                <a:cs typeface="Times New Roman" panose="02020603050405020304" pitchFamily="18" charset="0"/>
              </a:rPr>
              <a:t>Purpose</a:t>
            </a:r>
            <a:endParaRPr lang="en-US" sz="1100" dirty="0">
              <a:latin typeface="Times New Roman" panose="02020603050405020304" pitchFamily="18" charset="0"/>
              <a:cs typeface="Times New Roman" panose="02020603050405020304" pitchFamily="18" charset="0"/>
            </a:endParaRPr>
          </a:p>
        </p:txBody>
      </p:sp>
      <p:sp>
        <p:nvSpPr>
          <p:cNvPr id="13" name="Shape 11"/>
          <p:cNvSpPr/>
          <p:nvPr/>
        </p:nvSpPr>
        <p:spPr>
          <a:xfrm>
            <a:off x="685800" y="1798320"/>
            <a:ext cx="126644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4" name="Text 12"/>
          <p:cNvSpPr/>
          <p:nvPr/>
        </p:nvSpPr>
        <p:spPr>
          <a:xfrm>
            <a:off x="722376" y="1834896"/>
            <a:ext cx="1207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1</a:t>
            </a:r>
            <a:endParaRPr lang="en-US" sz="1100" dirty="0">
              <a:latin typeface="Times New Roman" panose="02020603050405020304" pitchFamily="18" charset="0"/>
              <a:cs typeface="Times New Roman" panose="02020603050405020304" pitchFamily="18" charset="0"/>
            </a:endParaRPr>
          </a:p>
        </p:txBody>
      </p:sp>
      <p:sp>
        <p:nvSpPr>
          <p:cNvPr id="15" name="Shape 13"/>
          <p:cNvSpPr/>
          <p:nvPr/>
        </p:nvSpPr>
        <p:spPr>
          <a:xfrm>
            <a:off x="1965960" y="1798320"/>
            <a:ext cx="382676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6" name="Text 14"/>
          <p:cNvSpPr/>
          <p:nvPr/>
        </p:nvSpPr>
        <p:spPr>
          <a:xfrm>
            <a:off x="2002536" y="1834896"/>
            <a:ext cx="376732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EfficientNetB0 baseline</a:t>
            </a:r>
            <a:endParaRPr lang="en-US" sz="1100" dirty="0">
              <a:latin typeface="Times New Roman" panose="02020603050405020304" pitchFamily="18" charset="0"/>
              <a:cs typeface="Times New Roman" panose="02020603050405020304" pitchFamily="18" charset="0"/>
            </a:endParaRPr>
          </a:p>
        </p:txBody>
      </p:sp>
      <p:sp>
        <p:nvSpPr>
          <p:cNvPr id="17" name="Shape 15"/>
          <p:cNvSpPr/>
          <p:nvPr/>
        </p:nvSpPr>
        <p:spPr>
          <a:xfrm>
            <a:off x="5806440" y="1798320"/>
            <a:ext cx="583844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8" name="Text 16"/>
          <p:cNvSpPr/>
          <p:nvPr/>
        </p:nvSpPr>
        <p:spPr>
          <a:xfrm>
            <a:off x="5843016" y="1834896"/>
            <a:ext cx="5779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Core transfer learning benchmark</a:t>
            </a:r>
            <a:endParaRPr lang="en-US" sz="1100" dirty="0">
              <a:latin typeface="Times New Roman" panose="02020603050405020304" pitchFamily="18" charset="0"/>
              <a:cs typeface="Times New Roman" panose="02020603050405020304" pitchFamily="18" charset="0"/>
            </a:endParaRPr>
          </a:p>
        </p:txBody>
      </p:sp>
      <p:sp>
        <p:nvSpPr>
          <p:cNvPr id="19" name="Shape 17"/>
          <p:cNvSpPr/>
          <p:nvPr/>
        </p:nvSpPr>
        <p:spPr>
          <a:xfrm>
            <a:off x="685800" y="2270760"/>
            <a:ext cx="1266444" cy="458724"/>
          </a:xfrm>
          <a:prstGeom prst="roundRect">
            <a:avLst>
              <a:gd name="adj" fmla="val 498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0" name="Text 18"/>
          <p:cNvSpPr/>
          <p:nvPr/>
        </p:nvSpPr>
        <p:spPr>
          <a:xfrm>
            <a:off x="722376" y="2307336"/>
            <a:ext cx="1207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2</a:t>
            </a:r>
            <a:endParaRPr lang="en-US" sz="1100" dirty="0">
              <a:latin typeface="Times New Roman" panose="02020603050405020304" pitchFamily="18" charset="0"/>
              <a:cs typeface="Times New Roman" panose="02020603050405020304" pitchFamily="18" charset="0"/>
            </a:endParaRPr>
          </a:p>
        </p:txBody>
      </p:sp>
      <p:sp>
        <p:nvSpPr>
          <p:cNvPr id="21" name="Shape 19"/>
          <p:cNvSpPr/>
          <p:nvPr/>
        </p:nvSpPr>
        <p:spPr>
          <a:xfrm>
            <a:off x="1965960" y="2270760"/>
            <a:ext cx="3826764" cy="458724"/>
          </a:xfrm>
          <a:prstGeom prst="roundRect">
            <a:avLst>
              <a:gd name="adj" fmla="val 498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2" name="Text 20"/>
          <p:cNvSpPr/>
          <p:nvPr/>
        </p:nvSpPr>
        <p:spPr>
          <a:xfrm>
            <a:off x="2002536" y="2307336"/>
            <a:ext cx="376732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EfficientNetB0 + class weights</a:t>
            </a:r>
            <a:endParaRPr lang="en-US" sz="1100" dirty="0">
              <a:latin typeface="Times New Roman" panose="02020603050405020304" pitchFamily="18" charset="0"/>
              <a:cs typeface="Times New Roman" panose="02020603050405020304" pitchFamily="18" charset="0"/>
            </a:endParaRPr>
          </a:p>
        </p:txBody>
      </p:sp>
      <p:sp>
        <p:nvSpPr>
          <p:cNvPr id="23" name="Shape 21"/>
          <p:cNvSpPr/>
          <p:nvPr/>
        </p:nvSpPr>
        <p:spPr>
          <a:xfrm>
            <a:off x="5806440" y="2270760"/>
            <a:ext cx="5838444" cy="458724"/>
          </a:xfrm>
          <a:prstGeom prst="roundRect">
            <a:avLst>
              <a:gd name="adj" fmla="val 498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4" name="Text 22"/>
          <p:cNvSpPr/>
          <p:nvPr/>
        </p:nvSpPr>
        <p:spPr>
          <a:xfrm>
            <a:off x="5843016" y="2307336"/>
            <a:ext cx="5779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Test weighting effect</a:t>
            </a:r>
            <a:endParaRPr lang="en-US" sz="1100" dirty="0">
              <a:latin typeface="Times New Roman" panose="02020603050405020304" pitchFamily="18" charset="0"/>
              <a:cs typeface="Times New Roman" panose="02020603050405020304" pitchFamily="18" charset="0"/>
            </a:endParaRPr>
          </a:p>
        </p:txBody>
      </p:sp>
      <p:sp>
        <p:nvSpPr>
          <p:cNvPr id="25" name="Shape 23"/>
          <p:cNvSpPr/>
          <p:nvPr/>
        </p:nvSpPr>
        <p:spPr>
          <a:xfrm>
            <a:off x="685800" y="2743200"/>
            <a:ext cx="126644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6" name="Text 24"/>
          <p:cNvSpPr/>
          <p:nvPr/>
        </p:nvSpPr>
        <p:spPr>
          <a:xfrm>
            <a:off x="722376" y="2779776"/>
            <a:ext cx="1207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3</a:t>
            </a:r>
            <a:endParaRPr lang="en-US" sz="1100" dirty="0">
              <a:latin typeface="Times New Roman" panose="02020603050405020304" pitchFamily="18" charset="0"/>
              <a:cs typeface="Times New Roman" panose="02020603050405020304" pitchFamily="18" charset="0"/>
            </a:endParaRPr>
          </a:p>
        </p:txBody>
      </p:sp>
      <p:sp>
        <p:nvSpPr>
          <p:cNvPr id="27" name="Shape 25"/>
          <p:cNvSpPr/>
          <p:nvPr/>
        </p:nvSpPr>
        <p:spPr>
          <a:xfrm>
            <a:off x="1965960" y="2743200"/>
            <a:ext cx="382676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8" name="Text 26"/>
          <p:cNvSpPr/>
          <p:nvPr/>
        </p:nvSpPr>
        <p:spPr>
          <a:xfrm>
            <a:off x="2002536" y="2779776"/>
            <a:ext cx="376732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EfficientNetB0 + focal loss</a:t>
            </a:r>
            <a:endParaRPr lang="en-US" sz="1100" dirty="0">
              <a:latin typeface="Times New Roman" panose="02020603050405020304" pitchFamily="18" charset="0"/>
              <a:cs typeface="Times New Roman" panose="02020603050405020304" pitchFamily="18" charset="0"/>
            </a:endParaRPr>
          </a:p>
        </p:txBody>
      </p:sp>
      <p:sp>
        <p:nvSpPr>
          <p:cNvPr id="29" name="Shape 27"/>
          <p:cNvSpPr/>
          <p:nvPr/>
        </p:nvSpPr>
        <p:spPr>
          <a:xfrm>
            <a:off x="5806440" y="2743200"/>
            <a:ext cx="583844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0" name="Text 28"/>
          <p:cNvSpPr/>
          <p:nvPr/>
        </p:nvSpPr>
        <p:spPr>
          <a:xfrm>
            <a:off x="5843016" y="2779776"/>
            <a:ext cx="5779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Test hard-example learning</a:t>
            </a:r>
            <a:endParaRPr lang="en-US" sz="1100" dirty="0">
              <a:latin typeface="Times New Roman" panose="02020603050405020304" pitchFamily="18" charset="0"/>
              <a:cs typeface="Times New Roman" panose="02020603050405020304" pitchFamily="18" charset="0"/>
            </a:endParaRPr>
          </a:p>
        </p:txBody>
      </p:sp>
      <p:sp>
        <p:nvSpPr>
          <p:cNvPr id="31" name="Shape 29"/>
          <p:cNvSpPr/>
          <p:nvPr/>
        </p:nvSpPr>
        <p:spPr>
          <a:xfrm>
            <a:off x="685800" y="3215640"/>
            <a:ext cx="1266444" cy="458724"/>
          </a:xfrm>
          <a:prstGeom prst="roundRect">
            <a:avLst>
              <a:gd name="adj" fmla="val 498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2" name="Text 30"/>
          <p:cNvSpPr/>
          <p:nvPr/>
        </p:nvSpPr>
        <p:spPr>
          <a:xfrm>
            <a:off x="722376" y="3252216"/>
            <a:ext cx="1207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4</a:t>
            </a:r>
            <a:endParaRPr lang="en-US" sz="1100" dirty="0">
              <a:latin typeface="Times New Roman" panose="02020603050405020304" pitchFamily="18" charset="0"/>
              <a:cs typeface="Times New Roman" panose="02020603050405020304" pitchFamily="18" charset="0"/>
            </a:endParaRPr>
          </a:p>
        </p:txBody>
      </p:sp>
      <p:sp>
        <p:nvSpPr>
          <p:cNvPr id="33" name="Shape 31"/>
          <p:cNvSpPr/>
          <p:nvPr/>
        </p:nvSpPr>
        <p:spPr>
          <a:xfrm>
            <a:off x="1965960" y="3215640"/>
            <a:ext cx="3826764" cy="458724"/>
          </a:xfrm>
          <a:prstGeom prst="roundRect">
            <a:avLst>
              <a:gd name="adj" fmla="val 498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4" name="Text 32"/>
          <p:cNvSpPr/>
          <p:nvPr/>
        </p:nvSpPr>
        <p:spPr>
          <a:xfrm>
            <a:off x="2002536" y="3252216"/>
            <a:ext cx="376732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MobileNetV2 baseline</a:t>
            </a:r>
            <a:endParaRPr lang="en-US" sz="1100" dirty="0">
              <a:latin typeface="Times New Roman" panose="02020603050405020304" pitchFamily="18" charset="0"/>
              <a:cs typeface="Times New Roman" panose="02020603050405020304" pitchFamily="18" charset="0"/>
            </a:endParaRPr>
          </a:p>
        </p:txBody>
      </p:sp>
      <p:sp>
        <p:nvSpPr>
          <p:cNvPr id="35" name="Shape 33"/>
          <p:cNvSpPr/>
          <p:nvPr/>
        </p:nvSpPr>
        <p:spPr>
          <a:xfrm>
            <a:off x="5806440" y="3215640"/>
            <a:ext cx="5838444" cy="458724"/>
          </a:xfrm>
          <a:prstGeom prst="roundRect">
            <a:avLst>
              <a:gd name="adj" fmla="val 4983"/>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6" name="Text 34"/>
          <p:cNvSpPr/>
          <p:nvPr/>
        </p:nvSpPr>
        <p:spPr>
          <a:xfrm>
            <a:off x="5843016" y="3252216"/>
            <a:ext cx="5779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Lightweight comparison</a:t>
            </a:r>
            <a:endParaRPr lang="en-US" sz="1100" dirty="0">
              <a:latin typeface="Times New Roman" panose="02020603050405020304" pitchFamily="18" charset="0"/>
              <a:cs typeface="Times New Roman" panose="02020603050405020304" pitchFamily="18" charset="0"/>
            </a:endParaRPr>
          </a:p>
        </p:txBody>
      </p:sp>
      <p:sp>
        <p:nvSpPr>
          <p:cNvPr id="37" name="Shape 35"/>
          <p:cNvSpPr/>
          <p:nvPr/>
        </p:nvSpPr>
        <p:spPr>
          <a:xfrm>
            <a:off x="685800" y="3688080"/>
            <a:ext cx="126644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8" name="Text 36"/>
          <p:cNvSpPr/>
          <p:nvPr/>
        </p:nvSpPr>
        <p:spPr>
          <a:xfrm>
            <a:off x="722376" y="3724656"/>
            <a:ext cx="1207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5</a:t>
            </a:r>
            <a:endParaRPr lang="en-US" sz="1100" dirty="0">
              <a:latin typeface="Times New Roman" panose="02020603050405020304" pitchFamily="18" charset="0"/>
              <a:cs typeface="Times New Roman" panose="02020603050405020304" pitchFamily="18" charset="0"/>
            </a:endParaRPr>
          </a:p>
        </p:txBody>
      </p:sp>
      <p:sp>
        <p:nvSpPr>
          <p:cNvPr id="39" name="Shape 37"/>
          <p:cNvSpPr/>
          <p:nvPr/>
        </p:nvSpPr>
        <p:spPr>
          <a:xfrm>
            <a:off x="1965960" y="3688080"/>
            <a:ext cx="382676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0" name="Text 38"/>
          <p:cNvSpPr/>
          <p:nvPr/>
        </p:nvSpPr>
        <p:spPr>
          <a:xfrm>
            <a:off x="2002536" y="3724656"/>
            <a:ext cx="376732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ResNet50 baseline</a:t>
            </a:r>
            <a:endParaRPr lang="en-US" sz="1100" dirty="0">
              <a:latin typeface="Times New Roman" panose="02020603050405020304" pitchFamily="18" charset="0"/>
              <a:cs typeface="Times New Roman" panose="02020603050405020304" pitchFamily="18" charset="0"/>
            </a:endParaRPr>
          </a:p>
        </p:txBody>
      </p:sp>
      <p:sp>
        <p:nvSpPr>
          <p:cNvPr id="41" name="Shape 39"/>
          <p:cNvSpPr/>
          <p:nvPr/>
        </p:nvSpPr>
        <p:spPr>
          <a:xfrm>
            <a:off x="5806440" y="3688080"/>
            <a:ext cx="5838444" cy="458724"/>
          </a:xfrm>
          <a:prstGeom prst="roundRect">
            <a:avLst>
              <a:gd name="adj" fmla="val 4983"/>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2" name="Text 40"/>
          <p:cNvSpPr/>
          <p:nvPr/>
        </p:nvSpPr>
        <p:spPr>
          <a:xfrm>
            <a:off x="5843016" y="3724656"/>
            <a:ext cx="5779008" cy="39928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Deeper CNN comparison</a:t>
            </a:r>
            <a:endParaRPr lang="en-US" sz="1100" dirty="0">
              <a:latin typeface="Times New Roman" panose="02020603050405020304" pitchFamily="18" charset="0"/>
              <a:cs typeface="Times New Roman" panose="02020603050405020304" pitchFamily="18" charset="0"/>
            </a:endParaRPr>
          </a:p>
        </p:txBody>
      </p:sp>
      <p:sp>
        <p:nvSpPr>
          <p:cNvPr id="43" name="Shape 41"/>
          <p:cNvSpPr/>
          <p:nvPr/>
        </p:nvSpPr>
        <p:spPr>
          <a:xfrm>
            <a:off x="704088" y="4544568"/>
            <a:ext cx="3575304" cy="1225296"/>
          </a:xfrm>
          <a:prstGeom prst="roundRect">
            <a:avLst>
              <a:gd name="adj" fmla="val 4478"/>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44" name="Image 0" descr="/mnt/data/alg 1.png"/>
          <p:cNvPicPr>
            <a:picLocks noChangeAspect="1"/>
          </p:cNvPicPr>
          <p:nvPr/>
        </p:nvPicPr>
        <p:blipFill>
          <a:blip r:embed="rId3"/>
          <a:stretch>
            <a:fillRect/>
          </a:stretch>
        </p:blipFill>
        <p:spPr>
          <a:xfrm>
            <a:off x="731520" y="4579852"/>
            <a:ext cx="3520440" cy="1154728"/>
          </a:xfrm>
          <a:prstGeom prst="rect">
            <a:avLst/>
          </a:prstGeom>
        </p:spPr>
      </p:pic>
      <p:sp>
        <p:nvSpPr>
          <p:cNvPr id="45" name="Shape 42"/>
          <p:cNvSpPr/>
          <p:nvPr/>
        </p:nvSpPr>
        <p:spPr>
          <a:xfrm>
            <a:off x="4361688" y="4544568"/>
            <a:ext cx="3575304" cy="1225296"/>
          </a:xfrm>
          <a:prstGeom prst="roundRect">
            <a:avLst>
              <a:gd name="adj" fmla="val 4478"/>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46" name="Image 1" descr="/mnt/data/alg 2.png"/>
          <p:cNvPicPr>
            <a:picLocks noChangeAspect="1"/>
          </p:cNvPicPr>
          <p:nvPr/>
        </p:nvPicPr>
        <p:blipFill>
          <a:blip r:embed="rId4"/>
          <a:stretch>
            <a:fillRect/>
          </a:stretch>
        </p:blipFill>
        <p:spPr>
          <a:xfrm>
            <a:off x="4389120" y="4579852"/>
            <a:ext cx="3520440" cy="1154728"/>
          </a:xfrm>
          <a:prstGeom prst="rect">
            <a:avLst/>
          </a:prstGeom>
        </p:spPr>
      </p:pic>
      <p:sp>
        <p:nvSpPr>
          <p:cNvPr id="47" name="Shape 43"/>
          <p:cNvSpPr/>
          <p:nvPr/>
        </p:nvSpPr>
        <p:spPr>
          <a:xfrm>
            <a:off x="8019288" y="4544568"/>
            <a:ext cx="3575304" cy="1225296"/>
          </a:xfrm>
          <a:prstGeom prst="roundRect">
            <a:avLst>
              <a:gd name="adj" fmla="val 4478"/>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48" name="Image 2" descr="/mnt/data/alg 5.png"/>
          <p:cNvPicPr>
            <a:picLocks noChangeAspect="1"/>
          </p:cNvPicPr>
          <p:nvPr/>
        </p:nvPicPr>
        <p:blipFill>
          <a:blip r:embed="rId5"/>
          <a:stretch>
            <a:fillRect/>
          </a:stretch>
        </p:blipFill>
        <p:spPr>
          <a:xfrm>
            <a:off x="8046720" y="4579852"/>
            <a:ext cx="3520440" cy="1154728"/>
          </a:xfrm>
          <a:prstGeom prst="rect">
            <a:avLst/>
          </a:prstGeom>
        </p:spPr>
      </p:pic>
      <p:sp>
        <p:nvSpPr>
          <p:cNvPr id="49" name="Text 44"/>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13/18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6B6B"/>
          </a:solidFill>
          <a:ln w="12700">
            <a:solidFill>
              <a:srgbClr val="FF6B6B"/>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6B6B"/>
          </a:solidFill>
          <a:ln w="12700">
            <a:solidFill>
              <a:srgbClr val="FF6B6B"/>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800" b="1" dirty="0">
                <a:solidFill>
                  <a:srgbClr val="1F2A44"/>
                </a:solidFill>
                <a:latin typeface="Times New Roman" panose="02020603050405020304" pitchFamily="18" charset="0"/>
                <a:cs typeface="Times New Roman" panose="02020603050405020304" pitchFamily="18" charset="0"/>
              </a:rPr>
              <a:t>Testing Strategy</a:t>
            </a:r>
            <a:endParaRPr lang="en-US" sz="28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6B6B"/>
          </a:solidFill>
          <a:ln w="12700">
            <a:solidFill>
              <a:srgbClr val="FF6B6B"/>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Autofit/>
          </a:bodyPr>
          <a:lstStyle/>
          <a:p>
            <a:pPr marL="0" indent="0">
              <a:lnSpc>
                <a:spcPct val="150000"/>
              </a:lnSpc>
              <a:buNone/>
            </a:pPr>
            <a:r>
              <a:rPr lang="en-US" sz="1400" dirty="0">
                <a:solidFill>
                  <a:srgbClr val="4A5568"/>
                </a:solidFill>
                <a:latin typeface="Times New Roman" panose="02020603050405020304" pitchFamily="18" charset="0"/>
                <a:cs typeface="Times New Roman" panose="02020603050405020304" pitchFamily="18" charset="0"/>
              </a:rPr>
              <a:t>Unit-style checks, integration checks and performance evaluation</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594360" y="1325880"/>
            <a:ext cx="900684" cy="588264"/>
          </a:xfrm>
          <a:prstGeom prst="roundRect">
            <a:avLst>
              <a:gd name="adj" fmla="val 3886"/>
            </a:avLst>
          </a:prstGeom>
          <a:solidFill>
            <a:srgbClr val="00A6A6"/>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8" name="Text 6"/>
          <p:cNvSpPr/>
          <p:nvPr/>
        </p:nvSpPr>
        <p:spPr>
          <a:xfrm>
            <a:off x="630936" y="1362456"/>
            <a:ext cx="841248" cy="528828"/>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Times New Roman" panose="02020603050405020304" pitchFamily="18" charset="0"/>
                <a:cs typeface="Times New Roman" panose="02020603050405020304" pitchFamily="18" charset="0"/>
              </a:rPr>
              <a:t>ID</a:t>
            </a:r>
            <a:endParaRPr lang="en-US" sz="1400" dirty="0">
              <a:latin typeface="Times New Roman" panose="02020603050405020304" pitchFamily="18" charset="0"/>
              <a:cs typeface="Times New Roman" panose="02020603050405020304" pitchFamily="18" charset="0"/>
            </a:endParaRPr>
          </a:p>
        </p:txBody>
      </p:sp>
      <p:sp>
        <p:nvSpPr>
          <p:cNvPr id="9" name="Shape 7"/>
          <p:cNvSpPr/>
          <p:nvPr/>
        </p:nvSpPr>
        <p:spPr>
          <a:xfrm>
            <a:off x="1508760" y="1325880"/>
            <a:ext cx="4192524" cy="588264"/>
          </a:xfrm>
          <a:prstGeom prst="roundRect">
            <a:avLst>
              <a:gd name="adj" fmla="val 3886"/>
            </a:avLst>
          </a:prstGeom>
          <a:solidFill>
            <a:srgbClr val="00A6A6"/>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10" name="Text 8"/>
          <p:cNvSpPr/>
          <p:nvPr/>
        </p:nvSpPr>
        <p:spPr>
          <a:xfrm>
            <a:off x="1545336" y="1362456"/>
            <a:ext cx="4133088" cy="528828"/>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Times New Roman" panose="02020603050405020304" pitchFamily="18" charset="0"/>
                <a:cs typeface="Times New Roman" panose="02020603050405020304" pitchFamily="18" charset="0"/>
              </a:rPr>
              <a:t>Test case</a:t>
            </a:r>
            <a:endParaRPr lang="en-US" sz="1400" dirty="0">
              <a:latin typeface="Times New Roman" panose="02020603050405020304" pitchFamily="18" charset="0"/>
              <a:cs typeface="Times New Roman" panose="02020603050405020304" pitchFamily="18" charset="0"/>
            </a:endParaRPr>
          </a:p>
        </p:txBody>
      </p:sp>
      <p:sp>
        <p:nvSpPr>
          <p:cNvPr id="11" name="Shape 9"/>
          <p:cNvSpPr/>
          <p:nvPr/>
        </p:nvSpPr>
        <p:spPr>
          <a:xfrm>
            <a:off x="5715000" y="1325880"/>
            <a:ext cx="5929884" cy="588264"/>
          </a:xfrm>
          <a:prstGeom prst="roundRect">
            <a:avLst>
              <a:gd name="adj" fmla="val 3886"/>
            </a:avLst>
          </a:prstGeom>
          <a:solidFill>
            <a:srgbClr val="00A6A6"/>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12" name="Text 10"/>
          <p:cNvSpPr/>
          <p:nvPr/>
        </p:nvSpPr>
        <p:spPr>
          <a:xfrm>
            <a:off x="5751576" y="1362456"/>
            <a:ext cx="5870448" cy="528828"/>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Times New Roman" panose="02020603050405020304" pitchFamily="18" charset="0"/>
                <a:cs typeface="Times New Roman" panose="02020603050405020304" pitchFamily="18" charset="0"/>
              </a:rPr>
              <a:t>Evidence / result</a:t>
            </a:r>
            <a:endParaRPr lang="en-US" sz="1400" dirty="0">
              <a:latin typeface="Times New Roman" panose="02020603050405020304" pitchFamily="18" charset="0"/>
              <a:cs typeface="Times New Roman" panose="02020603050405020304" pitchFamily="18" charset="0"/>
            </a:endParaRPr>
          </a:p>
        </p:txBody>
      </p:sp>
      <p:sp>
        <p:nvSpPr>
          <p:cNvPr id="13" name="Shape 11"/>
          <p:cNvSpPr/>
          <p:nvPr/>
        </p:nvSpPr>
        <p:spPr>
          <a:xfrm>
            <a:off x="594360" y="1927860"/>
            <a:ext cx="90068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14" name="Text 12"/>
          <p:cNvSpPr/>
          <p:nvPr/>
        </p:nvSpPr>
        <p:spPr>
          <a:xfrm>
            <a:off x="630936" y="1964436"/>
            <a:ext cx="8412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TC001</a:t>
            </a:r>
            <a:endParaRPr lang="en-US" sz="1100" dirty="0">
              <a:latin typeface="Times New Roman" panose="02020603050405020304" pitchFamily="18" charset="0"/>
              <a:cs typeface="Times New Roman" panose="02020603050405020304" pitchFamily="18" charset="0"/>
            </a:endParaRPr>
          </a:p>
        </p:txBody>
      </p:sp>
      <p:sp>
        <p:nvSpPr>
          <p:cNvPr id="15" name="Shape 13"/>
          <p:cNvSpPr/>
          <p:nvPr/>
        </p:nvSpPr>
        <p:spPr>
          <a:xfrm>
            <a:off x="1508760" y="1927860"/>
            <a:ext cx="419252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16" name="Text 14"/>
          <p:cNvSpPr/>
          <p:nvPr/>
        </p:nvSpPr>
        <p:spPr>
          <a:xfrm>
            <a:off x="1545336" y="1964436"/>
            <a:ext cx="413308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Dataset extraction and folder validation</a:t>
            </a:r>
            <a:endParaRPr lang="en-US" sz="1100" dirty="0">
              <a:latin typeface="Times New Roman" panose="02020603050405020304" pitchFamily="18" charset="0"/>
              <a:cs typeface="Times New Roman" panose="02020603050405020304" pitchFamily="18" charset="0"/>
            </a:endParaRPr>
          </a:p>
        </p:txBody>
      </p:sp>
      <p:sp>
        <p:nvSpPr>
          <p:cNvPr id="17" name="Shape 15"/>
          <p:cNvSpPr/>
          <p:nvPr/>
        </p:nvSpPr>
        <p:spPr>
          <a:xfrm>
            <a:off x="5715000" y="1927860"/>
            <a:ext cx="592988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18" name="Text 16"/>
          <p:cNvSpPr/>
          <p:nvPr/>
        </p:nvSpPr>
        <p:spPr>
          <a:xfrm>
            <a:off x="5751576" y="1964436"/>
            <a:ext cx="58704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Pass: train/test folders found</a:t>
            </a:r>
            <a:endParaRPr lang="en-US" sz="1100" dirty="0">
              <a:latin typeface="Times New Roman" panose="02020603050405020304" pitchFamily="18" charset="0"/>
              <a:cs typeface="Times New Roman" panose="02020603050405020304" pitchFamily="18" charset="0"/>
            </a:endParaRPr>
          </a:p>
        </p:txBody>
      </p:sp>
      <p:sp>
        <p:nvSpPr>
          <p:cNvPr id="19" name="Shape 17"/>
          <p:cNvSpPr/>
          <p:nvPr/>
        </p:nvSpPr>
        <p:spPr>
          <a:xfrm>
            <a:off x="594360" y="2529840"/>
            <a:ext cx="900684" cy="588264"/>
          </a:xfrm>
          <a:prstGeom prst="roundRect">
            <a:avLst>
              <a:gd name="adj" fmla="val 3886"/>
            </a:avLst>
          </a:prstGeom>
          <a:solidFill>
            <a:srgbClr val="F4F8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20" name="Text 18"/>
          <p:cNvSpPr/>
          <p:nvPr/>
        </p:nvSpPr>
        <p:spPr>
          <a:xfrm>
            <a:off x="630936" y="2566416"/>
            <a:ext cx="8412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TC002</a:t>
            </a:r>
            <a:endParaRPr lang="en-US" sz="1100" dirty="0">
              <a:latin typeface="Times New Roman" panose="02020603050405020304" pitchFamily="18" charset="0"/>
              <a:cs typeface="Times New Roman" panose="02020603050405020304" pitchFamily="18" charset="0"/>
            </a:endParaRPr>
          </a:p>
        </p:txBody>
      </p:sp>
      <p:sp>
        <p:nvSpPr>
          <p:cNvPr id="21" name="Shape 19"/>
          <p:cNvSpPr/>
          <p:nvPr/>
        </p:nvSpPr>
        <p:spPr>
          <a:xfrm>
            <a:off x="1508760" y="2529840"/>
            <a:ext cx="4192524" cy="588264"/>
          </a:xfrm>
          <a:prstGeom prst="roundRect">
            <a:avLst>
              <a:gd name="adj" fmla="val 3886"/>
            </a:avLst>
          </a:prstGeom>
          <a:solidFill>
            <a:srgbClr val="F4F8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22" name="Text 20"/>
          <p:cNvSpPr/>
          <p:nvPr/>
        </p:nvSpPr>
        <p:spPr>
          <a:xfrm>
            <a:off x="1545336" y="2566416"/>
            <a:ext cx="413308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Image verification and cleaning</a:t>
            </a:r>
            <a:endParaRPr lang="en-US" sz="1100" dirty="0">
              <a:latin typeface="Times New Roman" panose="02020603050405020304" pitchFamily="18" charset="0"/>
              <a:cs typeface="Times New Roman" panose="02020603050405020304" pitchFamily="18" charset="0"/>
            </a:endParaRPr>
          </a:p>
        </p:txBody>
      </p:sp>
      <p:sp>
        <p:nvSpPr>
          <p:cNvPr id="23" name="Shape 21"/>
          <p:cNvSpPr/>
          <p:nvPr/>
        </p:nvSpPr>
        <p:spPr>
          <a:xfrm>
            <a:off x="5715000" y="2529840"/>
            <a:ext cx="5929884" cy="588264"/>
          </a:xfrm>
          <a:prstGeom prst="roundRect">
            <a:avLst>
              <a:gd name="adj" fmla="val 3886"/>
            </a:avLst>
          </a:prstGeom>
          <a:solidFill>
            <a:srgbClr val="F4F8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24" name="Text 22"/>
          <p:cNvSpPr/>
          <p:nvPr/>
        </p:nvSpPr>
        <p:spPr>
          <a:xfrm>
            <a:off x="5751576" y="2566416"/>
            <a:ext cx="58704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Pass: 0 broken files</a:t>
            </a:r>
            <a:endParaRPr lang="en-US" sz="1100" dirty="0">
              <a:latin typeface="Times New Roman" panose="02020603050405020304" pitchFamily="18" charset="0"/>
              <a:cs typeface="Times New Roman" panose="02020603050405020304" pitchFamily="18" charset="0"/>
            </a:endParaRPr>
          </a:p>
        </p:txBody>
      </p:sp>
      <p:sp>
        <p:nvSpPr>
          <p:cNvPr id="25" name="Shape 23"/>
          <p:cNvSpPr/>
          <p:nvPr/>
        </p:nvSpPr>
        <p:spPr>
          <a:xfrm>
            <a:off x="594360" y="3131820"/>
            <a:ext cx="90068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26" name="Text 24"/>
          <p:cNvSpPr/>
          <p:nvPr/>
        </p:nvSpPr>
        <p:spPr>
          <a:xfrm>
            <a:off x="630936" y="3168396"/>
            <a:ext cx="8412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TC003</a:t>
            </a:r>
            <a:endParaRPr lang="en-US" sz="1100" dirty="0">
              <a:latin typeface="Times New Roman" panose="02020603050405020304" pitchFamily="18" charset="0"/>
              <a:cs typeface="Times New Roman" panose="02020603050405020304" pitchFamily="18" charset="0"/>
            </a:endParaRPr>
          </a:p>
        </p:txBody>
      </p:sp>
      <p:sp>
        <p:nvSpPr>
          <p:cNvPr id="27" name="Shape 25"/>
          <p:cNvSpPr/>
          <p:nvPr/>
        </p:nvSpPr>
        <p:spPr>
          <a:xfrm>
            <a:off x="1508760" y="3131820"/>
            <a:ext cx="419252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28" name="Text 26"/>
          <p:cNvSpPr/>
          <p:nvPr/>
        </p:nvSpPr>
        <p:spPr>
          <a:xfrm>
            <a:off x="1545336" y="3168396"/>
            <a:ext cx="413308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Baseline model training</a:t>
            </a:r>
            <a:endParaRPr lang="en-US" sz="1100" dirty="0">
              <a:latin typeface="Times New Roman" panose="02020603050405020304" pitchFamily="18" charset="0"/>
              <a:cs typeface="Times New Roman" panose="02020603050405020304" pitchFamily="18" charset="0"/>
            </a:endParaRPr>
          </a:p>
        </p:txBody>
      </p:sp>
      <p:sp>
        <p:nvSpPr>
          <p:cNvPr id="29" name="Shape 27"/>
          <p:cNvSpPr/>
          <p:nvPr/>
        </p:nvSpPr>
        <p:spPr>
          <a:xfrm>
            <a:off x="5715000" y="3131820"/>
            <a:ext cx="592988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30" name="Text 28"/>
          <p:cNvSpPr/>
          <p:nvPr/>
        </p:nvSpPr>
        <p:spPr>
          <a:xfrm>
            <a:off x="5751576" y="3168396"/>
            <a:ext cx="58704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Pass: metrics and confusion matrix generated</a:t>
            </a:r>
            <a:endParaRPr lang="en-US" sz="1100" dirty="0">
              <a:latin typeface="Times New Roman" panose="02020603050405020304" pitchFamily="18" charset="0"/>
              <a:cs typeface="Times New Roman" panose="02020603050405020304" pitchFamily="18" charset="0"/>
            </a:endParaRPr>
          </a:p>
        </p:txBody>
      </p:sp>
      <p:sp>
        <p:nvSpPr>
          <p:cNvPr id="31" name="Shape 29"/>
          <p:cNvSpPr/>
          <p:nvPr/>
        </p:nvSpPr>
        <p:spPr>
          <a:xfrm>
            <a:off x="594360" y="3733800"/>
            <a:ext cx="900684" cy="588264"/>
          </a:xfrm>
          <a:prstGeom prst="roundRect">
            <a:avLst>
              <a:gd name="adj" fmla="val 3886"/>
            </a:avLst>
          </a:prstGeom>
          <a:solidFill>
            <a:srgbClr val="F4F8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32" name="Text 30"/>
          <p:cNvSpPr/>
          <p:nvPr/>
        </p:nvSpPr>
        <p:spPr>
          <a:xfrm>
            <a:off x="630936" y="3770376"/>
            <a:ext cx="8412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TC004</a:t>
            </a:r>
            <a:endParaRPr lang="en-US" sz="1100" dirty="0">
              <a:latin typeface="Times New Roman" panose="02020603050405020304" pitchFamily="18" charset="0"/>
              <a:cs typeface="Times New Roman" panose="02020603050405020304" pitchFamily="18" charset="0"/>
            </a:endParaRPr>
          </a:p>
        </p:txBody>
      </p:sp>
      <p:sp>
        <p:nvSpPr>
          <p:cNvPr id="33" name="Shape 31"/>
          <p:cNvSpPr/>
          <p:nvPr/>
        </p:nvSpPr>
        <p:spPr>
          <a:xfrm>
            <a:off x="1508760" y="3733800"/>
            <a:ext cx="4192524" cy="588264"/>
          </a:xfrm>
          <a:prstGeom prst="roundRect">
            <a:avLst>
              <a:gd name="adj" fmla="val 3886"/>
            </a:avLst>
          </a:prstGeom>
          <a:solidFill>
            <a:srgbClr val="F4F8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34" name="Text 32"/>
          <p:cNvSpPr/>
          <p:nvPr/>
        </p:nvSpPr>
        <p:spPr>
          <a:xfrm>
            <a:off x="1545336" y="3770376"/>
            <a:ext cx="413308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Weighted and focal-loss comparison</a:t>
            </a:r>
            <a:endParaRPr lang="en-US" sz="1100" dirty="0">
              <a:latin typeface="Times New Roman" panose="02020603050405020304" pitchFamily="18" charset="0"/>
              <a:cs typeface="Times New Roman" panose="02020603050405020304" pitchFamily="18" charset="0"/>
            </a:endParaRPr>
          </a:p>
        </p:txBody>
      </p:sp>
      <p:sp>
        <p:nvSpPr>
          <p:cNvPr id="35" name="Shape 33"/>
          <p:cNvSpPr/>
          <p:nvPr/>
        </p:nvSpPr>
        <p:spPr>
          <a:xfrm>
            <a:off x="5715000" y="3733800"/>
            <a:ext cx="5929884" cy="588264"/>
          </a:xfrm>
          <a:prstGeom prst="roundRect">
            <a:avLst>
              <a:gd name="adj" fmla="val 3886"/>
            </a:avLst>
          </a:prstGeom>
          <a:solidFill>
            <a:srgbClr val="F4F8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36" name="Text 34"/>
          <p:cNvSpPr/>
          <p:nvPr/>
        </p:nvSpPr>
        <p:spPr>
          <a:xfrm>
            <a:off x="5751576" y="3770376"/>
            <a:ext cx="58704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Pass: outputs comparable across variants</a:t>
            </a:r>
            <a:endParaRPr lang="en-US" sz="1100" dirty="0">
              <a:latin typeface="Times New Roman" panose="02020603050405020304" pitchFamily="18" charset="0"/>
              <a:cs typeface="Times New Roman" panose="02020603050405020304" pitchFamily="18" charset="0"/>
            </a:endParaRPr>
          </a:p>
        </p:txBody>
      </p:sp>
      <p:sp>
        <p:nvSpPr>
          <p:cNvPr id="37" name="Shape 35"/>
          <p:cNvSpPr/>
          <p:nvPr/>
        </p:nvSpPr>
        <p:spPr>
          <a:xfrm>
            <a:off x="594360" y="4335780"/>
            <a:ext cx="90068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38" name="Text 36"/>
          <p:cNvSpPr/>
          <p:nvPr/>
        </p:nvSpPr>
        <p:spPr>
          <a:xfrm>
            <a:off x="630936" y="4372356"/>
            <a:ext cx="8412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TC005</a:t>
            </a:r>
            <a:endParaRPr lang="en-US" sz="1100" dirty="0">
              <a:latin typeface="Times New Roman" panose="02020603050405020304" pitchFamily="18" charset="0"/>
              <a:cs typeface="Times New Roman" panose="02020603050405020304" pitchFamily="18" charset="0"/>
            </a:endParaRPr>
          </a:p>
        </p:txBody>
      </p:sp>
      <p:sp>
        <p:nvSpPr>
          <p:cNvPr id="39" name="Shape 37"/>
          <p:cNvSpPr/>
          <p:nvPr/>
        </p:nvSpPr>
        <p:spPr>
          <a:xfrm>
            <a:off x="1508760" y="4335780"/>
            <a:ext cx="419252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40" name="Text 38"/>
          <p:cNvSpPr/>
          <p:nvPr/>
        </p:nvSpPr>
        <p:spPr>
          <a:xfrm>
            <a:off x="1545336" y="4372356"/>
            <a:ext cx="413308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Prediction + Grad-CAM output</a:t>
            </a:r>
            <a:endParaRPr lang="en-US" sz="1100" dirty="0">
              <a:latin typeface="Times New Roman" panose="02020603050405020304" pitchFamily="18" charset="0"/>
              <a:cs typeface="Times New Roman" panose="02020603050405020304" pitchFamily="18" charset="0"/>
            </a:endParaRPr>
          </a:p>
        </p:txBody>
      </p:sp>
      <p:sp>
        <p:nvSpPr>
          <p:cNvPr id="41" name="Shape 39"/>
          <p:cNvSpPr/>
          <p:nvPr/>
        </p:nvSpPr>
        <p:spPr>
          <a:xfrm>
            <a:off x="5715000" y="4335780"/>
            <a:ext cx="5929884" cy="588264"/>
          </a:xfrm>
          <a:prstGeom prst="roundRect">
            <a:avLst>
              <a:gd name="adj" fmla="val 3886"/>
            </a:avLst>
          </a:prstGeom>
          <a:solidFill>
            <a:srgbClr val="FFFFFF"/>
          </a:solidFill>
          <a:ln w="12700">
            <a:solidFill>
              <a:srgbClr val="D4DCEB">
                <a:alpha val="80000"/>
              </a:srgbClr>
            </a:solidFill>
            <a:prstDash val="solid"/>
          </a:ln>
        </p:spPr>
        <p:txBody>
          <a:bodyPr/>
          <a:lstStyle/>
          <a:p>
            <a:endParaRPr lang="en-GB" sz="2000">
              <a:latin typeface="Times New Roman" panose="02020603050405020304" pitchFamily="18" charset="0"/>
              <a:cs typeface="Times New Roman" panose="02020603050405020304" pitchFamily="18" charset="0"/>
            </a:endParaRPr>
          </a:p>
        </p:txBody>
      </p:sp>
      <p:sp>
        <p:nvSpPr>
          <p:cNvPr id="42" name="Text 40"/>
          <p:cNvSpPr/>
          <p:nvPr/>
        </p:nvSpPr>
        <p:spPr>
          <a:xfrm>
            <a:off x="5751576" y="4372356"/>
            <a:ext cx="5870448" cy="528828"/>
          </a:xfrm>
          <a:prstGeom prst="rect">
            <a:avLst/>
          </a:prstGeom>
          <a:noFill/>
          <a:ln/>
        </p:spPr>
        <p:txBody>
          <a:bodyPr wrap="square" lIns="0" tIns="0" rIns="0" bIns="0" rtlCol="0" anchor="ctr">
            <a:normAutofit/>
          </a:bodyPr>
          <a:lstStyle/>
          <a:p>
            <a:pPr marL="0" indent="0" algn="ctr">
              <a:buNone/>
            </a:pPr>
            <a:r>
              <a:rPr lang="en-US" sz="1100" dirty="0">
                <a:solidFill>
                  <a:srgbClr val="1F2A44"/>
                </a:solidFill>
                <a:latin typeface="Times New Roman" panose="02020603050405020304" pitchFamily="18" charset="0"/>
                <a:cs typeface="Times New Roman" panose="02020603050405020304" pitchFamily="18" charset="0"/>
              </a:rPr>
              <a:t>Pass: visual prediction panel generated</a:t>
            </a:r>
            <a:endParaRPr lang="en-US" sz="1100" dirty="0">
              <a:latin typeface="Times New Roman" panose="02020603050405020304" pitchFamily="18" charset="0"/>
              <a:cs typeface="Times New Roman" panose="02020603050405020304" pitchFamily="18" charset="0"/>
            </a:endParaRPr>
          </a:p>
        </p:txBody>
      </p:sp>
      <p:sp>
        <p:nvSpPr>
          <p:cNvPr id="43" name="Text 41"/>
          <p:cNvSpPr/>
          <p:nvPr/>
        </p:nvSpPr>
        <p:spPr>
          <a:xfrm>
            <a:off x="731520" y="5349240"/>
            <a:ext cx="10698480" cy="594360"/>
          </a:xfrm>
          <a:prstGeom prst="rect">
            <a:avLst/>
          </a:prstGeom>
          <a:noFill/>
          <a:ln/>
        </p:spPr>
        <p:txBody>
          <a:bodyPr wrap="square" lIns="635" tIns="635" rIns="635" bIns="635" rtlCol="0" anchor="t">
            <a:normAutofit/>
          </a:bodyPr>
          <a:lstStyle/>
          <a:p>
            <a:pPr marL="0" indent="0" algn="l">
              <a:buNone/>
            </a:pPr>
            <a:r>
              <a:rPr lang="en-US" sz="1600" dirty="0">
                <a:solidFill>
                  <a:srgbClr val="1F2A44"/>
                </a:solidFill>
                <a:latin typeface="Times New Roman" panose="02020603050405020304" pitchFamily="18" charset="0"/>
                <a:cs typeface="Times New Roman" panose="02020603050405020304" pitchFamily="18" charset="0"/>
              </a:rPr>
              <a:t>Testing was matched to the artefact type. Because the final system was a notebook pipeline, tests checked data integrity, pipeline integration, model output and metric generation.</a:t>
            </a:r>
            <a:endParaRPr lang="en-US" sz="1600" dirty="0">
              <a:latin typeface="Times New Roman" panose="02020603050405020304" pitchFamily="18" charset="0"/>
              <a:cs typeface="Times New Roman" panose="02020603050405020304" pitchFamily="18" charset="0"/>
            </a:endParaRPr>
          </a:p>
        </p:txBody>
      </p:sp>
      <p:sp>
        <p:nvSpPr>
          <p:cNvPr id="44" name="Text 42"/>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900" dirty="0">
                <a:solidFill>
                  <a:srgbClr val="4A5568"/>
                </a:solidFill>
                <a:latin typeface="Times New Roman" panose="02020603050405020304" pitchFamily="18" charset="0"/>
                <a:cs typeface="Times New Roman" panose="02020603050405020304" pitchFamily="18" charset="0"/>
              </a:rPr>
              <a:t>14/18</a:t>
            </a:r>
            <a:endParaRPr lang="en-US" sz="9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Data Cleaning and Split Validation</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B703"/>
          </a:solidFill>
          <a:ln w="12700">
            <a:solidFill>
              <a:srgbClr val="FFB703"/>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rmAutofit/>
          </a:bodyPr>
          <a:lstStyle/>
          <a:p>
            <a:pPr marL="0" indent="0">
              <a:buNone/>
            </a:pPr>
            <a:r>
              <a:rPr lang="en-US" sz="1400" dirty="0">
                <a:solidFill>
                  <a:srgbClr val="4A5568"/>
                </a:solidFill>
                <a:latin typeface="Times New Roman" panose="02020603050405020304" pitchFamily="18" charset="0"/>
                <a:cs typeface="Times New Roman" panose="02020603050405020304" pitchFamily="18" charset="0"/>
              </a:rPr>
              <a:t>The pipeline confirmed readable images and balanced splits</a:t>
            </a:r>
            <a:endParaRPr lang="en-US" sz="1400" dirty="0">
              <a:latin typeface="Times New Roman" panose="02020603050405020304" pitchFamily="18" charset="0"/>
              <a:cs typeface="Times New Roman" panose="02020603050405020304" pitchFamily="18" charset="0"/>
            </a:endParaRPr>
          </a:p>
        </p:txBody>
      </p:sp>
      <p:sp>
        <p:nvSpPr>
          <p:cNvPr id="7" name="Shape 5"/>
          <p:cNvSpPr/>
          <p:nvPr/>
        </p:nvSpPr>
        <p:spPr>
          <a:xfrm>
            <a:off x="685800" y="1417320"/>
            <a:ext cx="1516436" cy="477774"/>
          </a:xfrm>
          <a:prstGeom prst="roundRect">
            <a:avLst>
              <a:gd name="adj" fmla="val 4785"/>
            </a:avLst>
          </a:prstGeom>
          <a:solidFill>
            <a:srgbClr val="1F2A44"/>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8" name="Text 6"/>
          <p:cNvSpPr/>
          <p:nvPr/>
        </p:nvSpPr>
        <p:spPr>
          <a:xfrm>
            <a:off x="722376" y="1453896"/>
            <a:ext cx="1457000" cy="418338"/>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Split</a:t>
            </a:r>
            <a:endParaRPr lang="en-US" sz="1200" dirty="0">
              <a:latin typeface="Times New Roman" panose="02020603050405020304" pitchFamily="18" charset="0"/>
              <a:cs typeface="Times New Roman" panose="02020603050405020304" pitchFamily="18" charset="0"/>
            </a:endParaRPr>
          </a:p>
        </p:txBody>
      </p:sp>
      <p:sp>
        <p:nvSpPr>
          <p:cNvPr id="9" name="Shape 7"/>
          <p:cNvSpPr/>
          <p:nvPr/>
        </p:nvSpPr>
        <p:spPr>
          <a:xfrm>
            <a:off x="2215952" y="1417320"/>
            <a:ext cx="1229532" cy="477774"/>
          </a:xfrm>
          <a:prstGeom prst="roundRect">
            <a:avLst>
              <a:gd name="adj" fmla="val 4785"/>
            </a:avLst>
          </a:prstGeom>
          <a:solidFill>
            <a:srgbClr val="1F2A44"/>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0" name="Text 8"/>
          <p:cNvSpPr/>
          <p:nvPr/>
        </p:nvSpPr>
        <p:spPr>
          <a:xfrm>
            <a:off x="2252528" y="1453896"/>
            <a:ext cx="1170096" cy="418338"/>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Benign</a:t>
            </a:r>
            <a:endParaRPr lang="en-US" sz="1200" dirty="0">
              <a:latin typeface="Times New Roman" panose="02020603050405020304" pitchFamily="18" charset="0"/>
              <a:cs typeface="Times New Roman" panose="02020603050405020304" pitchFamily="18" charset="0"/>
            </a:endParaRPr>
          </a:p>
        </p:txBody>
      </p:sp>
      <p:sp>
        <p:nvSpPr>
          <p:cNvPr id="11" name="Shape 9"/>
          <p:cNvSpPr/>
          <p:nvPr/>
        </p:nvSpPr>
        <p:spPr>
          <a:xfrm>
            <a:off x="3459200" y="1417320"/>
            <a:ext cx="1372984" cy="477774"/>
          </a:xfrm>
          <a:prstGeom prst="roundRect">
            <a:avLst>
              <a:gd name="adj" fmla="val 4785"/>
            </a:avLst>
          </a:prstGeom>
          <a:solidFill>
            <a:srgbClr val="1F2A44"/>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2" name="Text 10"/>
          <p:cNvSpPr/>
          <p:nvPr/>
        </p:nvSpPr>
        <p:spPr>
          <a:xfrm>
            <a:off x="3495776" y="1453896"/>
            <a:ext cx="1313548" cy="418338"/>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Malignant</a:t>
            </a:r>
            <a:endParaRPr lang="en-US" sz="1200" dirty="0">
              <a:latin typeface="Times New Roman" panose="02020603050405020304" pitchFamily="18" charset="0"/>
              <a:cs typeface="Times New Roman" panose="02020603050405020304" pitchFamily="18" charset="0"/>
            </a:endParaRPr>
          </a:p>
        </p:txBody>
      </p:sp>
      <p:sp>
        <p:nvSpPr>
          <p:cNvPr id="13" name="Shape 11"/>
          <p:cNvSpPr/>
          <p:nvPr/>
        </p:nvSpPr>
        <p:spPr>
          <a:xfrm>
            <a:off x="4845901" y="1417320"/>
            <a:ext cx="1038263" cy="477774"/>
          </a:xfrm>
          <a:prstGeom prst="roundRect">
            <a:avLst>
              <a:gd name="adj" fmla="val 4785"/>
            </a:avLst>
          </a:prstGeom>
          <a:solidFill>
            <a:srgbClr val="1F2A44"/>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4" name="Text 12"/>
          <p:cNvSpPr/>
          <p:nvPr/>
        </p:nvSpPr>
        <p:spPr>
          <a:xfrm>
            <a:off x="4882477" y="1453896"/>
            <a:ext cx="978827" cy="418338"/>
          </a:xfrm>
          <a:prstGeom prst="rect">
            <a:avLst/>
          </a:prstGeom>
          <a:noFill/>
          <a:ln/>
        </p:spPr>
        <p:txBody>
          <a:bodyPr wrap="square" lIns="0" tIns="0" rIns="0" bIns="0" rtlCol="0" anchor="ctr">
            <a:normAutofit/>
          </a:bodyPr>
          <a:lstStyle/>
          <a:p>
            <a:pPr marL="0" indent="0" algn="ctr">
              <a:buNone/>
            </a:pPr>
            <a:r>
              <a:rPr lang="en-US" sz="1200" b="1" dirty="0">
                <a:solidFill>
                  <a:srgbClr val="FFFFFF"/>
                </a:solidFill>
                <a:latin typeface="Times New Roman" panose="02020603050405020304" pitchFamily="18" charset="0"/>
                <a:cs typeface="Times New Roman" panose="02020603050405020304" pitchFamily="18" charset="0"/>
              </a:rPr>
              <a:t>Total</a:t>
            </a:r>
            <a:endParaRPr lang="en-US" sz="1200" dirty="0">
              <a:latin typeface="Times New Roman" panose="02020603050405020304" pitchFamily="18" charset="0"/>
              <a:cs typeface="Times New Roman" panose="02020603050405020304" pitchFamily="18" charset="0"/>
            </a:endParaRPr>
          </a:p>
        </p:txBody>
      </p:sp>
      <p:sp>
        <p:nvSpPr>
          <p:cNvPr id="15" name="Shape 13"/>
          <p:cNvSpPr/>
          <p:nvPr/>
        </p:nvSpPr>
        <p:spPr>
          <a:xfrm>
            <a:off x="685800" y="1908810"/>
            <a:ext cx="1516436"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6" name="Text 14"/>
          <p:cNvSpPr/>
          <p:nvPr/>
        </p:nvSpPr>
        <p:spPr>
          <a:xfrm>
            <a:off x="722376" y="1945386"/>
            <a:ext cx="1457000"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Train</a:t>
            </a:r>
            <a:endParaRPr lang="en-US" sz="1200" dirty="0">
              <a:latin typeface="Times New Roman" panose="02020603050405020304" pitchFamily="18" charset="0"/>
              <a:cs typeface="Times New Roman" panose="02020603050405020304" pitchFamily="18" charset="0"/>
            </a:endParaRPr>
          </a:p>
        </p:txBody>
      </p:sp>
      <p:sp>
        <p:nvSpPr>
          <p:cNvPr id="17" name="Shape 15"/>
          <p:cNvSpPr/>
          <p:nvPr/>
        </p:nvSpPr>
        <p:spPr>
          <a:xfrm>
            <a:off x="2215952" y="1908810"/>
            <a:ext cx="1229532"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8" name="Text 16"/>
          <p:cNvSpPr/>
          <p:nvPr/>
        </p:nvSpPr>
        <p:spPr>
          <a:xfrm>
            <a:off x="2252528" y="1945386"/>
            <a:ext cx="1170096"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1,224</a:t>
            </a:r>
            <a:endParaRPr lang="en-US" sz="1200" dirty="0">
              <a:latin typeface="Times New Roman" panose="02020603050405020304" pitchFamily="18" charset="0"/>
              <a:cs typeface="Times New Roman" panose="02020603050405020304" pitchFamily="18" charset="0"/>
            </a:endParaRPr>
          </a:p>
        </p:txBody>
      </p:sp>
      <p:sp>
        <p:nvSpPr>
          <p:cNvPr id="19" name="Shape 17"/>
          <p:cNvSpPr/>
          <p:nvPr/>
        </p:nvSpPr>
        <p:spPr>
          <a:xfrm>
            <a:off x="3459200" y="1908810"/>
            <a:ext cx="1372984"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0" name="Text 18"/>
          <p:cNvSpPr/>
          <p:nvPr/>
        </p:nvSpPr>
        <p:spPr>
          <a:xfrm>
            <a:off x="3495776" y="1945386"/>
            <a:ext cx="1313548"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1,017</a:t>
            </a:r>
            <a:endParaRPr lang="en-US" sz="1200" dirty="0">
              <a:latin typeface="Times New Roman" panose="02020603050405020304" pitchFamily="18" charset="0"/>
              <a:cs typeface="Times New Roman" panose="02020603050405020304" pitchFamily="18" charset="0"/>
            </a:endParaRPr>
          </a:p>
        </p:txBody>
      </p:sp>
      <p:sp>
        <p:nvSpPr>
          <p:cNvPr id="21" name="Shape 19"/>
          <p:cNvSpPr/>
          <p:nvPr/>
        </p:nvSpPr>
        <p:spPr>
          <a:xfrm>
            <a:off x="4845901" y="1908810"/>
            <a:ext cx="1038263"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2" name="Text 20"/>
          <p:cNvSpPr/>
          <p:nvPr/>
        </p:nvSpPr>
        <p:spPr>
          <a:xfrm>
            <a:off x="4882477" y="1945386"/>
            <a:ext cx="978827"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2,241</a:t>
            </a:r>
            <a:endParaRPr lang="en-US" sz="1200" dirty="0">
              <a:latin typeface="Times New Roman" panose="02020603050405020304" pitchFamily="18" charset="0"/>
              <a:cs typeface="Times New Roman" panose="02020603050405020304" pitchFamily="18" charset="0"/>
            </a:endParaRPr>
          </a:p>
        </p:txBody>
      </p:sp>
      <p:sp>
        <p:nvSpPr>
          <p:cNvPr id="23" name="Shape 21"/>
          <p:cNvSpPr/>
          <p:nvPr/>
        </p:nvSpPr>
        <p:spPr>
          <a:xfrm>
            <a:off x="685800" y="2400300"/>
            <a:ext cx="1516436" cy="477774"/>
          </a:xfrm>
          <a:prstGeom prst="roundRect">
            <a:avLst>
              <a:gd name="adj" fmla="val 4785"/>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4" name="Text 22"/>
          <p:cNvSpPr/>
          <p:nvPr/>
        </p:nvSpPr>
        <p:spPr>
          <a:xfrm>
            <a:off x="722376" y="2436876"/>
            <a:ext cx="1457000"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Validation</a:t>
            </a:r>
            <a:endParaRPr lang="en-US" sz="1200" dirty="0">
              <a:latin typeface="Times New Roman" panose="02020603050405020304" pitchFamily="18" charset="0"/>
              <a:cs typeface="Times New Roman" panose="02020603050405020304" pitchFamily="18" charset="0"/>
            </a:endParaRPr>
          </a:p>
        </p:txBody>
      </p:sp>
      <p:sp>
        <p:nvSpPr>
          <p:cNvPr id="25" name="Shape 23"/>
          <p:cNvSpPr/>
          <p:nvPr/>
        </p:nvSpPr>
        <p:spPr>
          <a:xfrm>
            <a:off x="2215952" y="2400300"/>
            <a:ext cx="1229532" cy="477774"/>
          </a:xfrm>
          <a:prstGeom prst="roundRect">
            <a:avLst>
              <a:gd name="adj" fmla="val 4785"/>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6" name="Text 24"/>
          <p:cNvSpPr/>
          <p:nvPr/>
        </p:nvSpPr>
        <p:spPr>
          <a:xfrm>
            <a:off x="2252528" y="2436876"/>
            <a:ext cx="1170096"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216</a:t>
            </a:r>
            <a:endParaRPr lang="en-US" sz="1200" dirty="0">
              <a:latin typeface="Times New Roman" panose="02020603050405020304" pitchFamily="18" charset="0"/>
              <a:cs typeface="Times New Roman" panose="02020603050405020304" pitchFamily="18" charset="0"/>
            </a:endParaRPr>
          </a:p>
        </p:txBody>
      </p:sp>
      <p:sp>
        <p:nvSpPr>
          <p:cNvPr id="27" name="Shape 25"/>
          <p:cNvSpPr/>
          <p:nvPr/>
        </p:nvSpPr>
        <p:spPr>
          <a:xfrm>
            <a:off x="3459200" y="2400300"/>
            <a:ext cx="1372984" cy="477774"/>
          </a:xfrm>
          <a:prstGeom prst="roundRect">
            <a:avLst>
              <a:gd name="adj" fmla="val 4785"/>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8" name="Text 26"/>
          <p:cNvSpPr/>
          <p:nvPr/>
        </p:nvSpPr>
        <p:spPr>
          <a:xfrm>
            <a:off x="3495776" y="2436876"/>
            <a:ext cx="1313548"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180</a:t>
            </a:r>
            <a:endParaRPr lang="en-US" sz="1200" dirty="0">
              <a:latin typeface="Times New Roman" panose="02020603050405020304" pitchFamily="18" charset="0"/>
              <a:cs typeface="Times New Roman" panose="02020603050405020304" pitchFamily="18" charset="0"/>
            </a:endParaRPr>
          </a:p>
        </p:txBody>
      </p:sp>
      <p:sp>
        <p:nvSpPr>
          <p:cNvPr id="29" name="Shape 27"/>
          <p:cNvSpPr/>
          <p:nvPr/>
        </p:nvSpPr>
        <p:spPr>
          <a:xfrm>
            <a:off x="4845901" y="2400300"/>
            <a:ext cx="1038263" cy="477774"/>
          </a:xfrm>
          <a:prstGeom prst="roundRect">
            <a:avLst>
              <a:gd name="adj" fmla="val 4785"/>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0" name="Text 28"/>
          <p:cNvSpPr/>
          <p:nvPr/>
        </p:nvSpPr>
        <p:spPr>
          <a:xfrm>
            <a:off x="4882477" y="2436876"/>
            <a:ext cx="978827"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396</a:t>
            </a:r>
            <a:endParaRPr lang="en-US" sz="1200" dirty="0">
              <a:latin typeface="Times New Roman" panose="02020603050405020304" pitchFamily="18" charset="0"/>
              <a:cs typeface="Times New Roman" panose="02020603050405020304" pitchFamily="18" charset="0"/>
            </a:endParaRPr>
          </a:p>
        </p:txBody>
      </p:sp>
      <p:sp>
        <p:nvSpPr>
          <p:cNvPr id="31" name="Shape 29"/>
          <p:cNvSpPr/>
          <p:nvPr/>
        </p:nvSpPr>
        <p:spPr>
          <a:xfrm>
            <a:off x="685800" y="2891790"/>
            <a:ext cx="1516436"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2" name="Text 30"/>
          <p:cNvSpPr/>
          <p:nvPr/>
        </p:nvSpPr>
        <p:spPr>
          <a:xfrm>
            <a:off x="722376" y="2928366"/>
            <a:ext cx="1457000"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Test</a:t>
            </a:r>
            <a:endParaRPr lang="en-US" sz="1200" dirty="0">
              <a:latin typeface="Times New Roman" panose="02020603050405020304" pitchFamily="18" charset="0"/>
              <a:cs typeface="Times New Roman" panose="02020603050405020304" pitchFamily="18" charset="0"/>
            </a:endParaRPr>
          </a:p>
        </p:txBody>
      </p:sp>
      <p:sp>
        <p:nvSpPr>
          <p:cNvPr id="33" name="Shape 31"/>
          <p:cNvSpPr/>
          <p:nvPr/>
        </p:nvSpPr>
        <p:spPr>
          <a:xfrm>
            <a:off x="2215952" y="2891790"/>
            <a:ext cx="1229532"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4" name="Text 32"/>
          <p:cNvSpPr/>
          <p:nvPr/>
        </p:nvSpPr>
        <p:spPr>
          <a:xfrm>
            <a:off x="2252528" y="2928366"/>
            <a:ext cx="1170096"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360</a:t>
            </a:r>
            <a:endParaRPr lang="en-US" sz="1200" dirty="0">
              <a:latin typeface="Times New Roman" panose="02020603050405020304" pitchFamily="18" charset="0"/>
              <a:cs typeface="Times New Roman" panose="02020603050405020304" pitchFamily="18" charset="0"/>
            </a:endParaRPr>
          </a:p>
        </p:txBody>
      </p:sp>
      <p:sp>
        <p:nvSpPr>
          <p:cNvPr id="35" name="Shape 33"/>
          <p:cNvSpPr/>
          <p:nvPr/>
        </p:nvSpPr>
        <p:spPr>
          <a:xfrm>
            <a:off x="3459200" y="2891790"/>
            <a:ext cx="1372984"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6" name="Text 34"/>
          <p:cNvSpPr/>
          <p:nvPr/>
        </p:nvSpPr>
        <p:spPr>
          <a:xfrm>
            <a:off x="3495776" y="2928366"/>
            <a:ext cx="1313548"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300</a:t>
            </a:r>
            <a:endParaRPr lang="en-US" sz="1200" dirty="0">
              <a:latin typeface="Times New Roman" panose="02020603050405020304" pitchFamily="18" charset="0"/>
              <a:cs typeface="Times New Roman" panose="02020603050405020304" pitchFamily="18" charset="0"/>
            </a:endParaRPr>
          </a:p>
        </p:txBody>
      </p:sp>
      <p:sp>
        <p:nvSpPr>
          <p:cNvPr id="37" name="Shape 35"/>
          <p:cNvSpPr/>
          <p:nvPr/>
        </p:nvSpPr>
        <p:spPr>
          <a:xfrm>
            <a:off x="4845901" y="2891790"/>
            <a:ext cx="1038263" cy="477774"/>
          </a:xfrm>
          <a:prstGeom prst="roundRect">
            <a:avLst>
              <a:gd name="adj" fmla="val 4785"/>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8" name="Text 36"/>
          <p:cNvSpPr/>
          <p:nvPr/>
        </p:nvSpPr>
        <p:spPr>
          <a:xfrm>
            <a:off x="4882477" y="2928366"/>
            <a:ext cx="978827" cy="418338"/>
          </a:xfrm>
          <a:prstGeom prst="rect">
            <a:avLst/>
          </a:prstGeom>
          <a:noFill/>
          <a:ln/>
        </p:spPr>
        <p:txBody>
          <a:bodyPr wrap="square" lIns="0" tIns="0" rIns="0" bIns="0" rtlCol="0" anchor="ctr">
            <a:normAutofit/>
          </a:bodyPr>
          <a:lstStyle/>
          <a:p>
            <a:pPr marL="0" indent="0" algn="ctr">
              <a:buNone/>
            </a:pPr>
            <a:r>
              <a:rPr lang="en-US" sz="1200" dirty="0">
                <a:solidFill>
                  <a:srgbClr val="1F2A44"/>
                </a:solidFill>
                <a:latin typeface="Times New Roman" panose="02020603050405020304" pitchFamily="18" charset="0"/>
                <a:cs typeface="Times New Roman" panose="02020603050405020304" pitchFamily="18" charset="0"/>
              </a:rPr>
              <a:t>660</a:t>
            </a:r>
            <a:endParaRPr lang="en-US" sz="1200" dirty="0">
              <a:latin typeface="Times New Roman" panose="02020603050405020304" pitchFamily="18" charset="0"/>
              <a:cs typeface="Times New Roman" panose="02020603050405020304" pitchFamily="18" charset="0"/>
            </a:endParaRPr>
          </a:p>
        </p:txBody>
      </p:sp>
      <p:sp>
        <p:nvSpPr>
          <p:cNvPr id="39" name="Text 37"/>
          <p:cNvSpPr/>
          <p:nvPr/>
        </p:nvSpPr>
        <p:spPr>
          <a:xfrm>
            <a:off x="777240" y="3794760"/>
            <a:ext cx="4937760" cy="822960"/>
          </a:xfrm>
          <a:prstGeom prst="rect">
            <a:avLst/>
          </a:prstGeom>
          <a:noFill/>
          <a:ln/>
        </p:spPr>
        <p:txBody>
          <a:bodyPr wrap="square" lIns="635" tIns="635" rIns="635" bIns="635" rtlCol="0" anchor="t">
            <a:normAutofit/>
          </a:bodyPr>
          <a:lstStyle/>
          <a:p>
            <a:pPr marL="0" indent="0" algn="l">
              <a:buNone/>
            </a:pPr>
            <a:r>
              <a:rPr lang="en-US" sz="1600" dirty="0">
                <a:solidFill>
                  <a:srgbClr val="1F2A44"/>
                </a:solidFill>
                <a:latin typeface="Times New Roman" panose="02020603050405020304" pitchFamily="18" charset="0"/>
                <a:cs typeface="Times New Roman" panose="02020603050405020304" pitchFamily="18" charset="0"/>
              </a:rPr>
              <a:t>All three splits reported zero broken images. The validation split was stratified to keep the benign/malignant ratio stable before training.</a:t>
            </a:r>
            <a:endParaRPr lang="en-US" sz="1600" dirty="0">
              <a:latin typeface="Times New Roman" panose="02020603050405020304" pitchFamily="18" charset="0"/>
              <a:cs typeface="Times New Roman" panose="02020603050405020304" pitchFamily="18" charset="0"/>
            </a:endParaRPr>
          </a:p>
        </p:txBody>
      </p:sp>
      <p:sp>
        <p:nvSpPr>
          <p:cNvPr id="40" name="Shape 38"/>
          <p:cNvSpPr/>
          <p:nvPr/>
        </p:nvSpPr>
        <p:spPr>
          <a:xfrm>
            <a:off x="6464808" y="1298448"/>
            <a:ext cx="4626864" cy="4443984"/>
          </a:xfrm>
          <a:prstGeom prst="roundRect">
            <a:avLst>
              <a:gd name="adj" fmla="val 1235"/>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41" name="Image 0" descr="/mnt/data/image(80).png"/>
          <p:cNvPicPr>
            <a:picLocks noChangeAspect="1"/>
          </p:cNvPicPr>
          <p:nvPr/>
        </p:nvPicPr>
        <p:blipFill>
          <a:blip r:embed="rId3"/>
          <a:stretch>
            <a:fillRect/>
          </a:stretch>
        </p:blipFill>
        <p:spPr>
          <a:xfrm>
            <a:off x="6999535" y="1325880"/>
            <a:ext cx="3557411" cy="4389120"/>
          </a:xfrm>
          <a:prstGeom prst="rect">
            <a:avLst/>
          </a:prstGeom>
        </p:spPr>
      </p:pic>
      <p:sp>
        <p:nvSpPr>
          <p:cNvPr id="42" name="Text 39"/>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15/18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Experimental Results: Five-Algorithm Comparison</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7B61FF"/>
          </a:solidFill>
          <a:ln w="12700">
            <a:solidFill>
              <a:srgbClr val="7B61FF"/>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rmAutofit fontScale="85000" lnSpcReduction="20000"/>
          </a:bodyPr>
          <a:lstStyle/>
          <a:p>
            <a:pPr marL="0" indent="0">
              <a:lnSpc>
                <a:spcPct val="150000"/>
              </a:lnSpc>
              <a:buNone/>
            </a:pPr>
            <a:r>
              <a:rPr lang="en-US" sz="1200" dirty="0">
                <a:solidFill>
                  <a:srgbClr val="4A5568"/>
                </a:solidFill>
                <a:latin typeface="Times New Roman" panose="02020603050405020304" pitchFamily="18" charset="0"/>
                <a:cs typeface="Times New Roman" panose="02020603050405020304" pitchFamily="18" charset="0"/>
              </a:rPr>
              <a:t>EfficientNetB0 variants </a:t>
            </a:r>
            <a:r>
              <a:rPr lang="en-US" sz="1600" dirty="0">
                <a:solidFill>
                  <a:srgbClr val="4A5568"/>
                </a:solidFill>
                <a:latin typeface="Times New Roman" panose="02020603050405020304" pitchFamily="18" charset="0"/>
                <a:cs typeface="Times New Roman" panose="02020603050405020304" pitchFamily="18" charset="0"/>
              </a:rPr>
              <a:t>provided</a:t>
            </a:r>
            <a:r>
              <a:rPr lang="en-US" sz="1200" dirty="0">
                <a:solidFill>
                  <a:srgbClr val="4A5568"/>
                </a:solidFill>
                <a:latin typeface="Times New Roman" panose="02020603050405020304" pitchFamily="18" charset="0"/>
                <a:cs typeface="Times New Roman" panose="02020603050405020304" pitchFamily="18" charset="0"/>
              </a:rPr>
              <a:t> the best overall balance</a:t>
            </a:r>
            <a:endParaRPr lang="en-US" sz="1200" dirty="0">
              <a:latin typeface="Times New Roman" panose="02020603050405020304" pitchFamily="18" charset="0"/>
              <a:cs typeface="Times New Roman" panose="02020603050405020304" pitchFamily="18" charset="0"/>
            </a:endParaRPr>
          </a:p>
        </p:txBody>
      </p:sp>
      <p:sp>
        <p:nvSpPr>
          <p:cNvPr id="7" name="Shape 5"/>
          <p:cNvSpPr/>
          <p:nvPr/>
        </p:nvSpPr>
        <p:spPr>
          <a:xfrm>
            <a:off x="566928" y="1389888"/>
            <a:ext cx="11027664" cy="2935224"/>
          </a:xfrm>
          <a:prstGeom prst="roundRect">
            <a:avLst>
              <a:gd name="adj" fmla="val 1869"/>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8" name="Image 0" descr="/mnt/data/comp.png"/>
          <p:cNvPicPr>
            <a:picLocks noChangeAspect="1"/>
          </p:cNvPicPr>
          <p:nvPr/>
        </p:nvPicPr>
        <p:blipFill>
          <a:blip r:embed="rId3"/>
          <a:stretch>
            <a:fillRect/>
          </a:stretch>
        </p:blipFill>
        <p:spPr>
          <a:xfrm>
            <a:off x="2487633" y="1417320"/>
            <a:ext cx="7186254" cy="2880360"/>
          </a:xfrm>
          <a:prstGeom prst="rect">
            <a:avLst/>
          </a:prstGeom>
        </p:spPr>
      </p:pic>
      <p:sp>
        <p:nvSpPr>
          <p:cNvPr id="9" name="Shape 6"/>
          <p:cNvSpPr/>
          <p:nvPr/>
        </p:nvSpPr>
        <p:spPr>
          <a:xfrm>
            <a:off x="685800" y="4736592"/>
            <a:ext cx="4146804" cy="214884"/>
          </a:xfrm>
          <a:prstGeom prst="roundRect">
            <a:avLst>
              <a:gd name="adj" fmla="val 10638"/>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0" name="Text 7"/>
          <p:cNvSpPr/>
          <p:nvPr/>
        </p:nvSpPr>
        <p:spPr>
          <a:xfrm>
            <a:off x="722376" y="4773168"/>
            <a:ext cx="4087368" cy="155448"/>
          </a:xfrm>
          <a:prstGeom prst="rect">
            <a:avLst/>
          </a:prstGeom>
          <a:noFill/>
          <a:ln/>
        </p:spPr>
        <p:txBody>
          <a:bodyPr wrap="square" lIns="0" tIns="0" rIns="0" bIns="0" rtlCol="0" anchor="ctr">
            <a:normAutofit/>
          </a:bodyPr>
          <a:lstStyle/>
          <a:p>
            <a:pPr marL="0" indent="0" algn="ctr">
              <a:buNone/>
            </a:pPr>
            <a:r>
              <a:rPr lang="en-US" sz="880" b="1" dirty="0">
                <a:solidFill>
                  <a:srgbClr val="FFFFFF"/>
                </a:solidFill>
                <a:latin typeface="Times New Roman" panose="02020603050405020304" pitchFamily="18" charset="0"/>
                <a:cs typeface="Times New Roman" panose="02020603050405020304" pitchFamily="18" charset="0"/>
              </a:rPr>
              <a:t>Model</a:t>
            </a:r>
            <a:endParaRPr lang="en-US" sz="880" dirty="0">
              <a:latin typeface="Times New Roman" panose="02020603050405020304" pitchFamily="18" charset="0"/>
              <a:cs typeface="Times New Roman" panose="02020603050405020304" pitchFamily="18" charset="0"/>
            </a:endParaRPr>
          </a:p>
        </p:txBody>
      </p:sp>
      <p:sp>
        <p:nvSpPr>
          <p:cNvPr id="11" name="Shape 8"/>
          <p:cNvSpPr/>
          <p:nvPr/>
        </p:nvSpPr>
        <p:spPr>
          <a:xfrm>
            <a:off x="4846320" y="4736592"/>
            <a:ext cx="1495044" cy="214884"/>
          </a:xfrm>
          <a:prstGeom prst="roundRect">
            <a:avLst>
              <a:gd name="adj" fmla="val 10638"/>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2" name="Text 9"/>
          <p:cNvSpPr/>
          <p:nvPr/>
        </p:nvSpPr>
        <p:spPr>
          <a:xfrm>
            <a:off x="4882896" y="4773168"/>
            <a:ext cx="1435608" cy="155448"/>
          </a:xfrm>
          <a:prstGeom prst="rect">
            <a:avLst/>
          </a:prstGeom>
          <a:noFill/>
          <a:ln/>
        </p:spPr>
        <p:txBody>
          <a:bodyPr wrap="square" lIns="0" tIns="0" rIns="0" bIns="0" rtlCol="0" anchor="ctr">
            <a:normAutofit/>
          </a:bodyPr>
          <a:lstStyle/>
          <a:p>
            <a:pPr marL="0" indent="0" algn="ctr">
              <a:buNone/>
            </a:pPr>
            <a:r>
              <a:rPr lang="en-US" sz="880" b="1" dirty="0">
                <a:solidFill>
                  <a:srgbClr val="FFFFFF"/>
                </a:solidFill>
                <a:latin typeface="Times New Roman" panose="02020603050405020304" pitchFamily="18" charset="0"/>
                <a:cs typeface="Times New Roman" panose="02020603050405020304" pitchFamily="18" charset="0"/>
              </a:rPr>
              <a:t>Accuracy</a:t>
            </a:r>
            <a:endParaRPr lang="en-US" sz="880" dirty="0">
              <a:latin typeface="Times New Roman" panose="02020603050405020304" pitchFamily="18" charset="0"/>
              <a:cs typeface="Times New Roman" panose="02020603050405020304" pitchFamily="18" charset="0"/>
            </a:endParaRPr>
          </a:p>
        </p:txBody>
      </p:sp>
      <p:sp>
        <p:nvSpPr>
          <p:cNvPr id="13" name="Shape 10"/>
          <p:cNvSpPr/>
          <p:nvPr/>
        </p:nvSpPr>
        <p:spPr>
          <a:xfrm>
            <a:off x="6355080" y="4736592"/>
            <a:ext cx="1495044" cy="214884"/>
          </a:xfrm>
          <a:prstGeom prst="roundRect">
            <a:avLst>
              <a:gd name="adj" fmla="val 10638"/>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4" name="Text 11"/>
          <p:cNvSpPr/>
          <p:nvPr/>
        </p:nvSpPr>
        <p:spPr>
          <a:xfrm>
            <a:off x="6391656" y="4773168"/>
            <a:ext cx="1435608" cy="155448"/>
          </a:xfrm>
          <a:prstGeom prst="rect">
            <a:avLst/>
          </a:prstGeom>
          <a:noFill/>
          <a:ln/>
        </p:spPr>
        <p:txBody>
          <a:bodyPr wrap="square" lIns="0" tIns="0" rIns="0" bIns="0" rtlCol="0" anchor="ctr">
            <a:normAutofit/>
          </a:bodyPr>
          <a:lstStyle/>
          <a:p>
            <a:pPr marL="0" indent="0" algn="ctr">
              <a:buNone/>
            </a:pPr>
            <a:r>
              <a:rPr lang="en-US" sz="880" b="1" dirty="0">
                <a:solidFill>
                  <a:srgbClr val="FFFFFF"/>
                </a:solidFill>
                <a:latin typeface="Times New Roman" panose="02020603050405020304" pitchFamily="18" charset="0"/>
                <a:cs typeface="Times New Roman" panose="02020603050405020304" pitchFamily="18" charset="0"/>
              </a:rPr>
              <a:t>Recall</a:t>
            </a:r>
            <a:endParaRPr lang="en-US" sz="880" dirty="0">
              <a:latin typeface="Times New Roman" panose="02020603050405020304" pitchFamily="18" charset="0"/>
              <a:cs typeface="Times New Roman" panose="02020603050405020304" pitchFamily="18" charset="0"/>
            </a:endParaRPr>
          </a:p>
        </p:txBody>
      </p:sp>
      <p:sp>
        <p:nvSpPr>
          <p:cNvPr id="15" name="Shape 12"/>
          <p:cNvSpPr/>
          <p:nvPr/>
        </p:nvSpPr>
        <p:spPr>
          <a:xfrm>
            <a:off x="7863840" y="4736592"/>
            <a:ext cx="1495044" cy="214884"/>
          </a:xfrm>
          <a:prstGeom prst="roundRect">
            <a:avLst>
              <a:gd name="adj" fmla="val 10638"/>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6" name="Text 13"/>
          <p:cNvSpPr/>
          <p:nvPr/>
        </p:nvSpPr>
        <p:spPr>
          <a:xfrm>
            <a:off x="7900416" y="4773168"/>
            <a:ext cx="1435608" cy="155448"/>
          </a:xfrm>
          <a:prstGeom prst="rect">
            <a:avLst/>
          </a:prstGeom>
          <a:noFill/>
          <a:ln/>
        </p:spPr>
        <p:txBody>
          <a:bodyPr wrap="square" lIns="0" tIns="0" rIns="0" bIns="0" rtlCol="0" anchor="ctr">
            <a:normAutofit/>
          </a:bodyPr>
          <a:lstStyle/>
          <a:p>
            <a:pPr marL="0" indent="0" algn="ctr">
              <a:buNone/>
            </a:pPr>
            <a:r>
              <a:rPr lang="en-US" sz="880" b="1" dirty="0">
                <a:solidFill>
                  <a:srgbClr val="FFFFFF"/>
                </a:solidFill>
                <a:latin typeface="Times New Roman" panose="02020603050405020304" pitchFamily="18" charset="0"/>
                <a:cs typeface="Times New Roman" panose="02020603050405020304" pitchFamily="18" charset="0"/>
              </a:rPr>
              <a:t>F1</a:t>
            </a:r>
            <a:endParaRPr lang="en-US" sz="880" dirty="0">
              <a:latin typeface="Times New Roman" panose="02020603050405020304" pitchFamily="18" charset="0"/>
              <a:cs typeface="Times New Roman" panose="02020603050405020304" pitchFamily="18" charset="0"/>
            </a:endParaRPr>
          </a:p>
        </p:txBody>
      </p:sp>
      <p:sp>
        <p:nvSpPr>
          <p:cNvPr id="17" name="Shape 14"/>
          <p:cNvSpPr/>
          <p:nvPr/>
        </p:nvSpPr>
        <p:spPr>
          <a:xfrm>
            <a:off x="9372600" y="4736592"/>
            <a:ext cx="1997964" cy="214884"/>
          </a:xfrm>
          <a:prstGeom prst="roundRect">
            <a:avLst>
              <a:gd name="adj" fmla="val 10638"/>
            </a:avLst>
          </a:prstGeom>
          <a:solidFill>
            <a:srgbClr val="FF6B6B"/>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8" name="Text 15"/>
          <p:cNvSpPr/>
          <p:nvPr/>
        </p:nvSpPr>
        <p:spPr>
          <a:xfrm>
            <a:off x="9409176" y="4773168"/>
            <a:ext cx="1938528" cy="155448"/>
          </a:xfrm>
          <a:prstGeom prst="rect">
            <a:avLst/>
          </a:prstGeom>
          <a:noFill/>
          <a:ln/>
        </p:spPr>
        <p:txBody>
          <a:bodyPr wrap="square" lIns="0" tIns="0" rIns="0" bIns="0" rtlCol="0" anchor="ctr">
            <a:normAutofit/>
          </a:bodyPr>
          <a:lstStyle/>
          <a:p>
            <a:pPr marL="0" indent="0" algn="ctr">
              <a:buNone/>
            </a:pPr>
            <a:r>
              <a:rPr lang="en-US" sz="880" b="1" dirty="0">
                <a:solidFill>
                  <a:srgbClr val="FFFFFF"/>
                </a:solidFill>
                <a:latin typeface="Times New Roman" panose="02020603050405020304" pitchFamily="18" charset="0"/>
                <a:cs typeface="Times New Roman" panose="02020603050405020304" pitchFamily="18" charset="0"/>
              </a:rPr>
              <a:t>ROC-AUC</a:t>
            </a:r>
            <a:endParaRPr lang="en-US" sz="880" dirty="0">
              <a:latin typeface="Times New Roman" panose="02020603050405020304" pitchFamily="18" charset="0"/>
              <a:cs typeface="Times New Roman" panose="02020603050405020304" pitchFamily="18" charset="0"/>
            </a:endParaRPr>
          </a:p>
        </p:txBody>
      </p:sp>
      <p:sp>
        <p:nvSpPr>
          <p:cNvPr id="19" name="Shape 16"/>
          <p:cNvSpPr/>
          <p:nvPr/>
        </p:nvSpPr>
        <p:spPr>
          <a:xfrm>
            <a:off x="685800" y="4965192"/>
            <a:ext cx="414680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0" name="Text 17"/>
          <p:cNvSpPr/>
          <p:nvPr/>
        </p:nvSpPr>
        <p:spPr>
          <a:xfrm>
            <a:off x="722376" y="5001768"/>
            <a:ext cx="408736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EfficientNetB0</a:t>
            </a:r>
            <a:endParaRPr lang="en-US" sz="880" dirty="0">
              <a:latin typeface="Times New Roman" panose="02020603050405020304" pitchFamily="18" charset="0"/>
              <a:cs typeface="Times New Roman" panose="02020603050405020304" pitchFamily="18" charset="0"/>
            </a:endParaRPr>
          </a:p>
        </p:txBody>
      </p:sp>
      <p:sp>
        <p:nvSpPr>
          <p:cNvPr id="21" name="Shape 18"/>
          <p:cNvSpPr/>
          <p:nvPr/>
        </p:nvSpPr>
        <p:spPr>
          <a:xfrm>
            <a:off x="4846320" y="49651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2" name="Text 19"/>
          <p:cNvSpPr/>
          <p:nvPr/>
        </p:nvSpPr>
        <p:spPr>
          <a:xfrm>
            <a:off x="4882896" y="50017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0.8318</a:t>
            </a:r>
            <a:endParaRPr lang="en-US" sz="880" dirty="0">
              <a:latin typeface="Times New Roman" panose="02020603050405020304" pitchFamily="18" charset="0"/>
              <a:cs typeface="Times New Roman" panose="02020603050405020304" pitchFamily="18" charset="0"/>
            </a:endParaRPr>
          </a:p>
        </p:txBody>
      </p:sp>
      <p:sp>
        <p:nvSpPr>
          <p:cNvPr id="23" name="Shape 20"/>
          <p:cNvSpPr/>
          <p:nvPr/>
        </p:nvSpPr>
        <p:spPr>
          <a:xfrm>
            <a:off x="6355080" y="49651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4" name="Text 21"/>
          <p:cNvSpPr/>
          <p:nvPr/>
        </p:nvSpPr>
        <p:spPr>
          <a:xfrm>
            <a:off x="6391656" y="50017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0.8867</a:t>
            </a:r>
            <a:endParaRPr lang="en-US" sz="880" dirty="0">
              <a:latin typeface="Times New Roman" panose="02020603050405020304" pitchFamily="18" charset="0"/>
              <a:cs typeface="Times New Roman" panose="02020603050405020304" pitchFamily="18" charset="0"/>
            </a:endParaRPr>
          </a:p>
        </p:txBody>
      </p:sp>
      <p:sp>
        <p:nvSpPr>
          <p:cNvPr id="25" name="Shape 22"/>
          <p:cNvSpPr/>
          <p:nvPr/>
        </p:nvSpPr>
        <p:spPr>
          <a:xfrm>
            <a:off x="7863840" y="49651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6" name="Text 23"/>
          <p:cNvSpPr/>
          <p:nvPr/>
        </p:nvSpPr>
        <p:spPr>
          <a:xfrm>
            <a:off x="7900416" y="50017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0.8274</a:t>
            </a:r>
            <a:endParaRPr lang="en-US" sz="880" dirty="0">
              <a:latin typeface="Times New Roman" panose="02020603050405020304" pitchFamily="18" charset="0"/>
              <a:cs typeface="Times New Roman" panose="02020603050405020304" pitchFamily="18" charset="0"/>
            </a:endParaRPr>
          </a:p>
        </p:txBody>
      </p:sp>
      <p:sp>
        <p:nvSpPr>
          <p:cNvPr id="27" name="Shape 24"/>
          <p:cNvSpPr/>
          <p:nvPr/>
        </p:nvSpPr>
        <p:spPr>
          <a:xfrm>
            <a:off x="9372600" y="4965192"/>
            <a:ext cx="199796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28" name="Text 25"/>
          <p:cNvSpPr/>
          <p:nvPr/>
        </p:nvSpPr>
        <p:spPr>
          <a:xfrm>
            <a:off x="9409176" y="5001768"/>
            <a:ext cx="193852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0.9120</a:t>
            </a:r>
            <a:endParaRPr lang="en-US" sz="880" dirty="0">
              <a:latin typeface="Times New Roman" panose="02020603050405020304" pitchFamily="18" charset="0"/>
              <a:cs typeface="Times New Roman" panose="02020603050405020304" pitchFamily="18" charset="0"/>
            </a:endParaRPr>
          </a:p>
        </p:txBody>
      </p:sp>
      <p:sp>
        <p:nvSpPr>
          <p:cNvPr id="29" name="Shape 26"/>
          <p:cNvSpPr/>
          <p:nvPr/>
        </p:nvSpPr>
        <p:spPr>
          <a:xfrm>
            <a:off x="685800" y="5193792"/>
            <a:ext cx="414680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0" name="Text 27"/>
          <p:cNvSpPr/>
          <p:nvPr/>
        </p:nvSpPr>
        <p:spPr>
          <a:xfrm>
            <a:off x="722376" y="5230368"/>
            <a:ext cx="408736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EfficientNetB0 + weights</a:t>
            </a:r>
            <a:endParaRPr lang="en-US" sz="880" dirty="0">
              <a:latin typeface="Times New Roman" panose="02020603050405020304" pitchFamily="18" charset="0"/>
              <a:cs typeface="Times New Roman" panose="02020603050405020304" pitchFamily="18" charset="0"/>
            </a:endParaRPr>
          </a:p>
        </p:txBody>
      </p:sp>
      <p:sp>
        <p:nvSpPr>
          <p:cNvPr id="31" name="Shape 28"/>
          <p:cNvSpPr/>
          <p:nvPr/>
        </p:nvSpPr>
        <p:spPr>
          <a:xfrm>
            <a:off x="4846320" y="5193792"/>
            <a:ext cx="149504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2" name="Text 29"/>
          <p:cNvSpPr/>
          <p:nvPr/>
        </p:nvSpPr>
        <p:spPr>
          <a:xfrm>
            <a:off x="4882896" y="52303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0.8303</a:t>
            </a:r>
            <a:endParaRPr lang="en-US" sz="880" dirty="0">
              <a:latin typeface="Times New Roman" panose="02020603050405020304" pitchFamily="18" charset="0"/>
              <a:cs typeface="Times New Roman" panose="02020603050405020304" pitchFamily="18" charset="0"/>
            </a:endParaRPr>
          </a:p>
        </p:txBody>
      </p:sp>
      <p:sp>
        <p:nvSpPr>
          <p:cNvPr id="33" name="Shape 30"/>
          <p:cNvSpPr/>
          <p:nvPr/>
        </p:nvSpPr>
        <p:spPr>
          <a:xfrm>
            <a:off x="6355080" y="5193792"/>
            <a:ext cx="149504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4" name="Text 31"/>
          <p:cNvSpPr/>
          <p:nvPr/>
        </p:nvSpPr>
        <p:spPr>
          <a:xfrm>
            <a:off x="6391656" y="52303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0.8733</a:t>
            </a:r>
            <a:endParaRPr lang="en-US" sz="880" dirty="0">
              <a:latin typeface="Times New Roman" panose="02020603050405020304" pitchFamily="18" charset="0"/>
              <a:cs typeface="Times New Roman" panose="02020603050405020304" pitchFamily="18" charset="0"/>
            </a:endParaRPr>
          </a:p>
        </p:txBody>
      </p:sp>
      <p:sp>
        <p:nvSpPr>
          <p:cNvPr id="35" name="Shape 32"/>
          <p:cNvSpPr/>
          <p:nvPr/>
        </p:nvSpPr>
        <p:spPr>
          <a:xfrm>
            <a:off x="7863840" y="5193792"/>
            <a:ext cx="149504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6" name="Text 33"/>
          <p:cNvSpPr/>
          <p:nvPr/>
        </p:nvSpPr>
        <p:spPr>
          <a:xfrm>
            <a:off x="7900416" y="52303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0.8239</a:t>
            </a:r>
            <a:endParaRPr lang="en-US" sz="880" dirty="0">
              <a:latin typeface="Times New Roman" panose="02020603050405020304" pitchFamily="18" charset="0"/>
              <a:cs typeface="Times New Roman" panose="02020603050405020304" pitchFamily="18" charset="0"/>
            </a:endParaRPr>
          </a:p>
        </p:txBody>
      </p:sp>
      <p:sp>
        <p:nvSpPr>
          <p:cNvPr id="37" name="Shape 34"/>
          <p:cNvSpPr/>
          <p:nvPr/>
        </p:nvSpPr>
        <p:spPr>
          <a:xfrm>
            <a:off x="9372600" y="5193792"/>
            <a:ext cx="199796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8" name="Text 35"/>
          <p:cNvSpPr/>
          <p:nvPr/>
        </p:nvSpPr>
        <p:spPr>
          <a:xfrm>
            <a:off x="9409176" y="5230368"/>
            <a:ext cx="193852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0.9191</a:t>
            </a:r>
            <a:endParaRPr lang="en-US" sz="880" dirty="0">
              <a:latin typeface="Times New Roman" panose="02020603050405020304" pitchFamily="18" charset="0"/>
              <a:cs typeface="Times New Roman" panose="02020603050405020304" pitchFamily="18" charset="0"/>
            </a:endParaRPr>
          </a:p>
        </p:txBody>
      </p:sp>
      <p:sp>
        <p:nvSpPr>
          <p:cNvPr id="39" name="Shape 36"/>
          <p:cNvSpPr/>
          <p:nvPr/>
        </p:nvSpPr>
        <p:spPr>
          <a:xfrm>
            <a:off x="685800" y="5422392"/>
            <a:ext cx="414680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0" name="Text 37"/>
          <p:cNvSpPr/>
          <p:nvPr/>
        </p:nvSpPr>
        <p:spPr>
          <a:xfrm>
            <a:off x="722376" y="5458968"/>
            <a:ext cx="408736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EfficientNetB0 + focal</a:t>
            </a:r>
            <a:endParaRPr lang="en-US" sz="880" dirty="0">
              <a:latin typeface="Times New Roman" panose="02020603050405020304" pitchFamily="18" charset="0"/>
              <a:cs typeface="Times New Roman" panose="02020603050405020304" pitchFamily="18" charset="0"/>
            </a:endParaRPr>
          </a:p>
        </p:txBody>
      </p:sp>
      <p:sp>
        <p:nvSpPr>
          <p:cNvPr id="41" name="Shape 38"/>
          <p:cNvSpPr/>
          <p:nvPr/>
        </p:nvSpPr>
        <p:spPr>
          <a:xfrm>
            <a:off x="4846320" y="54223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2" name="Text 39"/>
          <p:cNvSpPr/>
          <p:nvPr/>
        </p:nvSpPr>
        <p:spPr>
          <a:xfrm>
            <a:off x="4882896" y="54589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0.8076</a:t>
            </a:r>
            <a:endParaRPr lang="en-US" sz="880" dirty="0">
              <a:latin typeface="Times New Roman" panose="02020603050405020304" pitchFamily="18" charset="0"/>
              <a:cs typeface="Times New Roman" panose="02020603050405020304" pitchFamily="18" charset="0"/>
            </a:endParaRPr>
          </a:p>
        </p:txBody>
      </p:sp>
      <p:sp>
        <p:nvSpPr>
          <p:cNvPr id="43" name="Shape 40"/>
          <p:cNvSpPr/>
          <p:nvPr/>
        </p:nvSpPr>
        <p:spPr>
          <a:xfrm>
            <a:off x="6355080" y="54223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4" name="Text 41"/>
          <p:cNvSpPr/>
          <p:nvPr/>
        </p:nvSpPr>
        <p:spPr>
          <a:xfrm>
            <a:off x="6391656" y="54589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0.7600</a:t>
            </a:r>
            <a:endParaRPr lang="en-US" sz="880" dirty="0">
              <a:latin typeface="Times New Roman" panose="02020603050405020304" pitchFamily="18" charset="0"/>
              <a:cs typeface="Times New Roman" panose="02020603050405020304" pitchFamily="18" charset="0"/>
            </a:endParaRPr>
          </a:p>
        </p:txBody>
      </p:sp>
      <p:sp>
        <p:nvSpPr>
          <p:cNvPr id="45" name="Shape 42"/>
          <p:cNvSpPr/>
          <p:nvPr/>
        </p:nvSpPr>
        <p:spPr>
          <a:xfrm>
            <a:off x="7863840" y="54223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6" name="Text 43"/>
          <p:cNvSpPr/>
          <p:nvPr/>
        </p:nvSpPr>
        <p:spPr>
          <a:xfrm>
            <a:off x="7900416" y="54589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0.7822</a:t>
            </a:r>
            <a:endParaRPr lang="en-US" sz="880" dirty="0">
              <a:latin typeface="Times New Roman" panose="02020603050405020304" pitchFamily="18" charset="0"/>
              <a:cs typeface="Times New Roman" panose="02020603050405020304" pitchFamily="18" charset="0"/>
            </a:endParaRPr>
          </a:p>
        </p:txBody>
      </p:sp>
      <p:sp>
        <p:nvSpPr>
          <p:cNvPr id="47" name="Shape 44"/>
          <p:cNvSpPr/>
          <p:nvPr/>
        </p:nvSpPr>
        <p:spPr>
          <a:xfrm>
            <a:off x="9372600" y="5422392"/>
            <a:ext cx="199796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8" name="Text 45"/>
          <p:cNvSpPr/>
          <p:nvPr/>
        </p:nvSpPr>
        <p:spPr>
          <a:xfrm>
            <a:off x="9409176" y="5458968"/>
            <a:ext cx="193852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0.8891</a:t>
            </a:r>
            <a:endParaRPr lang="en-US" sz="880" dirty="0">
              <a:latin typeface="Times New Roman" panose="02020603050405020304" pitchFamily="18" charset="0"/>
              <a:cs typeface="Times New Roman" panose="02020603050405020304" pitchFamily="18" charset="0"/>
            </a:endParaRPr>
          </a:p>
        </p:txBody>
      </p:sp>
      <p:sp>
        <p:nvSpPr>
          <p:cNvPr id="49" name="Shape 46"/>
          <p:cNvSpPr/>
          <p:nvPr/>
        </p:nvSpPr>
        <p:spPr>
          <a:xfrm>
            <a:off x="685800" y="5650992"/>
            <a:ext cx="414680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50" name="Text 47"/>
          <p:cNvSpPr/>
          <p:nvPr/>
        </p:nvSpPr>
        <p:spPr>
          <a:xfrm>
            <a:off x="722376" y="5687568"/>
            <a:ext cx="408736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MobileNetV2</a:t>
            </a:r>
            <a:endParaRPr lang="en-US" sz="880" dirty="0">
              <a:latin typeface="Times New Roman" panose="02020603050405020304" pitchFamily="18" charset="0"/>
              <a:cs typeface="Times New Roman" panose="02020603050405020304" pitchFamily="18" charset="0"/>
            </a:endParaRPr>
          </a:p>
        </p:txBody>
      </p:sp>
      <p:sp>
        <p:nvSpPr>
          <p:cNvPr id="51" name="Shape 48"/>
          <p:cNvSpPr/>
          <p:nvPr/>
        </p:nvSpPr>
        <p:spPr>
          <a:xfrm>
            <a:off x="4846320" y="5650992"/>
            <a:ext cx="149504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52" name="Text 49"/>
          <p:cNvSpPr/>
          <p:nvPr/>
        </p:nvSpPr>
        <p:spPr>
          <a:xfrm>
            <a:off x="4882896" y="56875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0.4545</a:t>
            </a:r>
            <a:endParaRPr lang="en-US" sz="880" dirty="0">
              <a:latin typeface="Times New Roman" panose="02020603050405020304" pitchFamily="18" charset="0"/>
              <a:cs typeface="Times New Roman" panose="02020603050405020304" pitchFamily="18" charset="0"/>
            </a:endParaRPr>
          </a:p>
        </p:txBody>
      </p:sp>
      <p:sp>
        <p:nvSpPr>
          <p:cNvPr id="53" name="Shape 50"/>
          <p:cNvSpPr/>
          <p:nvPr/>
        </p:nvSpPr>
        <p:spPr>
          <a:xfrm>
            <a:off x="6355080" y="5650992"/>
            <a:ext cx="149504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54" name="Text 51"/>
          <p:cNvSpPr/>
          <p:nvPr/>
        </p:nvSpPr>
        <p:spPr>
          <a:xfrm>
            <a:off x="6391656" y="56875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1.0000</a:t>
            </a:r>
            <a:endParaRPr lang="en-US" sz="880" dirty="0">
              <a:latin typeface="Times New Roman" panose="02020603050405020304" pitchFamily="18" charset="0"/>
              <a:cs typeface="Times New Roman" panose="02020603050405020304" pitchFamily="18" charset="0"/>
            </a:endParaRPr>
          </a:p>
        </p:txBody>
      </p:sp>
      <p:sp>
        <p:nvSpPr>
          <p:cNvPr id="55" name="Shape 52"/>
          <p:cNvSpPr/>
          <p:nvPr/>
        </p:nvSpPr>
        <p:spPr>
          <a:xfrm>
            <a:off x="7863840" y="5650992"/>
            <a:ext cx="149504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56" name="Text 53"/>
          <p:cNvSpPr/>
          <p:nvPr/>
        </p:nvSpPr>
        <p:spPr>
          <a:xfrm>
            <a:off x="7900416" y="56875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0.6250</a:t>
            </a:r>
            <a:endParaRPr lang="en-US" sz="880" dirty="0">
              <a:latin typeface="Times New Roman" panose="02020603050405020304" pitchFamily="18" charset="0"/>
              <a:cs typeface="Times New Roman" panose="02020603050405020304" pitchFamily="18" charset="0"/>
            </a:endParaRPr>
          </a:p>
        </p:txBody>
      </p:sp>
      <p:sp>
        <p:nvSpPr>
          <p:cNvPr id="57" name="Shape 54"/>
          <p:cNvSpPr/>
          <p:nvPr/>
        </p:nvSpPr>
        <p:spPr>
          <a:xfrm>
            <a:off x="9372600" y="5650992"/>
            <a:ext cx="1997964" cy="214884"/>
          </a:xfrm>
          <a:prstGeom prst="roundRect">
            <a:avLst>
              <a:gd name="adj" fmla="val 10638"/>
            </a:avLst>
          </a:prstGeom>
          <a:solidFill>
            <a:srgbClr val="F4F8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58" name="Text 55"/>
          <p:cNvSpPr/>
          <p:nvPr/>
        </p:nvSpPr>
        <p:spPr>
          <a:xfrm>
            <a:off x="9409176" y="5687568"/>
            <a:ext cx="193852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0.5656</a:t>
            </a:r>
            <a:endParaRPr lang="en-US" sz="880" dirty="0">
              <a:latin typeface="Times New Roman" panose="02020603050405020304" pitchFamily="18" charset="0"/>
              <a:cs typeface="Times New Roman" panose="02020603050405020304" pitchFamily="18" charset="0"/>
            </a:endParaRPr>
          </a:p>
        </p:txBody>
      </p:sp>
      <p:sp>
        <p:nvSpPr>
          <p:cNvPr id="59" name="Shape 56"/>
          <p:cNvSpPr/>
          <p:nvPr/>
        </p:nvSpPr>
        <p:spPr>
          <a:xfrm>
            <a:off x="685800" y="5879592"/>
            <a:ext cx="414680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0" name="Text 57"/>
          <p:cNvSpPr/>
          <p:nvPr/>
        </p:nvSpPr>
        <p:spPr>
          <a:xfrm>
            <a:off x="722376" y="5916168"/>
            <a:ext cx="408736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ResNet50</a:t>
            </a:r>
            <a:endParaRPr lang="en-US" sz="880" dirty="0">
              <a:latin typeface="Times New Roman" panose="02020603050405020304" pitchFamily="18" charset="0"/>
              <a:cs typeface="Times New Roman" panose="02020603050405020304" pitchFamily="18" charset="0"/>
            </a:endParaRPr>
          </a:p>
        </p:txBody>
      </p:sp>
      <p:sp>
        <p:nvSpPr>
          <p:cNvPr id="61" name="Shape 58"/>
          <p:cNvSpPr/>
          <p:nvPr/>
        </p:nvSpPr>
        <p:spPr>
          <a:xfrm>
            <a:off x="4846320" y="58795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2" name="Text 59"/>
          <p:cNvSpPr/>
          <p:nvPr/>
        </p:nvSpPr>
        <p:spPr>
          <a:xfrm>
            <a:off x="4882896" y="59161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0.7015</a:t>
            </a:r>
            <a:endParaRPr lang="en-US" sz="880" dirty="0">
              <a:latin typeface="Times New Roman" panose="02020603050405020304" pitchFamily="18" charset="0"/>
              <a:cs typeface="Times New Roman" panose="02020603050405020304" pitchFamily="18" charset="0"/>
            </a:endParaRPr>
          </a:p>
        </p:txBody>
      </p:sp>
      <p:sp>
        <p:nvSpPr>
          <p:cNvPr id="63" name="Shape 60"/>
          <p:cNvSpPr/>
          <p:nvPr/>
        </p:nvSpPr>
        <p:spPr>
          <a:xfrm>
            <a:off x="6355080" y="58795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4" name="Text 61"/>
          <p:cNvSpPr/>
          <p:nvPr/>
        </p:nvSpPr>
        <p:spPr>
          <a:xfrm>
            <a:off x="6391656" y="59161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0.3533</a:t>
            </a:r>
            <a:endParaRPr lang="en-US" sz="880" dirty="0">
              <a:latin typeface="Times New Roman" panose="02020603050405020304" pitchFamily="18" charset="0"/>
              <a:cs typeface="Times New Roman" panose="02020603050405020304" pitchFamily="18" charset="0"/>
            </a:endParaRPr>
          </a:p>
        </p:txBody>
      </p:sp>
      <p:sp>
        <p:nvSpPr>
          <p:cNvPr id="65" name="Shape 62"/>
          <p:cNvSpPr/>
          <p:nvPr/>
        </p:nvSpPr>
        <p:spPr>
          <a:xfrm>
            <a:off x="7863840" y="5879592"/>
            <a:ext cx="149504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6" name="Text 63"/>
          <p:cNvSpPr/>
          <p:nvPr/>
        </p:nvSpPr>
        <p:spPr>
          <a:xfrm>
            <a:off x="7900416" y="5916168"/>
            <a:ext cx="143560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0.5183</a:t>
            </a:r>
            <a:endParaRPr lang="en-US" sz="880" dirty="0">
              <a:latin typeface="Times New Roman" panose="02020603050405020304" pitchFamily="18" charset="0"/>
              <a:cs typeface="Times New Roman" panose="02020603050405020304" pitchFamily="18" charset="0"/>
            </a:endParaRPr>
          </a:p>
        </p:txBody>
      </p:sp>
      <p:sp>
        <p:nvSpPr>
          <p:cNvPr id="67" name="Shape 64"/>
          <p:cNvSpPr/>
          <p:nvPr/>
        </p:nvSpPr>
        <p:spPr>
          <a:xfrm>
            <a:off x="9372600" y="5879592"/>
            <a:ext cx="1997964" cy="214884"/>
          </a:xfrm>
          <a:prstGeom prst="roundRect">
            <a:avLst>
              <a:gd name="adj" fmla="val 10638"/>
            </a:avLst>
          </a:prstGeom>
          <a:solidFill>
            <a:srgbClr val="FFFFFF"/>
          </a:solidFill>
          <a:ln w="12700">
            <a:solidFill>
              <a:srgbClr val="D4DCEB">
                <a:alpha val="80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8" name="Text 65"/>
          <p:cNvSpPr/>
          <p:nvPr/>
        </p:nvSpPr>
        <p:spPr>
          <a:xfrm>
            <a:off x="9409176" y="5916168"/>
            <a:ext cx="1938528" cy="155448"/>
          </a:xfrm>
          <a:prstGeom prst="rect">
            <a:avLst/>
          </a:prstGeom>
          <a:noFill/>
          <a:ln/>
        </p:spPr>
        <p:txBody>
          <a:bodyPr wrap="square" lIns="0" tIns="0" rIns="0" bIns="0" rtlCol="0" anchor="ctr">
            <a:normAutofit/>
          </a:bodyPr>
          <a:lstStyle/>
          <a:p>
            <a:pPr marL="0" indent="0" algn="ctr">
              <a:buNone/>
            </a:pPr>
            <a:r>
              <a:rPr lang="en-US" sz="880" dirty="0">
                <a:solidFill>
                  <a:srgbClr val="1F2A44"/>
                </a:solidFill>
                <a:latin typeface="Times New Roman" panose="02020603050405020304" pitchFamily="18" charset="0"/>
                <a:cs typeface="Times New Roman" panose="02020603050405020304" pitchFamily="18" charset="0"/>
              </a:rPr>
              <a:t>0.9135</a:t>
            </a:r>
            <a:endParaRPr lang="en-US" sz="880" dirty="0">
              <a:latin typeface="Times New Roman" panose="02020603050405020304" pitchFamily="18" charset="0"/>
              <a:cs typeface="Times New Roman" panose="02020603050405020304" pitchFamily="18" charset="0"/>
            </a:endParaRPr>
          </a:p>
        </p:txBody>
      </p:sp>
      <p:sp>
        <p:nvSpPr>
          <p:cNvPr id="69" name="Text 66"/>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16/18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7FB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Results Discussion and Final Artefact</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00A6A6"/>
          </a:solidFill>
          <a:ln w="12700">
            <a:solidFill>
              <a:srgbClr val="00A6A6"/>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rmAutofit/>
          </a:bodyPr>
          <a:lstStyle/>
          <a:p>
            <a:pPr marL="0" indent="0">
              <a:lnSpc>
                <a:spcPct val="150000"/>
              </a:lnSpc>
              <a:buNone/>
            </a:pPr>
            <a:r>
              <a:rPr lang="en-US" sz="1200" dirty="0">
                <a:solidFill>
                  <a:srgbClr val="4A5568"/>
                </a:solidFill>
                <a:latin typeface="Times New Roman" panose="02020603050405020304" pitchFamily="18" charset="0"/>
                <a:cs typeface="Times New Roman" panose="02020603050405020304" pitchFamily="18" charset="0"/>
              </a:rPr>
              <a:t>The best system favoured balanced, reproducible performance</a:t>
            </a:r>
            <a:endParaRPr lang="en-US" sz="1200" dirty="0">
              <a:latin typeface="Times New Roman" panose="02020603050405020304" pitchFamily="18" charset="0"/>
              <a:cs typeface="Times New Roman" panose="02020603050405020304" pitchFamily="18" charset="0"/>
            </a:endParaRPr>
          </a:p>
        </p:txBody>
      </p:sp>
      <p:sp>
        <p:nvSpPr>
          <p:cNvPr id="7" name="Shape 5"/>
          <p:cNvSpPr/>
          <p:nvPr/>
        </p:nvSpPr>
        <p:spPr>
          <a:xfrm>
            <a:off x="566928" y="1298448"/>
            <a:ext cx="3255264" cy="2386584"/>
          </a:xfrm>
          <a:prstGeom prst="roundRect">
            <a:avLst>
              <a:gd name="adj" fmla="val 2299"/>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8" name="Image 0" descr="/mnt/data/roc alg 1.png"/>
          <p:cNvPicPr>
            <a:picLocks noChangeAspect="1"/>
          </p:cNvPicPr>
          <p:nvPr/>
        </p:nvPicPr>
        <p:blipFill>
          <a:blip r:embed="rId3"/>
          <a:stretch>
            <a:fillRect/>
          </a:stretch>
        </p:blipFill>
        <p:spPr>
          <a:xfrm>
            <a:off x="822960" y="1357884"/>
            <a:ext cx="2807581" cy="2331720"/>
          </a:xfrm>
          <a:prstGeom prst="rect">
            <a:avLst/>
          </a:prstGeom>
        </p:spPr>
      </p:pic>
      <p:sp>
        <p:nvSpPr>
          <p:cNvPr id="9" name="Shape 6"/>
          <p:cNvSpPr/>
          <p:nvPr/>
        </p:nvSpPr>
        <p:spPr>
          <a:xfrm>
            <a:off x="4133088" y="1298448"/>
            <a:ext cx="3255264" cy="2386584"/>
          </a:xfrm>
          <a:prstGeom prst="roundRect">
            <a:avLst>
              <a:gd name="adj" fmla="val 2299"/>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10" name="Image 1" descr="/mnt/data/roc alg 2.png"/>
          <p:cNvPicPr>
            <a:picLocks noChangeAspect="1"/>
          </p:cNvPicPr>
          <p:nvPr/>
        </p:nvPicPr>
        <p:blipFill>
          <a:blip r:embed="rId4"/>
          <a:stretch>
            <a:fillRect/>
          </a:stretch>
        </p:blipFill>
        <p:spPr>
          <a:xfrm>
            <a:off x="4356929" y="1325880"/>
            <a:ext cx="2807581" cy="2331720"/>
          </a:xfrm>
          <a:prstGeom prst="rect">
            <a:avLst/>
          </a:prstGeom>
        </p:spPr>
      </p:pic>
      <p:sp>
        <p:nvSpPr>
          <p:cNvPr id="11" name="Shape 7"/>
          <p:cNvSpPr/>
          <p:nvPr/>
        </p:nvSpPr>
        <p:spPr>
          <a:xfrm>
            <a:off x="7699248" y="1298448"/>
            <a:ext cx="3255264" cy="2386584"/>
          </a:xfrm>
          <a:prstGeom prst="roundRect">
            <a:avLst>
              <a:gd name="adj" fmla="val 2299"/>
            </a:avLst>
          </a:prstGeom>
          <a:solidFill>
            <a:srgbClr val="FFFFFF"/>
          </a:solidFill>
          <a:ln w="12700">
            <a:solidFill>
              <a:srgbClr val="E7EEF8">
                <a:alpha val="7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pic>
        <p:nvPicPr>
          <p:cNvPr id="12" name="Image 2" descr="/mnt/data/roc alg 5.png"/>
          <p:cNvPicPr>
            <a:picLocks noChangeAspect="1"/>
          </p:cNvPicPr>
          <p:nvPr/>
        </p:nvPicPr>
        <p:blipFill>
          <a:blip r:embed="rId5"/>
          <a:stretch>
            <a:fillRect/>
          </a:stretch>
        </p:blipFill>
        <p:spPr>
          <a:xfrm>
            <a:off x="7923089" y="1325880"/>
            <a:ext cx="2807581" cy="2331720"/>
          </a:xfrm>
          <a:prstGeom prst="rect">
            <a:avLst/>
          </a:prstGeom>
        </p:spPr>
      </p:pic>
      <p:sp>
        <p:nvSpPr>
          <p:cNvPr id="13" name="Text 8"/>
          <p:cNvSpPr/>
          <p:nvPr/>
        </p:nvSpPr>
        <p:spPr>
          <a:xfrm>
            <a:off x="731520" y="4160520"/>
            <a:ext cx="10607040" cy="1005840"/>
          </a:xfrm>
          <a:prstGeom prst="rect">
            <a:avLst/>
          </a:prstGeom>
          <a:noFill/>
          <a:ln/>
        </p:spPr>
        <p:txBody>
          <a:bodyPr wrap="square" lIns="635" tIns="635" rIns="635" bIns="635" rtlCol="0" anchor="t">
            <a:normAutofit/>
          </a:bodyPr>
          <a:lstStyle/>
          <a:p>
            <a:pPr marL="0" indent="0" algn="l">
              <a:buNone/>
            </a:pPr>
            <a:r>
              <a:rPr lang="en-US" sz="1600" dirty="0">
                <a:solidFill>
                  <a:srgbClr val="1F2A44"/>
                </a:solidFill>
                <a:latin typeface="Times New Roman" panose="02020603050405020304" pitchFamily="18" charset="0"/>
                <a:cs typeface="Times New Roman" panose="02020603050405020304" pitchFamily="18" charset="0"/>
              </a:rPr>
              <a:t>EfficientNetB0 baseline delivered the strongest balance across accuracy, recall and F1-score. The class-weighted version achieved the highest ROC-AUC. ResNet50 ranked well by ROC-AUC but had low recall, making it weak for screening. MobileNetV2 collapsed toward one-class prediction under the chosen settings.</a:t>
            </a:r>
            <a:endParaRPr lang="en-US" sz="1600" dirty="0">
              <a:latin typeface="Times New Roman" panose="02020603050405020304" pitchFamily="18" charset="0"/>
              <a:cs typeface="Times New Roman" panose="02020603050405020304" pitchFamily="18" charset="0"/>
            </a:endParaRPr>
          </a:p>
        </p:txBody>
      </p:sp>
      <p:sp>
        <p:nvSpPr>
          <p:cNvPr id="14" name="Shape 9"/>
          <p:cNvSpPr/>
          <p:nvPr/>
        </p:nvSpPr>
        <p:spPr>
          <a:xfrm>
            <a:off x="822960" y="5715000"/>
            <a:ext cx="3886200" cy="402336"/>
          </a:xfrm>
          <a:prstGeom prst="roundRect">
            <a:avLst>
              <a:gd name="adj" fmla="val 18182"/>
            </a:avLst>
          </a:prstGeom>
          <a:solidFill>
            <a:srgbClr val="00A6A6">
              <a:alpha val="95000"/>
            </a:srgbClr>
          </a:solidFill>
          <a:ln w="12700">
            <a:solidFill>
              <a:srgbClr val="00A6A6">
                <a:alpha val="4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5" name="Text 10"/>
          <p:cNvSpPr/>
          <p:nvPr/>
        </p:nvSpPr>
        <p:spPr>
          <a:xfrm>
            <a:off x="896112" y="5824728"/>
            <a:ext cx="3739896" cy="164592"/>
          </a:xfrm>
          <a:prstGeom prst="rect">
            <a:avLst/>
          </a:prstGeom>
          <a:noFill/>
          <a:ln/>
        </p:spPr>
        <p:txBody>
          <a:bodyPr wrap="square" lIns="0" tIns="0" rIns="0" bIns="0" rtlCol="0" anchor="ctr">
            <a:normAutofit lnSpcReduction="10000"/>
          </a:bodyPr>
          <a:lstStyle/>
          <a:p>
            <a:pPr marL="0" indent="0" algn="ctr">
              <a:buNone/>
            </a:pPr>
            <a:r>
              <a:rPr lang="en-US" sz="1150" b="1" dirty="0">
                <a:solidFill>
                  <a:srgbClr val="FFFFFF"/>
                </a:solidFill>
                <a:latin typeface="Times New Roman" panose="02020603050405020304" pitchFamily="18" charset="0"/>
                <a:cs typeface="Times New Roman" panose="02020603050405020304" pitchFamily="18" charset="0"/>
              </a:rPr>
              <a:t>Best balanced: EfficientNetB0 baseline</a:t>
            </a:r>
            <a:endParaRPr lang="en-US" sz="1150" dirty="0">
              <a:latin typeface="Times New Roman" panose="02020603050405020304" pitchFamily="18" charset="0"/>
              <a:cs typeface="Times New Roman" panose="02020603050405020304" pitchFamily="18" charset="0"/>
            </a:endParaRPr>
          </a:p>
        </p:txBody>
      </p:sp>
      <p:sp>
        <p:nvSpPr>
          <p:cNvPr id="16" name="Shape 11"/>
          <p:cNvSpPr/>
          <p:nvPr/>
        </p:nvSpPr>
        <p:spPr>
          <a:xfrm>
            <a:off x="5074920" y="5715000"/>
            <a:ext cx="4572000" cy="402336"/>
          </a:xfrm>
          <a:prstGeom prst="roundRect">
            <a:avLst>
              <a:gd name="adj" fmla="val 18182"/>
            </a:avLst>
          </a:prstGeom>
          <a:solidFill>
            <a:srgbClr val="7B61FF">
              <a:alpha val="95000"/>
            </a:srgbClr>
          </a:solidFill>
          <a:ln w="12700">
            <a:solidFill>
              <a:srgbClr val="7B61FF">
                <a:alpha val="45000"/>
              </a:srgbClr>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17" name="Text 12"/>
          <p:cNvSpPr/>
          <p:nvPr/>
        </p:nvSpPr>
        <p:spPr>
          <a:xfrm>
            <a:off x="5148072" y="5824728"/>
            <a:ext cx="4425696" cy="164592"/>
          </a:xfrm>
          <a:prstGeom prst="rect">
            <a:avLst/>
          </a:prstGeom>
          <a:noFill/>
          <a:ln/>
        </p:spPr>
        <p:txBody>
          <a:bodyPr wrap="square" lIns="0" tIns="0" rIns="0" bIns="0" rtlCol="0" anchor="ctr">
            <a:normAutofit lnSpcReduction="10000"/>
          </a:bodyPr>
          <a:lstStyle/>
          <a:p>
            <a:pPr marL="0" indent="0" algn="ctr">
              <a:buNone/>
            </a:pPr>
            <a:r>
              <a:rPr lang="en-US" sz="1150" b="1" dirty="0">
                <a:solidFill>
                  <a:srgbClr val="FFFFFF"/>
                </a:solidFill>
                <a:latin typeface="Times New Roman" panose="02020603050405020304" pitchFamily="18" charset="0"/>
                <a:cs typeface="Times New Roman" panose="02020603050405020304" pitchFamily="18" charset="0"/>
              </a:rPr>
              <a:t>Highest ROC-AUC: EfficientNetB0 + class weights</a:t>
            </a:r>
            <a:endParaRPr lang="en-US" sz="1150" dirty="0">
              <a:latin typeface="Times New Roman" panose="02020603050405020304" pitchFamily="18" charset="0"/>
              <a:cs typeface="Times New Roman" panose="02020603050405020304" pitchFamily="18" charset="0"/>
            </a:endParaRPr>
          </a:p>
        </p:txBody>
      </p:sp>
      <p:sp>
        <p:nvSpPr>
          <p:cNvPr id="18" name="Text 13"/>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17/18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3" name="Shape 1"/>
          <p:cNvSpPr/>
          <p:nvPr/>
        </p:nvSpPr>
        <p:spPr>
          <a:xfrm>
            <a:off x="0" y="6748272"/>
            <a:ext cx="12191695" cy="109728"/>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4" name="Text 2"/>
          <p:cNvSpPr/>
          <p:nvPr/>
        </p:nvSpPr>
        <p:spPr>
          <a:xfrm>
            <a:off x="502920" y="384048"/>
            <a:ext cx="11064240" cy="457200"/>
          </a:xfrm>
          <a:prstGeom prst="rect">
            <a:avLst/>
          </a:prstGeom>
          <a:noFill/>
          <a:ln/>
        </p:spPr>
        <p:txBody>
          <a:bodyPr wrap="square" lIns="0" tIns="0" rIns="0" bIns="0" rtlCol="0" anchor="ctr">
            <a:normAutofit/>
          </a:bodyPr>
          <a:lstStyle/>
          <a:p>
            <a:pPr marL="0" indent="0">
              <a:buNone/>
            </a:pPr>
            <a:r>
              <a:rPr lang="en-US" sz="2700" b="1" dirty="0">
                <a:solidFill>
                  <a:srgbClr val="1F2A44"/>
                </a:solidFill>
                <a:latin typeface="Times New Roman" panose="02020603050405020304" pitchFamily="18" charset="0"/>
                <a:cs typeface="Times New Roman" panose="02020603050405020304" pitchFamily="18" charset="0"/>
              </a:rPr>
              <a:t>Conclusion, Future Work and References</a:t>
            </a:r>
            <a:endParaRPr lang="en-US" sz="2700" dirty="0">
              <a:latin typeface="Times New Roman" panose="02020603050405020304" pitchFamily="18" charset="0"/>
              <a:cs typeface="Times New Roman" panose="02020603050405020304" pitchFamily="18" charset="0"/>
            </a:endParaRPr>
          </a:p>
        </p:txBody>
      </p:sp>
      <p:sp>
        <p:nvSpPr>
          <p:cNvPr id="5" name="Shape 3"/>
          <p:cNvSpPr/>
          <p:nvPr/>
        </p:nvSpPr>
        <p:spPr>
          <a:xfrm>
            <a:off x="512064" y="932688"/>
            <a:ext cx="1234440" cy="50292"/>
          </a:xfrm>
          <a:prstGeom prst="rect">
            <a:avLst/>
          </a:prstGeom>
          <a:solidFill>
            <a:srgbClr val="FF6B6B"/>
          </a:solidFill>
          <a:ln w="12700">
            <a:solidFill>
              <a:srgbClr val="FF6B6B"/>
            </a:solidFill>
            <a:prstDash val="solid"/>
          </a:ln>
        </p:spPr>
        <p:txBody>
          <a:bodyPr/>
          <a:lstStyle/>
          <a:p>
            <a:endParaRPr lang="en-GB">
              <a:latin typeface="Times New Roman" panose="02020603050405020304" pitchFamily="18" charset="0"/>
              <a:cs typeface="Times New Roman" panose="02020603050405020304" pitchFamily="18" charset="0"/>
            </a:endParaRPr>
          </a:p>
        </p:txBody>
      </p:sp>
      <p:sp>
        <p:nvSpPr>
          <p:cNvPr id="6" name="Text 4"/>
          <p:cNvSpPr/>
          <p:nvPr/>
        </p:nvSpPr>
        <p:spPr>
          <a:xfrm>
            <a:off x="502920" y="1024128"/>
            <a:ext cx="10789920" cy="256032"/>
          </a:xfrm>
          <a:prstGeom prst="rect">
            <a:avLst/>
          </a:prstGeom>
          <a:noFill/>
          <a:ln/>
        </p:spPr>
        <p:txBody>
          <a:bodyPr wrap="square" lIns="0" tIns="0" rIns="0" bIns="0" rtlCol="0" anchor="ctr">
            <a:normAutofit/>
          </a:bodyPr>
          <a:lstStyle/>
          <a:p>
            <a:pPr marL="0" indent="0">
              <a:buNone/>
            </a:pPr>
            <a:r>
              <a:rPr lang="en-US" sz="1200" dirty="0">
                <a:solidFill>
                  <a:srgbClr val="4A5568"/>
                </a:solidFill>
                <a:latin typeface="Times New Roman" panose="02020603050405020304" pitchFamily="18" charset="0"/>
                <a:cs typeface="Times New Roman" panose="02020603050405020304" pitchFamily="18" charset="0"/>
              </a:rPr>
              <a:t>The project produced a working, reproducible Colab prototype</a:t>
            </a:r>
            <a:endParaRPr lang="en-US" sz="1200" dirty="0">
              <a:latin typeface="Times New Roman" panose="02020603050405020304" pitchFamily="18" charset="0"/>
              <a:cs typeface="Times New Roman" panose="02020603050405020304" pitchFamily="18" charset="0"/>
            </a:endParaRPr>
          </a:p>
        </p:txBody>
      </p:sp>
      <p:sp>
        <p:nvSpPr>
          <p:cNvPr id="7" name="Text 5"/>
          <p:cNvSpPr/>
          <p:nvPr/>
        </p:nvSpPr>
        <p:spPr>
          <a:xfrm>
            <a:off x="594360" y="1417320"/>
            <a:ext cx="10972800" cy="1417320"/>
          </a:xfrm>
          <a:prstGeom prst="rect">
            <a:avLst/>
          </a:prstGeom>
          <a:noFill/>
          <a:ln/>
        </p:spPr>
        <p:txBody>
          <a:bodyPr wrap="square" lIns="635" tIns="635" rIns="635" bIns="635" rtlCol="0" anchor="t">
            <a:normAutofit/>
          </a:bodyPr>
          <a:lstStyle/>
          <a:p>
            <a:pPr marL="0" indent="0" algn="l">
              <a:lnSpc>
                <a:spcPct val="150000"/>
              </a:lnSpc>
              <a:buNone/>
            </a:pPr>
            <a:r>
              <a:rPr lang="en-US" sz="1600" dirty="0">
                <a:solidFill>
                  <a:srgbClr val="1F2A44"/>
                </a:solidFill>
                <a:latin typeface="Times New Roman" panose="02020603050405020304" pitchFamily="18" charset="0"/>
                <a:cs typeface="Times New Roman" panose="02020603050405020304" pitchFamily="18" charset="0"/>
              </a:rPr>
              <a:t>Conclusion: The dissertation achieved a binary dermoscopic image classification pipeline with cleaning, preprocessing, five transfer-learning experiments, ROC/confusion-matrix evaluation and visual prediction evidence. Future work should add external validation, threshold tuning, stronger Grad-CAM review and a simple clinician-facing interface.</a:t>
            </a:r>
            <a:endParaRPr lang="en-US" sz="1600" dirty="0">
              <a:latin typeface="Times New Roman" panose="02020603050405020304" pitchFamily="18" charset="0"/>
              <a:cs typeface="Times New Roman" panose="02020603050405020304" pitchFamily="18" charset="0"/>
            </a:endParaRPr>
          </a:p>
        </p:txBody>
      </p:sp>
      <p:sp>
        <p:nvSpPr>
          <p:cNvPr id="8" name="Text 6"/>
          <p:cNvSpPr/>
          <p:nvPr/>
        </p:nvSpPr>
        <p:spPr>
          <a:xfrm>
            <a:off x="594360" y="3255264"/>
            <a:ext cx="3657600" cy="274320"/>
          </a:xfrm>
          <a:prstGeom prst="rect">
            <a:avLst/>
          </a:prstGeom>
          <a:noFill/>
          <a:ln/>
        </p:spPr>
        <p:txBody>
          <a:bodyPr wrap="square" lIns="0" tIns="0" rIns="0" bIns="0" rtlCol="0" anchor="ctr"/>
          <a:lstStyle/>
          <a:p>
            <a:pPr marL="0" indent="0">
              <a:buNone/>
            </a:pPr>
            <a:r>
              <a:rPr lang="en-US" sz="1600" b="1" dirty="0">
                <a:solidFill>
                  <a:srgbClr val="1F2A44"/>
                </a:solidFill>
                <a:latin typeface="Times New Roman" panose="02020603050405020304" pitchFamily="18" charset="0"/>
                <a:cs typeface="Times New Roman" panose="02020603050405020304" pitchFamily="18" charset="0"/>
              </a:rPr>
              <a:t>Selected IEEE References</a:t>
            </a:r>
            <a:endParaRPr lang="en-US" sz="1600" dirty="0">
              <a:latin typeface="Times New Roman" panose="02020603050405020304" pitchFamily="18" charset="0"/>
              <a:cs typeface="Times New Roman" panose="02020603050405020304" pitchFamily="18" charset="0"/>
            </a:endParaRPr>
          </a:p>
        </p:txBody>
      </p:sp>
      <p:sp>
        <p:nvSpPr>
          <p:cNvPr id="9" name="Text 7"/>
          <p:cNvSpPr/>
          <p:nvPr/>
        </p:nvSpPr>
        <p:spPr>
          <a:xfrm>
            <a:off x="533400" y="3255264"/>
            <a:ext cx="11064240" cy="3154680"/>
          </a:xfrm>
          <a:prstGeom prst="rect">
            <a:avLst/>
          </a:prstGeom>
          <a:noFill/>
          <a:ln/>
        </p:spPr>
        <p:txBody>
          <a:bodyPr wrap="square" lIns="254" tIns="254" rIns="254" bIns="254" rtlCol="0" anchor="ctr">
            <a:normAutofit/>
          </a:bodyPr>
          <a:lstStyle/>
          <a:p>
            <a:pPr marL="0" indent="0">
              <a:buNone/>
            </a:pPr>
            <a:r>
              <a:rPr lang="en-US" sz="1200" dirty="0">
                <a:solidFill>
                  <a:srgbClr val="1F2A44"/>
                </a:solidFill>
                <a:latin typeface="Times New Roman" panose="02020603050405020304" pitchFamily="18" charset="0"/>
                <a:cs typeface="Times New Roman" panose="02020603050405020304" pitchFamily="18" charset="0"/>
              </a:rPr>
              <a:t>[1] A. Abbas and H. Elbehiery, “A robust skin cancer classification using deep learning,” Sustainable Machine Intelligence Journal, 2025.</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[2] A. S. Rajpoot, R. Dixit, and A. Shukla, “Skin cancer classification in dermoscopic images using multi-scale feature map fusion,” International Journal of Imaging Systems and Technology, 2025.</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[3] C. N. Kanani and P. Jadeja, “Skin disease diagnosis: A comprehensive survey of models, datasets, and clinical applications,” Cureus Journal of Computer Science, 2025.</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[4] M. B. Jan et al., “Integrating explainable AI for skin lesion classifications,” Studies in Medical and Health Sciences, 2025.</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[5] M. Fiaz et al., “An explainable hybrid deep learning framework for precise skin lesion segmentation and multi-class classification,” Frontiers in Medicine, 2025.</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[6] A. A. Youssef et al., “Hybrid ConvNeXt and Vision Transformer architectures for skin cancer classification,” IJRASET, 2025.</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[7] M. Fraiwan and E. Faouri, “Automatic detection and classification of skin cancer using deep transfer learning,” Sensors, 2022.</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[8] Y. Nie et al., “A deep CNN transformer hybrid model using focal loss,” Diagnostics, 2022.</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[9] S. B. Mishra and S. Alok, Handbook of Research Methodology, 2022.</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[10] S. P. Mukherjee, A Guide to Research Methodology, 2019.</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[11] J. K. Nayak and P. Singh, Fundamentals of Research Methodology Problems and Prospects, 2021.</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solidFill>
                  <a:srgbClr val="1F2A44"/>
                </a:solidFill>
                <a:latin typeface="Times New Roman" panose="02020603050405020304" pitchFamily="18" charset="0"/>
                <a:cs typeface="Times New Roman" panose="02020603050405020304" pitchFamily="18" charset="0"/>
              </a:rPr>
              <a:t>[12] C. Fanconi, “Skin Cancer: Malignant vs. Benign,” Kaggle dataset, derived from ISIC Archive.</a:t>
            </a:r>
            <a:endParaRPr lang="en-US" sz="1200" dirty="0">
              <a:latin typeface="Times New Roman" panose="02020603050405020304" pitchFamily="18" charset="0"/>
              <a:cs typeface="Times New Roman" panose="02020603050405020304" pitchFamily="18" charset="0"/>
            </a:endParaRPr>
          </a:p>
        </p:txBody>
      </p:sp>
      <p:sp>
        <p:nvSpPr>
          <p:cNvPr id="10" name="Text 8"/>
          <p:cNvSpPr/>
          <p:nvPr/>
        </p:nvSpPr>
        <p:spPr>
          <a:xfrm>
            <a:off x="11064240" y="6446520"/>
            <a:ext cx="685800" cy="201168"/>
          </a:xfrm>
          <a:prstGeom prst="rect">
            <a:avLst/>
          </a:prstGeom>
          <a:noFill/>
          <a:ln/>
        </p:spPr>
        <p:txBody>
          <a:bodyPr wrap="square" lIns="0" tIns="0" rIns="0" bIns="0" rtlCol="0" anchor="ctr"/>
          <a:lstStyle/>
          <a:p>
            <a:pPr marL="0" indent="0" algn="r">
              <a:buNone/>
            </a:pPr>
            <a:r>
              <a:rPr lang="en-US" sz="850" dirty="0">
                <a:solidFill>
                  <a:srgbClr val="4A5568"/>
                </a:solidFill>
                <a:latin typeface="Times New Roman" panose="02020603050405020304" pitchFamily="18" charset="0"/>
                <a:cs typeface="Times New Roman" panose="02020603050405020304" pitchFamily="18" charset="0"/>
              </a:rPr>
              <a:t>18/18</a:t>
            </a:r>
            <a:endParaRPr lang="en-US" sz="85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C5647BB8-ADBB-0B01-B2DA-DC3D9D4202C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2158C6-3918-FB58-1C4F-90022F3C4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1D7180E-161F-0911-75F3-DD644B97F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2544889-2BCC-3F33-8055-0ABD74BB4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30F1F73-0A85-119F-7751-C680F9E83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88093B5-6F6D-72C9-EB96-738C7638F0CF}"/>
              </a:ext>
            </a:extLst>
          </p:cNvPr>
          <p:cNvSpPr txBox="1"/>
          <p:nvPr/>
        </p:nvSpPr>
        <p:spPr>
          <a:xfrm>
            <a:off x="2880851" y="2802193"/>
            <a:ext cx="6823587" cy="769441"/>
          </a:xfrm>
          <a:prstGeom prst="rect">
            <a:avLst/>
          </a:prstGeom>
          <a:noFill/>
        </p:spPr>
        <p:txBody>
          <a:bodyPr wrap="square">
            <a:spAutoFit/>
          </a:bodyPr>
          <a:lstStyle/>
          <a:p>
            <a:pPr marL="0" lvl="0" indent="0" algn="ctr">
              <a:buNone/>
            </a:pPr>
            <a:r>
              <a:rPr lang="en-GB" sz="4400" b="1" spc="300" dirty="0">
                <a:solidFill>
                  <a:srgbClr val="FFFFFF"/>
                </a:solidFill>
              </a:rPr>
              <a:t>THANK YOU</a:t>
            </a:r>
            <a:endParaRPr lang="en-GB" sz="4400" b="1" dirty="0">
              <a:solidFill>
                <a:srgbClr val="FFFFFF"/>
              </a:solidFill>
            </a:endParaRPr>
          </a:p>
        </p:txBody>
      </p:sp>
      <p:sp>
        <p:nvSpPr>
          <p:cNvPr id="16" name="Shape 0">
            <a:extLst>
              <a:ext uri="{FF2B5EF4-FFF2-40B4-BE49-F238E27FC236}">
                <a16:creationId xmlns:a16="http://schemas.microsoft.com/office/drawing/2014/main" id="{FA499ABC-AB83-2035-45FF-E09BE06B586A}"/>
              </a:ext>
            </a:extLst>
          </p:cNvPr>
          <p:cNvSpPr/>
          <p:nvPr/>
        </p:nvSpPr>
        <p:spPr>
          <a:xfrm>
            <a:off x="0" y="0"/>
            <a:ext cx="12191695" cy="201168"/>
          </a:xfrm>
          <a:prstGeom prst="rect">
            <a:avLst/>
          </a:prstGeom>
          <a:solidFill>
            <a:srgbClr val="00A6A6"/>
          </a:solidFill>
          <a:ln w="12700">
            <a:solidFill>
              <a:srgbClr val="00A6A6"/>
            </a:solidFill>
            <a:prstDash val="solid"/>
          </a:ln>
        </p:spPr>
        <p:txBody>
          <a:bodyPr/>
          <a:lstStyle/>
          <a:p>
            <a:endParaRPr lang="en-GB"/>
          </a:p>
        </p:txBody>
      </p:sp>
    </p:spTree>
    <p:extLst>
      <p:ext uri="{BB962C8B-B14F-4D97-AF65-F5344CB8AC3E}">
        <p14:creationId xmlns:p14="http://schemas.microsoft.com/office/powerpoint/2010/main" val="29289849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257</TotalTime>
  <Words>1679</Words>
  <Application>Microsoft Office PowerPoint</Application>
  <PresentationFormat>Widescreen</PresentationFormat>
  <Paragraphs>303</Paragraphs>
  <Slides>20</Slides>
  <Notes>19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PREXA AHIR</cp:lastModifiedBy>
  <cp:revision>20</cp:revision>
  <dcterms:created xsi:type="dcterms:W3CDTF">2026-05-02T20:10:45Z</dcterms:created>
  <dcterms:modified xsi:type="dcterms:W3CDTF">2026-05-05T21:40:29Z</dcterms:modified>
</cp:coreProperties>
</file>