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2" autoAdjust="0"/>
    <p:restoredTop sz="94610"/>
  </p:normalViewPr>
  <p:slideViewPr>
    <p:cSldViewPr snapToGrid="0" snapToObjects="1">
      <p:cViewPr>
        <p:scale>
          <a:sx n="124" d="100"/>
          <a:sy n="124" d="100"/>
        </p:scale>
        <p:origin x="96" y="6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100" b="0" i="0" u="none" strike="noStrike">
                <a:solidFill>
                  <a:srgbClr val="1E3A5F"/>
                </a:solidFill>
                <a:latin typeface="Arial"/>
              </a:defRPr>
            </a:pPr>
            <a:r>
              <a:rPr lang="en-GB" sz="1100" b="0" i="0" u="none" strike="noStrike">
                <a:solidFill>
                  <a:srgbClr val="1E3A5F"/>
                </a:solidFill>
                <a:latin typeface="Arial"/>
              </a:rPr>
              <a:t>Sales Index vs 2019 Baseline</a:t>
            </a: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Revenue Index (2019 = 100)</c:v>
                </c:pt>
              </c:strCache>
            </c:strRef>
          </c:tx>
          <c:spPr>
            <a:ln w="31750" cap="flat">
              <a:solidFill>
                <a:srgbClr val="1E3A5F"/>
              </a:solidFill>
              <a:prstDash val="solid"/>
              <a:round/>
            </a:ln>
            <a:effectLst/>
          </c:spPr>
          <c:marker>
            <c:symbol val="circle"/>
            <c:size val="6"/>
            <c:spPr>
              <a:solidFill>
                <a:srgbClr val="1E3A5F"/>
              </a:solidFill>
              <a:ln w="9525" cap="flat">
                <a:solidFill>
                  <a:srgbClr val="1E3A5F"/>
                </a:solidFill>
                <a:prstDash val="solid"/>
                <a:round/>
              </a:ln>
              <a:effectLst/>
            </c:spPr>
          </c:marker>
          <c:cat>
            <c:strRef>
              <c:f>Sheet1!$A$2:$A$12</c:f>
              <c:strCache>
                <c:ptCount val="11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55</c:v>
                </c:pt>
                <c:pt idx="1">
                  <c:v>67</c:v>
                </c:pt>
                <c:pt idx="2">
                  <c:v>78</c:v>
                </c:pt>
                <c:pt idx="3">
                  <c:v>90</c:v>
                </c:pt>
                <c:pt idx="4">
                  <c:v>100</c:v>
                </c:pt>
                <c:pt idx="5">
                  <c:v>38</c:v>
                </c:pt>
                <c:pt idx="6">
                  <c:v>68</c:v>
                </c:pt>
                <c:pt idx="7">
                  <c:v>72</c:v>
                </c:pt>
                <c:pt idx="8">
                  <c:v>75</c:v>
                </c:pt>
                <c:pt idx="9">
                  <c:v>74</c:v>
                </c:pt>
                <c:pt idx="10">
                  <c:v>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3F5-4B62-9C0B-35959864DC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4734554"/>
        <c:axId val="2094734552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64748B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6350" cap="flat">
              <a:solidFill>
                <a:srgbClr val="E2E8F0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64748B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solidFill>
      <a:srgbClr val="F8F9FA"/>
    </a:solidFill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7730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Welcome slide – introduce yourself, state module code and lecturer name. Replace [Your Name] and [Your ID] before submission.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Briefly walk through the agenda. State the total presentation time (5-10 minutes) and mention the Q&amp;A session after.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Introduce the bakery. The chart is a reconstructed index showing trends – state clearly these are illustrative based on the case study data. The 25% figure is directly from the brief.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each issue clearly. Emphasise that problems are both external (macro environment) and internal (operations). This sets up the PESTEL and Fishbone analyses.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what PESTEL is and why it is the appropriate tool. Mention its benefits: comprehensive, systematic, widely validated in academic literature. Acknowledge its limitation: snapshot in time, requires regular updating (Johnson et al., 2017).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Walk through each PESTEL factor. Emphasise Economic, Social and Technological as HIGH severity. These factors are most directly causing the 25% sales shortfall and will feed into the Fishbone.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what a Fishbone diagram is. Credit Ishikawa. Discuss why it is suitable here: the problem (stagnating sales) has multiple interlinked causes across people, process and environment.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Point to each bone category. Explain how each group of causes directly links to the sales stagnation effect. The fishbone reveals that the problem is multi-causal — no single fix will work. Transition: 'These findings lead us to our key conclusions.'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Deliver these findings concisely — approx 30 seconds. These are your recommendations to Basil. Be confident and direct.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 not present this slide aloud — display it at the end. You may refer to it during Q&amp;A if challenged on a source.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E3A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C8922A"/>
          </a:solidFill>
          <a:ln w="12700">
            <a:solidFill>
              <a:srgbClr val="C8922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11480" y="457200"/>
            <a:ext cx="85039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Basil's Bakery</a:t>
            </a:r>
            <a:endParaRPr lang="en-US" sz="4800" dirty="0"/>
          </a:p>
        </p:txBody>
      </p:sp>
      <p:sp>
        <p:nvSpPr>
          <p:cNvPr id="4" name="Text 2"/>
          <p:cNvSpPr/>
          <p:nvPr/>
        </p:nvSpPr>
        <p:spPr>
          <a:xfrm>
            <a:off x="411480" y="1417320"/>
            <a:ext cx="8503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i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 Solving &amp; Decision Making</a:t>
            </a:r>
            <a:endParaRPr lang="en-US" sz="2200" dirty="0"/>
          </a:p>
        </p:txBody>
      </p:sp>
      <p:sp>
        <p:nvSpPr>
          <p:cNvPr id="5" name="Shape 3"/>
          <p:cNvSpPr/>
          <p:nvPr/>
        </p:nvSpPr>
        <p:spPr>
          <a:xfrm>
            <a:off x="411480" y="2057400"/>
            <a:ext cx="8321040" cy="36576"/>
          </a:xfrm>
          <a:prstGeom prst="rect">
            <a:avLst/>
          </a:prstGeom>
          <a:solidFill>
            <a:srgbClr val="C8922A"/>
          </a:solidFill>
          <a:ln w="12700">
            <a:solidFill>
              <a:srgbClr val="C8922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411480" y="2240280"/>
            <a:ext cx="8229600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Module: </a:t>
            </a: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LCLM4004 – Problem Solving and Decision Making</a:t>
            </a:r>
            <a:endParaRPr lang="en-US" sz="1300" dirty="0"/>
          </a:p>
          <a:p>
            <a:pPr marL="0" indent="0">
              <a:buNone/>
            </a:pPr>
            <a:r>
              <a:rPr lang="en-US" sz="1300" b="1" dirty="0" err="1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Programme</a:t>
            </a:r>
            <a:r>
              <a:rPr lang="en-US" sz="1300" b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 </a:t>
            </a:r>
            <a:endParaRPr lang="en-US" sz="1300" dirty="0"/>
          </a:p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Certificate of Higher Education in Business Skills for the Workplace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411480" y="3749040"/>
            <a:ext cx="4114800" cy="1005840"/>
          </a:xfrm>
          <a:prstGeom prst="roundRect">
            <a:avLst>
              <a:gd name="adj" fmla="val 10909"/>
            </a:avLst>
          </a:prstGeom>
          <a:solidFill>
            <a:srgbClr val="2D5986"/>
          </a:solidFill>
          <a:ln w="12700">
            <a:solidFill>
              <a:srgbClr val="C8922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548640" y="3794760"/>
            <a:ext cx="38404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 Name: </a:t>
            </a: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Khadija Shaista Mahmood</a:t>
            </a:r>
            <a:endParaRPr lang="en-US" sz="1300" dirty="0"/>
          </a:p>
          <a:p>
            <a:pPr marL="0" indent="0">
              <a:buNone/>
            </a:pPr>
            <a:r>
              <a:rPr lang="en-US" sz="1300" b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 ID: </a:t>
            </a:r>
            <a:endParaRPr lang="en-US" sz="1300" dirty="0"/>
          </a:p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2522844</a:t>
            </a:r>
            <a:endParaRPr lang="en-U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8F4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4124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Presentation Structure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320040" y="960120"/>
            <a:ext cx="2606040" cy="1554480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 w="12700">
            <a:solidFill>
              <a:srgbClr val="D6E4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429768" y="1051560"/>
            <a:ext cx="457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10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7440" y="1033272"/>
            <a:ext cx="384048" cy="384048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411480" y="1371600"/>
            <a:ext cx="24231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Context Overview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411480" y="1709928"/>
            <a:ext cx="24231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 to Basil's Bakery and the business challenge</a:t>
            </a:r>
            <a:endParaRPr lang="en-US" sz="950" dirty="0"/>
          </a:p>
        </p:txBody>
      </p:sp>
      <p:sp>
        <p:nvSpPr>
          <p:cNvPr id="9" name="Text 6"/>
          <p:cNvSpPr/>
          <p:nvPr/>
        </p:nvSpPr>
        <p:spPr>
          <a:xfrm>
            <a:off x="411480" y="2313432"/>
            <a:ext cx="242316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~1 min</a:t>
            </a:r>
            <a:endParaRPr lang="en-US" sz="850" dirty="0"/>
          </a:p>
        </p:txBody>
      </p:sp>
      <p:sp>
        <p:nvSpPr>
          <p:cNvPr id="10" name="Shape 7"/>
          <p:cNvSpPr/>
          <p:nvPr/>
        </p:nvSpPr>
        <p:spPr>
          <a:xfrm>
            <a:off x="3154680" y="960120"/>
            <a:ext cx="2606040" cy="1554480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 w="12700">
            <a:solidFill>
              <a:srgbClr val="D6E4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Text 8"/>
          <p:cNvSpPr/>
          <p:nvPr/>
        </p:nvSpPr>
        <p:spPr>
          <a:xfrm>
            <a:off x="3264408" y="1051560"/>
            <a:ext cx="457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1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2080" y="1033272"/>
            <a:ext cx="384048" cy="384048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3246120" y="1371600"/>
            <a:ext cx="24231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Issues &amp; Scope</a:t>
            </a:r>
            <a:endParaRPr lang="en-US" sz="1200" dirty="0"/>
          </a:p>
        </p:txBody>
      </p:sp>
      <p:sp>
        <p:nvSpPr>
          <p:cNvPr id="14" name="Text 10"/>
          <p:cNvSpPr/>
          <p:nvPr/>
        </p:nvSpPr>
        <p:spPr>
          <a:xfrm>
            <a:off x="3246120" y="1709928"/>
            <a:ext cx="24231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Nature and scope of the sales stagnation problem</a:t>
            </a:r>
            <a:endParaRPr lang="en-US" sz="950" dirty="0"/>
          </a:p>
        </p:txBody>
      </p:sp>
      <p:sp>
        <p:nvSpPr>
          <p:cNvPr id="15" name="Text 11"/>
          <p:cNvSpPr/>
          <p:nvPr/>
        </p:nvSpPr>
        <p:spPr>
          <a:xfrm>
            <a:off x="3246120" y="2313432"/>
            <a:ext cx="242316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~1 min</a:t>
            </a:r>
            <a:endParaRPr lang="en-US" sz="850" dirty="0"/>
          </a:p>
        </p:txBody>
      </p:sp>
      <p:sp>
        <p:nvSpPr>
          <p:cNvPr id="16" name="Shape 12"/>
          <p:cNvSpPr/>
          <p:nvPr/>
        </p:nvSpPr>
        <p:spPr>
          <a:xfrm>
            <a:off x="5989320" y="960120"/>
            <a:ext cx="2606040" cy="1554480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 w="12700">
            <a:solidFill>
              <a:srgbClr val="D6E4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Text 13"/>
          <p:cNvSpPr/>
          <p:nvPr/>
        </p:nvSpPr>
        <p:spPr>
          <a:xfrm>
            <a:off x="6099048" y="1051560"/>
            <a:ext cx="457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100" dirty="0"/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6720" y="1033272"/>
            <a:ext cx="384048" cy="384048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6080760" y="1371600"/>
            <a:ext cx="24231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PESTEL Analysis</a:t>
            </a:r>
            <a:endParaRPr lang="en-US" sz="1200" dirty="0"/>
          </a:p>
        </p:txBody>
      </p:sp>
      <p:sp>
        <p:nvSpPr>
          <p:cNvPr id="20" name="Text 15"/>
          <p:cNvSpPr/>
          <p:nvPr/>
        </p:nvSpPr>
        <p:spPr>
          <a:xfrm>
            <a:off x="6080760" y="1709928"/>
            <a:ext cx="24231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Macro-environmental factors impacting the bakery</a:t>
            </a:r>
            <a:endParaRPr lang="en-US" sz="950" dirty="0"/>
          </a:p>
        </p:txBody>
      </p:sp>
      <p:sp>
        <p:nvSpPr>
          <p:cNvPr id="21" name="Text 16"/>
          <p:cNvSpPr/>
          <p:nvPr/>
        </p:nvSpPr>
        <p:spPr>
          <a:xfrm>
            <a:off x="6080760" y="2313432"/>
            <a:ext cx="242316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~2.5 min</a:t>
            </a:r>
            <a:endParaRPr lang="en-US" sz="850" dirty="0"/>
          </a:p>
        </p:txBody>
      </p:sp>
      <p:sp>
        <p:nvSpPr>
          <p:cNvPr id="22" name="Shape 17"/>
          <p:cNvSpPr/>
          <p:nvPr/>
        </p:nvSpPr>
        <p:spPr>
          <a:xfrm>
            <a:off x="1691640" y="2743200"/>
            <a:ext cx="2606040" cy="1554480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 w="12700">
            <a:solidFill>
              <a:srgbClr val="D6E4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3" name="Text 18"/>
          <p:cNvSpPr/>
          <p:nvPr/>
        </p:nvSpPr>
        <p:spPr>
          <a:xfrm>
            <a:off x="1801368" y="2834640"/>
            <a:ext cx="457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100" dirty="0"/>
          </a:p>
        </p:txBody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49040" y="2816352"/>
            <a:ext cx="384048" cy="384048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1783080" y="3154680"/>
            <a:ext cx="24231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Fishbone Diagram</a:t>
            </a:r>
            <a:endParaRPr lang="en-US" sz="1200" dirty="0"/>
          </a:p>
        </p:txBody>
      </p:sp>
      <p:sp>
        <p:nvSpPr>
          <p:cNvPr id="26" name="Text 20"/>
          <p:cNvSpPr/>
          <p:nvPr/>
        </p:nvSpPr>
        <p:spPr>
          <a:xfrm>
            <a:off x="1783080" y="3493008"/>
            <a:ext cx="24231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Root-cause analysis using Cause-and-Effect framework</a:t>
            </a:r>
            <a:endParaRPr lang="en-US" sz="950" dirty="0"/>
          </a:p>
        </p:txBody>
      </p:sp>
      <p:sp>
        <p:nvSpPr>
          <p:cNvPr id="27" name="Text 21"/>
          <p:cNvSpPr/>
          <p:nvPr/>
        </p:nvSpPr>
        <p:spPr>
          <a:xfrm>
            <a:off x="1783080" y="4096512"/>
            <a:ext cx="242316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~2.5 min</a:t>
            </a:r>
            <a:endParaRPr lang="en-US" sz="850" dirty="0"/>
          </a:p>
        </p:txBody>
      </p:sp>
      <p:sp>
        <p:nvSpPr>
          <p:cNvPr id="28" name="Shape 22"/>
          <p:cNvSpPr/>
          <p:nvPr/>
        </p:nvSpPr>
        <p:spPr>
          <a:xfrm>
            <a:off x="4526280" y="2743200"/>
            <a:ext cx="2606040" cy="1554480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 w="12700">
            <a:solidFill>
              <a:srgbClr val="D6E4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9" name="Text 23"/>
          <p:cNvSpPr/>
          <p:nvPr/>
        </p:nvSpPr>
        <p:spPr>
          <a:xfrm>
            <a:off x="4636008" y="2834640"/>
            <a:ext cx="457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100" dirty="0"/>
          </a:p>
        </p:txBody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83680" y="2816352"/>
            <a:ext cx="384048" cy="384048"/>
          </a:xfrm>
          <a:prstGeom prst="rect">
            <a:avLst/>
          </a:prstGeom>
        </p:spPr>
      </p:pic>
      <p:sp>
        <p:nvSpPr>
          <p:cNvPr id="31" name="Text 24"/>
          <p:cNvSpPr/>
          <p:nvPr/>
        </p:nvSpPr>
        <p:spPr>
          <a:xfrm>
            <a:off x="4617720" y="3154680"/>
            <a:ext cx="24231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Findings</a:t>
            </a:r>
            <a:endParaRPr lang="en-US" sz="1200" dirty="0"/>
          </a:p>
        </p:txBody>
      </p:sp>
      <p:sp>
        <p:nvSpPr>
          <p:cNvPr id="32" name="Text 25"/>
          <p:cNvSpPr/>
          <p:nvPr/>
        </p:nvSpPr>
        <p:spPr>
          <a:xfrm>
            <a:off x="4617720" y="3493008"/>
            <a:ext cx="24231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Summary of insights and consultant recommendations</a:t>
            </a:r>
            <a:endParaRPr lang="en-US" sz="950" dirty="0"/>
          </a:p>
        </p:txBody>
      </p:sp>
      <p:sp>
        <p:nvSpPr>
          <p:cNvPr id="33" name="Text 26"/>
          <p:cNvSpPr/>
          <p:nvPr/>
        </p:nvSpPr>
        <p:spPr>
          <a:xfrm>
            <a:off x="4617720" y="4096512"/>
            <a:ext cx="242316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~30 sec</a:t>
            </a:r>
            <a:endParaRPr lang="en-US" sz="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4124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Context: Basil's Bakery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365760" y="868680"/>
            <a:ext cx="4663440" cy="4023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About the Business</a:t>
            </a:r>
            <a:endParaRPr lang="en-US" sz="1200" dirty="0"/>
          </a:p>
          <a:p>
            <a:pPr marL="0" indent="0">
              <a:buNone/>
            </a:pPr>
            <a:r>
              <a:rPr lang="en-US" sz="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200" dirty="0"/>
          </a:p>
          <a:p>
            <a:pPr marL="0" indent="0">
              <a:buNone/>
            </a:pPr>
            <a:r>
              <a:rPr lang="en-US" sz="1200" b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</a:t>
            </a: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Independent artisan bakery in a Coventry retail park
</a:t>
            </a:r>
            <a:r>
              <a:rPr lang="en-US" sz="1200" b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</a:t>
            </a: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Established 2015; specialises in organic cakes, pastries &amp; breads
</a:t>
            </a:r>
            <a:r>
              <a:rPr lang="en-US" sz="1200" b="1" dirty="0">
                <a:solidFill>
                  <a:srgbClr val="C892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</a:t>
            </a: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Customer base: local shoppers, retail workers, office &amp; warehouse staff
</a:t>
            </a:r>
            <a:r>
              <a:rPr lang="en-US" sz="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200" dirty="0"/>
          </a:p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Problem</a:t>
            </a:r>
            <a:endParaRPr lang="en-US" sz="1200" dirty="0"/>
          </a:p>
          <a:p>
            <a:pPr marL="0" indent="0">
              <a:buNone/>
            </a:pPr>
            <a:r>
              <a:rPr lang="en-US" sz="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200" dirty="0"/>
          </a:p>
          <a:p>
            <a:pPr marL="0" indent="0">
              <a:buNone/>
            </a:pPr>
            <a:r>
              <a:rPr lang="en-US" sz="12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</a:t>
            </a: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Sales grew year-on-year 2015–2019
</a:t>
            </a:r>
            <a:r>
              <a:rPr lang="en-US" sz="12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</a:t>
            </a: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Covid-19 (2020) caused major footfall drop
</a:t>
            </a:r>
            <a:r>
              <a:rPr lang="en-US" sz="12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</a:t>
            </a: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Post-2020 recovery never reached pre-pandemic levels
</a:t>
            </a:r>
            <a:r>
              <a:rPr lang="en-US" sz="12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</a:t>
            </a: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2023–2025: Sales stagnated 25% below 2019 figures
</a:t>
            </a:r>
            <a:r>
              <a:rPr lang="en-US" sz="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200" dirty="0"/>
          </a:p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Our Role</a:t>
            </a:r>
            <a:endParaRPr lang="en-US" sz="1200" dirty="0"/>
          </a:p>
          <a:p>
            <a:pPr marL="0" indent="0">
              <a:buNone/>
            </a:pPr>
            <a:r>
              <a:rPr lang="en-US" sz="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200" dirty="0"/>
          </a:p>
          <a:p>
            <a:pPr marL="0" indent="0">
              <a:buNone/>
            </a:pPr>
            <a:r>
              <a:rPr lang="en-US" sz="1200" i="1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 the appointed business consultant, this presentation analyses the root causes of stagnating sales and provides evidence-based insights.</a:t>
            </a:r>
            <a:endParaRPr lang="en-US" sz="1200" dirty="0"/>
          </a:p>
        </p:txBody>
      </p:sp>
      <p:graphicFrame>
        <p:nvGraphicFramePr>
          <p:cNvPr id="5" name="Chart 0"/>
          <p:cNvGraphicFramePr/>
          <p:nvPr/>
        </p:nvGraphicFramePr>
        <p:xfrm>
          <a:off x="5212080" y="868680"/>
          <a:ext cx="36576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Shape 3"/>
          <p:cNvSpPr/>
          <p:nvPr/>
        </p:nvSpPr>
        <p:spPr>
          <a:xfrm>
            <a:off x="5212080" y="4160520"/>
            <a:ext cx="3657600" cy="594360"/>
          </a:xfrm>
          <a:prstGeom prst="roundRect">
            <a:avLst>
              <a:gd name="adj" fmla="val 12308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5257800" y="4178808"/>
            <a:ext cx="35661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📉  Sales stagnated 25% below 2019 levels (2023–2025)</a:t>
            </a:r>
            <a:endParaRPr lang="en-US" sz="1050" dirty="0"/>
          </a:p>
        </p:txBody>
      </p:sp>
      <p:sp>
        <p:nvSpPr>
          <p:cNvPr id="8" name="Text 5"/>
          <p:cNvSpPr/>
          <p:nvPr/>
        </p:nvSpPr>
        <p:spPr>
          <a:xfrm>
            <a:off x="365760" y="4846320"/>
            <a:ext cx="850392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Case study data (Dufficy &amp; Nan, 2026); ONS Retail Index (2025)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8F4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4124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Issues Impacting Sales — Nature &amp; Scope</a:t>
            </a:r>
            <a:endParaRPr lang="en-US" sz="2600" dirty="0"/>
          </a:p>
        </p:txBody>
      </p:sp>
      <p:sp>
        <p:nvSpPr>
          <p:cNvPr id="4" name="Shape 2"/>
          <p:cNvSpPr/>
          <p:nvPr/>
        </p:nvSpPr>
        <p:spPr>
          <a:xfrm>
            <a:off x="320040" y="914400"/>
            <a:ext cx="4160520" cy="1207008"/>
          </a:xfrm>
          <a:prstGeom prst="roundRect">
            <a:avLst>
              <a:gd name="adj" fmla="val 7576"/>
            </a:avLst>
          </a:prstGeom>
          <a:solidFill>
            <a:srgbClr val="FFFFFF"/>
          </a:solidFill>
          <a:ln w="12700">
            <a:solidFill>
              <a:srgbClr val="D6E4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320040" y="914400"/>
            <a:ext cx="4160520" cy="274320"/>
          </a:xfrm>
          <a:prstGeom prst="roundRect">
            <a:avLst>
              <a:gd name="adj" fmla="val 33333"/>
            </a:avLst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484632" y="1207008"/>
            <a:ext cx="3840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Retail Park Decline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84632" y="1481328"/>
            <a:ext cx="3840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Reduced footfall as shops close and fewer customers visit the park. Empty units signal structural decline (BRC, 2024).</a:t>
            </a:r>
            <a:endParaRPr lang="en-US" sz="1000" dirty="0"/>
          </a:p>
        </p:txBody>
      </p:sp>
      <p:sp>
        <p:nvSpPr>
          <p:cNvPr id="8" name="Shape 6"/>
          <p:cNvSpPr/>
          <p:nvPr/>
        </p:nvSpPr>
        <p:spPr>
          <a:xfrm>
            <a:off x="4663440" y="914400"/>
            <a:ext cx="4160520" cy="1207008"/>
          </a:xfrm>
          <a:prstGeom prst="roundRect">
            <a:avLst>
              <a:gd name="adj" fmla="val 7576"/>
            </a:avLst>
          </a:prstGeom>
          <a:solidFill>
            <a:srgbClr val="FFFFFF"/>
          </a:solidFill>
          <a:ln w="12700">
            <a:solidFill>
              <a:srgbClr val="D6E4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" name="Shape 7"/>
          <p:cNvSpPr/>
          <p:nvPr/>
        </p:nvSpPr>
        <p:spPr>
          <a:xfrm>
            <a:off x="4663440" y="914400"/>
            <a:ext cx="4160520" cy="274320"/>
          </a:xfrm>
          <a:prstGeom prst="roundRect">
            <a:avLst>
              <a:gd name="adj" fmla="val 33333"/>
            </a:avLst>
          </a:prstGeom>
          <a:solidFill>
            <a:srgbClr val="E07B39"/>
          </a:solidFill>
          <a:ln w="12700">
            <a:solidFill>
              <a:srgbClr val="E07B3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4828032" y="1207008"/>
            <a:ext cx="3840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Remote Working Shift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4828032" y="1481328"/>
            <a:ext cx="3840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Office workers now WFH 2+ days/week, reducing lunchtime trade permanently (CIPD, 2024).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320040" y="2267712"/>
            <a:ext cx="4160520" cy="1207008"/>
          </a:xfrm>
          <a:prstGeom prst="roundRect">
            <a:avLst>
              <a:gd name="adj" fmla="val 7576"/>
            </a:avLst>
          </a:prstGeom>
          <a:solidFill>
            <a:srgbClr val="FFFFFF"/>
          </a:solidFill>
          <a:ln w="12700">
            <a:solidFill>
              <a:srgbClr val="D6E4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3" name="Shape 11"/>
          <p:cNvSpPr/>
          <p:nvPr/>
        </p:nvSpPr>
        <p:spPr>
          <a:xfrm>
            <a:off x="320040" y="2267712"/>
            <a:ext cx="4160520" cy="274320"/>
          </a:xfrm>
          <a:prstGeom prst="roundRect">
            <a:avLst>
              <a:gd name="adj" fmla="val 33333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484632" y="2560320"/>
            <a:ext cx="3840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Delivery Service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484632" y="2834640"/>
            <a:ext cx="3840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Loyal customers request delivery; Basil is unable to fulfil orders off-site, losing potential revenue.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4663440" y="2267712"/>
            <a:ext cx="4160520" cy="1207008"/>
          </a:xfrm>
          <a:prstGeom prst="roundRect">
            <a:avLst>
              <a:gd name="adj" fmla="val 7576"/>
            </a:avLst>
          </a:prstGeom>
          <a:solidFill>
            <a:srgbClr val="FFFFFF"/>
          </a:solidFill>
          <a:ln w="12700">
            <a:solidFill>
              <a:srgbClr val="D6E4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Shape 15"/>
          <p:cNvSpPr/>
          <p:nvPr/>
        </p:nvSpPr>
        <p:spPr>
          <a:xfrm>
            <a:off x="4663440" y="2267712"/>
            <a:ext cx="4160520" cy="274320"/>
          </a:xfrm>
          <a:prstGeom prst="roundRect">
            <a:avLst>
              <a:gd name="adj" fmla="val 33333"/>
            </a:avLst>
          </a:prstGeom>
          <a:solidFill>
            <a:srgbClr val="2D5986"/>
          </a:solidFill>
          <a:ln w="12700">
            <a:solidFill>
              <a:srgbClr val="2D598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4828032" y="2560320"/>
            <a:ext cx="3840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Pre-Order Inefficiency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4828032" y="2834640"/>
            <a:ext cx="3840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Busy peak periods cause long waits. Basil cannot reliably answer the phone, damaging customer experience.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320040" y="3621024"/>
            <a:ext cx="4160520" cy="1207008"/>
          </a:xfrm>
          <a:prstGeom prst="roundRect">
            <a:avLst>
              <a:gd name="adj" fmla="val 7576"/>
            </a:avLst>
          </a:prstGeom>
          <a:solidFill>
            <a:srgbClr val="FFFFFF"/>
          </a:solidFill>
          <a:ln w="12700">
            <a:solidFill>
              <a:srgbClr val="D6E4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" name="Shape 19"/>
          <p:cNvSpPr/>
          <p:nvPr/>
        </p:nvSpPr>
        <p:spPr>
          <a:xfrm>
            <a:off x="320040" y="3621024"/>
            <a:ext cx="4160520" cy="274320"/>
          </a:xfrm>
          <a:prstGeom prst="roundRect">
            <a:avLst>
              <a:gd name="adj" fmla="val 33333"/>
            </a:avLst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484632" y="3913632"/>
            <a:ext cx="3840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Rising Overheads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484632" y="4187952"/>
            <a:ext cx="3840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Utility bills, rent, business rates and insurance all significantly higher than 2019 (ONS, 2025).</a:t>
            </a:r>
            <a:endParaRPr lang="en-US" sz="1000" dirty="0"/>
          </a:p>
        </p:txBody>
      </p:sp>
      <p:sp>
        <p:nvSpPr>
          <p:cNvPr id="24" name="Shape 22"/>
          <p:cNvSpPr/>
          <p:nvPr/>
        </p:nvSpPr>
        <p:spPr>
          <a:xfrm>
            <a:off x="4663440" y="3621024"/>
            <a:ext cx="4160520" cy="1207008"/>
          </a:xfrm>
          <a:prstGeom prst="roundRect">
            <a:avLst>
              <a:gd name="adj" fmla="val 7576"/>
            </a:avLst>
          </a:prstGeom>
          <a:solidFill>
            <a:srgbClr val="FFFFFF"/>
          </a:solidFill>
          <a:ln w="12700">
            <a:solidFill>
              <a:srgbClr val="D6E4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5" name="Shape 23"/>
          <p:cNvSpPr/>
          <p:nvPr/>
        </p:nvSpPr>
        <p:spPr>
          <a:xfrm>
            <a:off x="4663440" y="3621024"/>
            <a:ext cx="4160520" cy="274320"/>
          </a:xfrm>
          <a:prstGeom prst="roundRect">
            <a:avLst>
              <a:gd name="adj" fmla="val 33333"/>
            </a:avLst>
          </a:prstGeom>
          <a:solidFill>
            <a:srgbClr val="E07B39"/>
          </a:solidFill>
          <a:ln w="12700">
            <a:solidFill>
              <a:srgbClr val="E07B3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4828032" y="3913632"/>
            <a:ext cx="3840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Volatile Supply Costs</a:t>
            </a:r>
            <a:endParaRPr lang="en-US" sz="1200" dirty="0"/>
          </a:p>
        </p:txBody>
      </p:sp>
      <p:sp>
        <p:nvSpPr>
          <p:cNvPr id="27" name="Text 25"/>
          <p:cNvSpPr/>
          <p:nvPr/>
        </p:nvSpPr>
        <p:spPr>
          <a:xfrm>
            <a:off x="4828032" y="4187952"/>
            <a:ext cx="3840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Organic produce is vulnerable to crop failure — cost unpredictability makes budgeting and pricing difficult (Soil Association, 2024).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320040" y="4892040"/>
            <a:ext cx="85039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Sources: British Retail Consortium (2024); CIPD (2024); ONS (2025); Soil Association (2024)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4124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PESTEL Framework — Theory &amp; Rationale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365760" y="86868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is PESTEL?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365760" y="1188720"/>
            <a:ext cx="84124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PESTEL is a strategic analytical tool used to identify and evaluate macro-environmental factors that influence business performance. Originally introduced by Aguilar (1967) as PEST, and expanded by Johnson et al. (2017), it provides a systematic framework for environmental scanning, enabling organisations to anticipate threats and identify opportunities.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274320" y="2194560"/>
            <a:ext cx="2743200" cy="1143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7" name="Shape 5"/>
          <p:cNvSpPr/>
          <p:nvPr/>
        </p:nvSpPr>
        <p:spPr>
          <a:xfrm>
            <a:off x="384048" y="2450592"/>
            <a:ext cx="502920" cy="502920"/>
          </a:xfrm>
          <a:prstGeom prst="ellipse">
            <a:avLst/>
          </a:prstGeom>
          <a:solidFill>
            <a:srgbClr val="2D5986"/>
          </a:solidFill>
          <a:ln w="12700">
            <a:solidFill>
              <a:srgbClr val="2D598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384048" y="2450592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960120" y="2267712"/>
            <a:ext cx="1920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Political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960120" y="2578608"/>
            <a:ext cx="19659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Government business support schemes; levelling-up policy</a:t>
            </a:r>
            <a:endParaRPr lang="en-US" sz="950" dirty="0"/>
          </a:p>
        </p:txBody>
      </p:sp>
      <p:sp>
        <p:nvSpPr>
          <p:cNvPr id="11" name="Shape 9"/>
          <p:cNvSpPr/>
          <p:nvPr/>
        </p:nvSpPr>
        <p:spPr>
          <a:xfrm>
            <a:off x="3182112" y="2194560"/>
            <a:ext cx="2743200" cy="1143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2" name="Shape 10"/>
          <p:cNvSpPr/>
          <p:nvPr/>
        </p:nvSpPr>
        <p:spPr>
          <a:xfrm>
            <a:off x="3291840" y="2450592"/>
            <a:ext cx="502920" cy="502920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3291840" y="2450592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</a:t>
            </a:r>
            <a:endParaRPr lang="en-US" sz="1500" dirty="0"/>
          </a:p>
        </p:txBody>
      </p:sp>
      <p:sp>
        <p:nvSpPr>
          <p:cNvPr id="14" name="Text 12"/>
          <p:cNvSpPr/>
          <p:nvPr/>
        </p:nvSpPr>
        <p:spPr>
          <a:xfrm>
            <a:off x="3867912" y="2267712"/>
            <a:ext cx="1920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Economic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3867912" y="2578608"/>
            <a:ext cx="19659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Cost of living crisis reducing consumer spending</a:t>
            </a:r>
            <a:endParaRPr lang="en-US" sz="950" dirty="0"/>
          </a:p>
        </p:txBody>
      </p:sp>
      <p:sp>
        <p:nvSpPr>
          <p:cNvPr id="16" name="Shape 14"/>
          <p:cNvSpPr/>
          <p:nvPr/>
        </p:nvSpPr>
        <p:spPr>
          <a:xfrm>
            <a:off x="6089904" y="2194560"/>
            <a:ext cx="2743200" cy="1143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Shape 15"/>
          <p:cNvSpPr/>
          <p:nvPr/>
        </p:nvSpPr>
        <p:spPr>
          <a:xfrm>
            <a:off x="6199632" y="2450592"/>
            <a:ext cx="502920" cy="502920"/>
          </a:xfrm>
          <a:prstGeom prst="ellipse">
            <a:avLst/>
          </a:prstGeom>
          <a:solidFill>
            <a:srgbClr val="1E7145"/>
          </a:solidFill>
          <a:ln w="12700">
            <a:solidFill>
              <a:srgbClr val="1E714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6199632" y="2450592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6775704" y="2267712"/>
            <a:ext cx="1920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Social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6775704" y="2578608"/>
            <a:ext cx="19659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WFH culture; health-conscious eating trends</a:t>
            </a:r>
            <a:endParaRPr lang="en-US" sz="950" dirty="0"/>
          </a:p>
        </p:txBody>
      </p:sp>
      <p:sp>
        <p:nvSpPr>
          <p:cNvPr id="21" name="Shape 19"/>
          <p:cNvSpPr/>
          <p:nvPr/>
        </p:nvSpPr>
        <p:spPr>
          <a:xfrm>
            <a:off x="274320" y="3474720"/>
            <a:ext cx="2743200" cy="1143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2" name="Shape 20"/>
          <p:cNvSpPr/>
          <p:nvPr/>
        </p:nvSpPr>
        <p:spPr>
          <a:xfrm>
            <a:off x="384048" y="3730752"/>
            <a:ext cx="502920" cy="502920"/>
          </a:xfrm>
          <a:prstGeom prst="ellipse">
            <a:avLst/>
          </a:prstGeom>
          <a:solidFill>
            <a:srgbClr val="6A1B9A"/>
          </a:solidFill>
          <a:ln w="12700">
            <a:solidFill>
              <a:srgbClr val="6A1B9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384048" y="3730752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960120" y="3547872"/>
            <a:ext cx="1920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Technological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960120" y="3858768"/>
            <a:ext cx="19659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Online ordering platforms; delivery apps</a:t>
            </a:r>
            <a:endParaRPr lang="en-US" sz="950" dirty="0"/>
          </a:p>
        </p:txBody>
      </p:sp>
      <p:sp>
        <p:nvSpPr>
          <p:cNvPr id="26" name="Shape 24"/>
          <p:cNvSpPr/>
          <p:nvPr/>
        </p:nvSpPr>
        <p:spPr>
          <a:xfrm>
            <a:off x="3182112" y="3474720"/>
            <a:ext cx="2743200" cy="1143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7" name="Shape 25"/>
          <p:cNvSpPr/>
          <p:nvPr/>
        </p:nvSpPr>
        <p:spPr>
          <a:xfrm>
            <a:off x="3291840" y="3730752"/>
            <a:ext cx="502920" cy="502920"/>
          </a:xfrm>
          <a:prstGeom prst="ellipse">
            <a:avLst/>
          </a:prstGeom>
          <a:solidFill>
            <a:srgbClr val="E07B39"/>
          </a:solidFill>
          <a:ln w="12700">
            <a:solidFill>
              <a:srgbClr val="E07B3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 26"/>
          <p:cNvSpPr/>
          <p:nvPr/>
        </p:nvSpPr>
        <p:spPr>
          <a:xfrm>
            <a:off x="3291840" y="3730752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</a:t>
            </a:r>
            <a:endParaRPr lang="en-US" sz="1500" dirty="0"/>
          </a:p>
        </p:txBody>
      </p:sp>
      <p:sp>
        <p:nvSpPr>
          <p:cNvPr id="29" name="Text 27"/>
          <p:cNvSpPr/>
          <p:nvPr/>
        </p:nvSpPr>
        <p:spPr>
          <a:xfrm>
            <a:off x="3867912" y="3547872"/>
            <a:ext cx="1920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Environmental</a:t>
            </a:r>
            <a:endParaRPr lang="en-US" sz="1200" dirty="0"/>
          </a:p>
        </p:txBody>
      </p:sp>
      <p:sp>
        <p:nvSpPr>
          <p:cNvPr id="30" name="Text 28"/>
          <p:cNvSpPr/>
          <p:nvPr/>
        </p:nvSpPr>
        <p:spPr>
          <a:xfrm>
            <a:off x="3867912" y="3858768"/>
            <a:ext cx="19659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Organic sourcing; crop failures; sustainability pressures</a:t>
            </a:r>
            <a:endParaRPr lang="en-US" sz="950" dirty="0"/>
          </a:p>
        </p:txBody>
      </p:sp>
      <p:sp>
        <p:nvSpPr>
          <p:cNvPr id="31" name="Shape 29"/>
          <p:cNvSpPr/>
          <p:nvPr/>
        </p:nvSpPr>
        <p:spPr>
          <a:xfrm>
            <a:off x="6089904" y="3474720"/>
            <a:ext cx="2743200" cy="1143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2" name="Shape 30"/>
          <p:cNvSpPr/>
          <p:nvPr/>
        </p:nvSpPr>
        <p:spPr>
          <a:xfrm>
            <a:off x="6199632" y="3730752"/>
            <a:ext cx="502920" cy="502920"/>
          </a:xfrm>
          <a:prstGeom prst="ellipse">
            <a:avLst/>
          </a:prstGeom>
          <a:solidFill>
            <a:srgbClr val="37474F"/>
          </a:solidFill>
          <a:ln w="12700">
            <a:solidFill>
              <a:srgbClr val="37474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3" name="Text 31"/>
          <p:cNvSpPr/>
          <p:nvPr/>
        </p:nvSpPr>
        <p:spPr>
          <a:xfrm>
            <a:off x="6199632" y="3730752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</a:t>
            </a:r>
            <a:endParaRPr lang="en-US" sz="1500" dirty="0"/>
          </a:p>
        </p:txBody>
      </p:sp>
      <p:sp>
        <p:nvSpPr>
          <p:cNvPr id="34" name="Text 32"/>
          <p:cNvSpPr/>
          <p:nvPr/>
        </p:nvSpPr>
        <p:spPr>
          <a:xfrm>
            <a:off x="6775704" y="3547872"/>
            <a:ext cx="1920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Legal</a:t>
            </a:r>
            <a:endParaRPr lang="en-US" sz="1200" dirty="0"/>
          </a:p>
        </p:txBody>
      </p:sp>
      <p:sp>
        <p:nvSpPr>
          <p:cNvPr id="35" name="Text 33"/>
          <p:cNvSpPr/>
          <p:nvPr/>
        </p:nvSpPr>
        <p:spPr>
          <a:xfrm>
            <a:off x="6775704" y="3858768"/>
            <a:ext cx="19659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Food safety regulations; employment law changes</a:t>
            </a:r>
            <a:endParaRPr lang="en-US" sz="950" dirty="0"/>
          </a:p>
        </p:txBody>
      </p:sp>
      <p:sp>
        <p:nvSpPr>
          <p:cNvPr id="36" name="Text 34"/>
          <p:cNvSpPr/>
          <p:nvPr/>
        </p:nvSpPr>
        <p:spPr>
          <a:xfrm>
            <a:off x="365760" y="4910328"/>
            <a:ext cx="85039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Sources: Johnson et al. (2017) Exploring Strategy; Aguilar (1967)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8F4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4124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PESTEL Applied: Basil's Bakery</a:t>
            </a:r>
            <a:endParaRPr lang="en-US" sz="26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274320" y="868680"/>
          <a:ext cx="8183880" cy="3968496"/>
        </p:xfrm>
        <a:graphic>
          <a:graphicData uri="http://schemas.openxmlformats.org/drawingml/2006/table">
            <a:tbl>
              <a:tblPr/>
              <a:tblGrid>
                <a:gridCol w="12344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404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Factor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Key Issue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Impact on Basil's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Severity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Political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Business Rates &amp; Govt support for SMEs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Rates rose post-2020; limited grant access for micro-businesses (Gov.uk, 2025)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E07B3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Medium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Economic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Cost of living crisis; inflation in food costs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Reduced consumer discretionary spend; organic ingredient costs +35% since 2019 (ONS, 2025)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C039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HIGH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Social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Remote working; health &amp; wellness trends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Office footfall -40%; growing demand for premium/organic goods if accessible (CIPD, 2024)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C039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HIGH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Technological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Online ordering; delivery platforms (e.g. Uber Eats)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Competitors leverage apps; Basil lacks digital ordering capability (Statista, 2024)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C039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HIGH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Environmental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Organic crop volatility; sustainability demands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Unpredictable supply costs; opportunity to market eco credentials (Soil Association, 2024)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E07B3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Medium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Legal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Food Safety Act; packaging regulations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Compliance costs; new labelling requirements for allergens (Food Standards Agency, 2024)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1E71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Low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7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Shape 2"/>
          <p:cNvSpPr/>
          <p:nvPr/>
        </p:nvSpPr>
        <p:spPr>
          <a:xfrm>
            <a:off x="274320" y="868680"/>
            <a:ext cx="8595360" cy="566928"/>
          </a:xfrm>
          <a:prstGeom prst="rect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3"/>
          <p:cNvSpPr/>
          <p:nvPr/>
        </p:nvSpPr>
        <p:spPr>
          <a:xfrm>
            <a:off x="320040" y="886968"/>
            <a:ext cx="1170432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Factor</a:t>
            </a:r>
            <a:endParaRPr lang="en-US" sz="1100" dirty="0"/>
          </a:p>
        </p:txBody>
      </p:sp>
      <p:sp>
        <p:nvSpPr>
          <p:cNvPr id="4" name="Text 4"/>
          <p:cNvSpPr/>
          <p:nvPr/>
        </p:nvSpPr>
        <p:spPr>
          <a:xfrm>
            <a:off x="1572768" y="886968"/>
            <a:ext cx="19659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Issue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3648456" y="886968"/>
            <a:ext cx="37947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Impact on Basil's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7552944" y="886968"/>
            <a:ext cx="10515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Severity</a:t>
            </a:r>
            <a:endParaRPr lang="en-US" sz="1100" dirty="0"/>
          </a:p>
        </p:txBody>
      </p:sp>
      <p:sp>
        <p:nvSpPr>
          <p:cNvPr id="10" name="Text 7"/>
          <p:cNvSpPr/>
          <p:nvPr/>
        </p:nvSpPr>
        <p:spPr>
          <a:xfrm>
            <a:off x="274320" y="4919472"/>
            <a:ext cx="859536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Sources: ONS (2025); CIPD (2024); Statista (2024); Soil Association (2024); Food Standards Agency (2024); Gov.uk (2025)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4124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Fishbone (Cause &amp; Effect) Diagram — Theory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365760" y="868680"/>
            <a:ext cx="4023360" cy="4114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is a Fishbone Diagram?</a:t>
            </a:r>
            <a:endParaRPr lang="en-US" sz="1150" dirty="0"/>
          </a:p>
          <a:p>
            <a:pPr marL="0" indent="0">
              <a:buNone/>
            </a:pPr>
            <a:r>
              <a:rPr lang="en-US" sz="5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150" dirty="0"/>
          </a:p>
          <a:p>
            <a:pPr marL="0" indent="0">
              <a:buNone/>
            </a:pPr>
            <a:r>
              <a:rPr lang="en-US" sz="11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Developed by Kaoru Ishikawa (1968), the Fishbone (Cause-and-Effect) Diagram is a structured problem-solving tool that visually maps the root causes of a specific problem, organising them into thematic categories.</a:t>
            </a:r>
            <a:endParaRPr lang="en-US" sz="1150" dirty="0"/>
          </a:p>
          <a:p>
            <a:pPr marL="0" indent="0">
              <a:buNone/>
            </a:pPr>
            <a:r>
              <a:rPr lang="en-US" sz="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150" dirty="0"/>
          </a:p>
          <a:p>
            <a:pPr marL="0" indent="0">
              <a:buNone/>
            </a:pPr>
            <a:r>
              <a:rPr lang="en-US" sz="115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Benefits:</a:t>
            </a:r>
            <a:endParaRPr lang="en-US" sz="1150" dirty="0"/>
          </a:p>
          <a:p>
            <a:pPr marL="0" indent="0">
              <a:buNone/>
            </a:pPr>
            <a:r>
              <a:rPr lang="en-US" sz="11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Provides structured, visual clarity on complex problems</a:t>
            </a:r>
            <a:endParaRPr lang="en-US" sz="1150" dirty="0"/>
          </a:p>
          <a:p>
            <a:pPr marL="0" indent="0">
              <a:buNone/>
            </a:pPr>
            <a:r>
              <a:rPr lang="en-US" sz="11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Encourages systematic, evidence-based thinking</a:t>
            </a:r>
            <a:endParaRPr lang="en-US" sz="1150" dirty="0"/>
          </a:p>
          <a:p>
            <a:pPr marL="0" indent="0">
              <a:buNone/>
            </a:pPr>
            <a:r>
              <a:rPr lang="en-US" sz="11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Prevents focus on symptoms rather than root causes</a:t>
            </a:r>
            <a:endParaRPr lang="en-US" sz="1150" dirty="0"/>
          </a:p>
          <a:p>
            <a:pPr marL="0" indent="0">
              <a:buNone/>
            </a:pPr>
            <a:r>
              <a:rPr lang="en-US" sz="11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Facilitates team-based problem diagnosis (Slack et al., 2019)</a:t>
            </a:r>
            <a:endParaRPr lang="en-US" sz="1150" dirty="0"/>
          </a:p>
          <a:p>
            <a:pPr marL="0" indent="0">
              <a:buNone/>
            </a:pPr>
            <a:r>
              <a:rPr lang="en-US" sz="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150" dirty="0"/>
          </a:p>
          <a:p>
            <a:pPr marL="0" indent="0">
              <a:buNone/>
            </a:pPr>
            <a:r>
              <a:rPr lang="en-US" sz="115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Limitations:</a:t>
            </a:r>
            <a:endParaRPr lang="en-US" sz="1150" dirty="0"/>
          </a:p>
          <a:p>
            <a:pPr marL="0" indent="0">
              <a:buNone/>
            </a:pPr>
            <a:r>
              <a:rPr lang="en-US" sz="11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May oversimplify interdependencies between causes</a:t>
            </a:r>
            <a:endParaRPr lang="en-US" sz="1150" dirty="0"/>
          </a:p>
          <a:p>
            <a:pPr marL="0" indent="0">
              <a:buNone/>
            </a:pPr>
            <a:r>
              <a:rPr lang="en-US" sz="11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Requires expert knowledge to populate accurately</a:t>
            </a:r>
            <a:endParaRPr lang="en-US" sz="1150" dirty="0"/>
          </a:p>
          <a:p>
            <a:pPr marL="0" indent="0">
              <a:buNone/>
            </a:pPr>
            <a:r>
              <a:rPr lang="en-US" sz="11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Static snapshot – does not show cause weighting (Dale et al., 2016)</a:t>
            </a:r>
            <a:endParaRPr lang="en-US" sz="1150" dirty="0"/>
          </a:p>
        </p:txBody>
      </p:sp>
      <p:sp>
        <p:nvSpPr>
          <p:cNvPr id="5" name="Shape 3"/>
          <p:cNvSpPr/>
          <p:nvPr/>
        </p:nvSpPr>
        <p:spPr>
          <a:xfrm>
            <a:off x="4663440" y="2834640"/>
            <a:ext cx="3383280" cy="0"/>
          </a:xfrm>
          <a:prstGeom prst="line">
            <a:avLst/>
          </a:prstGeom>
          <a:noFill/>
          <a:ln w="3175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7818120" y="2542032"/>
            <a:ext cx="1234440" cy="594360"/>
          </a:xfrm>
          <a:prstGeom prst="roundRect">
            <a:avLst>
              <a:gd name="adj" fmla="val 12308"/>
            </a:avLst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7818120" y="2542032"/>
            <a:ext cx="12344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EFFECT</a:t>
            </a:r>
            <a:endParaRPr lang="en-US" sz="900" dirty="0"/>
          </a:p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(Problem)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120640" y="2834640"/>
            <a:ext cx="365760" cy="0"/>
          </a:xfrm>
          <a:prstGeom prst="line">
            <a:avLst/>
          </a:prstGeom>
          <a:noFill/>
          <a:ln w="19050">
            <a:solidFill>
              <a:srgbClr val="2D598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Shape 7"/>
          <p:cNvSpPr/>
          <p:nvPr/>
        </p:nvSpPr>
        <p:spPr>
          <a:xfrm>
            <a:off x="4709160" y="1691640"/>
            <a:ext cx="1188720" cy="228600"/>
          </a:xfrm>
          <a:prstGeom prst="roundRect">
            <a:avLst>
              <a:gd name="adj" fmla="val 20000"/>
            </a:avLst>
          </a:prstGeom>
          <a:solidFill>
            <a:srgbClr val="2D5986"/>
          </a:solidFill>
          <a:ln w="12700">
            <a:solidFill>
              <a:srgbClr val="2D598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4709160" y="1691640"/>
            <a:ext cx="11887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People</a:t>
            </a:r>
            <a:endParaRPr lang="en-US" sz="850" dirty="0"/>
          </a:p>
        </p:txBody>
      </p:sp>
      <p:sp>
        <p:nvSpPr>
          <p:cNvPr id="11" name="Shape 9"/>
          <p:cNvSpPr/>
          <p:nvPr/>
        </p:nvSpPr>
        <p:spPr>
          <a:xfrm>
            <a:off x="6035040" y="2834640"/>
            <a:ext cx="365760" cy="0"/>
          </a:xfrm>
          <a:prstGeom prst="line">
            <a:avLst/>
          </a:prstGeom>
          <a:noFill/>
          <a:ln w="19050">
            <a:solidFill>
              <a:srgbClr val="1E714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Shape 10"/>
          <p:cNvSpPr/>
          <p:nvPr/>
        </p:nvSpPr>
        <p:spPr>
          <a:xfrm>
            <a:off x="5623560" y="1691640"/>
            <a:ext cx="1188720" cy="228600"/>
          </a:xfrm>
          <a:prstGeom prst="roundRect">
            <a:avLst>
              <a:gd name="adj" fmla="val 20000"/>
            </a:avLst>
          </a:prstGeom>
          <a:solidFill>
            <a:srgbClr val="1E7145"/>
          </a:solidFill>
          <a:ln w="12700">
            <a:solidFill>
              <a:srgbClr val="1E714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5623560" y="1691640"/>
            <a:ext cx="11887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Process</a:t>
            </a:r>
            <a:endParaRPr lang="en-US" sz="850" dirty="0"/>
          </a:p>
        </p:txBody>
      </p:sp>
      <p:sp>
        <p:nvSpPr>
          <p:cNvPr id="14" name="Shape 12"/>
          <p:cNvSpPr/>
          <p:nvPr/>
        </p:nvSpPr>
        <p:spPr>
          <a:xfrm>
            <a:off x="6949440" y="2834640"/>
            <a:ext cx="365760" cy="0"/>
          </a:xfrm>
          <a:prstGeom prst="line">
            <a:avLst/>
          </a:prstGeom>
          <a:noFill/>
          <a:ln w="19050">
            <a:solidFill>
              <a:srgbClr val="6A1B9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Shape 13"/>
          <p:cNvSpPr/>
          <p:nvPr/>
        </p:nvSpPr>
        <p:spPr>
          <a:xfrm>
            <a:off x="6537960" y="1691640"/>
            <a:ext cx="1188720" cy="228600"/>
          </a:xfrm>
          <a:prstGeom prst="roundRect">
            <a:avLst>
              <a:gd name="adj" fmla="val 20000"/>
            </a:avLst>
          </a:prstGeom>
          <a:solidFill>
            <a:srgbClr val="6A1B9A"/>
          </a:solidFill>
          <a:ln w="12700">
            <a:solidFill>
              <a:srgbClr val="6A1B9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6537960" y="1691640"/>
            <a:ext cx="11887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Machine</a:t>
            </a:r>
            <a:endParaRPr lang="en-US" sz="850" dirty="0"/>
          </a:p>
        </p:txBody>
      </p:sp>
      <p:sp>
        <p:nvSpPr>
          <p:cNvPr id="17" name="Shape 15"/>
          <p:cNvSpPr/>
          <p:nvPr/>
        </p:nvSpPr>
        <p:spPr>
          <a:xfrm>
            <a:off x="5120640" y="2834640"/>
            <a:ext cx="365760" cy="914400"/>
          </a:xfrm>
          <a:prstGeom prst="line">
            <a:avLst/>
          </a:prstGeom>
          <a:noFill/>
          <a:ln w="19050">
            <a:solidFill>
              <a:srgbClr val="E07B3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Shape 16"/>
          <p:cNvSpPr/>
          <p:nvPr/>
        </p:nvSpPr>
        <p:spPr>
          <a:xfrm>
            <a:off x="4709160" y="3749040"/>
            <a:ext cx="1188720" cy="228600"/>
          </a:xfrm>
          <a:prstGeom prst="roundRect">
            <a:avLst>
              <a:gd name="adj" fmla="val 20000"/>
            </a:avLst>
          </a:prstGeom>
          <a:solidFill>
            <a:srgbClr val="E07B39"/>
          </a:solidFill>
          <a:ln w="12700">
            <a:solidFill>
              <a:srgbClr val="E07B3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4709160" y="3749040"/>
            <a:ext cx="11887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Material</a:t>
            </a:r>
            <a:endParaRPr lang="en-US" sz="850" dirty="0"/>
          </a:p>
        </p:txBody>
      </p:sp>
      <p:sp>
        <p:nvSpPr>
          <p:cNvPr id="20" name="Shape 18"/>
          <p:cNvSpPr/>
          <p:nvPr/>
        </p:nvSpPr>
        <p:spPr>
          <a:xfrm>
            <a:off x="6035040" y="2834640"/>
            <a:ext cx="365760" cy="914400"/>
          </a:xfrm>
          <a:prstGeom prst="line">
            <a:avLst/>
          </a:prstGeom>
          <a:noFill/>
          <a:ln w="1905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Shape 19"/>
          <p:cNvSpPr/>
          <p:nvPr/>
        </p:nvSpPr>
        <p:spPr>
          <a:xfrm>
            <a:off x="5623560" y="3749040"/>
            <a:ext cx="1188720" cy="228600"/>
          </a:xfrm>
          <a:prstGeom prst="roundRect">
            <a:avLst>
              <a:gd name="adj" fmla="val 20000"/>
            </a:avLst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5623560" y="3749040"/>
            <a:ext cx="11887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Environment</a:t>
            </a:r>
            <a:endParaRPr lang="en-US" sz="850" dirty="0"/>
          </a:p>
        </p:txBody>
      </p:sp>
      <p:sp>
        <p:nvSpPr>
          <p:cNvPr id="23" name="Shape 21"/>
          <p:cNvSpPr/>
          <p:nvPr/>
        </p:nvSpPr>
        <p:spPr>
          <a:xfrm>
            <a:off x="6949440" y="2834640"/>
            <a:ext cx="365760" cy="914400"/>
          </a:xfrm>
          <a:prstGeom prst="line">
            <a:avLst/>
          </a:prstGeom>
          <a:noFill/>
          <a:ln w="19050">
            <a:solidFill>
              <a:srgbClr val="37474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Shape 22"/>
          <p:cNvSpPr/>
          <p:nvPr/>
        </p:nvSpPr>
        <p:spPr>
          <a:xfrm>
            <a:off x="6537960" y="3749040"/>
            <a:ext cx="1188720" cy="228600"/>
          </a:xfrm>
          <a:prstGeom prst="roundRect">
            <a:avLst>
              <a:gd name="adj" fmla="val 20000"/>
            </a:avLst>
          </a:prstGeom>
          <a:solidFill>
            <a:srgbClr val="37474F"/>
          </a:solidFill>
          <a:ln w="12700">
            <a:solidFill>
              <a:srgbClr val="37474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6537960" y="3749040"/>
            <a:ext cx="11887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Management</a:t>
            </a:r>
            <a:endParaRPr lang="en-US" sz="850" dirty="0"/>
          </a:p>
        </p:txBody>
      </p:sp>
      <p:sp>
        <p:nvSpPr>
          <p:cNvPr id="26" name="Text 24"/>
          <p:cNvSpPr/>
          <p:nvPr/>
        </p:nvSpPr>
        <p:spPr>
          <a:xfrm>
            <a:off x="365760" y="4910328"/>
            <a:ext cx="85039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Sources: Ishikawa (1968); Slack et al. (2019) Operations Management; Dale et al. (2016)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8F4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58368"/>
          </a:xfrm>
          <a:prstGeom prst="rect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4124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Fishbone Diagram Applied: Basil's Bakery</a:t>
            </a:r>
            <a:endParaRPr lang="en-US" sz="2200" dirty="0"/>
          </a:p>
        </p:txBody>
      </p:sp>
      <p:sp>
        <p:nvSpPr>
          <p:cNvPr id="4" name="Shape 2"/>
          <p:cNvSpPr/>
          <p:nvPr/>
        </p:nvSpPr>
        <p:spPr>
          <a:xfrm>
            <a:off x="457200" y="2697480"/>
            <a:ext cx="7315200" cy="0"/>
          </a:xfrm>
          <a:prstGeom prst="line">
            <a:avLst/>
          </a:prstGeom>
          <a:noFill/>
          <a:ln w="381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7772400" y="2286000"/>
            <a:ext cx="1234440" cy="822960"/>
          </a:xfrm>
          <a:prstGeom prst="roundRect">
            <a:avLst>
              <a:gd name="adj" fmla="val 11111"/>
            </a:avLst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7772400" y="2286000"/>
            <a:ext cx="12344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Stagnating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Sales</a:t>
            </a:r>
            <a:endParaRPr lang="en-US" sz="1000" dirty="0"/>
          </a:p>
        </p:txBody>
      </p:sp>
      <p:sp>
        <p:nvSpPr>
          <p:cNvPr id="7" name="Shape 5"/>
          <p:cNvSpPr/>
          <p:nvPr/>
        </p:nvSpPr>
        <p:spPr>
          <a:xfrm>
            <a:off x="1737360" y="2697480"/>
            <a:ext cx="502920" cy="0"/>
          </a:xfrm>
          <a:prstGeom prst="line">
            <a:avLst/>
          </a:prstGeom>
          <a:noFill/>
          <a:ln w="254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Shape 6"/>
          <p:cNvSpPr/>
          <p:nvPr/>
        </p:nvSpPr>
        <p:spPr>
          <a:xfrm>
            <a:off x="1508760" y="1097280"/>
            <a:ext cx="1645920" cy="274320"/>
          </a:xfrm>
          <a:prstGeom prst="roundRect">
            <a:avLst>
              <a:gd name="adj" fmla="val 20000"/>
            </a:avLst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1508760" y="1097280"/>
            <a:ext cx="1645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External</a:t>
            </a:r>
            <a:endParaRPr lang="en-US" sz="900" dirty="0"/>
          </a:p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2103120" y="1417320"/>
            <a:ext cx="0" cy="0"/>
          </a:xfrm>
          <a:prstGeom prst="line">
            <a:avLst/>
          </a:prstGeom>
          <a:noFill/>
          <a:ln w="12700">
            <a:solidFill>
              <a:srgbClr val="C0392B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2103120" y="1261872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Retail park decline</a:t>
            </a:r>
            <a:endParaRPr lang="en-US" sz="850" dirty="0"/>
          </a:p>
        </p:txBody>
      </p:sp>
      <p:sp>
        <p:nvSpPr>
          <p:cNvPr id="12" name="Shape 10"/>
          <p:cNvSpPr/>
          <p:nvPr/>
        </p:nvSpPr>
        <p:spPr>
          <a:xfrm>
            <a:off x="2103120" y="1764792"/>
            <a:ext cx="0" cy="0"/>
          </a:xfrm>
          <a:prstGeom prst="line">
            <a:avLst/>
          </a:prstGeom>
          <a:noFill/>
          <a:ln w="12700">
            <a:solidFill>
              <a:srgbClr val="C0392B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2103120" y="1609344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Reduced footfall</a:t>
            </a:r>
            <a:endParaRPr lang="en-US" sz="850" dirty="0"/>
          </a:p>
        </p:txBody>
      </p:sp>
      <p:sp>
        <p:nvSpPr>
          <p:cNvPr id="14" name="Shape 12"/>
          <p:cNvSpPr/>
          <p:nvPr/>
        </p:nvSpPr>
        <p:spPr>
          <a:xfrm>
            <a:off x="2103120" y="2112264"/>
            <a:ext cx="0" cy="0"/>
          </a:xfrm>
          <a:prstGeom prst="line">
            <a:avLst/>
          </a:prstGeom>
          <a:noFill/>
          <a:ln w="12700">
            <a:solidFill>
              <a:srgbClr val="C0392B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2103120" y="1956816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Post-Covid shift</a:t>
            </a:r>
            <a:endParaRPr lang="en-US" sz="850" dirty="0"/>
          </a:p>
        </p:txBody>
      </p:sp>
      <p:sp>
        <p:nvSpPr>
          <p:cNvPr id="16" name="Shape 14"/>
          <p:cNvSpPr/>
          <p:nvPr/>
        </p:nvSpPr>
        <p:spPr>
          <a:xfrm>
            <a:off x="3657600" y="2697480"/>
            <a:ext cx="502920" cy="0"/>
          </a:xfrm>
          <a:prstGeom prst="line">
            <a:avLst/>
          </a:prstGeom>
          <a:noFill/>
          <a:ln w="25400">
            <a:solidFill>
              <a:srgbClr val="6A1B9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Shape 15"/>
          <p:cNvSpPr/>
          <p:nvPr/>
        </p:nvSpPr>
        <p:spPr>
          <a:xfrm>
            <a:off x="3429000" y="1097280"/>
            <a:ext cx="1645920" cy="274320"/>
          </a:xfrm>
          <a:prstGeom prst="roundRect">
            <a:avLst>
              <a:gd name="adj" fmla="val 20000"/>
            </a:avLst>
          </a:prstGeom>
          <a:solidFill>
            <a:srgbClr val="6A1B9A"/>
          </a:solidFill>
          <a:ln w="12700">
            <a:solidFill>
              <a:srgbClr val="6A1B9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3429000" y="1097280"/>
            <a:ext cx="1645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Technology</a:t>
            </a:r>
            <a:endParaRPr lang="en-US" sz="900" dirty="0"/>
          </a:p>
        </p:txBody>
      </p:sp>
      <p:sp>
        <p:nvSpPr>
          <p:cNvPr id="19" name="Shape 17"/>
          <p:cNvSpPr/>
          <p:nvPr/>
        </p:nvSpPr>
        <p:spPr>
          <a:xfrm>
            <a:off x="4023360" y="1417320"/>
            <a:ext cx="0" cy="0"/>
          </a:xfrm>
          <a:prstGeom prst="line">
            <a:avLst/>
          </a:prstGeom>
          <a:noFill/>
          <a:ln w="12700">
            <a:solidFill>
              <a:srgbClr val="6A1B9A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4023360" y="1261872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online ordering</a:t>
            </a:r>
            <a:endParaRPr lang="en-US" sz="850" dirty="0"/>
          </a:p>
        </p:txBody>
      </p:sp>
      <p:sp>
        <p:nvSpPr>
          <p:cNvPr id="21" name="Shape 19"/>
          <p:cNvSpPr/>
          <p:nvPr/>
        </p:nvSpPr>
        <p:spPr>
          <a:xfrm>
            <a:off x="4023360" y="1764792"/>
            <a:ext cx="0" cy="0"/>
          </a:xfrm>
          <a:prstGeom prst="line">
            <a:avLst/>
          </a:prstGeom>
          <a:noFill/>
          <a:ln w="12700">
            <a:solidFill>
              <a:srgbClr val="6A1B9A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4023360" y="1609344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delivery app</a:t>
            </a:r>
            <a:endParaRPr lang="en-US" sz="850" dirty="0"/>
          </a:p>
        </p:txBody>
      </p:sp>
      <p:sp>
        <p:nvSpPr>
          <p:cNvPr id="23" name="Shape 21"/>
          <p:cNvSpPr/>
          <p:nvPr/>
        </p:nvSpPr>
        <p:spPr>
          <a:xfrm>
            <a:off x="4023360" y="2112264"/>
            <a:ext cx="0" cy="0"/>
          </a:xfrm>
          <a:prstGeom prst="line">
            <a:avLst/>
          </a:prstGeom>
          <a:noFill/>
          <a:ln w="12700">
            <a:solidFill>
              <a:srgbClr val="6A1B9A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4023360" y="1956816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Missed WFH customers</a:t>
            </a:r>
            <a:endParaRPr lang="en-US" sz="850" dirty="0"/>
          </a:p>
        </p:txBody>
      </p:sp>
      <p:sp>
        <p:nvSpPr>
          <p:cNvPr id="25" name="Shape 23"/>
          <p:cNvSpPr/>
          <p:nvPr/>
        </p:nvSpPr>
        <p:spPr>
          <a:xfrm>
            <a:off x="5760720" y="2697480"/>
            <a:ext cx="502920" cy="0"/>
          </a:xfrm>
          <a:prstGeom prst="line">
            <a:avLst/>
          </a:prstGeom>
          <a:noFill/>
          <a:ln w="25400">
            <a:solidFill>
              <a:srgbClr val="E07B3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Shape 24"/>
          <p:cNvSpPr/>
          <p:nvPr/>
        </p:nvSpPr>
        <p:spPr>
          <a:xfrm>
            <a:off x="5532120" y="1097280"/>
            <a:ext cx="1645920" cy="274320"/>
          </a:xfrm>
          <a:prstGeom prst="roundRect">
            <a:avLst>
              <a:gd name="adj" fmla="val 20000"/>
            </a:avLst>
          </a:prstGeom>
          <a:solidFill>
            <a:srgbClr val="E07B39"/>
          </a:solidFill>
          <a:ln w="12700">
            <a:solidFill>
              <a:srgbClr val="E07B3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5532120" y="1097280"/>
            <a:ext cx="1645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Supply Chain</a:t>
            </a:r>
            <a:endParaRPr lang="en-US" sz="900" dirty="0"/>
          </a:p>
        </p:txBody>
      </p:sp>
      <p:sp>
        <p:nvSpPr>
          <p:cNvPr id="28" name="Shape 26"/>
          <p:cNvSpPr/>
          <p:nvPr/>
        </p:nvSpPr>
        <p:spPr>
          <a:xfrm>
            <a:off x="6126480" y="1417320"/>
            <a:ext cx="0" cy="0"/>
          </a:xfrm>
          <a:prstGeom prst="line">
            <a:avLst/>
          </a:prstGeom>
          <a:noFill/>
          <a:ln w="12700">
            <a:solidFill>
              <a:srgbClr val="E07B39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29" name="Text 27"/>
          <p:cNvSpPr/>
          <p:nvPr/>
        </p:nvSpPr>
        <p:spPr>
          <a:xfrm>
            <a:off x="6126480" y="1261872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Organic cost volatility</a:t>
            </a:r>
            <a:endParaRPr lang="en-US" sz="850" dirty="0"/>
          </a:p>
        </p:txBody>
      </p:sp>
      <p:sp>
        <p:nvSpPr>
          <p:cNvPr id="30" name="Shape 28"/>
          <p:cNvSpPr/>
          <p:nvPr/>
        </p:nvSpPr>
        <p:spPr>
          <a:xfrm>
            <a:off x="6126480" y="1764792"/>
            <a:ext cx="0" cy="0"/>
          </a:xfrm>
          <a:prstGeom prst="line">
            <a:avLst/>
          </a:prstGeom>
          <a:noFill/>
          <a:ln w="12700">
            <a:solidFill>
              <a:srgbClr val="E07B39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31" name="Text 29"/>
          <p:cNvSpPr/>
          <p:nvPr/>
        </p:nvSpPr>
        <p:spPr>
          <a:xfrm>
            <a:off x="6126480" y="1609344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Crop failure risk</a:t>
            </a:r>
            <a:endParaRPr lang="en-US" sz="850" dirty="0"/>
          </a:p>
        </p:txBody>
      </p:sp>
      <p:sp>
        <p:nvSpPr>
          <p:cNvPr id="32" name="Shape 30"/>
          <p:cNvSpPr/>
          <p:nvPr/>
        </p:nvSpPr>
        <p:spPr>
          <a:xfrm>
            <a:off x="6126480" y="2112264"/>
            <a:ext cx="0" cy="0"/>
          </a:xfrm>
          <a:prstGeom prst="line">
            <a:avLst/>
          </a:prstGeom>
          <a:noFill/>
          <a:ln w="12700">
            <a:solidFill>
              <a:srgbClr val="E07B39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33" name="Text 31"/>
          <p:cNvSpPr/>
          <p:nvPr/>
        </p:nvSpPr>
        <p:spPr>
          <a:xfrm>
            <a:off x="6126480" y="1956816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alternative suppliers</a:t>
            </a:r>
            <a:endParaRPr lang="en-US" sz="850" dirty="0"/>
          </a:p>
        </p:txBody>
      </p:sp>
      <p:sp>
        <p:nvSpPr>
          <p:cNvPr id="34" name="Shape 32"/>
          <p:cNvSpPr/>
          <p:nvPr/>
        </p:nvSpPr>
        <p:spPr>
          <a:xfrm>
            <a:off x="1737360" y="2697480"/>
            <a:ext cx="502920" cy="1325880"/>
          </a:xfrm>
          <a:prstGeom prst="line">
            <a:avLst/>
          </a:prstGeom>
          <a:noFill/>
          <a:ln w="25400">
            <a:solidFill>
              <a:srgbClr val="2D598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5" name="Shape 33"/>
          <p:cNvSpPr/>
          <p:nvPr/>
        </p:nvSpPr>
        <p:spPr>
          <a:xfrm>
            <a:off x="1508760" y="4023360"/>
            <a:ext cx="1645920" cy="274320"/>
          </a:xfrm>
          <a:prstGeom prst="roundRect">
            <a:avLst>
              <a:gd name="adj" fmla="val 20000"/>
            </a:avLst>
          </a:prstGeom>
          <a:solidFill>
            <a:srgbClr val="2D5986"/>
          </a:solidFill>
          <a:ln w="12700">
            <a:solidFill>
              <a:srgbClr val="2D598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6" name="Text 34"/>
          <p:cNvSpPr/>
          <p:nvPr/>
        </p:nvSpPr>
        <p:spPr>
          <a:xfrm>
            <a:off x="1508760" y="4023360"/>
            <a:ext cx="1645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Operations</a:t>
            </a:r>
            <a:endParaRPr lang="en-US" sz="900" dirty="0"/>
          </a:p>
        </p:txBody>
      </p:sp>
      <p:sp>
        <p:nvSpPr>
          <p:cNvPr id="37" name="Shape 35"/>
          <p:cNvSpPr/>
          <p:nvPr/>
        </p:nvSpPr>
        <p:spPr>
          <a:xfrm>
            <a:off x="2103120" y="3950208"/>
            <a:ext cx="0" cy="0"/>
          </a:xfrm>
          <a:prstGeom prst="line">
            <a:avLst/>
          </a:prstGeom>
          <a:noFill/>
          <a:ln w="12700">
            <a:solidFill>
              <a:srgbClr val="2D5986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38" name="Text 36"/>
          <p:cNvSpPr/>
          <p:nvPr/>
        </p:nvSpPr>
        <p:spPr>
          <a:xfrm>
            <a:off x="2103120" y="3794760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delivery service</a:t>
            </a:r>
            <a:endParaRPr lang="en-US" sz="850" dirty="0"/>
          </a:p>
        </p:txBody>
      </p:sp>
      <p:sp>
        <p:nvSpPr>
          <p:cNvPr id="39" name="Shape 37"/>
          <p:cNvSpPr/>
          <p:nvPr/>
        </p:nvSpPr>
        <p:spPr>
          <a:xfrm>
            <a:off x="2103120" y="3602736"/>
            <a:ext cx="0" cy="0"/>
          </a:xfrm>
          <a:prstGeom prst="line">
            <a:avLst/>
          </a:prstGeom>
          <a:noFill/>
          <a:ln w="12700">
            <a:solidFill>
              <a:srgbClr val="2D5986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40" name="Text 38"/>
          <p:cNvSpPr/>
          <p:nvPr/>
        </p:nvSpPr>
        <p:spPr>
          <a:xfrm>
            <a:off x="2103120" y="3447288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Phone not answered</a:t>
            </a:r>
            <a:endParaRPr lang="en-US" sz="850" dirty="0"/>
          </a:p>
        </p:txBody>
      </p:sp>
      <p:sp>
        <p:nvSpPr>
          <p:cNvPr id="41" name="Shape 39"/>
          <p:cNvSpPr/>
          <p:nvPr/>
        </p:nvSpPr>
        <p:spPr>
          <a:xfrm>
            <a:off x="2103120" y="3255264"/>
            <a:ext cx="0" cy="0"/>
          </a:xfrm>
          <a:prstGeom prst="line">
            <a:avLst/>
          </a:prstGeom>
          <a:noFill/>
          <a:ln w="12700">
            <a:solidFill>
              <a:srgbClr val="2D5986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42" name="Text 40"/>
          <p:cNvSpPr/>
          <p:nvPr/>
        </p:nvSpPr>
        <p:spPr>
          <a:xfrm>
            <a:off x="2103120" y="3099816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Peak-time waiting</a:t>
            </a:r>
            <a:endParaRPr lang="en-US" sz="850" dirty="0"/>
          </a:p>
        </p:txBody>
      </p:sp>
      <p:sp>
        <p:nvSpPr>
          <p:cNvPr id="43" name="Shape 41"/>
          <p:cNvSpPr/>
          <p:nvPr/>
        </p:nvSpPr>
        <p:spPr>
          <a:xfrm>
            <a:off x="3657600" y="2697480"/>
            <a:ext cx="502920" cy="1325880"/>
          </a:xfrm>
          <a:prstGeom prst="line">
            <a:avLst/>
          </a:prstGeom>
          <a:noFill/>
          <a:ln w="25400">
            <a:solidFill>
              <a:srgbClr val="37474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4" name="Shape 42"/>
          <p:cNvSpPr/>
          <p:nvPr/>
        </p:nvSpPr>
        <p:spPr>
          <a:xfrm>
            <a:off x="3429000" y="4023360"/>
            <a:ext cx="1645920" cy="274320"/>
          </a:xfrm>
          <a:prstGeom prst="roundRect">
            <a:avLst>
              <a:gd name="adj" fmla="val 20000"/>
            </a:avLst>
          </a:prstGeom>
          <a:solidFill>
            <a:srgbClr val="37474F"/>
          </a:solidFill>
          <a:ln w="12700">
            <a:solidFill>
              <a:srgbClr val="37474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5" name="Text 43"/>
          <p:cNvSpPr/>
          <p:nvPr/>
        </p:nvSpPr>
        <p:spPr>
          <a:xfrm>
            <a:off x="3429000" y="4023360"/>
            <a:ext cx="1645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Economic</a:t>
            </a:r>
            <a:endParaRPr lang="en-US" sz="900" dirty="0"/>
          </a:p>
        </p:txBody>
      </p:sp>
      <p:sp>
        <p:nvSpPr>
          <p:cNvPr id="46" name="Shape 44"/>
          <p:cNvSpPr/>
          <p:nvPr/>
        </p:nvSpPr>
        <p:spPr>
          <a:xfrm>
            <a:off x="4023360" y="3950208"/>
            <a:ext cx="0" cy="0"/>
          </a:xfrm>
          <a:prstGeom prst="line">
            <a:avLst/>
          </a:prstGeom>
          <a:noFill/>
          <a:ln w="12700">
            <a:solidFill>
              <a:srgbClr val="37474F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47" name="Text 45"/>
          <p:cNvSpPr/>
          <p:nvPr/>
        </p:nvSpPr>
        <p:spPr>
          <a:xfrm>
            <a:off x="4023360" y="3794760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Rising utilities &amp; rent</a:t>
            </a:r>
            <a:endParaRPr lang="en-US" sz="850" dirty="0"/>
          </a:p>
        </p:txBody>
      </p:sp>
      <p:sp>
        <p:nvSpPr>
          <p:cNvPr id="48" name="Shape 46"/>
          <p:cNvSpPr/>
          <p:nvPr/>
        </p:nvSpPr>
        <p:spPr>
          <a:xfrm>
            <a:off x="4023360" y="3602736"/>
            <a:ext cx="0" cy="0"/>
          </a:xfrm>
          <a:prstGeom prst="line">
            <a:avLst/>
          </a:prstGeom>
          <a:noFill/>
          <a:ln w="12700">
            <a:solidFill>
              <a:srgbClr val="37474F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49" name="Text 47"/>
          <p:cNvSpPr/>
          <p:nvPr/>
        </p:nvSpPr>
        <p:spPr>
          <a:xfrm>
            <a:off x="4023360" y="3447288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Higher business rates</a:t>
            </a:r>
            <a:endParaRPr lang="en-US" sz="850" dirty="0"/>
          </a:p>
        </p:txBody>
      </p:sp>
      <p:sp>
        <p:nvSpPr>
          <p:cNvPr id="50" name="Shape 48"/>
          <p:cNvSpPr/>
          <p:nvPr/>
        </p:nvSpPr>
        <p:spPr>
          <a:xfrm>
            <a:off x="4023360" y="3255264"/>
            <a:ext cx="0" cy="0"/>
          </a:xfrm>
          <a:prstGeom prst="line">
            <a:avLst/>
          </a:prstGeom>
          <a:noFill/>
          <a:ln w="12700">
            <a:solidFill>
              <a:srgbClr val="37474F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51" name="Text 49"/>
          <p:cNvSpPr/>
          <p:nvPr/>
        </p:nvSpPr>
        <p:spPr>
          <a:xfrm>
            <a:off x="4023360" y="3099816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Inflation on inputs</a:t>
            </a:r>
            <a:endParaRPr lang="en-US" sz="850" dirty="0"/>
          </a:p>
        </p:txBody>
      </p:sp>
      <p:sp>
        <p:nvSpPr>
          <p:cNvPr id="52" name="Shape 50"/>
          <p:cNvSpPr/>
          <p:nvPr/>
        </p:nvSpPr>
        <p:spPr>
          <a:xfrm>
            <a:off x="5760720" y="2697480"/>
            <a:ext cx="502920" cy="1325880"/>
          </a:xfrm>
          <a:prstGeom prst="line">
            <a:avLst/>
          </a:prstGeom>
          <a:noFill/>
          <a:ln w="25400">
            <a:solidFill>
              <a:srgbClr val="1E714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3" name="Shape 51"/>
          <p:cNvSpPr/>
          <p:nvPr/>
        </p:nvSpPr>
        <p:spPr>
          <a:xfrm>
            <a:off x="5532120" y="4023360"/>
            <a:ext cx="1645920" cy="274320"/>
          </a:xfrm>
          <a:prstGeom prst="roundRect">
            <a:avLst>
              <a:gd name="adj" fmla="val 20000"/>
            </a:avLst>
          </a:prstGeom>
          <a:solidFill>
            <a:srgbClr val="1E7145"/>
          </a:solidFill>
          <a:ln w="12700">
            <a:solidFill>
              <a:srgbClr val="1E714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4" name="Text 52"/>
          <p:cNvSpPr/>
          <p:nvPr/>
        </p:nvSpPr>
        <p:spPr>
          <a:xfrm>
            <a:off x="5532120" y="4023360"/>
            <a:ext cx="1645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Social/Behavioural</a:t>
            </a:r>
            <a:endParaRPr lang="en-US" sz="900" dirty="0"/>
          </a:p>
        </p:txBody>
      </p:sp>
      <p:sp>
        <p:nvSpPr>
          <p:cNvPr id="55" name="Shape 53"/>
          <p:cNvSpPr/>
          <p:nvPr/>
        </p:nvSpPr>
        <p:spPr>
          <a:xfrm>
            <a:off x="6126480" y="3950208"/>
            <a:ext cx="0" cy="0"/>
          </a:xfrm>
          <a:prstGeom prst="line">
            <a:avLst/>
          </a:prstGeom>
          <a:noFill/>
          <a:ln w="12700">
            <a:solidFill>
              <a:srgbClr val="1E7145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56" name="Text 54"/>
          <p:cNvSpPr/>
          <p:nvPr/>
        </p:nvSpPr>
        <p:spPr>
          <a:xfrm>
            <a:off x="6126480" y="3794760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WFH reduces office lunch</a:t>
            </a:r>
            <a:endParaRPr lang="en-US" sz="850" dirty="0"/>
          </a:p>
        </p:txBody>
      </p:sp>
      <p:sp>
        <p:nvSpPr>
          <p:cNvPr id="57" name="Shape 55"/>
          <p:cNvSpPr/>
          <p:nvPr/>
        </p:nvSpPr>
        <p:spPr>
          <a:xfrm>
            <a:off x="6126480" y="3602736"/>
            <a:ext cx="0" cy="0"/>
          </a:xfrm>
          <a:prstGeom prst="line">
            <a:avLst/>
          </a:prstGeom>
          <a:noFill/>
          <a:ln w="12700">
            <a:solidFill>
              <a:srgbClr val="1E7145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58" name="Text 56"/>
          <p:cNvSpPr/>
          <p:nvPr/>
        </p:nvSpPr>
        <p:spPr>
          <a:xfrm>
            <a:off x="6126480" y="3447288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Changed consumer habits</a:t>
            </a:r>
            <a:endParaRPr lang="en-US" sz="850" dirty="0"/>
          </a:p>
        </p:txBody>
      </p:sp>
      <p:sp>
        <p:nvSpPr>
          <p:cNvPr id="59" name="Shape 57"/>
          <p:cNvSpPr/>
          <p:nvPr/>
        </p:nvSpPr>
        <p:spPr>
          <a:xfrm>
            <a:off x="6126480" y="3255264"/>
            <a:ext cx="0" cy="0"/>
          </a:xfrm>
          <a:prstGeom prst="line">
            <a:avLst/>
          </a:prstGeom>
          <a:noFill/>
          <a:ln w="12700">
            <a:solidFill>
              <a:srgbClr val="1E7145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60" name="Text 58"/>
          <p:cNvSpPr/>
          <p:nvPr/>
        </p:nvSpPr>
        <p:spPr>
          <a:xfrm>
            <a:off x="6126480" y="3099816"/>
            <a:ext cx="160020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Competitor convenience</a:t>
            </a:r>
            <a:endParaRPr lang="en-US" sz="850" dirty="0"/>
          </a:p>
        </p:txBody>
      </p:sp>
      <p:sp>
        <p:nvSpPr>
          <p:cNvPr id="61" name="Shape 59"/>
          <p:cNvSpPr/>
          <p:nvPr/>
        </p:nvSpPr>
        <p:spPr>
          <a:xfrm>
            <a:off x="274320" y="4754880"/>
            <a:ext cx="1353312" cy="201168"/>
          </a:xfrm>
          <a:prstGeom prst="roundRect">
            <a:avLst>
              <a:gd name="adj" fmla="val 18182"/>
            </a:avLst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2" name="Text 60"/>
          <p:cNvSpPr/>
          <p:nvPr/>
        </p:nvSpPr>
        <p:spPr>
          <a:xfrm>
            <a:off x="274320" y="4754880"/>
            <a:ext cx="1353312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External Market</a:t>
            </a:r>
            <a:endParaRPr lang="en-US" sz="750" dirty="0"/>
          </a:p>
        </p:txBody>
      </p:sp>
      <p:sp>
        <p:nvSpPr>
          <p:cNvPr id="63" name="Shape 61"/>
          <p:cNvSpPr/>
          <p:nvPr/>
        </p:nvSpPr>
        <p:spPr>
          <a:xfrm>
            <a:off x="1719072" y="4754880"/>
            <a:ext cx="1353312" cy="201168"/>
          </a:xfrm>
          <a:prstGeom prst="roundRect">
            <a:avLst>
              <a:gd name="adj" fmla="val 18182"/>
            </a:avLst>
          </a:prstGeom>
          <a:solidFill>
            <a:srgbClr val="6A1B9A"/>
          </a:solidFill>
          <a:ln w="12700">
            <a:solidFill>
              <a:srgbClr val="6A1B9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4" name="Text 62"/>
          <p:cNvSpPr/>
          <p:nvPr/>
        </p:nvSpPr>
        <p:spPr>
          <a:xfrm>
            <a:off x="1719072" y="4754880"/>
            <a:ext cx="1353312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Technology</a:t>
            </a:r>
            <a:endParaRPr lang="en-US" sz="750" dirty="0"/>
          </a:p>
        </p:txBody>
      </p:sp>
      <p:sp>
        <p:nvSpPr>
          <p:cNvPr id="65" name="Shape 63"/>
          <p:cNvSpPr/>
          <p:nvPr/>
        </p:nvSpPr>
        <p:spPr>
          <a:xfrm>
            <a:off x="3163824" y="4754880"/>
            <a:ext cx="1353312" cy="201168"/>
          </a:xfrm>
          <a:prstGeom prst="roundRect">
            <a:avLst>
              <a:gd name="adj" fmla="val 18182"/>
            </a:avLst>
          </a:prstGeom>
          <a:solidFill>
            <a:srgbClr val="E07B39"/>
          </a:solidFill>
          <a:ln w="12700">
            <a:solidFill>
              <a:srgbClr val="E07B3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6" name="Text 64"/>
          <p:cNvSpPr/>
          <p:nvPr/>
        </p:nvSpPr>
        <p:spPr>
          <a:xfrm>
            <a:off x="3163824" y="4754880"/>
            <a:ext cx="1353312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Supply Chain</a:t>
            </a:r>
            <a:endParaRPr lang="en-US" sz="750" dirty="0"/>
          </a:p>
        </p:txBody>
      </p:sp>
      <p:sp>
        <p:nvSpPr>
          <p:cNvPr id="67" name="Shape 65"/>
          <p:cNvSpPr/>
          <p:nvPr/>
        </p:nvSpPr>
        <p:spPr>
          <a:xfrm>
            <a:off x="4608576" y="4754880"/>
            <a:ext cx="1353312" cy="201168"/>
          </a:xfrm>
          <a:prstGeom prst="roundRect">
            <a:avLst>
              <a:gd name="adj" fmla="val 18182"/>
            </a:avLst>
          </a:prstGeom>
          <a:solidFill>
            <a:srgbClr val="2D5986"/>
          </a:solidFill>
          <a:ln w="12700">
            <a:solidFill>
              <a:srgbClr val="2D598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8" name="Text 66"/>
          <p:cNvSpPr/>
          <p:nvPr/>
        </p:nvSpPr>
        <p:spPr>
          <a:xfrm>
            <a:off x="4608576" y="4754880"/>
            <a:ext cx="1353312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Operations</a:t>
            </a:r>
            <a:endParaRPr lang="en-US" sz="750" dirty="0"/>
          </a:p>
        </p:txBody>
      </p:sp>
      <p:sp>
        <p:nvSpPr>
          <p:cNvPr id="69" name="Shape 67"/>
          <p:cNvSpPr/>
          <p:nvPr/>
        </p:nvSpPr>
        <p:spPr>
          <a:xfrm>
            <a:off x="6053328" y="4754880"/>
            <a:ext cx="1353312" cy="201168"/>
          </a:xfrm>
          <a:prstGeom prst="roundRect">
            <a:avLst>
              <a:gd name="adj" fmla="val 18182"/>
            </a:avLst>
          </a:prstGeom>
          <a:solidFill>
            <a:srgbClr val="37474F"/>
          </a:solidFill>
          <a:ln w="12700">
            <a:solidFill>
              <a:srgbClr val="37474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0" name="Text 68"/>
          <p:cNvSpPr/>
          <p:nvPr/>
        </p:nvSpPr>
        <p:spPr>
          <a:xfrm>
            <a:off x="6053328" y="4754880"/>
            <a:ext cx="1353312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Economic</a:t>
            </a:r>
            <a:endParaRPr lang="en-US" sz="750" dirty="0"/>
          </a:p>
        </p:txBody>
      </p:sp>
      <p:sp>
        <p:nvSpPr>
          <p:cNvPr id="71" name="Shape 69"/>
          <p:cNvSpPr/>
          <p:nvPr/>
        </p:nvSpPr>
        <p:spPr>
          <a:xfrm>
            <a:off x="7498080" y="4754880"/>
            <a:ext cx="1353312" cy="201168"/>
          </a:xfrm>
          <a:prstGeom prst="roundRect">
            <a:avLst>
              <a:gd name="adj" fmla="val 18182"/>
            </a:avLst>
          </a:prstGeom>
          <a:solidFill>
            <a:srgbClr val="1E7145"/>
          </a:solidFill>
          <a:ln w="12700">
            <a:solidFill>
              <a:srgbClr val="1E714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2" name="Text 70"/>
          <p:cNvSpPr/>
          <p:nvPr/>
        </p:nvSpPr>
        <p:spPr>
          <a:xfrm>
            <a:off x="7498080" y="4754880"/>
            <a:ext cx="1353312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Social/Behavioural</a:t>
            </a:r>
            <a:endParaRPr lang="en-US" sz="750" dirty="0"/>
          </a:p>
        </p:txBody>
      </p:sp>
      <p:sp>
        <p:nvSpPr>
          <p:cNvPr id="73" name="Text 71"/>
          <p:cNvSpPr/>
          <p:nvPr/>
        </p:nvSpPr>
        <p:spPr>
          <a:xfrm>
            <a:off x="274320" y="4956048"/>
            <a:ext cx="859536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Sources: Ishikawa (1968); CIPD (2024); ONS (2025); BRC (2024); Statista (2024)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4124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Key Findings — Summary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320040" y="950976"/>
            <a:ext cx="411480" cy="41148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320040" y="950976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841248" y="914400"/>
            <a:ext cx="7955280" cy="548640"/>
          </a:xfrm>
          <a:prstGeom prst="roundRect">
            <a:avLst>
              <a:gd name="adj" fmla="val 13333"/>
            </a:avLst>
          </a:prstGeom>
          <a:solidFill>
            <a:srgbClr val="D6E4F0"/>
          </a:solidFill>
          <a:ln w="12700">
            <a:solidFill>
              <a:srgbClr val="D0D7E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960120" y="923544"/>
            <a:ext cx="772668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Sales have stagnated 25% below 2019 levels due to a structural, multi-causal decline — not a temporary post-pandemic dip.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320040" y="1618488"/>
            <a:ext cx="411480" cy="41148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320040" y="1618488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841248" y="1581912"/>
            <a:ext cx="7955280" cy="548640"/>
          </a:xfrm>
          <a:prstGeom prst="roundRect">
            <a:avLst>
              <a:gd name="adj" fmla="val 13333"/>
            </a:avLst>
          </a:prstGeom>
          <a:solidFill>
            <a:srgbClr val="EBF5EE"/>
          </a:solidFill>
          <a:ln w="12700">
            <a:solidFill>
              <a:srgbClr val="D0D7E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960120" y="1591056"/>
            <a:ext cx="772668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PESTEL analysis identifies Economic, Social and Technological factors as highest severity macro threats to the business.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320040" y="2286000"/>
            <a:ext cx="411480" cy="41148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320040" y="228600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841248" y="2249424"/>
            <a:ext cx="7955280" cy="548640"/>
          </a:xfrm>
          <a:prstGeom prst="roundRect">
            <a:avLst>
              <a:gd name="adj" fmla="val 13333"/>
            </a:avLst>
          </a:prstGeom>
          <a:solidFill>
            <a:srgbClr val="D6E4F0"/>
          </a:solidFill>
          <a:ln w="12700">
            <a:solidFill>
              <a:srgbClr val="D0D7E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960120" y="2258568"/>
            <a:ext cx="772668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Fishbone analysis reveals root causes across six domains: external market, technology, supply chain, operations, economics and social behaviour.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320040" y="2953512"/>
            <a:ext cx="411480" cy="41148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320040" y="2953512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841248" y="2916936"/>
            <a:ext cx="7955280" cy="548640"/>
          </a:xfrm>
          <a:prstGeom prst="roundRect">
            <a:avLst>
              <a:gd name="adj" fmla="val 13333"/>
            </a:avLst>
          </a:prstGeom>
          <a:solidFill>
            <a:srgbClr val="EBF5EE"/>
          </a:solidFill>
          <a:ln w="12700">
            <a:solidFill>
              <a:srgbClr val="D0D7E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960120" y="2926080"/>
            <a:ext cx="772668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absence of a digital ordering and delivery solution is a critical operational gap, directly causing lost revenue from WFH and remote customers.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320040" y="3621024"/>
            <a:ext cx="411480" cy="41148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320040" y="3621024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841248" y="3584448"/>
            <a:ext cx="7955280" cy="548640"/>
          </a:xfrm>
          <a:prstGeom prst="roundRect">
            <a:avLst>
              <a:gd name="adj" fmla="val 13333"/>
            </a:avLst>
          </a:prstGeom>
          <a:solidFill>
            <a:srgbClr val="D6E4F0"/>
          </a:solidFill>
          <a:ln w="12700">
            <a:solidFill>
              <a:srgbClr val="D0D7E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960120" y="3593592"/>
            <a:ext cx="772668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Rising overheads combined with volatile organic supply costs are compressing profit margins, requiring urgent cost and pricing strategy review.</a:t>
            </a:r>
            <a:endParaRPr lang="en-US" sz="1150" dirty="0"/>
          </a:p>
        </p:txBody>
      </p:sp>
      <p:sp>
        <p:nvSpPr>
          <p:cNvPr id="24" name="Shape 22"/>
          <p:cNvSpPr/>
          <p:nvPr/>
        </p:nvSpPr>
        <p:spPr>
          <a:xfrm>
            <a:off x="320040" y="4288536"/>
            <a:ext cx="411480" cy="41148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320040" y="4288536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841248" y="4251960"/>
            <a:ext cx="7955280" cy="548640"/>
          </a:xfrm>
          <a:prstGeom prst="roundRect">
            <a:avLst>
              <a:gd name="adj" fmla="val 13333"/>
            </a:avLst>
          </a:prstGeom>
          <a:solidFill>
            <a:srgbClr val="EBF5EE"/>
          </a:solidFill>
          <a:ln w="12700">
            <a:solidFill>
              <a:srgbClr val="D0D7E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960120" y="4261104"/>
            <a:ext cx="772668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Business survival in its current format is at risk — strategic transformation (digital integration, delivery model, diversified channels) is recommended.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4124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Reference List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365760" y="868680"/>
            <a:ext cx="8412480" cy="4114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sz="9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Aguilar, F.J. (1967) Scanning the Business Environment. New York: Macmillan.</a:t>
            </a: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9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British Retail Consortium (BRC) (2024) Retail Trends Report 2024. London: BRC. Available at: https://brc.org.uk (Accessed: 10 June 2026).</a:t>
            </a: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9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CIPD (2024) Flexible and Hybrid Working Practices in 2024. London: Chartered Institute of Personnel and Development. Available at: https://cipd.org (Accessed: 10 June 2026).</a:t>
            </a: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9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Dale, B.G., van der Wiele, T. and van Iwaarden, J. (2016) Managing Quality. 6th edn. Oxford: Wiley-Blackwell.</a:t>
            </a: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9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Food Standards Agency (2024) Food Labelling and Allergen Guidance. London: FSA. Available at: https://food.gov.uk (Accessed: 10 June 2026).</a:t>
            </a: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9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Gov.uk (2025) Business Rates Relief: How to Apply. London: HM Government. Available at: https://gov.uk/apply-for-business-rate-relief (Accessed: 10 June 2026).</a:t>
            </a: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9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Ishikawa, K. (1968) Guide to Quality Control. Tokyo: Asian Productivity Organization.</a:t>
            </a: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9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Johnson, G., Whittington, R., Scholes, K., Angwin, D. and Regnér, P. (2017) Exploring Strategy. 11th edn. Harlow: Pearson Education.</a:t>
            </a: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9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ONS (2025) Consumer Price Inflation, UK: April 2025. London: Office for National Statistics. Available at: https://ons.gov.uk (Accessed: 10 June 2026).</a:t>
            </a: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9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Slack, N., Brandon-Jones, A. and Johnston, R. (2019) Operations Management. 9th edn. Harlow: Pearson Education.</a:t>
            </a: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9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Soil Association (2024) Organic Market Report 2024. Bristol: Soil Association. Available at: https://soilassociation.org (Accessed: 10 June 2026).</a:t>
            </a: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endParaRPr lang="en-US" sz="95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9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Statista (2024) Online Food Delivery Services Market – United Kingdom. Hamburg: Statista. Available at: https://statista.com (Accessed: 10 June 2026).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365760" y="4892040"/>
            <a:ext cx="84124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Harvard Referencing Style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1857</Words>
  <Application>Microsoft Office PowerPoint</Application>
  <PresentationFormat>On-screen Show (16:9)</PresentationFormat>
  <Paragraphs>229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Basil's Bakery – Problem Solving &amp; Decision Making</dc:title>
  <dc:subject>PptxGenJS Presentation</dc:subject>
  <dc:creator>Business Consultant</dc:creator>
  <cp:lastModifiedBy>Naveed Ahmad Khan</cp:lastModifiedBy>
  <cp:revision>2</cp:revision>
  <dcterms:created xsi:type="dcterms:W3CDTF">2026-06-15T12:19:31Z</dcterms:created>
  <dcterms:modified xsi:type="dcterms:W3CDTF">2026-06-15T12:27:44Z</dcterms:modified>
</cp:coreProperties>
</file>