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2"/>
  </p:notesMasterIdLst>
  <p:sldIdLst>
    <p:sldId id="26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alibri" panose="020F0502020204030204" pitchFamily="34" charset="0"/>
      <p:regular r:id="rId13"/>
      <p:bold r:id="rId14"/>
      <p:italic r:id="rId15"/>
      <p:boldItalic r:id="rId16"/>
    </p:embeddedFont>
    <p:embeddedFont>
      <p:font typeface="Century Gothic" panose="020B0502020202020204" pitchFamily="34" charset="0"/>
      <p:regular r:id="rId17"/>
      <p:bold r:id="rId18"/>
      <p:italic r:id="rId19"/>
      <p:boldItalic r:id="rId20"/>
    </p:embeddedFont>
    <p:embeddedFont>
      <p:font typeface="Rockwell" panose="02060603020205020403" pitchFamily="18"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63" autoAdjust="0"/>
    <p:restoredTop sz="79260" autoAdjust="0"/>
  </p:normalViewPr>
  <p:slideViewPr>
    <p:cSldViewPr snapToGrid="0">
      <p:cViewPr varScale="1">
        <p:scale>
          <a:sx n="66" d="100"/>
          <a:sy n="66" d="100"/>
        </p:scale>
        <p:origin x="6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Good morning, everyone. My name is Mihaela and I work as a Human Resources Assistant at CYNO Healthcare. I have been with the company for two years and I am thrilled to be applying for the position of HR Manager.</a:t>
            </a:r>
            <a:br>
              <a:rPr lang="en-GB" dirty="0"/>
            </a:br>
            <a:r>
              <a:rPr lang="en-GB" dirty="0"/>
              <a:t>I have a BA in Business Management and I am dedicated to assisting organizations in achieving their objectives through effective leadership. I believe in the power of compassionate leadership, which I define as leadership marked by empathy, comprehension, and concern for others. I recently completed a leadership questionnaire, and my leadership style was identified as democratic. This is an accurate assessment. Democratic leaders, in my opinion, are effective because they involve their team members in decision-making. This can result in better decisions and increased employee engagement and satisfaction. I am confident in my abilities and experience to be a successful HR manager. I am also dedicated to learning and developing as a leader.</a:t>
            </a:r>
            <a:endParaRPr dirty="0"/>
          </a:p>
        </p:txBody>
      </p:sp>
      <p:sp>
        <p:nvSpPr>
          <p:cNvPr id="157" name="Google Shape;15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a:t>Questionnaires can be an extremely effective way of gathering information from a large group of people. They are relatively inexpensive and simple to administer, and they can provide valuable insights into the respondents' thoughts and feelings. In the case of the leadership questionnaire, I believe it has been a valuable tool in assisting me in identifying my leadership strengths and weaknesses. It has also provided me with a better understanding of my leadership style and how I can use it to achieve my objectives. As I mention earlier, my leadership style is democratic, and I agree with this result because I like to give the opportunity to every team member to be involved in the process and to share their opinions. </a:t>
            </a:r>
          </a:p>
          <a:p>
            <a:pPr marL="0" lvl="0" indent="0" algn="l" rtl="0">
              <a:spcBef>
                <a:spcPts val="0"/>
              </a:spcBef>
              <a:spcAft>
                <a:spcPts val="0"/>
              </a:spcAft>
              <a:buNone/>
            </a:pPr>
            <a:endParaRPr dirty="0"/>
          </a:p>
        </p:txBody>
      </p:sp>
      <p:sp>
        <p:nvSpPr>
          <p:cNvPr id="163" name="Google Shape;16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342900" lvl="0" indent="0" algn="l" rtl="0">
              <a:lnSpc>
                <a:spcPct val="87000"/>
              </a:lnSpc>
              <a:spcBef>
                <a:spcPts val="0"/>
              </a:spcBef>
              <a:spcAft>
                <a:spcPts val="0"/>
              </a:spcAft>
              <a:buSzPts val="935"/>
              <a:buNone/>
            </a:pPr>
            <a:r>
              <a:rPr lang="en-GB" sz="1200" dirty="0"/>
              <a:t>Emotional intelligence, in my opinion, is essential for all leaders. It is the ability to comprehend and manage one's own emotions as well as those of others. This enables you to establish strong relationships, motivate employees, and resolve conflicts. Organizations can benefit from emotional intelligence training by:</a:t>
            </a:r>
          </a:p>
          <a:p>
            <a:pPr marL="457200" lvl="0" indent="-334010" algn="l" rtl="0">
              <a:lnSpc>
                <a:spcPct val="87000"/>
              </a:lnSpc>
              <a:spcBef>
                <a:spcPts val="1000"/>
              </a:spcBef>
              <a:spcAft>
                <a:spcPts val="0"/>
              </a:spcAft>
              <a:buSzPts val="1460"/>
              <a:buFont typeface="Noto Sans Symbols"/>
              <a:buChar char="❑"/>
            </a:pPr>
            <a:r>
              <a:rPr lang="en-GB" sz="1200" dirty="0"/>
              <a:t>Improving Collaboration and Communication</a:t>
            </a:r>
            <a:br>
              <a:rPr lang="en-GB" sz="1200" dirty="0"/>
            </a:br>
            <a:endParaRPr lang="en-GB" sz="1200" dirty="0"/>
          </a:p>
          <a:p>
            <a:pPr marL="457200" lvl="0" indent="-334010" algn="l" rtl="0">
              <a:lnSpc>
                <a:spcPct val="87000"/>
              </a:lnSpc>
              <a:spcBef>
                <a:spcPts val="1000"/>
              </a:spcBef>
              <a:spcAft>
                <a:spcPts val="0"/>
              </a:spcAft>
              <a:buSzPts val="1460"/>
              <a:buFont typeface="Noto Sans Symbols"/>
              <a:buChar char="❑"/>
            </a:pPr>
            <a:r>
              <a:rPr lang="en-GB" sz="1200" dirty="0"/>
              <a:t>Increasing employee morale and engagement</a:t>
            </a:r>
            <a:br>
              <a:rPr lang="en-GB" sz="1200" dirty="0"/>
            </a:br>
            <a:endParaRPr lang="en-GB" sz="1200" dirty="0"/>
          </a:p>
          <a:p>
            <a:pPr marL="457200" lvl="0" indent="-334010" algn="l" rtl="0">
              <a:lnSpc>
                <a:spcPct val="87000"/>
              </a:lnSpc>
              <a:spcBef>
                <a:spcPts val="1000"/>
              </a:spcBef>
              <a:spcAft>
                <a:spcPts val="0"/>
              </a:spcAft>
              <a:buSzPts val="1460"/>
              <a:buFont typeface="Noto Sans Symbols"/>
              <a:buChar char="❑"/>
            </a:pPr>
            <a:r>
              <a:rPr lang="en-GB" sz="1200" dirty="0"/>
              <a:t>Conflict and turnover reduction</a:t>
            </a:r>
            <a:br>
              <a:rPr lang="en-GB" sz="1200" dirty="0"/>
            </a:br>
            <a:endParaRPr lang="en-GB" sz="1200" dirty="0"/>
          </a:p>
          <a:p>
            <a:pPr marL="457200" lvl="0" indent="-334010" algn="l" rtl="0">
              <a:lnSpc>
                <a:spcPct val="87000"/>
              </a:lnSpc>
              <a:spcBef>
                <a:spcPts val="1000"/>
              </a:spcBef>
              <a:spcAft>
                <a:spcPts val="0"/>
              </a:spcAft>
              <a:buSzPts val="1460"/>
              <a:buFont typeface="Noto Sans Symbols"/>
              <a:buChar char="❑"/>
            </a:pPr>
            <a:r>
              <a:rPr lang="en-GB" sz="1200" dirty="0"/>
              <a:t>Improving Customer Service</a:t>
            </a:r>
            <a:br>
              <a:rPr lang="en-GB" sz="1200" dirty="0"/>
            </a:br>
            <a:endParaRPr lang="en-GB" sz="1200" dirty="0"/>
          </a:p>
          <a:p>
            <a:pPr marL="457200" lvl="0" indent="-334010" algn="l" rtl="0">
              <a:lnSpc>
                <a:spcPct val="87000"/>
              </a:lnSpc>
              <a:spcBef>
                <a:spcPts val="1000"/>
              </a:spcBef>
              <a:spcAft>
                <a:spcPts val="0"/>
              </a:spcAft>
              <a:buSzPts val="1460"/>
              <a:buFont typeface="Noto Sans Symbols"/>
              <a:buChar char="❑"/>
            </a:pPr>
            <a:r>
              <a:rPr lang="en-GB" sz="1200" dirty="0"/>
              <a:t>Increasing productivity and profit</a:t>
            </a:r>
            <a:br>
              <a:rPr lang="en-GB" sz="1200" dirty="0"/>
            </a:br>
            <a:endParaRPr lang="en-GB" sz="1200" dirty="0"/>
          </a:p>
          <a:p>
            <a:pPr marL="0" lvl="0" indent="0" algn="l" rtl="0">
              <a:spcBef>
                <a:spcPts val="0"/>
              </a:spcBef>
              <a:spcAft>
                <a:spcPts val="0"/>
              </a:spcAft>
              <a:buNone/>
            </a:pPr>
            <a:endParaRPr dirty="0"/>
          </a:p>
        </p:txBody>
      </p:sp>
      <p:sp>
        <p:nvSpPr>
          <p:cNvPr id="169" name="Google Shape;16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Change is an inevitable part of life, and organizations are no exception. Organizations must be able to adapt to change in order to stay ahead of the competition. This can be a difficult process, but it is necessary for survival. There are numerous approaches to managing change in organizations. A democratic leadership style is one approach. This approach entails involving employees in decision-making and giving them a sense of ownership over the change. My democratic leadership style, I believe, will be useful in managing the transition from manually operated machines to AI-enabled machines. I will be able to involve employees in decision-making, solicit feedback from them, and address their concerns. This will aid in the smooth and successful implementation of the change.</a:t>
            </a:r>
            <a:br>
              <a:rPr lang="en-GB" dirty="0"/>
            </a:br>
            <a:endParaRPr dirty="0"/>
          </a:p>
        </p:txBody>
      </p:sp>
      <p:sp>
        <p:nvSpPr>
          <p:cNvPr id="175" name="Google Shape;17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1" name="Google Shape;18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 name="Google Shape;18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9" name="Google Shape;19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3"/>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30" name="Google Shape;30;p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4"/>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4"/>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36" name="Google Shape;36;p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5"/>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42" name="Google Shape;42;p5"/>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43" name="Google Shape;43;p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6"/>
        <p:cNvGrpSpPr/>
        <p:nvPr/>
      </p:nvGrpSpPr>
      <p:grpSpPr>
        <a:xfrm>
          <a:off x="0" y="0"/>
          <a:ext cx="0" cy="0"/>
          <a:chOff x="0" y="0"/>
          <a:chExt cx="0" cy="0"/>
        </a:xfrm>
      </p:grpSpPr>
      <p:sp>
        <p:nvSpPr>
          <p:cNvPr id="47" name="Google Shape;47;p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9" name="Google Shape;49;p6"/>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0" name="Google Shape;50;p6"/>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51" name="Google Shape;51;p6"/>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2" name="Google Shape;52;p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
        <p:cNvGrpSpPr/>
        <p:nvPr/>
      </p:nvGrpSpPr>
      <p:grpSpPr>
        <a:xfrm>
          <a:off x="0" y="0"/>
          <a:ext cx="0" cy="0"/>
          <a:chOff x="0" y="0"/>
          <a:chExt cx="0" cy="0"/>
        </a:xfrm>
      </p:grpSpPr>
      <p:sp>
        <p:nvSpPr>
          <p:cNvPr id="56" name="Google Shape;56;p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4"/>
        <p:cNvGrpSpPr/>
        <p:nvPr/>
      </p:nvGrpSpPr>
      <p:grpSpPr>
        <a:xfrm>
          <a:off x="0" y="0"/>
          <a:ext cx="0" cy="0"/>
          <a:chOff x="0" y="0"/>
          <a:chExt cx="0" cy="0"/>
        </a:xfrm>
      </p:grpSpPr>
      <p:sp>
        <p:nvSpPr>
          <p:cNvPr id="65" name="Google Shape;65;p9"/>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9"/>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7" name="Google Shape;67;p9"/>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8" name="Google Shape;68;p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sp>
        <p:nvSpPr>
          <p:cNvPr id="72" name="Google Shape;72;p10"/>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0"/>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74" name="Google Shape;74;p10"/>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5" name="Google Shape;75;p1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8"/>
        <p:cNvGrpSpPr/>
        <p:nvPr/>
      </p:nvGrpSpPr>
      <p:grpSpPr>
        <a:xfrm>
          <a:off x="0" y="0"/>
          <a:ext cx="0" cy="0"/>
          <a:chOff x="0" y="0"/>
          <a:chExt cx="0" cy="0"/>
        </a:xfrm>
      </p:grpSpPr>
      <p:sp>
        <p:nvSpPr>
          <p:cNvPr id="79" name="Google Shape;79;p11"/>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1"/>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sp>
      <p:sp>
        <p:nvSpPr>
          <p:cNvPr id="81" name="Google Shape;81;p11"/>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2" name="Google Shape;82;p1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5"/>
        <p:cNvGrpSpPr/>
        <p:nvPr/>
      </p:nvGrpSpPr>
      <p:grpSpPr>
        <a:xfrm>
          <a:off x="0" y="0"/>
          <a:ext cx="0" cy="0"/>
          <a:chOff x="0" y="0"/>
          <a:chExt cx="0" cy="0"/>
        </a:xfrm>
      </p:grpSpPr>
      <p:sp>
        <p:nvSpPr>
          <p:cNvPr id="86" name="Google Shape;86;p12"/>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2"/>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8" name="Google Shape;88;p1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1"/>
        <p:cNvGrpSpPr/>
        <p:nvPr/>
      </p:nvGrpSpPr>
      <p:grpSpPr>
        <a:xfrm>
          <a:off x="0" y="0"/>
          <a:ext cx="0" cy="0"/>
          <a:chOff x="0" y="0"/>
          <a:chExt cx="0" cy="0"/>
        </a:xfrm>
      </p:grpSpPr>
      <p:sp>
        <p:nvSpPr>
          <p:cNvPr id="92" name="Google Shape;92;p13"/>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3"/>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rgbClr val="86D1D8"/>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4" name="Google Shape;94;p13"/>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5" name="Google Shape;95;p1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1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1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
        <p:nvSpPr>
          <p:cNvPr id="98" name="Google Shape;98;p13"/>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2200" b="0" i="0" u="none" strike="noStrike" cap="none">
                <a:solidFill>
                  <a:srgbClr val="86D1D8"/>
                </a:solidFill>
                <a:latin typeface="Arial"/>
                <a:ea typeface="Arial"/>
                <a:cs typeface="Arial"/>
                <a:sym typeface="Arial"/>
              </a:rPr>
              <a:t>“</a:t>
            </a:r>
            <a:endParaRPr/>
          </a:p>
        </p:txBody>
      </p:sp>
      <p:sp>
        <p:nvSpPr>
          <p:cNvPr id="99" name="Google Shape;99;p13"/>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2200" b="0" i="0" u="none" strike="noStrike" cap="none">
                <a:solidFill>
                  <a:srgbClr val="86D1D8"/>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0"/>
        <p:cNvGrpSpPr/>
        <p:nvPr/>
      </p:nvGrpSpPr>
      <p:grpSpPr>
        <a:xfrm>
          <a:off x="0" y="0"/>
          <a:ext cx="0" cy="0"/>
          <a:chOff x="0" y="0"/>
          <a:chExt cx="0" cy="0"/>
        </a:xfrm>
      </p:grpSpPr>
      <p:sp>
        <p:nvSpPr>
          <p:cNvPr id="101" name="Google Shape;101;p14"/>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4"/>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103" name="Google Shape;103;p1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1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5"/>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15"/>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0" name="Google Shape;110;p15"/>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1" name="Google Shape;111;p15"/>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2" name="Google Shape;112;p15"/>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3" name="Google Shape;113;p15"/>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4" name="Google Shape;114;p15"/>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5" name="Google Shape;115;p15"/>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6" name="Google Shape;116;p1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1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1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9"/>
        <p:cNvGrpSpPr/>
        <p:nvPr/>
      </p:nvGrpSpPr>
      <p:grpSpPr>
        <a:xfrm>
          <a:off x="0" y="0"/>
          <a:ext cx="0" cy="0"/>
          <a:chOff x="0" y="0"/>
          <a:chExt cx="0" cy="0"/>
        </a:xfrm>
      </p:grpSpPr>
      <p:sp>
        <p:nvSpPr>
          <p:cNvPr id="120" name="Google Shape;120;p1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16"/>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2" name="Google Shape;122;p16"/>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3" name="Google Shape;123;p16"/>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4" name="Google Shape;124;p16"/>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5" name="Google Shape;125;p16"/>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6" name="Google Shape;126;p16"/>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7" name="Google Shape;127;p16"/>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8" name="Google Shape;128;p16"/>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9" name="Google Shape;129;p16"/>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30" name="Google Shape;130;p16"/>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31" name="Google Shape;131;p16"/>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32" name="Google Shape;132;p1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1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5"/>
        <p:cNvGrpSpPr/>
        <p:nvPr/>
      </p:nvGrpSpPr>
      <p:grpSpPr>
        <a:xfrm>
          <a:off x="0" y="0"/>
          <a:ext cx="0" cy="0"/>
          <a:chOff x="0" y="0"/>
          <a:chExt cx="0" cy="0"/>
        </a:xfrm>
      </p:grpSpPr>
      <p:sp>
        <p:nvSpPr>
          <p:cNvPr id="136" name="Google Shape;136;p1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8" name="Google Shape;138;p1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1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1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18"/>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18"/>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4" name="Google Shape;144;p1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1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1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8">
            <a:alphaModFix/>
          </a:blip>
          <a:stretch>
            <a:fillRect/>
          </a:stretch>
        </a:blipFill>
        <a:effectLst/>
      </p:bgPr>
    </p:bg>
    <p:spTree>
      <p:nvGrpSpPr>
        <p:cNvPr id="1" name="Shape 9"/>
        <p:cNvGrpSpPr/>
        <p:nvPr/>
      </p:nvGrpSpPr>
      <p:grpSpPr>
        <a:xfrm>
          <a:off x="0" y="0"/>
          <a:ext cx="0" cy="0"/>
          <a:chOff x="0" y="0"/>
          <a:chExt cx="0" cy="0"/>
        </a:xfrm>
      </p:grpSpPr>
      <p:pic>
        <p:nvPicPr>
          <p:cNvPr id="10" name="Google Shape;10;p1"/>
          <p:cNvPicPr preferRelativeResize="0"/>
          <p:nvPr/>
        </p:nvPicPr>
        <p:blipFill rotWithShape="1">
          <a:blip r:embed="rId19">
            <a:alphaModFix/>
          </a:blip>
          <a:srcRect l="3613"/>
          <a:stretch/>
        </p:blipFill>
        <p:spPr>
          <a:xfrm>
            <a:off x="0" y="2669685"/>
            <a:ext cx="4037012" cy="4188315"/>
          </a:xfrm>
          <a:prstGeom prst="rect">
            <a:avLst/>
          </a:prstGeom>
          <a:noFill/>
          <a:ln>
            <a:noFill/>
          </a:ln>
        </p:spPr>
      </p:pic>
      <p:pic>
        <p:nvPicPr>
          <p:cNvPr id="11" name="Google Shape;11;p1"/>
          <p:cNvPicPr preferRelativeResize="0"/>
          <p:nvPr/>
        </p:nvPicPr>
        <p:blipFill rotWithShape="1">
          <a:blip r:embed="rId20">
            <a:alphaModFix/>
          </a:blip>
          <a:srcRect l="35640"/>
          <a:stretch/>
        </p:blipFill>
        <p:spPr>
          <a:xfrm>
            <a:off x="0" y="2892347"/>
            <a:ext cx="1522412" cy="2365453"/>
          </a:xfrm>
          <a:prstGeom prst="rect">
            <a:avLst/>
          </a:prstGeom>
          <a:noFill/>
          <a:ln>
            <a:noFill/>
          </a:ln>
        </p:spPr>
      </p:pic>
      <p:sp>
        <p:nvSpPr>
          <p:cNvPr id="12" name="Google Shape;12;p1"/>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1"/>
          <p:cNvPicPr preferRelativeResize="0"/>
          <p:nvPr/>
        </p:nvPicPr>
        <p:blipFill rotWithShape="1">
          <a:blip r:embed="rId21">
            <a:alphaModFix/>
          </a:blip>
          <a:srcRect t="28812"/>
          <a:stretch/>
        </p:blipFill>
        <p:spPr>
          <a:xfrm>
            <a:off x="7999412" y="0"/>
            <a:ext cx="1603387" cy="1141407"/>
          </a:xfrm>
          <a:prstGeom prst="rect">
            <a:avLst/>
          </a:prstGeom>
          <a:noFill/>
          <a:ln>
            <a:noFill/>
          </a:ln>
        </p:spPr>
      </p:pic>
      <p:pic>
        <p:nvPicPr>
          <p:cNvPr id="14" name="Google Shape;14;p1"/>
          <p:cNvPicPr preferRelativeResize="0"/>
          <p:nvPr/>
        </p:nvPicPr>
        <p:blipFill rotWithShape="1">
          <a:blip r:embed="rId22">
            <a:alphaModFix/>
          </a:blip>
          <a:srcRect b="23320"/>
          <a:stretch/>
        </p:blipFill>
        <p:spPr>
          <a:xfrm>
            <a:off x="8605878" y="6096000"/>
            <a:ext cx="993734" cy="762000"/>
          </a:xfrm>
          <a:prstGeom prst="rect">
            <a:avLst/>
          </a:prstGeom>
          <a:noFill/>
          <a:ln>
            <a:noFill/>
          </a:ln>
        </p:spPr>
      </p:pic>
      <p:sp>
        <p:nvSpPr>
          <p:cNvPr id="15" name="Google Shape;15;p1"/>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7" name="Google Shape;17;p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rgbClr val="86D1D8"/>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rgbClr val="86D1D8"/>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rgbClr val="86D1D8"/>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8" name="Google Shape;18;p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9" name="Google Shape;19;p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0" name="Google Shape;20;p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25A10-D248-3D6E-8F57-B39187E00962}"/>
              </a:ext>
            </a:extLst>
          </p:cNvPr>
          <p:cNvSpPr>
            <a:spLocks noGrp="1"/>
          </p:cNvSpPr>
          <p:nvPr>
            <p:ph type="title"/>
          </p:nvPr>
        </p:nvSpPr>
        <p:spPr>
          <a:xfrm>
            <a:off x="646111" y="452718"/>
            <a:ext cx="9404723" cy="2388018"/>
          </a:xfrm>
        </p:spPr>
        <p:txBody>
          <a:bodyPr/>
          <a:lstStyle/>
          <a:p>
            <a:pPr algn="ctr"/>
            <a:br>
              <a:rPr lang="en-GB" sz="4400" dirty="0"/>
            </a:br>
            <a:r>
              <a:rPr lang="en-GB" sz="4400" dirty="0"/>
              <a:t>Embracing Change with a Democratic Approach</a:t>
            </a:r>
            <a:endParaRPr lang="en-GB" dirty="0"/>
          </a:p>
        </p:txBody>
      </p:sp>
      <p:sp>
        <p:nvSpPr>
          <p:cNvPr id="3" name="Text Placeholder 2">
            <a:extLst>
              <a:ext uri="{FF2B5EF4-FFF2-40B4-BE49-F238E27FC236}">
                <a16:creationId xmlns:a16="http://schemas.microsoft.com/office/drawing/2014/main" id="{7C77648D-B6DA-70BB-CD50-DD551DA63044}"/>
              </a:ext>
            </a:extLst>
          </p:cNvPr>
          <p:cNvSpPr>
            <a:spLocks noGrp="1"/>
          </p:cNvSpPr>
          <p:nvPr>
            <p:ph type="body" idx="1"/>
          </p:nvPr>
        </p:nvSpPr>
        <p:spPr/>
        <p:txBody>
          <a:bodyPr/>
          <a:lstStyle/>
          <a:p>
            <a:pPr algn="r"/>
            <a:endParaRPr lang="en-GB" dirty="0"/>
          </a:p>
          <a:p>
            <a:pPr algn="r"/>
            <a:endParaRPr lang="en-GB" dirty="0"/>
          </a:p>
          <a:p>
            <a:pPr algn="r"/>
            <a:endParaRPr lang="en-GB" dirty="0"/>
          </a:p>
          <a:p>
            <a:pPr algn="r"/>
            <a:endParaRPr lang="en-GB" dirty="0"/>
          </a:p>
          <a:p>
            <a:pPr algn="r"/>
            <a:r>
              <a:rPr lang="en-GB" dirty="0"/>
              <a:t>By Student name: Mihaela Irina Costache</a:t>
            </a:r>
          </a:p>
          <a:p>
            <a:pPr algn="r"/>
            <a:r>
              <a:rPr lang="en-GB" dirty="0"/>
              <a:t>Student number: 2027281</a:t>
            </a:r>
          </a:p>
          <a:p>
            <a:pPr algn="r"/>
            <a:r>
              <a:rPr lang="en-GB" dirty="0"/>
              <a:t>Module: Leadership and Change</a:t>
            </a:r>
          </a:p>
          <a:p>
            <a:pPr algn="r"/>
            <a:r>
              <a:rPr lang="en-GB" dirty="0"/>
              <a:t>Module code: BMSW6010</a:t>
            </a:r>
          </a:p>
        </p:txBody>
      </p:sp>
    </p:spTree>
    <p:extLst>
      <p:ext uri="{BB962C8B-B14F-4D97-AF65-F5344CB8AC3E}">
        <p14:creationId xmlns:p14="http://schemas.microsoft.com/office/powerpoint/2010/main" val="3493678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0"/>
          <p:cNvSpPr txBox="1">
            <a:spLocks noGrp="1"/>
          </p:cNvSpPr>
          <p:nvPr>
            <p:ph type="title"/>
          </p:nvPr>
        </p:nvSpPr>
        <p:spPr>
          <a:xfrm>
            <a:off x="112190" y="209475"/>
            <a:ext cx="10070312" cy="1543159"/>
          </a:xfrm>
          <a:prstGeom prst="rect">
            <a:avLst/>
          </a:prstGeom>
          <a:noFill/>
          <a:ln>
            <a:noFill/>
          </a:ln>
        </p:spPr>
        <p:txBody>
          <a:bodyPr spcFirstLastPara="1" wrap="square" lIns="91425" tIns="45700" rIns="91425" bIns="45700" anchor="t" anchorCtr="0">
            <a:normAutofit fontScale="90000"/>
          </a:bodyPr>
          <a:lstStyle/>
          <a:p>
            <a:pPr marL="0" lvl="0" indent="0" algn="ctr" rtl="0">
              <a:spcBef>
                <a:spcPts val="0"/>
              </a:spcBef>
              <a:spcAft>
                <a:spcPts val="0"/>
              </a:spcAft>
              <a:buClr>
                <a:schemeClr val="lt2"/>
              </a:buClr>
              <a:buSzPts val="2800"/>
              <a:buFont typeface="Rockwell"/>
              <a:buNone/>
            </a:pPr>
            <a:br>
              <a:rPr lang="en-GB" sz="3600" dirty="0">
                <a:latin typeface="Rockwell"/>
                <a:ea typeface="Rockwell"/>
                <a:cs typeface="Rockwell"/>
                <a:sym typeface="Rockwell"/>
              </a:rPr>
            </a:br>
            <a:r>
              <a:rPr lang="en-GB" sz="3600" dirty="0">
                <a:latin typeface="Rockwell"/>
                <a:ea typeface="Rockwell"/>
                <a:cs typeface="Rockwell"/>
                <a:sym typeface="Rockwell"/>
              </a:rPr>
              <a:t>        Compassionate Leadership </a:t>
            </a:r>
            <a:br>
              <a:rPr lang="en-GB" sz="2800" dirty="0">
                <a:latin typeface="Rockwell"/>
                <a:ea typeface="Rockwell"/>
                <a:cs typeface="Rockwell"/>
                <a:sym typeface="Rockwell"/>
              </a:rPr>
            </a:br>
            <a:endParaRPr sz="2800" dirty="0">
              <a:latin typeface="Rockwell"/>
              <a:ea typeface="Rockwell"/>
              <a:cs typeface="Rockwell"/>
              <a:sym typeface="Rockwell"/>
            </a:endParaRPr>
          </a:p>
          <a:p>
            <a:pPr marL="0" lvl="0" indent="0" algn="l" rtl="0">
              <a:spcBef>
                <a:spcPts val="0"/>
              </a:spcBef>
              <a:spcAft>
                <a:spcPts val="0"/>
              </a:spcAft>
              <a:buClr>
                <a:schemeClr val="lt2"/>
              </a:buClr>
              <a:buSzPts val="2800"/>
              <a:buFont typeface="Century Gothic"/>
              <a:buNone/>
            </a:pPr>
            <a:endParaRPr sz="2800" dirty="0">
              <a:latin typeface="Rockwell"/>
              <a:ea typeface="Rockwell"/>
              <a:cs typeface="Rockwell"/>
              <a:sym typeface="Rockwell"/>
            </a:endParaRPr>
          </a:p>
        </p:txBody>
      </p:sp>
      <p:sp>
        <p:nvSpPr>
          <p:cNvPr id="160" name="Google Shape;160;p20"/>
          <p:cNvSpPr txBox="1">
            <a:spLocks noGrp="1"/>
          </p:cNvSpPr>
          <p:nvPr>
            <p:ph type="body" idx="1"/>
          </p:nvPr>
        </p:nvSpPr>
        <p:spPr>
          <a:xfrm>
            <a:off x="112190" y="2004896"/>
            <a:ext cx="11807899" cy="4386155"/>
          </a:xfrm>
          <a:prstGeom prst="rect">
            <a:avLst/>
          </a:prstGeom>
          <a:noFill/>
          <a:ln>
            <a:noFill/>
          </a:ln>
        </p:spPr>
        <p:txBody>
          <a:bodyPr spcFirstLastPara="1" wrap="square" lIns="91425" tIns="45700" rIns="91425" bIns="45700" anchor="t" anchorCtr="0">
            <a:normAutofit/>
          </a:bodyPr>
          <a:lstStyle/>
          <a:p>
            <a:pPr marL="342900" lvl="0" indent="0" algn="l" rtl="0">
              <a:lnSpc>
                <a:spcPct val="107000"/>
              </a:lnSpc>
              <a:spcBef>
                <a:spcPts val="0"/>
              </a:spcBef>
              <a:spcAft>
                <a:spcPts val="0"/>
              </a:spcAft>
              <a:buNone/>
            </a:pPr>
            <a:br>
              <a:rPr lang="en-GB" dirty="0"/>
            </a:br>
            <a:endParaRPr dirty="0"/>
          </a:p>
          <a:p>
            <a:pPr marL="457200" lvl="0" indent="-241300" algn="ctr" rtl="0">
              <a:lnSpc>
                <a:spcPct val="107000"/>
              </a:lnSpc>
              <a:spcBef>
                <a:spcPts val="1000"/>
              </a:spcBef>
              <a:spcAft>
                <a:spcPts val="0"/>
              </a:spcAft>
              <a:buSzPts val="1600"/>
              <a:buFont typeface="Noto Sans Symbols"/>
              <a:buNone/>
            </a:pPr>
            <a:r>
              <a:rPr lang="en-GB" sz="2800" dirty="0"/>
              <a:t>“The ability to take yourself, individuals, teams and organizations</a:t>
            </a:r>
          </a:p>
          <a:p>
            <a:pPr marL="457200" lvl="0" indent="-241300" rtl="0">
              <a:lnSpc>
                <a:spcPct val="107000"/>
              </a:lnSpc>
              <a:spcBef>
                <a:spcPts val="1000"/>
              </a:spcBef>
              <a:spcAft>
                <a:spcPts val="0"/>
              </a:spcAft>
              <a:buSzPts val="1600"/>
              <a:buFont typeface="Noto Sans Symbols"/>
              <a:buNone/>
            </a:pPr>
            <a:r>
              <a:rPr lang="en-GB" sz="2800" dirty="0"/>
              <a:t>to a higher level of performance and well-being in a safe and</a:t>
            </a:r>
          </a:p>
          <a:p>
            <a:pPr marL="457200" lvl="0" indent="-241300" rtl="0">
              <a:lnSpc>
                <a:spcPct val="107000"/>
              </a:lnSpc>
              <a:spcBef>
                <a:spcPts val="1000"/>
              </a:spcBef>
              <a:spcAft>
                <a:spcPts val="0"/>
              </a:spcAft>
              <a:buSzPts val="1600"/>
              <a:buFont typeface="Noto Sans Symbols"/>
              <a:buNone/>
            </a:pPr>
            <a:r>
              <a:rPr lang="en-GB" sz="2800" dirty="0"/>
              <a:t>stimulating way when tensions occur.” Jan, </a:t>
            </a:r>
            <a:r>
              <a:rPr lang="en-GB" sz="2800" dirty="0" err="1"/>
              <a:t>Vermeiren</a:t>
            </a:r>
            <a:r>
              <a:rPr lang="en-GB" sz="2800" dirty="0"/>
              <a:t> (2019) The Compassionate Leader: How to Create the Space for an Inspiring Vibe.</a:t>
            </a:r>
          </a:p>
          <a:p>
            <a:pPr marL="457200" lvl="0" indent="-241300" rtl="0">
              <a:lnSpc>
                <a:spcPct val="107000"/>
              </a:lnSpc>
              <a:spcBef>
                <a:spcPts val="1000"/>
              </a:spcBef>
              <a:spcAft>
                <a:spcPts val="0"/>
              </a:spcAft>
              <a:buSzPts val="1600"/>
              <a:buFont typeface="Noto Sans Symbols"/>
              <a:buNone/>
            </a:pPr>
            <a:endParaRPr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1"/>
          <p:cNvSpPr txBox="1">
            <a:spLocks noGrp="1"/>
          </p:cNvSpPr>
          <p:nvPr>
            <p:ph type="title"/>
          </p:nvPr>
        </p:nvSpPr>
        <p:spPr>
          <a:xfrm>
            <a:off x="112190" y="209475"/>
            <a:ext cx="10070312" cy="1543159"/>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lt2"/>
              </a:buClr>
              <a:buSzPts val="4200"/>
              <a:buFont typeface="Century Gothic"/>
              <a:buNone/>
            </a:pPr>
            <a:br>
              <a:rPr lang="en-GB" dirty="0"/>
            </a:br>
            <a:r>
              <a:rPr lang="en-GB" dirty="0"/>
              <a:t>     Questionnaires as a Research Tool</a:t>
            </a:r>
            <a:endParaRPr sz="2800" dirty="0">
              <a:latin typeface="Rockwell"/>
              <a:ea typeface="Rockwell"/>
              <a:cs typeface="Rockwell"/>
              <a:sym typeface="Rockwell"/>
            </a:endParaRPr>
          </a:p>
        </p:txBody>
      </p:sp>
      <p:sp>
        <p:nvSpPr>
          <p:cNvPr id="166" name="Google Shape;166;p21"/>
          <p:cNvSpPr txBox="1">
            <a:spLocks noGrp="1"/>
          </p:cNvSpPr>
          <p:nvPr>
            <p:ph type="body" idx="1"/>
          </p:nvPr>
        </p:nvSpPr>
        <p:spPr>
          <a:xfrm>
            <a:off x="112190" y="2004896"/>
            <a:ext cx="11807899" cy="4386155"/>
          </a:xfrm>
          <a:prstGeom prst="rect">
            <a:avLst/>
          </a:prstGeom>
          <a:noFill/>
          <a:ln>
            <a:noFill/>
          </a:ln>
        </p:spPr>
        <p:txBody>
          <a:bodyPr spcFirstLastPara="1" wrap="square" lIns="91425" tIns="45700" rIns="91425" bIns="45700" anchor="t" anchorCtr="0">
            <a:normAutofit/>
          </a:bodyPr>
          <a:lstStyle/>
          <a:p>
            <a:pPr marL="342900" lvl="0" indent="0" algn="l" rtl="0">
              <a:lnSpc>
                <a:spcPct val="107000"/>
              </a:lnSpc>
              <a:spcBef>
                <a:spcPts val="0"/>
              </a:spcBef>
              <a:spcAft>
                <a:spcPts val="0"/>
              </a:spcAft>
              <a:buNone/>
            </a:pPr>
            <a:endParaRPr lang="en-GB" dirty="0"/>
          </a:p>
          <a:p>
            <a:pPr marL="342900" lvl="0" indent="0" algn="l" rtl="0">
              <a:lnSpc>
                <a:spcPct val="107000"/>
              </a:lnSpc>
              <a:spcBef>
                <a:spcPts val="0"/>
              </a:spcBef>
              <a:spcAft>
                <a:spcPts val="0"/>
              </a:spcAft>
              <a:buNone/>
            </a:pPr>
            <a:endParaRPr lang="en-GB" dirty="0"/>
          </a:p>
          <a:p>
            <a:pPr marL="342900" lvl="0" indent="0" algn="l" rtl="0">
              <a:lnSpc>
                <a:spcPct val="107000"/>
              </a:lnSpc>
              <a:spcBef>
                <a:spcPts val="0"/>
              </a:spcBef>
              <a:spcAft>
                <a:spcPts val="0"/>
              </a:spcAft>
              <a:buNone/>
            </a:pPr>
            <a:endParaRPr lang="en-GB" dirty="0"/>
          </a:p>
          <a:p>
            <a:pPr marL="342900" lvl="0" indent="0" algn="l" rtl="0">
              <a:lnSpc>
                <a:spcPct val="107000"/>
              </a:lnSpc>
              <a:spcBef>
                <a:spcPts val="0"/>
              </a:spcBef>
              <a:spcAft>
                <a:spcPts val="0"/>
              </a:spcAft>
              <a:buNone/>
            </a:pPr>
            <a:r>
              <a:rPr lang="en-GB" sz="3200" dirty="0"/>
              <a:t>"Questionnaires are an excellent tool for gathering information about people's beliefs, attitudes, and behaviours. They can be used to spot trends, patterns, and opportunities for improvement.“ </a:t>
            </a:r>
            <a:endParaRPr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2"/>
          <p:cNvSpPr txBox="1">
            <a:spLocks noGrp="1"/>
          </p:cNvSpPr>
          <p:nvPr>
            <p:ph type="title"/>
          </p:nvPr>
        </p:nvSpPr>
        <p:spPr>
          <a:xfrm>
            <a:off x="112190" y="209475"/>
            <a:ext cx="10070312" cy="1543159"/>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lt2"/>
              </a:buClr>
              <a:buSzPts val="4200"/>
              <a:buFont typeface="Century Gothic"/>
              <a:buNone/>
            </a:pPr>
            <a:r>
              <a:rPr lang="en-GB" dirty="0"/>
              <a:t>          Emotional Intelligence in      Organizations</a:t>
            </a:r>
            <a:endParaRPr sz="2800" dirty="0">
              <a:latin typeface="Rockwell"/>
              <a:ea typeface="Rockwell"/>
              <a:cs typeface="Rockwell"/>
              <a:sym typeface="Rockwell"/>
            </a:endParaRPr>
          </a:p>
        </p:txBody>
      </p:sp>
      <p:sp>
        <p:nvSpPr>
          <p:cNvPr id="172" name="Google Shape;172;p22"/>
          <p:cNvSpPr txBox="1">
            <a:spLocks noGrp="1"/>
          </p:cNvSpPr>
          <p:nvPr>
            <p:ph type="body" idx="1"/>
          </p:nvPr>
        </p:nvSpPr>
        <p:spPr>
          <a:xfrm>
            <a:off x="115167" y="2004713"/>
            <a:ext cx="11879274" cy="4739165"/>
          </a:xfrm>
          <a:prstGeom prst="rect">
            <a:avLst/>
          </a:prstGeom>
          <a:noFill/>
          <a:ln>
            <a:noFill/>
          </a:ln>
        </p:spPr>
        <p:txBody>
          <a:bodyPr spcFirstLastPara="1" wrap="square" lIns="91425" tIns="45700" rIns="91425" bIns="45700" anchor="t" anchorCtr="0">
            <a:noAutofit/>
          </a:bodyPr>
          <a:lstStyle/>
          <a:p>
            <a:pPr marL="342900" lvl="0" indent="0" rtl="0">
              <a:lnSpc>
                <a:spcPct val="87000"/>
              </a:lnSpc>
              <a:spcBef>
                <a:spcPts val="0"/>
              </a:spcBef>
              <a:spcAft>
                <a:spcPts val="0"/>
              </a:spcAft>
              <a:buSzPts val="935"/>
              <a:buNone/>
            </a:pPr>
            <a:r>
              <a:rPr lang="en-GB" sz="3200" dirty="0"/>
              <a:t>   </a:t>
            </a:r>
          </a:p>
          <a:p>
            <a:pPr marL="342900" lvl="0" indent="0" rtl="0">
              <a:lnSpc>
                <a:spcPct val="87000"/>
              </a:lnSpc>
              <a:spcBef>
                <a:spcPts val="0"/>
              </a:spcBef>
              <a:spcAft>
                <a:spcPts val="0"/>
              </a:spcAft>
              <a:buSzPts val="935"/>
              <a:buNone/>
            </a:pPr>
            <a:endParaRPr lang="en-GB" sz="3200" dirty="0"/>
          </a:p>
          <a:p>
            <a:pPr marL="342900" lvl="0" indent="0" rtl="0">
              <a:lnSpc>
                <a:spcPct val="87000"/>
              </a:lnSpc>
              <a:spcBef>
                <a:spcPts val="0"/>
              </a:spcBef>
              <a:spcAft>
                <a:spcPts val="0"/>
              </a:spcAft>
              <a:buSzPts val="935"/>
              <a:buNone/>
            </a:pPr>
            <a:r>
              <a:rPr lang="en-GB" sz="3200" dirty="0"/>
              <a:t> "The ability to understand, manage, and express emotions is referred to as emotional intelligence." It is</a:t>
            </a:r>
          </a:p>
          <a:p>
            <a:pPr marL="342900" lvl="0" indent="0" rtl="0">
              <a:lnSpc>
                <a:spcPct val="87000"/>
              </a:lnSpc>
              <a:spcBef>
                <a:spcPts val="0"/>
              </a:spcBef>
              <a:spcAft>
                <a:spcPts val="0"/>
              </a:spcAft>
              <a:buSzPts val="935"/>
              <a:buNone/>
            </a:pPr>
            <a:r>
              <a:rPr lang="en-GB" sz="3200" dirty="0"/>
              <a:t>a valuable skill for leaders because it enables them to build relationships, motivate employees, and</a:t>
            </a:r>
          </a:p>
          <a:p>
            <a:pPr marL="342900" lvl="0" indent="0" rtl="0">
              <a:lnSpc>
                <a:spcPct val="87000"/>
              </a:lnSpc>
              <a:spcBef>
                <a:spcPts val="0"/>
              </a:spcBef>
              <a:spcAft>
                <a:spcPts val="0"/>
              </a:spcAft>
              <a:buSzPts val="935"/>
              <a:buNone/>
            </a:pPr>
            <a:r>
              <a:rPr lang="en-GB" sz="3200" dirty="0"/>
              <a:t>resolve conflict."</a:t>
            </a:r>
            <a:br>
              <a:rPr lang="en-GB" sz="3200" dirty="0"/>
            </a:br>
            <a:r>
              <a:rPr lang="en-GB" sz="3200" dirty="0"/>
              <a:t> </a:t>
            </a:r>
            <a:endParaRPr sz="3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3"/>
          <p:cNvSpPr txBox="1">
            <a:spLocks noGrp="1"/>
          </p:cNvSpPr>
          <p:nvPr>
            <p:ph type="title"/>
          </p:nvPr>
        </p:nvSpPr>
        <p:spPr>
          <a:xfrm>
            <a:off x="112190" y="209475"/>
            <a:ext cx="10070312" cy="1543159"/>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lt2"/>
              </a:buClr>
              <a:buSzPts val="4200"/>
              <a:buFont typeface="Century Gothic"/>
              <a:buNone/>
            </a:pPr>
            <a:r>
              <a:rPr lang="en-GB" dirty="0"/>
              <a:t>      The Importance of Change in     Organizations</a:t>
            </a:r>
            <a:endParaRPr sz="2800" dirty="0">
              <a:latin typeface="Rockwell"/>
              <a:ea typeface="Rockwell"/>
              <a:cs typeface="Rockwell"/>
              <a:sym typeface="Rockwell"/>
            </a:endParaRPr>
          </a:p>
        </p:txBody>
      </p:sp>
      <p:sp>
        <p:nvSpPr>
          <p:cNvPr id="178" name="Google Shape;178;p23"/>
          <p:cNvSpPr txBox="1">
            <a:spLocks noGrp="1"/>
          </p:cNvSpPr>
          <p:nvPr>
            <p:ph type="body" idx="1"/>
          </p:nvPr>
        </p:nvSpPr>
        <p:spPr>
          <a:xfrm>
            <a:off x="112190" y="2004896"/>
            <a:ext cx="11807899" cy="4386155"/>
          </a:xfrm>
          <a:prstGeom prst="rect">
            <a:avLst/>
          </a:prstGeom>
          <a:noFill/>
          <a:ln>
            <a:noFill/>
          </a:ln>
        </p:spPr>
        <p:txBody>
          <a:bodyPr spcFirstLastPara="1" wrap="square" lIns="91425" tIns="45700" rIns="91425" bIns="45700" anchor="t" anchorCtr="0">
            <a:normAutofit/>
          </a:bodyPr>
          <a:lstStyle/>
          <a:p>
            <a:pPr marL="342900" lvl="0" indent="0" algn="l" rtl="0">
              <a:lnSpc>
                <a:spcPct val="107000"/>
              </a:lnSpc>
              <a:spcBef>
                <a:spcPts val="0"/>
              </a:spcBef>
              <a:spcAft>
                <a:spcPts val="0"/>
              </a:spcAft>
              <a:buNone/>
            </a:pPr>
            <a:endParaRPr lang="en-GB" sz="3200" dirty="0"/>
          </a:p>
          <a:p>
            <a:pPr marL="342900" lvl="0" indent="0" algn="l" rtl="0">
              <a:lnSpc>
                <a:spcPct val="107000"/>
              </a:lnSpc>
              <a:spcBef>
                <a:spcPts val="0"/>
              </a:spcBef>
              <a:spcAft>
                <a:spcPts val="0"/>
              </a:spcAft>
              <a:buNone/>
            </a:pPr>
            <a:r>
              <a:rPr lang="en-GB" sz="3200" dirty="0"/>
              <a:t> "In organizations, change is unavoidable. Factors such as new technology, changing market conditions, or new leadership can all contribute to this. While change is challenging, it is also necessary for organizations to remain competitive and successful."</a:t>
            </a:r>
            <a:endParaRPr sz="3200" dirty="0"/>
          </a:p>
          <a:p>
            <a:pPr marL="457200" lvl="0" indent="-241300" algn="l" rtl="0">
              <a:lnSpc>
                <a:spcPct val="107000"/>
              </a:lnSpc>
              <a:spcBef>
                <a:spcPts val="1000"/>
              </a:spcBef>
              <a:spcAft>
                <a:spcPts val="0"/>
              </a:spcAft>
              <a:buSzPts val="1600"/>
              <a:buFont typeface="Noto Sans Symbols"/>
              <a:buNone/>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4"/>
          <p:cNvSpPr txBox="1">
            <a:spLocks noGrp="1"/>
          </p:cNvSpPr>
          <p:nvPr>
            <p:ph type="title"/>
          </p:nvPr>
        </p:nvSpPr>
        <p:spPr>
          <a:xfrm>
            <a:off x="200369" y="208732"/>
            <a:ext cx="11440088" cy="1285936"/>
          </a:xfrm>
          <a:prstGeom prst="rect">
            <a:avLst/>
          </a:prstGeom>
          <a:noFill/>
          <a:ln>
            <a:noFill/>
          </a:ln>
        </p:spPr>
        <p:txBody>
          <a:bodyPr spcFirstLastPara="1" wrap="square" lIns="91425" tIns="45700" rIns="91425" bIns="45700" anchor="t" anchorCtr="0">
            <a:normAutofit fontScale="90000"/>
          </a:bodyPr>
          <a:lstStyle/>
          <a:p>
            <a:pPr marL="0" lvl="0" indent="0" algn="ctr" rtl="0">
              <a:spcBef>
                <a:spcPts val="0"/>
              </a:spcBef>
              <a:spcAft>
                <a:spcPts val="0"/>
              </a:spcAft>
              <a:buClr>
                <a:schemeClr val="lt2"/>
              </a:buClr>
              <a:buSzPts val="4200"/>
              <a:buFont typeface="Century Gothic"/>
              <a:buNone/>
            </a:pPr>
            <a:r>
              <a:rPr lang="en-GB" dirty="0"/>
              <a:t> Implementing Change with a Democratic Leadership Style</a:t>
            </a:r>
            <a:endParaRPr sz="2800" dirty="0">
              <a:latin typeface="Rockwell"/>
              <a:ea typeface="Rockwell"/>
              <a:cs typeface="Rockwell"/>
              <a:sym typeface="Rockwell"/>
            </a:endParaRPr>
          </a:p>
          <a:p>
            <a:pPr marL="0" lvl="0" indent="0" algn="l" rtl="0">
              <a:spcBef>
                <a:spcPts val="0"/>
              </a:spcBef>
              <a:spcAft>
                <a:spcPts val="0"/>
              </a:spcAft>
              <a:buClr>
                <a:schemeClr val="lt2"/>
              </a:buClr>
              <a:buSzPts val="2800"/>
              <a:buFont typeface="Century Gothic"/>
              <a:buNone/>
            </a:pPr>
            <a:endParaRPr sz="2800" dirty="0">
              <a:latin typeface="Rockwell"/>
              <a:ea typeface="Rockwell"/>
              <a:cs typeface="Rockwell"/>
              <a:sym typeface="Rockwell"/>
            </a:endParaRPr>
          </a:p>
        </p:txBody>
      </p:sp>
      <p:sp>
        <p:nvSpPr>
          <p:cNvPr id="184" name="Google Shape;184;p24"/>
          <p:cNvSpPr txBox="1">
            <a:spLocks noGrp="1"/>
          </p:cNvSpPr>
          <p:nvPr>
            <p:ph type="body" idx="1"/>
          </p:nvPr>
        </p:nvSpPr>
        <p:spPr>
          <a:xfrm>
            <a:off x="109359" y="1640476"/>
            <a:ext cx="12103860" cy="5186830"/>
          </a:xfrm>
          <a:prstGeom prst="rect">
            <a:avLst/>
          </a:prstGeom>
          <a:noFill/>
          <a:ln>
            <a:noFill/>
          </a:ln>
        </p:spPr>
        <p:txBody>
          <a:bodyPr spcFirstLastPara="1" wrap="square" lIns="91425" tIns="45700" rIns="91425" bIns="45700" anchor="t" anchorCtr="0">
            <a:noAutofit/>
          </a:bodyPr>
          <a:lstStyle/>
          <a:p>
            <a:pPr marL="457200" lvl="0" indent="-340360" algn="l" rtl="0">
              <a:lnSpc>
                <a:spcPct val="97000"/>
              </a:lnSpc>
              <a:spcBef>
                <a:spcPts val="0"/>
              </a:spcBef>
              <a:spcAft>
                <a:spcPts val="0"/>
              </a:spcAft>
              <a:buSzPts val="1560"/>
              <a:buFont typeface="Noto Sans Symbols"/>
              <a:buChar char="❑"/>
            </a:pPr>
            <a:r>
              <a:rPr lang="en-GB" sz="1900" dirty="0"/>
              <a:t>I will use my democratic leadership style to plan, implement, and evaluate manual-operated machine improvements in the following ways:</a:t>
            </a:r>
            <a:br>
              <a:rPr lang="en-GB" sz="1900" dirty="0"/>
            </a:br>
            <a:r>
              <a:rPr lang="en-GB" sz="1900" dirty="0"/>
              <a:t>Planning</a:t>
            </a:r>
            <a:br>
              <a:rPr lang="en-GB" sz="1900" dirty="0"/>
            </a:br>
            <a:r>
              <a:rPr lang="en-GB" sz="1900" dirty="0"/>
              <a:t>: I will include employees in the planning process by soliciting their feedback on the new machines and how they can be used most effectively. I will create a training plan to ensure that employees feel confident using the new machines. I will develop a communication strategy to keep employees updated on the change process.</a:t>
            </a:r>
            <a:br>
              <a:rPr lang="en-GB" sz="1900" dirty="0"/>
            </a:br>
            <a:endParaRPr sz="1900" dirty="0"/>
          </a:p>
          <a:p>
            <a:pPr marL="457200" lvl="0" indent="-340360" algn="l" rtl="0">
              <a:lnSpc>
                <a:spcPct val="97000"/>
              </a:lnSpc>
              <a:spcBef>
                <a:spcPts val="1000"/>
              </a:spcBef>
              <a:spcAft>
                <a:spcPts val="0"/>
              </a:spcAft>
              <a:buSzPts val="1560"/>
              <a:buFont typeface="Noto Sans Symbols"/>
              <a:buChar char="❑"/>
            </a:pPr>
            <a:r>
              <a:rPr lang="en-GB" sz="1900" dirty="0"/>
              <a:t>Implementation</a:t>
            </a:r>
            <a:br>
              <a:rPr lang="en-GB" sz="1900" dirty="0"/>
            </a:br>
            <a:r>
              <a:rPr lang="en-GB" sz="1900" dirty="0"/>
              <a:t>: I will assist employees in making the transition to the new machines. I will keep an eye on the progress of the change and make any necessary adjustments. I plan to celebrate the change's successes.</a:t>
            </a:r>
            <a:br>
              <a:rPr lang="en-GB" sz="1900" dirty="0"/>
            </a:br>
            <a:endParaRPr sz="1900" dirty="0"/>
          </a:p>
          <a:p>
            <a:pPr marL="457200" lvl="0" indent="-340360" algn="l" rtl="0">
              <a:lnSpc>
                <a:spcPct val="97000"/>
              </a:lnSpc>
              <a:spcBef>
                <a:spcPts val="1000"/>
              </a:spcBef>
              <a:spcAft>
                <a:spcPts val="0"/>
              </a:spcAft>
              <a:buSzPts val="1560"/>
              <a:buFont typeface="Noto Sans Symbols"/>
              <a:buChar char="❑"/>
            </a:pPr>
            <a:r>
              <a:rPr lang="en-GB" sz="1900" dirty="0"/>
              <a:t>Review</a:t>
            </a:r>
            <a:br>
              <a:rPr lang="en-GB" sz="1900" dirty="0"/>
            </a:br>
            <a:r>
              <a:rPr lang="en-GB" sz="1900" dirty="0"/>
              <a:t>: I will solicit employee feedback on the change process. I will point out any areas where the change could be improved. Based on the feedback I receive I will modify the change process.</a:t>
            </a:r>
            <a:br>
              <a:rPr lang="en-GB" sz="1900" dirty="0"/>
            </a:br>
            <a:endParaRPr sz="1900" dirty="0"/>
          </a:p>
          <a:p>
            <a:pPr marL="457200" lvl="0" indent="-241300" algn="l" rtl="0">
              <a:lnSpc>
                <a:spcPct val="97000"/>
              </a:lnSpc>
              <a:spcBef>
                <a:spcPts val="1000"/>
              </a:spcBef>
              <a:spcAft>
                <a:spcPts val="0"/>
              </a:spcAft>
              <a:buSzPts val="1360"/>
              <a:buFont typeface="Noto Sans Symbols"/>
              <a:buNone/>
            </a:pPr>
            <a:endParaRPr sz="1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5"/>
          <p:cNvSpPr txBox="1">
            <a:spLocks noGrp="1"/>
          </p:cNvSpPr>
          <p:nvPr>
            <p:ph type="title"/>
          </p:nvPr>
        </p:nvSpPr>
        <p:spPr>
          <a:xfrm>
            <a:off x="112189" y="209475"/>
            <a:ext cx="11807999" cy="1543159"/>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lt2"/>
              </a:buClr>
              <a:buSzPts val="4200"/>
              <a:buFont typeface="Century Gothic"/>
              <a:buNone/>
            </a:pPr>
            <a:r>
              <a:rPr lang="en-GB" dirty="0"/>
              <a:t>Positive and Negative Aspects of Democratic Leadership</a:t>
            </a:r>
            <a:endParaRPr sz="2800" dirty="0">
              <a:latin typeface="Rockwell"/>
              <a:ea typeface="Rockwell"/>
              <a:cs typeface="Rockwell"/>
              <a:sym typeface="Rockwell"/>
            </a:endParaRPr>
          </a:p>
          <a:p>
            <a:pPr marL="0" lvl="0" indent="0" algn="l" rtl="0">
              <a:spcBef>
                <a:spcPts val="0"/>
              </a:spcBef>
              <a:spcAft>
                <a:spcPts val="0"/>
              </a:spcAft>
              <a:buClr>
                <a:schemeClr val="lt2"/>
              </a:buClr>
              <a:buSzPts val="2800"/>
              <a:buFont typeface="Century Gothic"/>
              <a:buNone/>
            </a:pPr>
            <a:endParaRPr sz="2800" dirty="0">
              <a:latin typeface="Rockwell"/>
              <a:ea typeface="Rockwell"/>
              <a:cs typeface="Rockwell"/>
              <a:sym typeface="Rockwell"/>
            </a:endParaRPr>
          </a:p>
        </p:txBody>
      </p:sp>
      <p:sp>
        <p:nvSpPr>
          <p:cNvPr id="190" name="Google Shape;190;p25"/>
          <p:cNvSpPr txBox="1">
            <a:spLocks noGrp="1"/>
          </p:cNvSpPr>
          <p:nvPr>
            <p:ph type="body" idx="1"/>
          </p:nvPr>
        </p:nvSpPr>
        <p:spPr>
          <a:xfrm>
            <a:off x="112200" y="2004900"/>
            <a:ext cx="11808000" cy="4663500"/>
          </a:xfrm>
          <a:prstGeom prst="rect">
            <a:avLst/>
          </a:prstGeom>
          <a:noFill/>
          <a:ln>
            <a:noFill/>
          </a:ln>
        </p:spPr>
        <p:txBody>
          <a:bodyPr spcFirstLastPara="1" wrap="square" lIns="91425" tIns="45700" rIns="91425" bIns="45700" anchor="t" anchorCtr="0">
            <a:noAutofit/>
          </a:bodyPr>
          <a:lstStyle/>
          <a:p>
            <a:pPr marL="0" lvl="0" indent="0" algn="l" rtl="0">
              <a:lnSpc>
                <a:spcPct val="87000"/>
              </a:lnSpc>
              <a:spcBef>
                <a:spcPts val="0"/>
              </a:spcBef>
              <a:spcAft>
                <a:spcPts val="0"/>
              </a:spcAft>
              <a:buSzPts val="688"/>
              <a:buNone/>
            </a:pPr>
            <a:r>
              <a:rPr lang="en-GB" sz="1750" dirty="0"/>
              <a:t>Positive Aspects</a:t>
            </a:r>
            <a:br>
              <a:rPr lang="en-GB" sz="1750" dirty="0"/>
            </a:br>
            <a:endParaRPr sz="1750" dirty="0"/>
          </a:p>
          <a:p>
            <a:pPr marL="457200" lvl="0" indent="-336550" algn="l" rtl="0">
              <a:lnSpc>
                <a:spcPct val="87000"/>
              </a:lnSpc>
              <a:spcBef>
                <a:spcPts val="1000"/>
              </a:spcBef>
              <a:spcAft>
                <a:spcPts val="0"/>
              </a:spcAft>
              <a:buSzPts val="1500"/>
              <a:buFont typeface="Noto Sans Symbols"/>
              <a:buChar char="❑"/>
            </a:pPr>
            <a:r>
              <a:rPr lang="en-GB" sz="1750" dirty="0"/>
              <a:t>Employee engagement and satisfaction have increased.</a:t>
            </a:r>
            <a:br>
              <a:rPr lang="en-GB" sz="1750" dirty="0"/>
            </a:br>
            <a:endParaRPr sz="1750" dirty="0"/>
          </a:p>
          <a:p>
            <a:pPr marL="457200" lvl="0" indent="-336550" algn="l" rtl="0">
              <a:lnSpc>
                <a:spcPct val="87000"/>
              </a:lnSpc>
              <a:spcBef>
                <a:spcPts val="1000"/>
              </a:spcBef>
              <a:spcAft>
                <a:spcPts val="0"/>
              </a:spcAft>
              <a:buSzPts val="1500"/>
              <a:buFont typeface="Noto Sans Symbols"/>
              <a:buChar char="❑"/>
            </a:pPr>
            <a:r>
              <a:rPr lang="en-GB" sz="1750" dirty="0"/>
              <a:t>Improved decision-making</a:t>
            </a:r>
            <a:br>
              <a:rPr lang="en-GB" sz="1750" dirty="0"/>
            </a:br>
            <a:endParaRPr sz="1750" dirty="0"/>
          </a:p>
          <a:p>
            <a:pPr marL="457200" lvl="0" indent="-336550" algn="l" rtl="0">
              <a:lnSpc>
                <a:spcPct val="87000"/>
              </a:lnSpc>
              <a:spcBef>
                <a:spcPts val="1000"/>
              </a:spcBef>
              <a:spcAft>
                <a:spcPts val="0"/>
              </a:spcAft>
              <a:buSzPts val="1500"/>
              <a:buFont typeface="Noto Sans Symbols"/>
              <a:buChar char="❑"/>
            </a:pPr>
            <a:r>
              <a:rPr lang="en-GB" sz="1750" dirty="0"/>
              <a:t>More creative solutions</a:t>
            </a:r>
            <a:br>
              <a:rPr lang="en-GB" sz="1750" dirty="0"/>
            </a:br>
            <a:endParaRPr sz="1750" dirty="0"/>
          </a:p>
          <a:p>
            <a:pPr marL="0" lvl="0" indent="0" algn="l" rtl="0">
              <a:lnSpc>
                <a:spcPct val="87000"/>
              </a:lnSpc>
              <a:spcBef>
                <a:spcPts val="1000"/>
              </a:spcBef>
              <a:spcAft>
                <a:spcPts val="0"/>
              </a:spcAft>
              <a:buSzPts val="688"/>
              <a:buNone/>
            </a:pPr>
            <a:r>
              <a:rPr lang="en-GB" sz="1750" dirty="0"/>
              <a:t>Negative Aspects</a:t>
            </a:r>
            <a:br>
              <a:rPr lang="en-GB" sz="1750" dirty="0"/>
            </a:br>
            <a:endParaRPr sz="1750" dirty="0"/>
          </a:p>
          <a:p>
            <a:pPr marL="457200" lvl="0" indent="-336550" algn="l" rtl="0">
              <a:lnSpc>
                <a:spcPct val="87000"/>
              </a:lnSpc>
              <a:spcBef>
                <a:spcPts val="1000"/>
              </a:spcBef>
              <a:spcAft>
                <a:spcPts val="0"/>
              </a:spcAft>
              <a:buSzPts val="1500"/>
              <a:buFont typeface="Noto Sans Symbols"/>
              <a:buChar char="❑"/>
            </a:pPr>
            <a:r>
              <a:rPr lang="en-GB" sz="1750" dirty="0"/>
              <a:t>It has the potential to be slow and inefficient.</a:t>
            </a:r>
            <a:br>
              <a:rPr lang="en-GB" sz="1750" dirty="0"/>
            </a:br>
            <a:endParaRPr sz="1750" dirty="0"/>
          </a:p>
          <a:p>
            <a:pPr marL="457200" lvl="0" indent="-336550" algn="l" rtl="0">
              <a:lnSpc>
                <a:spcPct val="87000"/>
              </a:lnSpc>
              <a:spcBef>
                <a:spcPts val="1000"/>
              </a:spcBef>
              <a:spcAft>
                <a:spcPts val="0"/>
              </a:spcAft>
              <a:buSzPts val="1500"/>
              <a:buFont typeface="Noto Sans Symbols"/>
              <a:buChar char="❑"/>
            </a:pPr>
            <a:r>
              <a:rPr lang="en-GB" sz="1750" dirty="0"/>
              <a:t>It may not be effective in all circumstances.</a:t>
            </a:r>
            <a:br>
              <a:rPr lang="en-GB" sz="1750" dirty="0"/>
            </a:br>
            <a:endParaRPr sz="1750" dirty="0"/>
          </a:p>
          <a:p>
            <a:pPr marL="457200" lvl="0" indent="-336550" algn="l" rtl="0">
              <a:lnSpc>
                <a:spcPct val="87000"/>
              </a:lnSpc>
              <a:spcBef>
                <a:spcPts val="1000"/>
              </a:spcBef>
              <a:spcAft>
                <a:spcPts val="0"/>
              </a:spcAft>
              <a:buSzPts val="1500"/>
              <a:buFont typeface="Noto Sans Symbols"/>
              <a:buChar char="❑"/>
            </a:pPr>
            <a:r>
              <a:rPr lang="en-GB" sz="1750" dirty="0"/>
              <a:t>The leader's time and effort may be required.</a:t>
            </a:r>
            <a:br>
              <a:rPr lang="en-GB" sz="1750" dirty="0"/>
            </a:br>
            <a:endParaRPr sz="1750" dirty="0"/>
          </a:p>
          <a:p>
            <a:pPr marL="457200" lvl="0" indent="-241300" algn="l" rtl="0">
              <a:lnSpc>
                <a:spcPct val="87000"/>
              </a:lnSpc>
              <a:spcBef>
                <a:spcPts val="1000"/>
              </a:spcBef>
              <a:spcAft>
                <a:spcPts val="0"/>
              </a:spcAft>
              <a:buSzPts val="1000"/>
              <a:buFont typeface="Noto Sans Symbols"/>
              <a:buNone/>
            </a:pPr>
            <a:endParaRPr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6"/>
          <p:cNvSpPr txBox="1">
            <a:spLocks noGrp="1"/>
          </p:cNvSpPr>
          <p:nvPr>
            <p:ph type="title"/>
          </p:nvPr>
        </p:nvSpPr>
        <p:spPr>
          <a:xfrm>
            <a:off x="112190" y="209475"/>
            <a:ext cx="12079810" cy="1543159"/>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lt2"/>
              </a:buClr>
              <a:buSzPts val="2800"/>
              <a:buFont typeface="Rockwell"/>
              <a:buNone/>
            </a:pPr>
            <a:r>
              <a:rPr lang="en-GB" sz="3200" dirty="0">
                <a:latin typeface="Rockwell"/>
                <a:ea typeface="Rockwell"/>
                <a:cs typeface="Rockwell"/>
                <a:sym typeface="Rockwell"/>
              </a:rPr>
              <a:t>Conclusion</a:t>
            </a:r>
            <a:br>
              <a:rPr lang="en-GB" sz="3200" dirty="0">
                <a:latin typeface="Rockwell"/>
                <a:ea typeface="Rockwell"/>
                <a:cs typeface="Rockwell"/>
                <a:sym typeface="Rockwell"/>
              </a:rPr>
            </a:br>
            <a:endParaRPr sz="3200" dirty="0">
              <a:latin typeface="Rockwell"/>
              <a:ea typeface="Rockwell"/>
              <a:cs typeface="Rockwell"/>
              <a:sym typeface="Rockwell"/>
            </a:endParaRPr>
          </a:p>
          <a:p>
            <a:pPr marL="0" lvl="0" indent="0" algn="l" rtl="0">
              <a:spcBef>
                <a:spcPts val="0"/>
              </a:spcBef>
              <a:spcAft>
                <a:spcPts val="0"/>
              </a:spcAft>
              <a:buClr>
                <a:schemeClr val="lt2"/>
              </a:buClr>
              <a:buSzPts val="2800"/>
              <a:buFont typeface="Century Gothic"/>
              <a:buNone/>
            </a:pPr>
            <a:endParaRPr sz="2800" dirty="0">
              <a:latin typeface="Rockwell"/>
              <a:ea typeface="Rockwell"/>
              <a:cs typeface="Rockwell"/>
              <a:sym typeface="Rockwell"/>
            </a:endParaRPr>
          </a:p>
        </p:txBody>
      </p:sp>
      <p:sp>
        <p:nvSpPr>
          <p:cNvPr id="196" name="Google Shape;196;p26"/>
          <p:cNvSpPr txBox="1">
            <a:spLocks noGrp="1"/>
          </p:cNvSpPr>
          <p:nvPr>
            <p:ph type="body" idx="1"/>
          </p:nvPr>
        </p:nvSpPr>
        <p:spPr>
          <a:xfrm>
            <a:off x="112190" y="2004896"/>
            <a:ext cx="11807899" cy="4386155"/>
          </a:xfrm>
          <a:prstGeom prst="rect">
            <a:avLst/>
          </a:prstGeom>
          <a:noFill/>
          <a:ln>
            <a:noFill/>
          </a:ln>
        </p:spPr>
        <p:txBody>
          <a:bodyPr spcFirstLastPara="1" wrap="square" lIns="91425" tIns="45700" rIns="91425" bIns="45700" anchor="t" anchorCtr="0">
            <a:noAutofit/>
          </a:bodyPr>
          <a:lstStyle/>
          <a:p>
            <a:pPr marL="0" lvl="0" indent="0" algn="l" rtl="0">
              <a:lnSpc>
                <a:spcPct val="87000"/>
              </a:lnSpc>
              <a:spcBef>
                <a:spcPts val="0"/>
              </a:spcBef>
              <a:spcAft>
                <a:spcPts val="0"/>
              </a:spcAft>
              <a:buSzPts val="1018"/>
              <a:buNone/>
            </a:pPr>
            <a:r>
              <a:rPr lang="en-GB" sz="2050"/>
              <a:t>I am dedicated to being a caring, emotionally intelligent, and democratic leader. These characteristics, I believe, will make me a successful HR manager. I am confident that I can guide CYNO Healthcare through the change process and position us for the future.</a:t>
            </a:r>
            <a:br>
              <a:rPr lang="en-GB" sz="2050"/>
            </a:br>
            <a:endParaRPr sz="2050"/>
          </a:p>
          <a:p>
            <a:pPr marL="342900" lvl="0" indent="0" algn="l" rtl="0">
              <a:lnSpc>
                <a:spcPct val="87000"/>
              </a:lnSpc>
              <a:spcBef>
                <a:spcPts val="1000"/>
              </a:spcBef>
              <a:spcAft>
                <a:spcPts val="0"/>
              </a:spcAft>
              <a:buSzPts val="1018"/>
              <a:buNone/>
            </a:pPr>
            <a:endParaRPr sz="2050"/>
          </a:p>
          <a:p>
            <a:pPr marL="457200" lvl="0" indent="-347980" algn="l" rtl="0">
              <a:lnSpc>
                <a:spcPct val="87000"/>
              </a:lnSpc>
              <a:spcBef>
                <a:spcPts val="1000"/>
              </a:spcBef>
              <a:spcAft>
                <a:spcPts val="0"/>
              </a:spcAft>
              <a:buSzPts val="1680"/>
              <a:buFont typeface="Noto Sans Symbols"/>
              <a:buChar char="❑"/>
            </a:pPr>
            <a:r>
              <a:rPr lang="en-GB" sz="2050"/>
              <a:t>Future Development Points</a:t>
            </a:r>
            <a:br>
              <a:rPr lang="en-GB" sz="2050"/>
            </a:br>
            <a:endParaRPr sz="2050"/>
          </a:p>
          <a:p>
            <a:pPr marL="457200" lvl="0" indent="-347980" algn="l" rtl="0">
              <a:lnSpc>
                <a:spcPct val="87000"/>
              </a:lnSpc>
              <a:spcBef>
                <a:spcPts val="1000"/>
              </a:spcBef>
              <a:spcAft>
                <a:spcPts val="0"/>
              </a:spcAft>
              <a:buSzPts val="1680"/>
              <a:buFont typeface="Noto Sans Symbols"/>
              <a:buChar char="❑"/>
            </a:pPr>
            <a:r>
              <a:rPr lang="en-GB" sz="2050"/>
              <a:t>Continue to improve my emotional intelligence</a:t>
            </a:r>
            <a:br>
              <a:rPr lang="en-GB" sz="2050"/>
            </a:br>
            <a:endParaRPr sz="2050"/>
          </a:p>
          <a:p>
            <a:pPr marL="457200" lvl="0" indent="-347980" algn="l" rtl="0">
              <a:lnSpc>
                <a:spcPct val="87000"/>
              </a:lnSpc>
              <a:spcBef>
                <a:spcPts val="1000"/>
              </a:spcBef>
              <a:spcAft>
                <a:spcPts val="0"/>
              </a:spcAft>
              <a:buSzPts val="1680"/>
              <a:buFont typeface="Noto Sans Symbols"/>
              <a:buChar char="❑"/>
            </a:pPr>
            <a:r>
              <a:rPr lang="en-GB" sz="2050"/>
              <a:t>Look for opportunities to gain change management experience.</a:t>
            </a:r>
            <a:br>
              <a:rPr lang="en-GB" sz="2050"/>
            </a:br>
            <a:endParaRPr sz="2050"/>
          </a:p>
          <a:p>
            <a:pPr marL="457200" lvl="0" indent="-347980" algn="l" rtl="0">
              <a:lnSpc>
                <a:spcPct val="87000"/>
              </a:lnSpc>
              <a:spcBef>
                <a:spcPts val="1000"/>
              </a:spcBef>
              <a:spcAft>
                <a:spcPts val="0"/>
              </a:spcAft>
              <a:buSzPts val="1680"/>
              <a:buFont typeface="Noto Sans Symbols"/>
              <a:buChar char="❑"/>
            </a:pPr>
            <a:r>
              <a:rPr lang="en-GB" sz="2050"/>
              <a:t>Create a mentoring program for new employees.</a:t>
            </a:r>
            <a:br>
              <a:rPr lang="en-GB" sz="2050"/>
            </a:br>
            <a:endParaRPr sz="2050"/>
          </a:p>
          <a:p>
            <a:pPr marL="457200" lvl="0" indent="-241300" algn="l" rtl="0">
              <a:lnSpc>
                <a:spcPct val="87000"/>
              </a:lnSpc>
              <a:spcBef>
                <a:spcPts val="1000"/>
              </a:spcBef>
              <a:spcAft>
                <a:spcPts val="0"/>
              </a:spcAft>
              <a:buSzPts val="1480"/>
              <a:buFont typeface="Noto Sans Symbols"/>
              <a:buNone/>
            </a:pPr>
            <a:endParaRPr sz="20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7"/>
          <p:cNvSpPr txBox="1">
            <a:spLocks noGrp="1"/>
          </p:cNvSpPr>
          <p:nvPr>
            <p:ph type="title"/>
          </p:nvPr>
        </p:nvSpPr>
        <p:spPr>
          <a:xfrm>
            <a:off x="118143" y="209103"/>
            <a:ext cx="11943227" cy="98178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lt2"/>
              </a:buClr>
              <a:buSzPts val="4200"/>
              <a:buFont typeface="Century Gothic"/>
              <a:buNone/>
            </a:pPr>
            <a:r>
              <a:rPr lang="en-GB" dirty="0"/>
              <a:t>Specific steps</a:t>
            </a:r>
            <a:endParaRPr sz="2800" dirty="0">
              <a:latin typeface="Rockwell"/>
              <a:ea typeface="Rockwell"/>
              <a:cs typeface="Rockwell"/>
              <a:sym typeface="Rockwell"/>
            </a:endParaRPr>
          </a:p>
        </p:txBody>
      </p:sp>
      <p:sp>
        <p:nvSpPr>
          <p:cNvPr id="202" name="Google Shape;202;p27"/>
          <p:cNvSpPr txBox="1">
            <a:spLocks noGrp="1"/>
          </p:cNvSpPr>
          <p:nvPr>
            <p:ph type="body" idx="1"/>
          </p:nvPr>
        </p:nvSpPr>
        <p:spPr>
          <a:xfrm>
            <a:off x="112190" y="2004896"/>
            <a:ext cx="11807899" cy="4386155"/>
          </a:xfrm>
          <a:prstGeom prst="rect">
            <a:avLst/>
          </a:prstGeom>
          <a:noFill/>
          <a:ln>
            <a:noFill/>
          </a:ln>
        </p:spPr>
        <p:txBody>
          <a:bodyPr spcFirstLastPara="1" wrap="square" lIns="91425" tIns="45700" rIns="91425" bIns="45700" anchor="t" anchorCtr="0">
            <a:normAutofit/>
          </a:bodyPr>
          <a:lstStyle/>
          <a:p>
            <a:pPr marL="457200" lvl="0" indent="-342900" algn="l" rtl="0">
              <a:lnSpc>
                <a:spcPct val="107000"/>
              </a:lnSpc>
              <a:spcBef>
                <a:spcPts val="0"/>
              </a:spcBef>
              <a:spcAft>
                <a:spcPts val="0"/>
              </a:spcAft>
              <a:buSzPts val="1600"/>
              <a:buFont typeface="Noto Sans Symbols"/>
              <a:buChar char="❑"/>
            </a:pPr>
            <a:r>
              <a:rPr lang="en-GB"/>
              <a:t>Obtain feedback from employees. I plan to conduct surveys, hold focus groups, and meet with individuals to gather feedback on the proposed changes.</a:t>
            </a:r>
            <a:br>
              <a:rPr lang="en-GB"/>
            </a:br>
            <a:endParaRPr/>
          </a:p>
          <a:p>
            <a:pPr marL="457200" lvl="0" indent="-342900" algn="l" rtl="0">
              <a:lnSpc>
                <a:spcPct val="107000"/>
              </a:lnSpc>
              <a:spcBef>
                <a:spcPts val="1000"/>
              </a:spcBef>
              <a:spcAft>
                <a:spcPts val="0"/>
              </a:spcAft>
              <a:buSzPts val="1600"/>
              <a:buFont typeface="Noto Sans Symbols"/>
              <a:buChar char="❑"/>
            </a:pPr>
            <a:r>
              <a:rPr lang="en-GB"/>
              <a:t>Develop a communication plan. I will develop a communication strategy outlining how and when employees will be informed of the change.</a:t>
            </a:r>
            <a:br>
              <a:rPr lang="en-GB"/>
            </a:br>
            <a:endParaRPr/>
          </a:p>
          <a:p>
            <a:pPr marL="457200" lvl="0" indent="-342900" algn="l" rtl="0">
              <a:lnSpc>
                <a:spcPct val="107000"/>
              </a:lnSpc>
              <a:spcBef>
                <a:spcPts val="1000"/>
              </a:spcBef>
              <a:spcAft>
                <a:spcPts val="0"/>
              </a:spcAft>
              <a:buSzPts val="1600"/>
              <a:buFont typeface="Noto Sans Symbols"/>
              <a:buChar char="❑"/>
            </a:pPr>
            <a:r>
              <a:rPr lang="en-GB"/>
              <a:t>Provide training and support. I will train employees on how to operate the new machines. I will also provide ongoing assistance to employees as they adjust to the change.</a:t>
            </a:r>
            <a:br>
              <a:rPr lang="en-GB"/>
            </a:br>
            <a:endParaRPr/>
          </a:p>
          <a:p>
            <a:pPr marL="457200" lvl="0" indent="-342900" algn="l" rtl="0">
              <a:lnSpc>
                <a:spcPct val="107000"/>
              </a:lnSpc>
              <a:spcBef>
                <a:spcPts val="1000"/>
              </a:spcBef>
              <a:spcAft>
                <a:spcPts val="0"/>
              </a:spcAft>
              <a:buSzPts val="1600"/>
              <a:buFont typeface="Noto Sans Symbols"/>
              <a:buChar char="❑"/>
            </a:pPr>
            <a:r>
              <a:rPr lang="en-GB"/>
              <a:t>Monitor progress and make adjustments as needed. I will keep an eye on the progress of the change and make any necessary adjustments.</a:t>
            </a:r>
            <a:br>
              <a:rPr lang="en-GB"/>
            </a:br>
            <a:endParaRPr/>
          </a:p>
          <a:p>
            <a:pPr marL="457200" lvl="0" indent="-241300" algn="l" rtl="0">
              <a:lnSpc>
                <a:spcPct val="107000"/>
              </a:lnSpc>
              <a:spcBef>
                <a:spcPts val="1000"/>
              </a:spcBef>
              <a:spcAft>
                <a:spcPts val="0"/>
              </a:spcAft>
              <a:buSzPts val="1600"/>
              <a:buFont typeface="Noto Sans Symbols"/>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28"/>
          <p:cNvSpPr txBox="1">
            <a:spLocks noGrp="1"/>
          </p:cNvSpPr>
          <p:nvPr>
            <p:ph type="title"/>
          </p:nvPr>
        </p:nvSpPr>
        <p:spPr>
          <a:xfrm>
            <a:off x="396229" y="320204"/>
            <a:ext cx="9601105" cy="738373"/>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lt2"/>
              </a:buClr>
              <a:buSzPts val="2800"/>
              <a:buFont typeface="Rockwell"/>
              <a:buNone/>
            </a:pPr>
            <a:r>
              <a:rPr lang="en-GB" sz="3200" b="1">
                <a:latin typeface="Rockwell"/>
                <a:ea typeface="Rockwell"/>
                <a:cs typeface="Rockwell"/>
                <a:sym typeface="Rockwell"/>
              </a:rPr>
              <a:t>References</a:t>
            </a:r>
            <a:endParaRPr sz="3200" b="1">
              <a:latin typeface="Rockwell"/>
              <a:ea typeface="Rockwell"/>
              <a:cs typeface="Rockwell"/>
              <a:sym typeface="Rockwell"/>
            </a:endParaRPr>
          </a:p>
        </p:txBody>
      </p:sp>
      <p:sp>
        <p:nvSpPr>
          <p:cNvPr id="208" name="Google Shape;208;p28"/>
          <p:cNvSpPr txBox="1">
            <a:spLocks noGrp="1"/>
          </p:cNvSpPr>
          <p:nvPr>
            <p:ph type="body" idx="1"/>
          </p:nvPr>
        </p:nvSpPr>
        <p:spPr>
          <a:xfrm>
            <a:off x="72900" y="798287"/>
            <a:ext cx="12423900" cy="6633028"/>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600"/>
              <a:buFont typeface="Noto Sans Symbols"/>
              <a:buChar char="❑"/>
            </a:pPr>
            <a:r>
              <a:rPr lang="en-GB" dirty="0"/>
              <a:t>Jan, </a:t>
            </a:r>
            <a:r>
              <a:rPr lang="en-GB" dirty="0" err="1"/>
              <a:t>Vermeiren</a:t>
            </a:r>
            <a:r>
              <a:rPr lang="en-GB" dirty="0"/>
              <a:t> (2019) The Compassionate Leader: How to Create the Space for an Inspiring Vibe.</a:t>
            </a:r>
          </a:p>
          <a:p>
            <a:pPr marL="342900" lvl="0" indent="-342900" algn="l" rtl="0">
              <a:spcBef>
                <a:spcPts val="0"/>
              </a:spcBef>
              <a:spcAft>
                <a:spcPts val="0"/>
              </a:spcAft>
              <a:buSzPts val="1600"/>
              <a:buFont typeface="Noto Sans Symbols"/>
              <a:buChar char="❑"/>
            </a:pPr>
            <a:endParaRPr lang="en-GB" dirty="0"/>
          </a:p>
          <a:p>
            <a:pPr marL="342900" lvl="0" indent="-342900" algn="l" rtl="0">
              <a:spcBef>
                <a:spcPts val="0"/>
              </a:spcBef>
              <a:spcAft>
                <a:spcPts val="0"/>
              </a:spcAft>
              <a:buSzPts val="1600"/>
              <a:buFont typeface="Noto Sans Symbols"/>
              <a:buChar char="❑"/>
            </a:pPr>
            <a:r>
              <a:rPr lang="en-GB" dirty="0"/>
              <a:t>Goleman, D. (1998) Emotional Intelligence: Why It Matters More Than IQ Bantam Books.</a:t>
            </a:r>
            <a:endParaRPr sz="1800" dirty="0">
              <a:latin typeface="Rockwell"/>
              <a:ea typeface="Rockwell"/>
              <a:cs typeface="Rockwell"/>
              <a:sym typeface="Rockwell"/>
            </a:endParaRPr>
          </a:p>
          <a:p>
            <a:pPr marL="342900" lvl="0" indent="-342900" algn="l" rtl="0">
              <a:spcBef>
                <a:spcPts val="1000"/>
              </a:spcBef>
              <a:spcAft>
                <a:spcPts val="0"/>
              </a:spcAft>
              <a:buSzPts val="1600"/>
              <a:buFont typeface="Noto Sans Symbols"/>
              <a:buChar char="❑"/>
            </a:pPr>
            <a:r>
              <a:rPr lang="en-GB" dirty="0"/>
              <a:t>Heifetz, R. A., &amp; </a:t>
            </a:r>
            <a:r>
              <a:rPr lang="en-GB" dirty="0" err="1"/>
              <a:t>Linsky</a:t>
            </a:r>
            <a:r>
              <a:rPr lang="en-GB" dirty="0"/>
              <a:t>, S. (2002). Leadership on the Line. Harvard Business School Press.</a:t>
            </a:r>
            <a:br>
              <a:rPr lang="en-GB" dirty="0"/>
            </a:br>
            <a:endParaRPr dirty="0"/>
          </a:p>
          <a:p>
            <a:pPr marL="342900" lvl="0" indent="-342900" algn="l" rtl="0">
              <a:spcBef>
                <a:spcPts val="1000"/>
              </a:spcBef>
              <a:spcAft>
                <a:spcPts val="0"/>
              </a:spcAft>
              <a:buSzPts val="1600"/>
              <a:buFont typeface="Noto Sans Symbols"/>
              <a:buChar char="❑"/>
            </a:pPr>
            <a:r>
              <a:rPr lang="en-GB" dirty="0"/>
              <a:t>Kotter, J. P. (2008) A Sense of Urgency Harvard Business School Press.</a:t>
            </a:r>
            <a:br>
              <a:rPr lang="en-GB" dirty="0"/>
            </a:br>
            <a:endParaRPr dirty="0"/>
          </a:p>
          <a:p>
            <a:pPr marL="342900" lvl="0" indent="-342900" algn="l" rtl="0">
              <a:spcBef>
                <a:spcPts val="1000"/>
              </a:spcBef>
              <a:spcAft>
                <a:spcPts val="0"/>
              </a:spcAft>
              <a:buSzPts val="1600"/>
              <a:buFont typeface="Noto Sans Symbols"/>
              <a:buChar char="❑"/>
            </a:pPr>
            <a:r>
              <a:rPr lang="en-GB" dirty="0"/>
              <a:t> Kouzes, J. M., &amp; Posner, B. Z. (2013). The Leadership Challenge: How to Make Extraordinary Things Happen in Organizations Jossey-Bass.</a:t>
            </a:r>
            <a:br>
              <a:rPr lang="en-GB" dirty="0"/>
            </a:br>
            <a:endParaRPr dirty="0"/>
          </a:p>
          <a:p>
            <a:pPr marL="342900" lvl="0" indent="-342900" algn="l" rtl="0">
              <a:spcBef>
                <a:spcPts val="1000"/>
              </a:spcBef>
              <a:spcAft>
                <a:spcPts val="0"/>
              </a:spcAft>
              <a:buSzPts val="1600"/>
              <a:buFont typeface="Noto Sans Symbols"/>
              <a:buChar char="❑"/>
            </a:pPr>
            <a:r>
              <a:rPr lang="en-GB" dirty="0"/>
              <a:t>Northouse, P. G. (2016). Leadership: Theory and Practice (8th ed.). SAGE Publications.</a:t>
            </a:r>
            <a:br>
              <a:rPr lang="en-GB" dirty="0"/>
            </a:br>
            <a:endParaRPr dirty="0"/>
          </a:p>
          <a:p>
            <a:pPr marL="342900" lvl="0" indent="-342900" algn="l" rtl="0">
              <a:spcBef>
                <a:spcPts val="1000"/>
              </a:spcBef>
              <a:spcAft>
                <a:spcPts val="0"/>
              </a:spcAft>
              <a:buSzPts val="1600"/>
              <a:buFont typeface="Noto Sans Symbols"/>
              <a:buChar char="❑"/>
            </a:pPr>
            <a:r>
              <a:rPr lang="en-GB" dirty="0"/>
              <a:t>Yukl, G. (2013). Leadership in Organizations (8th ed.). Pearson.</a:t>
            </a:r>
            <a:br>
              <a:rPr lang="en-GB" dirty="0"/>
            </a:br>
            <a:endParaRPr dirty="0"/>
          </a:p>
          <a:p>
            <a:pPr marL="342900" lvl="0" indent="-342900" algn="l" rtl="0">
              <a:spcBef>
                <a:spcPts val="1000"/>
              </a:spcBef>
              <a:spcAft>
                <a:spcPts val="0"/>
              </a:spcAft>
              <a:buSzPts val="1600"/>
              <a:buFont typeface="Noto Sans Symbols"/>
              <a:buChar char="❑"/>
            </a:pPr>
            <a:r>
              <a:rPr lang="en-GB" dirty="0" err="1"/>
              <a:t>Tichy</a:t>
            </a:r>
            <a:r>
              <a:rPr lang="en-GB" dirty="0"/>
              <a:t>, N. M. (1997), Change Waves: Creating Corporate Agility in Fast-Changing Times, Perseus Books.</a:t>
            </a:r>
            <a:br>
              <a:rPr lang="en-GB" dirty="0"/>
            </a:br>
            <a:endParaRPr dirty="0"/>
          </a:p>
          <a:p>
            <a:pPr marL="342900" lvl="0" indent="-342900" algn="l" rtl="0">
              <a:spcBef>
                <a:spcPts val="1000"/>
              </a:spcBef>
              <a:spcAft>
                <a:spcPts val="0"/>
              </a:spcAft>
              <a:buSzPts val="1600"/>
              <a:buFont typeface="Noto Sans Symbols"/>
              <a:buChar char="❑"/>
            </a:pPr>
            <a:r>
              <a:rPr lang="en-GB" dirty="0"/>
              <a:t>Kotter, J. P. (1996), Leading Change. Harvard Business School Press.</a:t>
            </a:r>
            <a:br>
              <a:rPr lang="en-GB" dirty="0"/>
            </a:br>
            <a:endParaRPr dirty="0"/>
          </a:p>
          <a:p>
            <a:pPr marL="342900" lvl="0" indent="-281940" algn="l" rtl="0">
              <a:spcBef>
                <a:spcPts val="1000"/>
              </a:spcBef>
              <a:spcAft>
                <a:spcPts val="0"/>
              </a:spcAft>
              <a:buSzPts val="960"/>
              <a:buFont typeface="Noto Sans Symbols"/>
              <a:buNone/>
            </a:pPr>
            <a:endParaRPr sz="1200" dirty="0">
              <a:latin typeface="Rockwell"/>
              <a:ea typeface="Rockwell"/>
              <a:cs typeface="Rockwell"/>
              <a:sym typeface="Rockwell"/>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1369</Words>
  <Application>Microsoft Office PowerPoint</Application>
  <PresentationFormat>Widescreen</PresentationFormat>
  <Paragraphs>73</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Arial</vt:lpstr>
      <vt:lpstr>Century Gothic</vt:lpstr>
      <vt:lpstr>Rockwell</vt:lpstr>
      <vt:lpstr>Noto Sans Symbols</vt:lpstr>
      <vt:lpstr>Ion</vt:lpstr>
      <vt:lpstr> Embracing Change with a Democratic Approach</vt:lpstr>
      <vt:lpstr>         Compassionate Leadership   </vt:lpstr>
      <vt:lpstr>      Questionnaires as a Research Tool</vt:lpstr>
      <vt:lpstr>          Emotional Intelligence in      Organizations</vt:lpstr>
      <vt:lpstr>      The Importance of Change in     Organizations</vt:lpstr>
      <vt:lpstr> Implementing Change with a Democratic Leadership Style </vt:lpstr>
      <vt:lpstr>Positive and Negative Aspects of Democratic Leadership </vt:lpstr>
      <vt:lpstr>Conclusion  </vt:lpstr>
      <vt:lpstr>Specific steps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Embracing Change with a Democratic Approach</dc:title>
  <dc:creator>mihaela</dc:creator>
  <cp:lastModifiedBy>mihaela costache</cp:lastModifiedBy>
  <cp:revision>3</cp:revision>
  <dcterms:modified xsi:type="dcterms:W3CDTF">2023-12-09T12:09:29Z</dcterms:modified>
</cp:coreProperties>
</file>