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69" r:id="rId4"/>
    <p:sldId id="266" r:id="rId5"/>
    <p:sldId id="258" r:id="rId6"/>
    <p:sldId id="260" r:id="rId7"/>
    <p:sldId id="267" r:id="rId8"/>
  </p:sldIdLst>
  <p:sldSz cx="9144000" cy="6858000" type="screen4x3"/>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4" d="100"/>
          <a:sy n="124" d="100"/>
        </p:scale>
        <p:origin x="414" y="108"/>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
        <p:nvSpPr>
          <p:cNvPr id="17" name="bk object 17"/>
          <p:cNvSpPr/>
          <p:nvPr/>
        </p:nvSpPr>
        <p:spPr>
          <a:xfrm>
            <a:off x="3492500" y="203200"/>
            <a:ext cx="2201332" cy="1240366"/>
          </a:xfrm>
          <a:prstGeom prst="rect">
            <a:avLst/>
          </a:prstGeom>
          <a:blipFill>
            <a:blip r:embed="rId3" cstate="print"/>
            <a:stretch>
              <a:fillRect/>
            </a:stretch>
          </a:blipFill>
        </p:spPr>
        <p:txBody>
          <a:bodyPr wrap="square" lIns="0" tIns="0" rIns="0" bIns="0" rtlCol="0"/>
          <a:lstStyle/>
          <a:p>
            <a:endParaRPr/>
          </a:p>
        </p:txBody>
      </p:sp>
      <p:sp>
        <p:nvSpPr>
          <p:cNvPr id="2" name="Holder 2"/>
          <p:cNvSpPr>
            <a:spLocks noGrp="1"/>
          </p:cNvSpPr>
          <p:nvPr>
            <p:ph type="ctrTitle"/>
          </p:nvPr>
        </p:nvSpPr>
        <p:spPr>
          <a:xfrm>
            <a:off x="3826637" y="361878"/>
            <a:ext cx="1490725" cy="695960"/>
          </a:xfrm>
          <a:prstGeom prst="rect">
            <a:avLst/>
          </a:prstGeom>
        </p:spPr>
        <p:txBody>
          <a:bodyPr wrap="square" lIns="0" tIns="0" rIns="0" bIns="0">
            <a:spAutoFit/>
          </a:bodyPr>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p:txBody>
          <a:bodyPr lIns="0" tIns="0" rIns="0" bIns="0"/>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3/11/2019</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3/11/2019</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3/11/2019</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3/11/2019</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9144000" cy="6857999"/>
          </a:xfrm>
          <a:prstGeom prst="rect">
            <a:avLst/>
          </a:prstGeom>
          <a:blipFill>
            <a:blip r:embed="rId7" cstate="print"/>
            <a:stretch>
              <a:fillRect/>
            </a:stretch>
          </a:blipFill>
        </p:spPr>
        <p:txBody>
          <a:bodyPr wrap="square" lIns="0" tIns="0" rIns="0" bIns="0" rtlCol="0"/>
          <a:lstStyle/>
          <a:p>
            <a:endParaRPr/>
          </a:p>
        </p:txBody>
      </p:sp>
      <p:sp>
        <p:nvSpPr>
          <p:cNvPr id="2" name="Holder 2"/>
          <p:cNvSpPr>
            <a:spLocks noGrp="1"/>
          </p:cNvSpPr>
          <p:nvPr>
            <p:ph type="title"/>
          </p:nvPr>
        </p:nvSpPr>
        <p:spPr>
          <a:xfrm>
            <a:off x="934052" y="154432"/>
            <a:ext cx="7275894" cy="1365250"/>
          </a:xfrm>
          <a:prstGeom prst="rect">
            <a:avLst/>
          </a:prstGeom>
        </p:spPr>
        <p:txBody>
          <a:bodyPr wrap="square" lIns="0" tIns="0" rIns="0" bIns="0">
            <a:spAutoFit/>
          </a:bodyPr>
          <a:lstStyle>
            <a:lvl1pPr>
              <a:defRPr sz="4400" b="0" i="0">
                <a:solidFill>
                  <a:schemeClr val="tx1"/>
                </a:solidFill>
                <a:latin typeface="Arial Rounded MT Bold"/>
                <a:cs typeface="Arial Rounded MT Bold"/>
              </a:defRPr>
            </a:lvl1pPr>
          </a:lstStyle>
          <a:p>
            <a:endParaRPr/>
          </a:p>
        </p:txBody>
      </p:sp>
      <p:sp>
        <p:nvSpPr>
          <p:cNvPr id="3" name="Holder 3"/>
          <p:cNvSpPr>
            <a:spLocks noGrp="1"/>
          </p:cNvSpPr>
          <p:nvPr>
            <p:ph type="body" idx="1"/>
          </p:nvPr>
        </p:nvSpPr>
        <p:spPr>
          <a:xfrm>
            <a:off x="438149" y="1317831"/>
            <a:ext cx="8267700" cy="3903345"/>
          </a:xfrm>
          <a:prstGeom prst="rect">
            <a:avLst/>
          </a:prstGeom>
        </p:spPr>
        <p:txBody>
          <a:bodyPr wrap="square" lIns="0" tIns="0" rIns="0" bIns="0">
            <a:spAutoFit/>
          </a:bodyPr>
          <a:lstStyle>
            <a:lvl1pPr>
              <a:defRPr sz="28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3/11/2019</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0" y="0"/>
            <a:ext cx="9144000" cy="6857999"/>
          </a:xfrm>
          <a:prstGeom prst="rect">
            <a:avLst/>
          </a:prstGeom>
          <a:blipFill>
            <a:blip r:embed="rId2" cstate="print"/>
            <a:stretch>
              <a:fillRect/>
            </a:stretch>
          </a:blipFill>
        </p:spPr>
        <p:txBody>
          <a:bodyPr wrap="square" lIns="0" tIns="0" rIns="0" bIns="0" rtlCol="0"/>
          <a:lstStyle/>
          <a:p>
            <a:endParaRPr/>
          </a:p>
        </p:txBody>
      </p:sp>
      <p:sp>
        <p:nvSpPr>
          <p:cNvPr id="3" name="object 3"/>
          <p:cNvSpPr/>
          <p:nvPr/>
        </p:nvSpPr>
        <p:spPr>
          <a:xfrm>
            <a:off x="2857500" y="1960032"/>
            <a:ext cx="3716867" cy="1244600"/>
          </a:xfrm>
          <a:prstGeom prst="rect">
            <a:avLst/>
          </a:prstGeom>
          <a:blipFill>
            <a:blip r:embed="rId3" cstate="print"/>
            <a:stretch>
              <a:fillRect/>
            </a:stretch>
          </a:blipFill>
        </p:spPr>
        <p:txBody>
          <a:bodyPr wrap="square" lIns="0" tIns="0" rIns="0" bIns="0" rtlCol="0"/>
          <a:lstStyle/>
          <a:p>
            <a:endParaRPr/>
          </a:p>
        </p:txBody>
      </p:sp>
      <p:sp>
        <p:nvSpPr>
          <p:cNvPr id="4" name="object 4"/>
          <p:cNvSpPr txBox="1"/>
          <p:nvPr/>
        </p:nvSpPr>
        <p:spPr>
          <a:xfrm>
            <a:off x="804108" y="1999623"/>
            <a:ext cx="7925434" cy="1466850"/>
          </a:xfrm>
          <a:prstGeom prst="rect">
            <a:avLst/>
          </a:prstGeom>
        </p:spPr>
        <p:txBody>
          <a:bodyPr vert="horz" wrap="square" lIns="0" tIns="134620" rIns="0" bIns="0" rtlCol="0">
            <a:spAutoFit/>
          </a:bodyPr>
          <a:lstStyle/>
          <a:p>
            <a:pPr marL="2401570">
              <a:lnSpc>
                <a:spcPct val="100000"/>
              </a:lnSpc>
              <a:spcBef>
                <a:spcPts val="1060"/>
              </a:spcBef>
            </a:pPr>
            <a:r>
              <a:rPr sz="4400" spc="-5" dirty="0">
                <a:latin typeface="Arial Rounded MT Bold"/>
                <a:cs typeface="Arial Rounded MT Bold"/>
              </a:rPr>
              <a:t>BMSK4003</a:t>
            </a:r>
            <a:endParaRPr sz="4400">
              <a:latin typeface="Arial Rounded MT Bold"/>
              <a:cs typeface="Arial Rounded MT Bold"/>
            </a:endParaRPr>
          </a:p>
          <a:p>
            <a:pPr marL="12700">
              <a:lnSpc>
                <a:spcPct val="100000"/>
              </a:lnSpc>
              <a:spcBef>
                <a:spcPts val="785"/>
              </a:spcBef>
            </a:pPr>
            <a:r>
              <a:rPr sz="3600" spc="-5" dirty="0">
                <a:solidFill>
                  <a:srgbClr val="BFBFBF"/>
                </a:solidFill>
                <a:latin typeface="Arial Rounded MT Bold"/>
                <a:cs typeface="Arial Rounded MT Bold"/>
              </a:rPr>
              <a:t>Digital </a:t>
            </a:r>
            <a:r>
              <a:rPr sz="3600" spc="-20" dirty="0">
                <a:solidFill>
                  <a:srgbClr val="BFBFBF"/>
                </a:solidFill>
                <a:latin typeface="Arial Rounded MT Bold"/>
                <a:cs typeface="Arial Rounded MT Bold"/>
              </a:rPr>
              <a:t>Skills </a:t>
            </a:r>
            <a:r>
              <a:rPr sz="3600" spc="-5" dirty="0">
                <a:solidFill>
                  <a:srgbClr val="BFBFBF"/>
                </a:solidFill>
                <a:latin typeface="Arial Rounded MT Bold"/>
                <a:cs typeface="Arial Rounded MT Bold"/>
              </a:rPr>
              <a:t>and </a:t>
            </a:r>
            <a:r>
              <a:rPr sz="3600" spc="-40" dirty="0">
                <a:solidFill>
                  <a:srgbClr val="BFBFBF"/>
                </a:solidFill>
                <a:latin typeface="Arial Rounded MT Bold"/>
                <a:cs typeface="Arial Rounded MT Bold"/>
              </a:rPr>
              <a:t>Research</a:t>
            </a:r>
            <a:r>
              <a:rPr sz="3600" spc="10" dirty="0">
                <a:solidFill>
                  <a:srgbClr val="BFBFBF"/>
                </a:solidFill>
                <a:latin typeface="Arial Rounded MT Bold"/>
                <a:cs typeface="Arial Rounded MT Bold"/>
              </a:rPr>
              <a:t> </a:t>
            </a:r>
            <a:r>
              <a:rPr sz="3600" spc="-5" dirty="0">
                <a:solidFill>
                  <a:srgbClr val="BFBFBF"/>
                </a:solidFill>
                <a:latin typeface="Arial Rounded MT Bold"/>
                <a:cs typeface="Arial Rounded MT Bold"/>
              </a:rPr>
              <a:t>Methods</a:t>
            </a:r>
            <a:endParaRPr sz="3600">
              <a:latin typeface="Arial Rounded MT Bold"/>
              <a:cs typeface="Arial Rounded MT Bold"/>
            </a:endParaRPr>
          </a:p>
        </p:txBody>
      </p:sp>
      <p:sp>
        <p:nvSpPr>
          <p:cNvPr id="5" name="object 5"/>
          <p:cNvSpPr txBox="1"/>
          <p:nvPr/>
        </p:nvSpPr>
        <p:spPr>
          <a:xfrm>
            <a:off x="1016071" y="4797154"/>
            <a:ext cx="7361555" cy="695960"/>
          </a:xfrm>
          <a:prstGeom prst="rect">
            <a:avLst/>
          </a:prstGeom>
        </p:spPr>
        <p:txBody>
          <a:bodyPr vert="horz" wrap="square" lIns="0" tIns="12700" rIns="0" bIns="0" rtlCol="0">
            <a:spAutoFit/>
          </a:bodyPr>
          <a:lstStyle/>
          <a:p>
            <a:pPr marL="12700">
              <a:lnSpc>
                <a:spcPct val="100000"/>
              </a:lnSpc>
              <a:spcBef>
                <a:spcPts val="100"/>
              </a:spcBef>
            </a:pPr>
            <a:r>
              <a:rPr lang="en-GB" sz="4400" spc="-5" dirty="0" smtClean="0">
                <a:latin typeface="Arial"/>
                <a:cs typeface="Arial"/>
              </a:rPr>
              <a:t>Submission of assessment 2</a:t>
            </a:r>
            <a:endParaRPr sz="4400" dirty="0">
              <a:latin typeface="Arial"/>
              <a:cs typeface="Arial"/>
            </a:endParaRPr>
          </a:p>
        </p:txBody>
      </p:sp>
      <p:sp>
        <p:nvSpPr>
          <p:cNvPr id="6" name="object 6"/>
          <p:cNvSpPr/>
          <p:nvPr/>
        </p:nvSpPr>
        <p:spPr>
          <a:xfrm>
            <a:off x="436033" y="1100666"/>
            <a:ext cx="8398932" cy="1134533"/>
          </a:xfrm>
          <a:prstGeom prst="rect">
            <a:avLst/>
          </a:prstGeom>
          <a:blipFill>
            <a:blip r:embed="rId4" cstate="print"/>
            <a:stretch>
              <a:fillRect/>
            </a:stretch>
          </a:blipFill>
        </p:spPr>
        <p:txBody>
          <a:bodyPr wrap="square" lIns="0" tIns="0" rIns="0" bIns="0" rtlCol="0"/>
          <a:lstStyle/>
          <a:p>
            <a:endParaRPr/>
          </a:p>
        </p:txBody>
      </p:sp>
      <p:sp>
        <p:nvSpPr>
          <p:cNvPr id="7" name="object 7"/>
          <p:cNvSpPr txBox="1">
            <a:spLocks noGrp="1"/>
          </p:cNvSpPr>
          <p:nvPr>
            <p:ph type="title"/>
          </p:nvPr>
        </p:nvSpPr>
        <p:spPr>
          <a:xfrm>
            <a:off x="744662" y="1247086"/>
            <a:ext cx="7747634" cy="635000"/>
          </a:xfrm>
          <a:prstGeom prst="rect">
            <a:avLst/>
          </a:prstGeom>
        </p:spPr>
        <p:txBody>
          <a:bodyPr vert="horz" wrap="square" lIns="0" tIns="12700" rIns="0" bIns="0" rtlCol="0">
            <a:spAutoFit/>
          </a:bodyPr>
          <a:lstStyle/>
          <a:p>
            <a:pPr marL="12700">
              <a:lnSpc>
                <a:spcPct val="100000"/>
              </a:lnSpc>
              <a:spcBef>
                <a:spcPts val="100"/>
              </a:spcBef>
            </a:pPr>
            <a:r>
              <a:rPr sz="4000" spc="5" dirty="0"/>
              <a:t>CertHE </a:t>
            </a:r>
            <a:r>
              <a:rPr sz="4000" spc="-20" dirty="0"/>
              <a:t>Skills for </a:t>
            </a:r>
            <a:r>
              <a:rPr sz="4000" spc="-5" dirty="0"/>
              <a:t>the</a:t>
            </a:r>
            <a:r>
              <a:rPr sz="4000" spc="-40" dirty="0"/>
              <a:t> Workplace</a:t>
            </a:r>
            <a:endParaRPr sz="40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4052" y="154432"/>
            <a:ext cx="7275894" cy="1354217"/>
          </a:xfrm>
        </p:spPr>
        <p:txBody>
          <a:bodyPr/>
          <a:lstStyle/>
          <a:p>
            <a:pPr algn="ctr"/>
            <a:r>
              <a:rPr lang="en-GB" dirty="0" smtClean="0"/>
              <a:t>Submission of assessment 2</a:t>
            </a:r>
            <a:endParaRPr lang="en-GB" dirty="0"/>
          </a:p>
        </p:txBody>
      </p:sp>
      <p:sp>
        <p:nvSpPr>
          <p:cNvPr id="3" name="Text Placeholder 2"/>
          <p:cNvSpPr>
            <a:spLocks noGrp="1"/>
          </p:cNvSpPr>
          <p:nvPr>
            <p:ph type="body" idx="1"/>
          </p:nvPr>
        </p:nvSpPr>
        <p:spPr>
          <a:xfrm>
            <a:off x="438149" y="1317831"/>
            <a:ext cx="8267700" cy="3877985"/>
          </a:xfrm>
        </p:spPr>
        <p:txBody>
          <a:bodyPr/>
          <a:lstStyle/>
          <a:p>
            <a:r>
              <a:rPr lang="en-GB" dirty="0" smtClean="0"/>
              <a:t>5</a:t>
            </a:r>
            <a:r>
              <a:rPr lang="en-GB" baseline="30000" dirty="0" smtClean="0"/>
              <a:t>th</a:t>
            </a:r>
            <a:r>
              <a:rPr lang="en-GB" dirty="0" smtClean="0"/>
              <a:t> April 3pm via Turn it link</a:t>
            </a:r>
          </a:p>
          <a:p>
            <a:endParaRPr lang="en-GB" dirty="0"/>
          </a:p>
          <a:p>
            <a:r>
              <a:rPr lang="en-GB" dirty="0" smtClean="0"/>
              <a:t>Submit a word document with</a:t>
            </a:r>
          </a:p>
          <a:p>
            <a:r>
              <a:rPr lang="en-GB" dirty="0" smtClean="0"/>
              <a:t>Your name</a:t>
            </a:r>
          </a:p>
          <a:p>
            <a:r>
              <a:rPr lang="en-GB" dirty="0" smtClean="0"/>
              <a:t>Student number</a:t>
            </a:r>
          </a:p>
          <a:p>
            <a:r>
              <a:rPr lang="en-GB" dirty="0" smtClean="0"/>
              <a:t>Group members name</a:t>
            </a:r>
          </a:p>
          <a:p>
            <a:r>
              <a:rPr lang="en-GB" dirty="0" smtClean="0"/>
              <a:t>Name of business</a:t>
            </a:r>
          </a:p>
          <a:p>
            <a:r>
              <a:rPr lang="en-GB" dirty="0" smtClean="0"/>
              <a:t>Group Gmail &amp; Password</a:t>
            </a:r>
          </a:p>
          <a:p>
            <a:r>
              <a:rPr lang="en-GB" dirty="0" smtClean="0"/>
              <a:t>Brief contribution audit</a:t>
            </a:r>
          </a:p>
        </p:txBody>
      </p:sp>
    </p:spTree>
    <p:extLst>
      <p:ext uri="{BB962C8B-B14F-4D97-AF65-F5344CB8AC3E}">
        <p14:creationId xmlns:p14="http://schemas.microsoft.com/office/powerpoint/2010/main" val="2748733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4052" y="154432"/>
            <a:ext cx="7275894" cy="677108"/>
          </a:xfrm>
        </p:spPr>
        <p:txBody>
          <a:bodyPr/>
          <a:lstStyle/>
          <a:p>
            <a:r>
              <a:rPr lang="en-GB" dirty="0" smtClean="0"/>
              <a:t>Contribution Audit</a:t>
            </a:r>
            <a:endParaRPr lang="en-GB" dirty="0"/>
          </a:p>
        </p:txBody>
      </p:sp>
      <p:sp>
        <p:nvSpPr>
          <p:cNvPr id="3" name="Text Placeholder 2"/>
          <p:cNvSpPr>
            <a:spLocks noGrp="1"/>
          </p:cNvSpPr>
          <p:nvPr>
            <p:ph type="body" idx="1"/>
          </p:nvPr>
        </p:nvSpPr>
        <p:spPr>
          <a:xfrm>
            <a:off x="438149" y="1317831"/>
            <a:ext cx="8267700" cy="2154436"/>
          </a:xfrm>
        </p:spPr>
        <p:txBody>
          <a:bodyPr/>
          <a:lstStyle/>
          <a:p>
            <a:r>
              <a:rPr lang="en-GB" dirty="0" smtClean="0"/>
              <a:t>List of group members names and their specific contribution to questionnaires and Website</a:t>
            </a:r>
          </a:p>
          <a:p>
            <a:endParaRPr lang="en-GB" dirty="0"/>
          </a:p>
          <a:p>
            <a:endParaRPr lang="en-GB" dirty="0" smtClean="0"/>
          </a:p>
          <a:p>
            <a:endParaRPr lang="en-GB" dirty="0"/>
          </a:p>
        </p:txBody>
      </p:sp>
    </p:spTree>
    <p:extLst>
      <p:ext uri="{BB962C8B-B14F-4D97-AF65-F5344CB8AC3E}">
        <p14:creationId xmlns:p14="http://schemas.microsoft.com/office/powerpoint/2010/main" val="7824361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386"/>
            <a:ext cx="7275894" cy="1107996"/>
          </a:xfrm>
        </p:spPr>
        <p:txBody>
          <a:bodyPr/>
          <a:lstStyle/>
          <a:p>
            <a:r>
              <a:rPr lang="en-GB" sz="3600" dirty="0" smtClean="0"/>
              <a:t>Assessment Group Task – Time Scales </a:t>
            </a:r>
            <a:r>
              <a:rPr lang="en-GB" sz="1400" dirty="0" smtClean="0"/>
              <a:t>(contribution to module mark 50%)</a:t>
            </a:r>
            <a:endParaRPr lang="en-GB" dirty="0"/>
          </a:p>
        </p:txBody>
      </p:sp>
      <p:sp>
        <p:nvSpPr>
          <p:cNvPr id="3" name="Text Placeholder 2"/>
          <p:cNvSpPr>
            <a:spLocks noGrp="1"/>
          </p:cNvSpPr>
          <p:nvPr>
            <p:ph type="body" idx="1"/>
          </p:nvPr>
        </p:nvSpPr>
        <p:spPr>
          <a:xfrm>
            <a:off x="457200" y="1066800"/>
            <a:ext cx="8267700" cy="4801314"/>
          </a:xfrm>
        </p:spPr>
        <p:txBody>
          <a:bodyPr/>
          <a:lstStyle/>
          <a:p>
            <a:pPr marL="457200" indent="-457200">
              <a:buFont typeface="+mj-lt"/>
              <a:buAutoNum type="arabicPeriod"/>
            </a:pPr>
            <a:r>
              <a:rPr lang="en-GB" sz="2000" dirty="0" smtClean="0"/>
              <a:t>Produce </a:t>
            </a:r>
            <a:r>
              <a:rPr lang="en-GB" sz="2000" dirty="0"/>
              <a:t>a questionnaire using Google Forms.  The questions posed will be for the purpose of market research for your business plan in the module Managing Enterprise in the 21st century.  You should aim to include 10 questions.  The questionnaire will be distributed to other students on your course to complete.  Having gathered the data, you will produce graphs and extrapolate key statistics.  This task is to be completed </a:t>
            </a:r>
            <a:r>
              <a:rPr lang="en-GB" sz="2000" b="1" u="sng" dirty="0"/>
              <a:t>in GROUPS OF 3-6. </a:t>
            </a:r>
            <a:r>
              <a:rPr lang="en-GB" sz="2000" b="1" dirty="0" smtClean="0"/>
              <a:t>Deadline 5</a:t>
            </a:r>
            <a:r>
              <a:rPr lang="en-GB" sz="2000" b="1" baseline="30000" dirty="0" smtClean="0"/>
              <a:t>th</a:t>
            </a:r>
            <a:r>
              <a:rPr lang="en-GB" sz="2000" b="1" dirty="0" smtClean="0"/>
              <a:t> April 3pm</a:t>
            </a:r>
          </a:p>
          <a:p>
            <a:pPr marL="457200" indent="-457200">
              <a:buFont typeface="+mj-lt"/>
              <a:buAutoNum type="arabicPeriod"/>
            </a:pPr>
            <a:endParaRPr lang="en-GB" sz="2000" dirty="0"/>
          </a:p>
          <a:p>
            <a:pPr marL="457200" indent="-457200">
              <a:buFont typeface="+mj-lt"/>
              <a:buAutoNum type="arabicPeriod"/>
            </a:pPr>
            <a:r>
              <a:rPr lang="en-GB" sz="2000" dirty="0" smtClean="0"/>
              <a:t>In </a:t>
            </a:r>
            <a:r>
              <a:rPr lang="en-GB" sz="2000" dirty="0"/>
              <a:t>these same groups, design a website for a fictitious organisation.  You should incorporate elements that would help to maximise sales and/or publicity for that organisation.  The website will again support your business plan in module Managing Enterprise in the 21st century</a:t>
            </a:r>
            <a:r>
              <a:rPr lang="en-GB" sz="2000" dirty="0" smtClean="0"/>
              <a:t>.</a:t>
            </a:r>
            <a:r>
              <a:rPr lang="en-GB" sz="2000" b="1" dirty="0"/>
              <a:t> Deadline </a:t>
            </a:r>
            <a:r>
              <a:rPr lang="en-GB" sz="2000" b="1" dirty="0" smtClean="0"/>
              <a:t>5</a:t>
            </a:r>
            <a:r>
              <a:rPr lang="en-GB" sz="2000" b="1" baseline="30000" dirty="0" smtClean="0"/>
              <a:t>th</a:t>
            </a:r>
            <a:r>
              <a:rPr lang="en-GB" sz="2000" b="1" dirty="0" smtClean="0"/>
              <a:t> April 3pm</a:t>
            </a:r>
          </a:p>
          <a:p>
            <a:r>
              <a:rPr lang="en-GB" sz="1600" b="1" dirty="0"/>
              <a:t>You need to supply your </a:t>
            </a:r>
            <a:r>
              <a:rPr lang="en-GB" sz="1600" b="1" dirty="0" smtClean="0"/>
              <a:t>Group </a:t>
            </a:r>
            <a:r>
              <a:rPr lang="en-GB" sz="1600" b="1" dirty="0" err="1" smtClean="0"/>
              <a:t>gmail</a:t>
            </a:r>
            <a:r>
              <a:rPr lang="en-GB" sz="1600" b="1" dirty="0" smtClean="0"/>
              <a:t> </a:t>
            </a:r>
            <a:r>
              <a:rPr lang="en-GB" sz="1600" b="1" dirty="0"/>
              <a:t>address used to create the website and questionnaires online and pass word in </a:t>
            </a:r>
            <a:r>
              <a:rPr lang="en-GB" sz="1600" b="1" dirty="0" smtClean="0"/>
              <a:t>a word document </a:t>
            </a:r>
            <a:r>
              <a:rPr lang="en-GB" sz="1600" b="1" dirty="0"/>
              <a:t>and submit to the </a:t>
            </a:r>
            <a:r>
              <a:rPr lang="en-GB" sz="1600" b="1" dirty="0" err="1"/>
              <a:t>Turnitin</a:t>
            </a:r>
            <a:r>
              <a:rPr lang="en-GB" sz="1600" b="1" dirty="0"/>
              <a:t> link on Moodle. </a:t>
            </a:r>
          </a:p>
          <a:p>
            <a:pPr marL="457200" indent="-457200">
              <a:buFont typeface="+mj-lt"/>
              <a:buAutoNum type="arabicPeriod"/>
            </a:pPr>
            <a:endParaRPr lang="en-GB" sz="2000" dirty="0"/>
          </a:p>
        </p:txBody>
      </p:sp>
    </p:spTree>
    <p:extLst>
      <p:ext uri="{BB962C8B-B14F-4D97-AF65-F5344CB8AC3E}">
        <p14:creationId xmlns:p14="http://schemas.microsoft.com/office/powerpoint/2010/main" val="3236386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46711" y="208014"/>
            <a:ext cx="3851910" cy="695960"/>
          </a:xfrm>
          <a:prstGeom prst="rect">
            <a:avLst/>
          </a:prstGeom>
        </p:spPr>
        <p:txBody>
          <a:bodyPr vert="horz" wrap="square" lIns="0" tIns="12700" rIns="0" bIns="0" rtlCol="0">
            <a:spAutoFit/>
          </a:bodyPr>
          <a:lstStyle/>
          <a:p>
            <a:pPr marL="12700">
              <a:lnSpc>
                <a:spcPct val="100000"/>
              </a:lnSpc>
              <a:spcBef>
                <a:spcPts val="100"/>
              </a:spcBef>
            </a:pPr>
            <a:r>
              <a:rPr spc="-10" dirty="0"/>
              <a:t>Questionnaire</a:t>
            </a:r>
          </a:p>
        </p:txBody>
      </p:sp>
      <p:sp>
        <p:nvSpPr>
          <p:cNvPr id="3" name="object 3"/>
          <p:cNvSpPr txBox="1"/>
          <p:nvPr/>
        </p:nvSpPr>
        <p:spPr>
          <a:xfrm>
            <a:off x="535940" y="866117"/>
            <a:ext cx="7952740" cy="4461510"/>
          </a:xfrm>
          <a:prstGeom prst="rect">
            <a:avLst/>
          </a:prstGeom>
        </p:spPr>
        <p:txBody>
          <a:bodyPr vert="horz" wrap="square" lIns="0" tIns="12700" rIns="0" bIns="0" rtlCol="0">
            <a:spAutoFit/>
          </a:bodyPr>
          <a:lstStyle/>
          <a:p>
            <a:pPr marL="355600" marR="5080" indent="-342900">
              <a:lnSpc>
                <a:spcPct val="99900"/>
              </a:lnSpc>
              <a:spcBef>
                <a:spcPts val="100"/>
              </a:spcBef>
              <a:buFont typeface="Arial"/>
              <a:buChar char="•"/>
              <a:tabLst>
                <a:tab pos="354965" algn="l"/>
                <a:tab pos="355600" algn="l"/>
              </a:tabLst>
            </a:pPr>
            <a:r>
              <a:rPr sz="2800" spc="-10" dirty="0">
                <a:latin typeface="Calibri"/>
                <a:cs typeface="Calibri"/>
              </a:rPr>
              <a:t>Produce </a:t>
            </a:r>
            <a:r>
              <a:rPr sz="2800" dirty="0">
                <a:latin typeface="Calibri"/>
                <a:cs typeface="Calibri"/>
              </a:rPr>
              <a:t>a </a:t>
            </a:r>
            <a:r>
              <a:rPr sz="2800" spc="-10" dirty="0">
                <a:latin typeface="Calibri"/>
                <a:cs typeface="Calibri"/>
              </a:rPr>
              <a:t>questionnaire </a:t>
            </a:r>
            <a:r>
              <a:rPr sz="2800" dirty="0">
                <a:latin typeface="Calibri"/>
                <a:cs typeface="Calibri"/>
              </a:rPr>
              <a:t>using </a:t>
            </a:r>
            <a:r>
              <a:rPr sz="2800" spc="-15" dirty="0">
                <a:latin typeface="Calibri"/>
                <a:cs typeface="Calibri"/>
              </a:rPr>
              <a:t>appropriate software.  </a:t>
            </a:r>
            <a:r>
              <a:rPr sz="2800" spc="-5" dirty="0">
                <a:latin typeface="Calibri"/>
                <a:cs typeface="Calibri"/>
              </a:rPr>
              <a:t>The </a:t>
            </a:r>
            <a:r>
              <a:rPr sz="2800" spc="-10" dirty="0">
                <a:latin typeface="Calibri"/>
                <a:cs typeface="Calibri"/>
              </a:rPr>
              <a:t>questions </a:t>
            </a:r>
            <a:r>
              <a:rPr sz="2800" spc="-5" dirty="0">
                <a:latin typeface="Calibri"/>
                <a:cs typeface="Calibri"/>
              </a:rPr>
              <a:t>posed will </a:t>
            </a:r>
            <a:r>
              <a:rPr sz="2800" dirty="0">
                <a:latin typeface="Calibri"/>
                <a:cs typeface="Calibri"/>
              </a:rPr>
              <a:t>be </a:t>
            </a:r>
            <a:r>
              <a:rPr sz="2800" spc="-25" dirty="0">
                <a:latin typeface="Calibri"/>
                <a:cs typeface="Calibri"/>
              </a:rPr>
              <a:t>for </a:t>
            </a:r>
            <a:r>
              <a:rPr sz="2800" spc="-5" dirty="0">
                <a:latin typeface="Calibri"/>
                <a:cs typeface="Calibri"/>
              </a:rPr>
              <a:t>the purpose of  </a:t>
            </a:r>
            <a:r>
              <a:rPr sz="2800" spc="-25" dirty="0">
                <a:latin typeface="Calibri"/>
                <a:cs typeface="Calibri"/>
              </a:rPr>
              <a:t>market </a:t>
            </a:r>
            <a:r>
              <a:rPr sz="2800" spc="-15" dirty="0">
                <a:latin typeface="Calibri"/>
                <a:cs typeface="Calibri"/>
              </a:rPr>
              <a:t>research </a:t>
            </a:r>
            <a:r>
              <a:rPr sz="2800" spc="-25" dirty="0">
                <a:latin typeface="Calibri"/>
                <a:cs typeface="Calibri"/>
              </a:rPr>
              <a:t>for </a:t>
            </a:r>
            <a:r>
              <a:rPr sz="2800" spc="-15" dirty="0">
                <a:latin typeface="Calibri"/>
                <a:cs typeface="Calibri"/>
              </a:rPr>
              <a:t>your </a:t>
            </a:r>
            <a:r>
              <a:rPr sz="2800" spc="-5" dirty="0">
                <a:latin typeface="Calibri"/>
                <a:cs typeface="Calibri"/>
              </a:rPr>
              <a:t>business plan in </a:t>
            </a:r>
            <a:r>
              <a:rPr sz="2800" dirty="0">
                <a:latin typeface="Calibri"/>
                <a:cs typeface="Calibri"/>
              </a:rPr>
              <a:t>module  </a:t>
            </a:r>
            <a:r>
              <a:rPr sz="2800" spc="-5" dirty="0">
                <a:latin typeface="Calibri"/>
                <a:cs typeface="Calibri"/>
              </a:rPr>
              <a:t>Managing </a:t>
            </a:r>
            <a:r>
              <a:rPr sz="2800" spc="-10" dirty="0">
                <a:latin typeface="Calibri"/>
                <a:cs typeface="Calibri"/>
              </a:rPr>
              <a:t>Enterprise </a:t>
            </a:r>
            <a:r>
              <a:rPr sz="2800" spc="-5" dirty="0">
                <a:latin typeface="Calibri"/>
                <a:cs typeface="Calibri"/>
              </a:rPr>
              <a:t>in </a:t>
            </a:r>
            <a:r>
              <a:rPr sz="2800" dirty="0">
                <a:latin typeface="Calibri"/>
                <a:cs typeface="Calibri"/>
              </a:rPr>
              <a:t>the </a:t>
            </a:r>
            <a:r>
              <a:rPr sz="2800" spc="-5" dirty="0">
                <a:latin typeface="Calibri"/>
                <a:cs typeface="Calibri"/>
              </a:rPr>
              <a:t>21</a:t>
            </a:r>
            <a:r>
              <a:rPr sz="2775" spc="-7" baseline="25525" dirty="0">
                <a:latin typeface="Calibri"/>
                <a:cs typeface="Calibri"/>
              </a:rPr>
              <a:t>st</a:t>
            </a:r>
            <a:r>
              <a:rPr sz="2775" spc="330" baseline="25525" dirty="0">
                <a:latin typeface="Calibri"/>
                <a:cs typeface="Calibri"/>
              </a:rPr>
              <a:t> </a:t>
            </a:r>
            <a:r>
              <a:rPr sz="2800" spc="-30" dirty="0">
                <a:latin typeface="Calibri"/>
                <a:cs typeface="Calibri"/>
              </a:rPr>
              <a:t>century.</a:t>
            </a:r>
            <a:endParaRPr sz="2800" dirty="0">
              <a:latin typeface="Calibri"/>
              <a:cs typeface="Calibri"/>
            </a:endParaRPr>
          </a:p>
          <a:p>
            <a:pPr marL="355600" marR="137160" indent="-342900">
              <a:lnSpc>
                <a:spcPct val="100000"/>
              </a:lnSpc>
              <a:spcBef>
                <a:spcPts val="675"/>
              </a:spcBef>
              <a:buFont typeface="Arial"/>
              <a:buChar char="•"/>
              <a:tabLst>
                <a:tab pos="354965" algn="l"/>
                <a:tab pos="355600" algn="l"/>
                <a:tab pos="6708140" algn="l"/>
              </a:tabLst>
            </a:pPr>
            <a:r>
              <a:rPr sz="2800" spc="-75" dirty="0">
                <a:latin typeface="Calibri"/>
                <a:cs typeface="Calibri"/>
              </a:rPr>
              <a:t>You </a:t>
            </a:r>
            <a:r>
              <a:rPr sz="2800" dirty="0">
                <a:latin typeface="Calibri"/>
                <a:cs typeface="Calibri"/>
              </a:rPr>
              <a:t>should </a:t>
            </a:r>
            <a:r>
              <a:rPr sz="2800" spc="-5" dirty="0">
                <a:latin typeface="Calibri"/>
                <a:cs typeface="Calibri"/>
              </a:rPr>
              <a:t>aim </a:t>
            </a:r>
            <a:r>
              <a:rPr sz="2800" spc="-15" dirty="0">
                <a:latin typeface="Calibri"/>
                <a:cs typeface="Calibri"/>
              </a:rPr>
              <a:t>to </a:t>
            </a:r>
            <a:r>
              <a:rPr sz="2800" spc="-5" dirty="0">
                <a:latin typeface="Calibri"/>
                <a:cs typeface="Calibri"/>
              </a:rPr>
              <a:t>include</a:t>
            </a:r>
            <a:r>
              <a:rPr sz="2800" spc="165" dirty="0">
                <a:latin typeface="Calibri"/>
                <a:cs typeface="Calibri"/>
              </a:rPr>
              <a:t> </a:t>
            </a:r>
            <a:r>
              <a:rPr sz="2800" dirty="0" smtClean="0">
                <a:latin typeface="Calibri"/>
                <a:cs typeface="Calibri"/>
              </a:rPr>
              <a:t>1</a:t>
            </a:r>
            <a:r>
              <a:rPr lang="en-GB" sz="2800" dirty="0" smtClean="0">
                <a:latin typeface="Calibri"/>
                <a:cs typeface="Calibri"/>
              </a:rPr>
              <a:t>0</a:t>
            </a:r>
            <a:r>
              <a:rPr sz="2800" spc="20" dirty="0" smtClean="0">
                <a:latin typeface="Calibri"/>
                <a:cs typeface="Calibri"/>
              </a:rPr>
              <a:t> </a:t>
            </a:r>
            <a:r>
              <a:rPr sz="2800" spc="-10" dirty="0">
                <a:latin typeface="Calibri"/>
                <a:cs typeface="Calibri"/>
              </a:rPr>
              <a:t>questions.	</a:t>
            </a:r>
            <a:r>
              <a:rPr sz="2800" b="1" u="heavy" spc="-5" dirty="0">
                <a:uFill>
                  <a:solidFill>
                    <a:srgbClr val="000000"/>
                  </a:solidFill>
                </a:uFill>
                <a:latin typeface="Calibri"/>
                <a:cs typeface="Calibri"/>
              </a:rPr>
              <a:t>The  </a:t>
            </a:r>
            <a:r>
              <a:rPr sz="2800" b="1" u="heavy" spc="-10" dirty="0">
                <a:uFill>
                  <a:solidFill>
                    <a:srgbClr val="000000"/>
                  </a:solidFill>
                </a:uFill>
                <a:latin typeface="Calibri"/>
                <a:cs typeface="Calibri"/>
              </a:rPr>
              <a:t>questionnaire </a:t>
            </a:r>
            <a:r>
              <a:rPr sz="2800" b="1" u="heavy" dirty="0">
                <a:uFill>
                  <a:solidFill>
                    <a:srgbClr val="000000"/>
                  </a:solidFill>
                </a:uFill>
                <a:latin typeface="Calibri"/>
                <a:cs typeface="Calibri"/>
              </a:rPr>
              <a:t>will </a:t>
            </a:r>
            <a:r>
              <a:rPr sz="2800" b="1" u="heavy" spc="-5" dirty="0">
                <a:uFill>
                  <a:solidFill>
                    <a:srgbClr val="000000"/>
                  </a:solidFill>
                </a:uFill>
                <a:latin typeface="Calibri"/>
                <a:cs typeface="Calibri"/>
              </a:rPr>
              <a:t>be </a:t>
            </a:r>
            <a:r>
              <a:rPr sz="2800" b="1" u="heavy" spc="-10" dirty="0">
                <a:uFill>
                  <a:solidFill>
                    <a:srgbClr val="000000"/>
                  </a:solidFill>
                </a:uFill>
                <a:latin typeface="Calibri"/>
                <a:cs typeface="Calibri"/>
              </a:rPr>
              <a:t>distributed to </a:t>
            </a:r>
            <a:r>
              <a:rPr sz="2800" b="1" u="heavy" spc="-5" dirty="0">
                <a:uFill>
                  <a:solidFill>
                    <a:srgbClr val="000000"/>
                  </a:solidFill>
                </a:uFill>
                <a:latin typeface="Calibri"/>
                <a:cs typeface="Calibri"/>
              </a:rPr>
              <a:t>other </a:t>
            </a:r>
            <a:r>
              <a:rPr sz="2800" b="1" u="heavy" spc="-10" dirty="0">
                <a:uFill>
                  <a:solidFill>
                    <a:srgbClr val="000000"/>
                  </a:solidFill>
                </a:uFill>
                <a:latin typeface="Calibri"/>
                <a:cs typeface="Calibri"/>
              </a:rPr>
              <a:t>students  </a:t>
            </a:r>
            <a:r>
              <a:rPr sz="2800" b="1" u="heavy" spc="-5" dirty="0">
                <a:uFill>
                  <a:solidFill>
                    <a:srgbClr val="000000"/>
                  </a:solidFill>
                </a:uFill>
                <a:latin typeface="Calibri"/>
                <a:cs typeface="Calibri"/>
              </a:rPr>
              <a:t>on </a:t>
            </a:r>
            <a:r>
              <a:rPr sz="2800" b="1" u="heavy" spc="-15" dirty="0">
                <a:uFill>
                  <a:solidFill>
                    <a:srgbClr val="000000"/>
                  </a:solidFill>
                </a:uFill>
                <a:latin typeface="Calibri"/>
                <a:cs typeface="Calibri"/>
              </a:rPr>
              <a:t>your course </a:t>
            </a:r>
            <a:r>
              <a:rPr sz="2800" b="1" u="heavy" spc="-10" dirty="0">
                <a:uFill>
                  <a:solidFill>
                    <a:srgbClr val="000000"/>
                  </a:solidFill>
                </a:uFill>
                <a:latin typeface="Calibri"/>
                <a:cs typeface="Calibri"/>
              </a:rPr>
              <a:t>to </a:t>
            </a:r>
            <a:r>
              <a:rPr sz="2800" b="1" u="heavy" dirty="0">
                <a:uFill>
                  <a:solidFill>
                    <a:srgbClr val="000000"/>
                  </a:solidFill>
                </a:uFill>
                <a:latin typeface="Calibri"/>
                <a:cs typeface="Calibri"/>
              </a:rPr>
              <a:t>fill</a:t>
            </a:r>
            <a:r>
              <a:rPr sz="2800" b="1" u="heavy" spc="45" dirty="0">
                <a:uFill>
                  <a:solidFill>
                    <a:srgbClr val="000000"/>
                  </a:solidFill>
                </a:uFill>
                <a:latin typeface="Calibri"/>
                <a:cs typeface="Calibri"/>
              </a:rPr>
              <a:t> </a:t>
            </a:r>
            <a:r>
              <a:rPr sz="2800" b="1" u="heavy" spc="-5" dirty="0">
                <a:uFill>
                  <a:solidFill>
                    <a:srgbClr val="000000"/>
                  </a:solidFill>
                </a:uFill>
                <a:latin typeface="Calibri"/>
                <a:cs typeface="Calibri"/>
              </a:rPr>
              <a:t>in.</a:t>
            </a:r>
            <a:endParaRPr sz="2800" dirty="0">
              <a:latin typeface="Calibri"/>
              <a:cs typeface="Calibri"/>
            </a:endParaRPr>
          </a:p>
          <a:p>
            <a:pPr marL="355600" marR="348615" indent="-342900">
              <a:lnSpc>
                <a:spcPct val="99700"/>
              </a:lnSpc>
              <a:spcBef>
                <a:spcPts val="695"/>
              </a:spcBef>
              <a:buFont typeface="Arial"/>
              <a:buChar char="•"/>
              <a:tabLst>
                <a:tab pos="354965" algn="l"/>
                <a:tab pos="355600" algn="l"/>
                <a:tab pos="4768215" algn="l"/>
              </a:tabLst>
            </a:pPr>
            <a:r>
              <a:rPr sz="2800" spc="-10" dirty="0">
                <a:latin typeface="Calibri"/>
                <a:cs typeface="Calibri"/>
              </a:rPr>
              <a:t>Having </a:t>
            </a:r>
            <a:r>
              <a:rPr sz="2800" spc="-20" dirty="0">
                <a:latin typeface="Calibri"/>
                <a:cs typeface="Calibri"/>
              </a:rPr>
              <a:t>gathered </a:t>
            </a:r>
            <a:r>
              <a:rPr sz="2800" spc="-5" dirty="0">
                <a:latin typeface="Calibri"/>
                <a:cs typeface="Calibri"/>
              </a:rPr>
              <a:t>the </a:t>
            </a:r>
            <a:r>
              <a:rPr sz="2800" spc="-15" dirty="0">
                <a:latin typeface="Calibri"/>
                <a:cs typeface="Calibri"/>
              </a:rPr>
              <a:t>data, you </a:t>
            </a:r>
            <a:r>
              <a:rPr sz="2800" spc="-5" dirty="0">
                <a:latin typeface="Calibri"/>
                <a:cs typeface="Calibri"/>
              </a:rPr>
              <a:t>will </a:t>
            </a:r>
            <a:r>
              <a:rPr sz="2800" spc="-10" dirty="0">
                <a:latin typeface="Calibri"/>
                <a:cs typeface="Calibri"/>
              </a:rPr>
              <a:t>produce </a:t>
            </a:r>
            <a:r>
              <a:rPr sz="2800" spc="-15" dirty="0">
                <a:latin typeface="Calibri"/>
                <a:cs typeface="Calibri"/>
              </a:rPr>
              <a:t>graphs  </a:t>
            </a:r>
            <a:r>
              <a:rPr sz="2800" spc="-5" dirty="0">
                <a:latin typeface="Calibri"/>
                <a:cs typeface="Calibri"/>
              </a:rPr>
              <a:t>and </a:t>
            </a:r>
            <a:r>
              <a:rPr sz="2800" spc="-20" dirty="0">
                <a:latin typeface="Calibri"/>
                <a:cs typeface="Calibri"/>
              </a:rPr>
              <a:t>extrapolate</a:t>
            </a:r>
            <a:r>
              <a:rPr sz="2800" spc="25" dirty="0">
                <a:latin typeface="Calibri"/>
                <a:cs typeface="Calibri"/>
              </a:rPr>
              <a:t> </a:t>
            </a:r>
            <a:r>
              <a:rPr sz="2800" spc="-40" dirty="0">
                <a:latin typeface="Calibri"/>
                <a:cs typeface="Calibri"/>
              </a:rPr>
              <a:t>key</a:t>
            </a:r>
            <a:r>
              <a:rPr sz="2800" spc="10" dirty="0">
                <a:latin typeface="Calibri"/>
                <a:cs typeface="Calibri"/>
              </a:rPr>
              <a:t> </a:t>
            </a:r>
            <a:r>
              <a:rPr sz="2800" spc="-15" dirty="0">
                <a:latin typeface="Calibri"/>
                <a:cs typeface="Calibri"/>
              </a:rPr>
              <a:t>statistics.	</a:t>
            </a:r>
            <a:r>
              <a:rPr sz="2800" spc="-5" dirty="0">
                <a:latin typeface="Calibri"/>
                <a:cs typeface="Calibri"/>
              </a:rPr>
              <a:t>This </a:t>
            </a:r>
            <a:r>
              <a:rPr sz="2800" spc="-10" dirty="0">
                <a:latin typeface="Calibri"/>
                <a:cs typeface="Calibri"/>
              </a:rPr>
              <a:t>task </a:t>
            </a:r>
            <a:r>
              <a:rPr sz="2800" spc="-5" dirty="0">
                <a:latin typeface="Calibri"/>
                <a:cs typeface="Calibri"/>
              </a:rPr>
              <a:t>is </a:t>
            </a:r>
            <a:r>
              <a:rPr sz="2800" spc="-15" dirty="0">
                <a:latin typeface="Calibri"/>
                <a:cs typeface="Calibri"/>
              </a:rPr>
              <a:t>to </a:t>
            </a:r>
            <a:r>
              <a:rPr sz="2800" dirty="0">
                <a:latin typeface="Calibri"/>
                <a:cs typeface="Calibri"/>
              </a:rPr>
              <a:t>be  </a:t>
            </a:r>
            <a:r>
              <a:rPr sz="2800" spc="-10" dirty="0">
                <a:latin typeface="Calibri"/>
                <a:cs typeface="Calibri"/>
              </a:rPr>
              <a:t>completed </a:t>
            </a:r>
            <a:r>
              <a:rPr sz="2800" spc="-5" dirty="0">
                <a:latin typeface="Calibri"/>
                <a:cs typeface="Calibri"/>
              </a:rPr>
              <a:t>in </a:t>
            </a:r>
            <a:r>
              <a:rPr sz="2800" b="1" u="heavy" spc="-10" dirty="0">
                <a:uFill>
                  <a:solidFill>
                    <a:srgbClr val="000000"/>
                  </a:solidFill>
                </a:uFill>
                <a:latin typeface="Calibri"/>
                <a:cs typeface="Calibri"/>
              </a:rPr>
              <a:t>GROUPS </a:t>
            </a:r>
            <a:r>
              <a:rPr sz="2800" b="1" u="heavy" spc="-5" dirty="0">
                <a:uFill>
                  <a:solidFill>
                    <a:srgbClr val="000000"/>
                  </a:solidFill>
                </a:uFill>
                <a:latin typeface="Calibri"/>
                <a:cs typeface="Calibri"/>
              </a:rPr>
              <a:t>OF</a:t>
            </a:r>
            <a:r>
              <a:rPr sz="2800" b="1" u="heavy" spc="30" dirty="0">
                <a:uFill>
                  <a:solidFill>
                    <a:srgbClr val="000000"/>
                  </a:solidFill>
                </a:uFill>
                <a:latin typeface="Calibri"/>
                <a:cs typeface="Calibri"/>
              </a:rPr>
              <a:t> </a:t>
            </a:r>
            <a:r>
              <a:rPr sz="2800" b="1" u="heavy" dirty="0">
                <a:uFill>
                  <a:solidFill>
                    <a:srgbClr val="000000"/>
                  </a:solidFill>
                </a:uFill>
                <a:latin typeface="Calibri"/>
                <a:cs typeface="Calibri"/>
              </a:rPr>
              <a:t>3-6</a:t>
            </a:r>
            <a:r>
              <a:rPr sz="2800" dirty="0">
                <a:latin typeface="Calibri"/>
                <a:cs typeface="Calibri"/>
              </a:rPr>
              <a:t>.</a:t>
            </a:r>
          </a:p>
        </p:txBody>
      </p:sp>
      <p:sp>
        <p:nvSpPr>
          <p:cNvPr id="4" name="object 4"/>
          <p:cNvSpPr txBox="1"/>
          <p:nvPr/>
        </p:nvSpPr>
        <p:spPr>
          <a:xfrm>
            <a:off x="8511540" y="6430517"/>
            <a:ext cx="94615"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3</a:t>
            </a:r>
            <a:endParaRPr sz="1200">
              <a:latin typeface="Corbel"/>
              <a:cs typeface="Corbe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21573" y="304800"/>
            <a:ext cx="4154804" cy="695960"/>
          </a:xfrm>
          <a:prstGeom prst="rect">
            <a:avLst/>
          </a:prstGeom>
        </p:spPr>
        <p:txBody>
          <a:bodyPr vert="horz" wrap="square" lIns="0" tIns="12700" rIns="0" bIns="0" rtlCol="0">
            <a:spAutoFit/>
          </a:bodyPr>
          <a:lstStyle/>
          <a:p>
            <a:pPr marL="12700">
              <a:lnSpc>
                <a:spcPct val="100000"/>
              </a:lnSpc>
              <a:spcBef>
                <a:spcPts val="100"/>
              </a:spcBef>
            </a:pPr>
            <a:r>
              <a:rPr spc="-10" dirty="0"/>
              <a:t>Questionnaires</a:t>
            </a:r>
          </a:p>
        </p:txBody>
      </p:sp>
      <p:sp>
        <p:nvSpPr>
          <p:cNvPr id="3" name="object 3"/>
          <p:cNvSpPr txBox="1"/>
          <p:nvPr/>
        </p:nvSpPr>
        <p:spPr>
          <a:xfrm>
            <a:off x="533400" y="914400"/>
            <a:ext cx="7931150" cy="4888518"/>
          </a:xfrm>
          <a:prstGeom prst="rect">
            <a:avLst/>
          </a:prstGeom>
        </p:spPr>
        <p:txBody>
          <a:bodyPr vert="horz" wrap="square" lIns="0" tIns="109220" rIns="0" bIns="0" rtlCol="0">
            <a:spAutoFit/>
          </a:bodyPr>
          <a:lstStyle/>
          <a:p>
            <a:pPr marL="355600" indent="-342900">
              <a:lnSpc>
                <a:spcPct val="100000"/>
              </a:lnSpc>
              <a:spcBef>
                <a:spcPts val="860"/>
              </a:spcBef>
              <a:buFont typeface="Arial"/>
              <a:buChar char="•"/>
              <a:tabLst>
                <a:tab pos="354965" algn="l"/>
                <a:tab pos="355600" algn="l"/>
              </a:tabLst>
            </a:pPr>
            <a:r>
              <a:rPr lang="en-GB" sz="3200" dirty="0" smtClean="0">
                <a:latin typeface="Calibri"/>
                <a:cs typeface="Calibri"/>
              </a:rPr>
              <a:t>In  word document include Screen shots of different questions used in your questionnaire</a:t>
            </a:r>
          </a:p>
          <a:p>
            <a:pPr marL="355600" indent="-342900">
              <a:lnSpc>
                <a:spcPct val="100000"/>
              </a:lnSpc>
              <a:spcBef>
                <a:spcPts val="860"/>
              </a:spcBef>
              <a:buFont typeface="Arial"/>
              <a:buChar char="•"/>
              <a:tabLst>
                <a:tab pos="354965" algn="l"/>
                <a:tab pos="355600" algn="l"/>
              </a:tabLst>
            </a:pPr>
            <a:r>
              <a:rPr lang="en-GB" sz="3200" dirty="0" smtClean="0">
                <a:latin typeface="Calibri"/>
                <a:cs typeface="Calibri"/>
              </a:rPr>
              <a:t>Screen shots of your specific contribution to the questionnaire </a:t>
            </a:r>
          </a:p>
          <a:p>
            <a:pPr marL="355600" indent="-342900">
              <a:lnSpc>
                <a:spcPct val="100000"/>
              </a:lnSpc>
              <a:spcBef>
                <a:spcPts val="860"/>
              </a:spcBef>
              <a:buFont typeface="Arial"/>
              <a:buChar char="•"/>
              <a:tabLst>
                <a:tab pos="354965" algn="l"/>
                <a:tab pos="355600" algn="l"/>
              </a:tabLst>
            </a:pPr>
            <a:r>
              <a:rPr lang="en-GB" sz="3200" dirty="0" smtClean="0">
                <a:latin typeface="Calibri"/>
                <a:cs typeface="Calibri"/>
              </a:rPr>
              <a:t>Screen shots of results in different formats </a:t>
            </a:r>
          </a:p>
          <a:p>
            <a:pPr marL="355600" indent="-342900">
              <a:lnSpc>
                <a:spcPct val="100000"/>
              </a:lnSpc>
              <a:spcBef>
                <a:spcPts val="860"/>
              </a:spcBef>
              <a:buFont typeface="Arial"/>
              <a:buChar char="•"/>
              <a:tabLst>
                <a:tab pos="354965" algn="l"/>
                <a:tab pos="355600" algn="l"/>
              </a:tabLst>
            </a:pPr>
            <a:r>
              <a:rPr lang="en-GB" sz="3200" dirty="0" smtClean="0">
                <a:latin typeface="Calibri"/>
                <a:cs typeface="Calibri"/>
              </a:rPr>
              <a:t>Description of your contribution and its rationale and brief description of findings from your results  (250 words)</a:t>
            </a:r>
            <a:endParaRPr sz="3200" dirty="0">
              <a:latin typeface="Calibri"/>
              <a:cs typeface="Calibri"/>
            </a:endParaRPr>
          </a:p>
        </p:txBody>
      </p:sp>
      <p:sp>
        <p:nvSpPr>
          <p:cNvPr id="4" name="object 4"/>
          <p:cNvSpPr txBox="1"/>
          <p:nvPr/>
        </p:nvSpPr>
        <p:spPr>
          <a:xfrm>
            <a:off x="8508365" y="6430517"/>
            <a:ext cx="99060" cy="208279"/>
          </a:xfrm>
          <a:prstGeom prst="rect">
            <a:avLst/>
          </a:prstGeom>
        </p:spPr>
        <p:txBody>
          <a:bodyPr vert="horz" wrap="square" lIns="0" tIns="12700" rIns="0" bIns="0" rtlCol="0">
            <a:spAutoFit/>
          </a:bodyPr>
          <a:lstStyle/>
          <a:p>
            <a:pPr marL="12700">
              <a:lnSpc>
                <a:spcPct val="100000"/>
              </a:lnSpc>
              <a:spcBef>
                <a:spcPts val="100"/>
              </a:spcBef>
            </a:pPr>
            <a:r>
              <a:rPr sz="1200" dirty="0">
                <a:solidFill>
                  <a:srgbClr val="898989"/>
                </a:solidFill>
                <a:latin typeface="Corbel"/>
                <a:cs typeface="Corbel"/>
              </a:rPr>
              <a:t>5</a:t>
            </a:r>
            <a:endParaRPr sz="1200">
              <a:latin typeface="Corbel"/>
              <a:cs typeface="Corbel"/>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4052" y="154432"/>
            <a:ext cx="7275894" cy="677108"/>
          </a:xfrm>
        </p:spPr>
        <p:txBody>
          <a:bodyPr/>
          <a:lstStyle/>
          <a:p>
            <a:r>
              <a:rPr lang="en-GB" dirty="0" smtClean="0"/>
              <a:t>Web Site</a:t>
            </a:r>
            <a:endParaRPr lang="en-GB" dirty="0"/>
          </a:p>
        </p:txBody>
      </p:sp>
      <p:sp>
        <p:nvSpPr>
          <p:cNvPr id="3" name="Text Placeholder 2"/>
          <p:cNvSpPr>
            <a:spLocks noGrp="1"/>
          </p:cNvSpPr>
          <p:nvPr>
            <p:ph type="body" idx="1"/>
          </p:nvPr>
        </p:nvSpPr>
        <p:spPr>
          <a:xfrm>
            <a:off x="438149" y="1317831"/>
            <a:ext cx="8267700" cy="3016210"/>
          </a:xfrm>
        </p:spPr>
        <p:txBody>
          <a:bodyPr/>
          <a:lstStyle/>
          <a:p>
            <a:pPr marL="457200" indent="-457200">
              <a:buFont typeface="Arial" panose="020B0604020202020204" pitchFamily="34" charset="0"/>
              <a:buChar char="•"/>
            </a:pPr>
            <a:r>
              <a:rPr lang="en-GB" dirty="0" smtClean="0"/>
              <a:t>Screen shots of your specific contribution page to the website for the organisation.</a:t>
            </a:r>
          </a:p>
          <a:p>
            <a:pPr marL="457200" indent="-457200">
              <a:buFont typeface="Arial" panose="020B0604020202020204" pitchFamily="34" charset="0"/>
              <a:buChar char="•"/>
            </a:pPr>
            <a:r>
              <a:rPr lang="en-GB" dirty="0" smtClean="0"/>
              <a:t>Brief description of rationale behind the design and content (250 words) </a:t>
            </a:r>
          </a:p>
          <a:p>
            <a:pPr marL="457200" indent="-457200">
              <a:buFont typeface="Arial" panose="020B0604020202020204" pitchFamily="34" charset="0"/>
              <a:buChar char="•"/>
            </a:pPr>
            <a:endParaRPr lang="en-GB" dirty="0"/>
          </a:p>
          <a:p>
            <a:r>
              <a:rPr lang="en-GB" dirty="0" smtClean="0"/>
              <a:t>Please provide password of group </a:t>
            </a:r>
            <a:r>
              <a:rPr lang="en-GB" dirty="0" err="1" smtClean="0"/>
              <a:t>gmail</a:t>
            </a:r>
            <a:r>
              <a:rPr lang="en-GB" dirty="0" smtClean="0"/>
              <a:t> account used to create the website and its password</a:t>
            </a:r>
            <a:endParaRPr lang="en-GB" dirty="0"/>
          </a:p>
        </p:txBody>
      </p:sp>
    </p:spTree>
    <p:extLst>
      <p:ext uri="{BB962C8B-B14F-4D97-AF65-F5344CB8AC3E}">
        <p14:creationId xmlns:p14="http://schemas.microsoft.com/office/powerpoint/2010/main" val="17965996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37</TotalTime>
  <Words>377</Words>
  <Application>Microsoft Office PowerPoint</Application>
  <PresentationFormat>On-screen Show (4:3)</PresentationFormat>
  <Paragraphs>38</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Arial Rounded MT Bold</vt:lpstr>
      <vt:lpstr>Calibri</vt:lpstr>
      <vt:lpstr>Corbel</vt:lpstr>
      <vt:lpstr>Office Theme</vt:lpstr>
      <vt:lpstr>CertHE Skills for the Workplace</vt:lpstr>
      <vt:lpstr>Submission of assessment 2</vt:lpstr>
      <vt:lpstr>Contribution Audit</vt:lpstr>
      <vt:lpstr>Assessment Group Task – Time Scales (contribution to module mark 50%)</vt:lpstr>
      <vt:lpstr>Questionnaire</vt:lpstr>
      <vt:lpstr>Questionnaires</vt:lpstr>
      <vt:lpstr>Web Site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dc:title>
  <dc:creator>Anthony Burns</dc:creator>
  <cp:lastModifiedBy>Shehla Khan</cp:lastModifiedBy>
  <cp:revision>10</cp:revision>
  <dcterms:created xsi:type="dcterms:W3CDTF">2018-09-11T10:44:31Z</dcterms:created>
  <dcterms:modified xsi:type="dcterms:W3CDTF">2019-03-11T15:06:24Z</dcterms:modified>
</cp:coreProperties>
</file>