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9" r:id="rId3"/>
    <p:sldId id="292" r:id="rId4"/>
    <p:sldId id="290" r:id="rId5"/>
    <p:sldId id="291" r:id="rId6"/>
    <p:sldId id="268" r:id="rId7"/>
    <p:sldId id="264" r:id="rId8"/>
    <p:sldId id="257" r:id="rId9"/>
    <p:sldId id="265" r:id="rId10"/>
    <p:sldId id="258" r:id="rId11"/>
    <p:sldId id="266" r:id="rId12"/>
    <p:sldId id="267" r:id="rId13"/>
    <p:sldId id="287" r:id="rId14"/>
    <p:sldId id="286" r:id="rId15"/>
    <p:sldId id="259" r:id="rId16"/>
    <p:sldId id="269" r:id="rId17"/>
    <p:sldId id="270" r:id="rId18"/>
    <p:sldId id="271" r:id="rId19"/>
    <p:sldId id="260" r:id="rId20"/>
    <p:sldId id="272" r:id="rId21"/>
    <p:sldId id="273" r:id="rId22"/>
    <p:sldId id="274" r:id="rId23"/>
    <p:sldId id="263" r:id="rId24"/>
    <p:sldId id="276" r:id="rId25"/>
    <p:sldId id="281" r:id="rId26"/>
    <p:sldId id="280" r:id="rId27"/>
    <p:sldId id="278" r:id="rId28"/>
    <p:sldId id="279" r:id="rId29"/>
    <p:sldId id="282" r:id="rId30"/>
    <p:sldId id="277" r:id="rId31"/>
    <p:sldId id="283" r:id="rId32"/>
    <p:sldId id="275" r:id="rId33"/>
    <p:sldId id="284" r:id="rId34"/>
    <p:sldId id="285" r:id="rId35"/>
    <p:sldId id="261" r:id="rId36"/>
    <p:sldId id="26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84"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310586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425350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2223315-6A69-4FD9-88DF-0DD0F5EF4868}"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189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2223315-6A69-4FD9-88DF-0DD0F5EF4868}"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73855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2223315-6A69-4FD9-88DF-0DD0F5EF4868}" type="datetimeFigureOut">
              <a:rPr lang="en-GB" smtClean="0"/>
              <a:t>11/02/2019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06664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2223315-6A69-4FD9-88DF-0DD0F5EF4868}" type="datetimeFigureOut">
              <a:rPr lang="en-GB" smtClean="0"/>
              <a:t>11/02/2019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178913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23315-6A69-4FD9-88DF-0DD0F5EF4868}" type="datetimeFigureOut">
              <a:rPr lang="en-GB" smtClean="0"/>
              <a:t>11/02/2019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563940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413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11/02/2019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487322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205809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076513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223315-6A69-4FD9-88DF-0DD0F5EF4868}" type="datetimeFigureOut">
              <a:rPr lang="en-GB" smtClean="0"/>
              <a:t>11/02/2019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B55C6-8471-4335-AD41-A123DBAC52D4}" type="slidenum">
              <a:rPr lang="en-GB" smtClean="0"/>
              <a:t>‹#›</a:t>
            </a:fld>
            <a:endParaRPr lang="en-GB"/>
          </a:p>
        </p:txBody>
      </p:sp>
    </p:spTree>
    <p:extLst>
      <p:ext uri="{BB962C8B-B14F-4D97-AF65-F5344CB8AC3E}">
        <p14:creationId xmlns:p14="http://schemas.microsoft.com/office/powerpoint/2010/main" val="1131262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nationaltheatrewales.org/storm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twitter.com/MariElinM/status/964421462017785856" TargetMode="External"/><Relationship Id="rId2" Type="http://schemas.openxmlformats.org/officeDocument/2006/relationships/hyperlink" Target="https://twitter.com/MariElinM" TargetMode="External"/><Relationship Id="rId1" Type="http://schemas.openxmlformats.org/officeDocument/2006/relationships/slideLayout" Target="../slideLayouts/slideLayout2.xml"/><Relationship Id="rId4" Type="http://schemas.openxmlformats.org/officeDocument/2006/relationships/hyperlink" Target="https://twitter.com/hashtag/NTWstorm?src=hash"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twitter.com/Gareth_ntw/status/964274920300662784" TargetMode="External"/><Relationship Id="rId2" Type="http://schemas.openxmlformats.org/officeDocument/2006/relationships/hyperlink" Target="https://twitter.com/Gareth_ntw" TargetMode="External"/><Relationship Id="rId1" Type="http://schemas.openxmlformats.org/officeDocument/2006/relationships/slideLayout" Target="../slideLayouts/slideLayout2.xml"/><Relationship Id="rId4" Type="http://schemas.openxmlformats.org/officeDocument/2006/relationships/hyperlink" Target="https://twitter.com/hashtag/NTWStorm?src=hash"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Jwl4hzeVZvQ"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Sx2qHHFS5Y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r"/>
            <a:r>
              <a:rPr lang="en-GB" dirty="0" smtClean="0"/>
              <a:t>Context </a:t>
            </a:r>
            <a:br>
              <a:rPr lang="en-GB" dirty="0" smtClean="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968877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 package</a:t>
            </a:r>
            <a:endParaRPr lang="en-GB" dirty="0"/>
          </a:p>
        </p:txBody>
      </p:sp>
      <p:pic>
        <p:nvPicPr>
          <p:cNvPr id="4" name="Content Placeholder 3"/>
          <p:cNvPicPr>
            <a:picLocks noGrp="1" noChangeAspect="1"/>
          </p:cNvPicPr>
          <p:nvPr>
            <p:ph idx="1"/>
          </p:nvPr>
        </p:nvPicPr>
        <p:blipFill rotWithShape="1">
          <a:blip r:embed="rId2"/>
          <a:srcRect l="1339" t="6727" r="36406" b="3612"/>
          <a:stretch/>
        </p:blipFill>
        <p:spPr>
          <a:xfrm>
            <a:off x="5273040" y="1252765"/>
            <a:ext cx="6918960" cy="5605235"/>
          </a:xfrm>
          <a:prstGeom prst="rect">
            <a:avLst/>
          </a:prstGeom>
        </p:spPr>
      </p:pic>
    </p:spTree>
    <p:extLst>
      <p:ext uri="{BB962C8B-B14F-4D97-AF65-F5344CB8AC3E}">
        <p14:creationId xmlns:p14="http://schemas.microsoft.com/office/powerpoint/2010/main" val="399245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3325" t="4626" r="38771" b="11012"/>
          <a:stretch/>
        </p:blipFill>
        <p:spPr>
          <a:xfrm>
            <a:off x="365760" y="1"/>
            <a:ext cx="8442960" cy="6918960"/>
          </a:xfrm>
          <a:prstGeom prst="rect">
            <a:avLst/>
          </a:prstGeom>
        </p:spPr>
      </p:pic>
    </p:spTree>
    <p:extLst>
      <p:ext uri="{BB962C8B-B14F-4D97-AF65-F5344CB8AC3E}">
        <p14:creationId xmlns:p14="http://schemas.microsoft.com/office/powerpoint/2010/main" val="3462232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t="4276" r="37982" b="5362"/>
          <a:stretch/>
        </p:blipFill>
        <p:spPr>
          <a:xfrm>
            <a:off x="3048000" y="161117"/>
            <a:ext cx="7650480" cy="6270163"/>
          </a:xfrm>
          <a:prstGeom prst="rect">
            <a:avLst/>
          </a:prstGeom>
        </p:spPr>
      </p:pic>
    </p:spTree>
    <p:extLst>
      <p:ext uri="{BB962C8B-B14F-4D97-AF65-F5344CB8AC3E}">
        <p14:creationId xmlns:p14="http://schemas.microsoft.com/office/powerpoint/2010/main" val="2768198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1780" t="22138" r="38377" b="40737"/>
          <a:stretch/>
        </p:blipFill>
        <p:spPr>
          <a:xfrm>
            <a:off x="426324" y="608649"/>
            <a:ext cx="10805556" cy="4527232"/>
          </a:xfrm>
          <a:prstGeom prst="rect">
            <a:avLst/>
          </a:prstGeom>
        </p:spPr>
      </p:pic>
    </p:spTree>
    <p:extLst>
      <p:ext uri="{BB962C8B-B14F-4D97-AF65-F5344CB8AC3E}">
        <p14:creationId xmlns:p14="http://schemas.microsoft.com/office/powerpoint/2010/main" val="2691915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rotWithShape="1">
          <a:blip r:embed="rId2"/>
          <a:srcRect l="1375" t="1332" r="45250" b="4445"/>
          <a:stretch/>
        </p:blipFill>
        <p:spPr>
          <a:xfrm>
            <a:off x="5684520" y="378697"/>
            <a:ext cx="6507480" cy="6461760"/>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6483571" cy="6154657"/>
          </a:xfrm>
        </p:spPr>
      </p:pic>
    </p:spTree>
    <p:extLst>
      <p:ext uri="{BB962C8B-B14F-4D97-AF65-F5344CB8AC3E}">
        <p14:creationId xmlns:p14="http://schemas.microsoft.com/office/powerpoint/2010/main" val="4632788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Storm #1</a:t>
            </a:r>
            <a:endParaRPr lang="en-GB" dirty="0"/>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r>
              <a:rPr lang="en-GB" dirty="0" smtClean="0"/>
              <a:t>‘A </a:t>
            </a:r>
            <a:r>
              <a:rPr lang="en-GB" dirty="0"/>
              <a:t>poetic, cinematic reimagining of the first two books of Roman author Ovid’s Metamorphoses</a:t>
            </a:r>
            <a:r>
              <a:rPr lang="en-GB" dirty="0" smtClean="0"/>
              <a:t>.’</a:t>
            </a:r>
            <a:endParaRPr lang="en-GB" dirty="0"/>
          </a:p>
        </p:txBody>
      </p:sp>
    </p:spTree>
    <p:extLst>
      <p:ext uri="{BB962C8B-B14F-4D97-AF65-F5344CB8AC3E}">
        <p14:creationId xmlns:p14="http://schemas.microsoft.com/office/powerpoint/2010/main" val="27067940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 #1</a:t>
            </a:r>
            <a:endParaRPr lang="en-GB" dirty="0"/>
          </a:p>
        </p:txBody>
      </p:sp>
      <p:sp>
        <p:nvSpPr>
          <p:cNvPr id="3" name="Content Placeholder 2"/>
          <p:cNvSpPr>
            <a:spLocks noGrp="1"/>
          </p:cNvSpPr>
          <p:nvPr>
            <p:ph idx="1"/>
          </p:nvPr>
        </p:nvSpPr>
        <p:spPr/>
        <p:txBody>
          <a:bodyPr/>
          <a:lstStyle/>
          <a:p>
            <a:r>
              <a:rPr lang="en-GB" b="1" i="1" dirty="0"/>
              <a:t>There is a storm coming…</a:t>
            </a:r>
            <a:r>
              <a:rPr lang="en-GB" b="1" dirty="0"/>
              <a:t/>
            </a:r>
            <a:br>
              <a:rPr lang="en-GB" b="1" dirty="0"/>
            </a:br>
            <a:r>
              <a:rPr lang="en-GB" b="1" i="1" dirty="0"/>
              <a:t>We live in tempestuous times: an era of climatic and environmental </a:t>
            </a:r>
            <a:br>
              <a:rPr lang="en-GB" b="1" i="1" dirty="0"/>
            </a:br>
            <a:r>
              <a:rPr lang="en-GB" b="1" i="1" dirty="0"/>
              <a:t>uncertainty and of </a:t>
            </a:r>
            <a:r>
              <a:rPr lang="en-GB" b="1" dirty="0"/>
              <a:t/>
            </a:r>
            <a:br>
              <a:rPr lang="en-GB" b="1" dirty="0"/>
            </a:br>
            <a:r>
              <a:rPr lang="en-GB" b="1" i="1" dirty="0"/>
              <a:t>social and political upheaval. Perhaps it was always so.</a:t>
            </a:r>
            <a:r>
              <a:rPr lang="en-GB" b="1" dirty="0"/>
              <a:t/>
            </a:r>
            <a:br>
              <a:rPr lang="en-GB" b="1" dirty="0"/>
            </a:br>
            <a:r>
              <a:rPr lang="en-GB" b="1" i="1" dirty="0"/>
              <a:t>But what new forms can theatre develop and adopt: to engage with and to reflect the</a:t>
            </a:r>
            <a:r>
              <a:rPr lang="en-GB" b="1" dirty="0"/>
              <a:t/>
            </a:r>
            <a:br>
              <a:rPr lang="en-GB" b="1" dirty="0"/>
            </a:br>
            <a:r>
              <a:rPr lang="en-GB" b="1" i="1" dirty="0"/>
              <a:t>temper of our times?</a:t>
            </a:r>
            <a:r>
              <a:rPr lang="en-GB" b="1" dirty="0"/>
              <a:t/>
            </a:r>
            <a:br>
              <a:rPr lang="en-GB" b="1" dirty="0"/>
            </a:br>
            <a:r>
              <a:rPr lang="en-GB" b="1" i="1" dirty="0"/>
              <a:t>An urgent theatre: fit for purpose, addressing and expressing our present realities</a:t>
            </a:r>
            <a:r>
              <a:rPr lang="en-GB" b="1" dirty="0"/>
              <a:t/>
            </a:r>
            <a:br>
              <a:rPr lang="en-GB" b="1" dirty="0"/>
            </a:br>
            <a:r>
              <a:rPr lang="en-GB" b="1" i="1" dirty="0"/>
              <a:t>Of living in the eye of the storm</a:t>
            </a:r>
            <a:endParaRPr lang="en-GB" dirty="0"/>
          </a:p>
        </p:txBody>
      </p:sp>
    </p:spTree>
    <p:extLst>
      <p:ext uri="{BB962C8B-B14F-4D97-AF65-F5344CB8AC3E}">
        <p14:creationId xmlns:p14="http://schemas.microsoft.com/office/powerpoint/2010/main" val="25752764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 #1</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‘In </a:t>
            </a:r>
            <a:r>
              <a:rPr lang="en-GB" dirty="0"/>
              <a:t>a theatrically thrilling combinations of word, sound and unexpected occurrences, STORM.1: Nothing Remains The Same takes up two of Ovid’s early stories</a:t>
            </a:r>
            <a:r>
              <a:rPr lang="en-GB" dirty="0" smtClean="0"/>
              <a:t>.’</a:t>
            </a:r>
          </a:p>
          <a:p>
            <a:endParaRPr lang="en-GB" dirty="0"/>
          </a:p>
          <a:p>
            <a:r>
              <a:rPr lang="en-GB" dirty="0" smtClean="0">
                <a:hlinkClick r:id="rId2"/>
              </a:rPr>
              <a:t>https://nationaltheatrewales.org/storm1</a:t>
            </a:r>
            <a:r>
              <a:rPr lang="en-GB" dirty="0" smtClean="0"/>
              <a:t> </a:t>
            </a:r>
            <a:endParaRPr lang="en-GB" dirty="0"/>
          </a:p>
        </p:txBody>
      </p:sp>
    </p:spTree>
    <p:extLst>
      <p:ext uri="{BB962C8B-B14F-4D97-AF65-F5344CB8AC3E}">
        <p14:creationId xmlns:p14="http://schemas.microsoft.com/office/powerpoint/2010/main" val="27549968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Twitter</a:t>
            </a:r>
            <a:endParaRPr lang="en-GB" dirty="0"/>
          </a:p>
        </p:txBody>
      </p:sp>
      <p:sp>
        <p:nvSpPr>
          <p:cNvPr id="4" name="Rectangle 1"/>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1B95E0"/>
                </a:solidFill>
                <a:effectLst/>
                <a:latin typeface="Arial" panose="020B0604020202020204" pitchFamily="34" charset="0"/>
                <a:hlinkClick r:id="rId2"/>
              </a:rPr>
              <a:t>Mari Elin</a:t>
            </a:r>
            <a:r>
              <a:rPr kumimoji="0" lang="ar-SA" altLang="en-US" sz="1800" b="0" i="0" u="none" strike="noStrike" cap="none" normalizeH="0" baseline="0" dirty="0" smtClean="0">
                <a:ln>
                  <a:noFill/>
                </a:ln>
                <a:solidFill>
                  <a:srgbClr val="1B95E0"/>
                </a:solidFill>
                <a:effectLst/>
                <a:latin typeface="Arial" panose="020B0604020202020204" pitchFamily="34" charset="0"/>
                <a:cs typeface="Arial" panose="020B0604020202020204" pitchFamily="34" charset="0"/>
                <a:hlinkClick r:id="rId2"/>
              </a:rPr>
              <a:t>‏</a:t>
            </a:r>
            <a:r>
              <a:rPr kumimoji="0" lang="en-US" altLang="en-US" sz="1800" b="0" i="0" u="none" strike="noStrike" cap="none" normalizeH="0" baseline="0" dirty="0" smtClean="0">
                <a:ln>
                  <a:noFill/>
                </a:ln>
                <a:solidFill>
                  <a:srgbClr val="1B95E0"/>
                </a:solidFill>
                <a:effectLst/>
                <a:latin typeface="Arial" panose="020B0604020202020204" pitchFamily="34" charset="0"/>
                <a:hlinkClick r:id="rId2"/>
              </a:rPr>
              <a:t> @</a:t>
            </a:r>
            <a:r>
              <a:rPr kumimoji="0" lang="en-US" altLang="en-US" sz="1800" b="1" i="0" u="none" strike="noStrike" cap="none" normalizeH="0" baseline="0" dirty="0" err="1" smtClean="0">
                <a:ln>
                  <a:noFill/>
                </a:ln>
                <a:solidFill>
                  <a:srgbClr val="1B95E0"/>
                </a:solidFill>
                <a:effectLst/>
                <a:latin typeface="Arial" panose="020B0604020202020204" pitchFamily="34" charset="0"/>
                <a:hlinkClick r:id="rId2"/>
              </a:rPr>
              <a:t>MariElinM</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700" b="0" i="0" u="none" strike="noStrike" cap="none" normalizeH="0" baseline="0" dirty="0" smtClean="0">
                <a:ln>
                  <a:noFill/>
                </a:ln>
                <a:solidFill>
                  <a:srgbClr val="1B95E0"/>
                </a:solidFill>
                <a:effectLst/>
                <a:latin typeface="Arial" panose="020B0604020202020204" pitchFamily="34" charset="0"/>
                <a:hlinkClick r:id="rId3" tooltip="8:49 AM - 16 Feb 2018"/>
              </a:rPr>
              <a:t>46m46 minutes ago</a:t>
            </a:r>
            <a:r>
              <a:rPr kumimoji="0" lang="en-US" altLang="en-US" sz="1700" b="0" i="0" u="none" strike="noStrike" cap="none" normalizeH="0" baseline="0" dirty="0" smtClean="0">
                <a:ln>
                  <a:noFill/>
                </a:ln>
                <a:solidFill>
                  <a:schemeClr val="tx1"/>
                </a:solidFill>
                <a:effectLst/>
                <a:latin typeface="Arial" panose="020B0604020202020204" pitchFamily="34" charset="0"/>
              </a:rPr>
              <a:t> </a:t>
            </a:r>
            <a:endParaRPr kumimoji="0" lang="en-US" altLang="en-US" sz="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Bysen</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i</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wir</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yn</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argymell</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mentro</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i</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Bontrhydfendigaid</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i</a:t>
            </a:r>
            <a:r>
              <a:rPr kumimoji="0" lang="en-US" altLang="en-US" sz="1800" b="0" i="0" u="none" strike="noStrike" cap="none" normalizeH="0" baseline="0" dirty="0" smtClean="0">
                <a:ln>
                  <a:noFill/>
                </a:ln>
                <a:solidFill>
                  <a:schemeClr val="tx1"/>
                </a:solidFill>
                <a:effectLst/>
                <a:latin typeface="Arial" panose="020B0604020202020204" pitchFamily="34" charset="0"/>
              </a:rPr>
              <a:t> weld y </a:t>
            </a:r>
            <a:r>
              <a:rPr kumimoji="0" lang="en-US" altLang="en-US" sz="1800" b="0" i="0" u="none" strike="noStrike" cap="none" normalizeH="0" baseline="0" dirty="0" smtClean="0">
                <a:ln>
                  <a:noFill/>
                </a:ln>
                <a:solidFill>
                  <a:srgbClr val="1B95E0"/>
                </a:solidFill>
                <a:effectLst/>
                <a:latin typeface="Arial" panose="020B0604020202020204" pitchFamily="34" charset="0"/>
                <a:hlinkClick r:id="rId4"/>
              </a:rPr>
              <a:t>#</a:t>
            </a:r>
            <a:r>
              <a:rPr kumimoji="0" lang="en-US" altLang="en-US" sz="1800" b="1" i="0" u="none" strike="noStrike" cap="none" normalizeH="0" baseline="0" dirty="0" err="1" smtClean="0">
                <a:ln>
                  <a:noFill/>
                </a:ln>
                <a:solidFill>
                  <a:srgbClr val="1B95E0"/>
                </a:solidFill>
                <a:effectLst/>
                <a:latin typeface="Arial" panose="020B0604020202020204" pitchFamily="34" charset="0"/>
                <a:hlinkClick r:id="rId4"/>
              </a:rPr>
              <a:t>NTWstorm</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cyntaf</a:t>
            </a:r>
            <a:r>
              <a:rPr kumimoji="0" lang="en-US" altLang="en-US" sz="1800" b="0" i="0" u="none" strike="noStrike" cap="none" normalizeH="0" baseline="0" dirty="0" smtClean="0">
                <a:ln>
                  <a:noFill/>
                </a:ln>
                <a:solidFill>
                  <a:schemeClr val="tx1"/>
                </a:solidFill>
                <a:effectLst/>
                <a:latin typeface="Arial" panose="020B0604020202020204" pitchFamily="34" charset="0"/>
              </a:rPr>
              <a:t> // Would definitely recommend venturing to </a:t>
            </a:r>
            <a:r>
              <a:rPr kumimoji="0" lang="en-US" altLang="en-US" sz="1800" b="0" i="0" u="none" strike="noStrike" cap="none" normalizeH="0" baseline="0" dirty="0" err="1" smtClean="0">
                <a:ln>
                  <a:noFill/>
                </a:ln>
                <a:solidFill>
                  <a:schemeClr val="tx1"/>
                </a:solidFill>
                <a:effectLst/>
                <a:latin typeface="Arial" panose="020B0604020202020204" pitchFamily="34" charset="0"/>
              </a:rPr>
              <a:t>Pontrhydfendigaid</a:t>
            </a:r>
            <a:r>
              <a:rPr kumimoji="0" lang="en-US" altLang="en-US" sz="1800" b="0" i="0" u="none" strike="noStrike" cap="none" normalizeH="0" baseline="0" dirty="0" smtClean="0">
                <a:ln>
                  <a:noFill/>
                </a:ln>
                <a:solidFill>
                  <a:schemeClr val="tx1"/>
                </a:solidFill>
                <a:effectLst/>
                <a:latin typeface="Arial" panose="020B0604020202020204" pitchFamily="34" charset="0"/>
              </a:rPr>
              <a:t> to see the first </a:t>
            </a:r>
            <a:r>
              <a:rPr kumimoji="0" lang="en-US" altLang="en-US" sz="1800" b="0" i="0" u="none" strike="noStrike" cap="none" normalizeH="0" baseline="0" dirty="0" smtClean="0">
                <a:ln>
                  <a:noFill/>
                </a:ln>
                <a:solidFill>
                  <a:srgbClr val="1B95E0"/>
                </a:solidFill>
                <a:effectLst/>
                <a:latin typeface="Arial" panose="020B0604020202020204" pitchFamily="34" charset="0"/>
                <a:hlinkClick r:id="rId4"/>
              </a:rPr>
              <a:t>#</a:t>
            </a:r>
            <a:r>
              <a:rPr kumimoji="0" lang="en-US" altLang="en-US" sz="1800" b="1" i="0" u="none" strike="noStrike" cap="none" normalizeH="0" baseline="0" dirty="0" err="1" smtClean="0">
                <a:ln>
                  <a:noFill/>
                </a:ln>
                <a:solidFill>
                  <a:srgbClr val="1B95E0"/>
                </a:solidFill>
                <a:effectLst/>
                <a:latin typeface="Arial" panose="020B0604020202020204" pitchFamily="34" charset="0"/>
                <a:hlinkClick r:id="rId4"/>
              </a:rPr>
              <a:t>NTWstorm</a:t>
            </a:r>
            <a:r>
              <a:rPr kumimoji="0" lang="en-US" altLang="en-US" sz="1800" b="0" i="0" u="none" strike="noStrike" cap="none" normalizeH="0" baseline="0" dirty="0" smtClean="0">
                <a:ln>
                  <a:noFill/>
                </a:ln>
                <a:solidFill>
                  <a:schemeClr val="tx1"/>
                </a:solidFill>
                <a:effectLst/>
                <a:latin typeface="Arial" panose="020B0604020202020204" pitchFamily="34" charset="0"/>
              </a:rPr>
              <a:t> - a powerful &amp; eerie piece of immersive theatre</a:t>
            </a:r>
          </a:p>
        </p:txBody>
      </p:sp>
    </p:spTree>
    <p:extLst>
      <p:ext uri="{BB962C8B-B14F-4D97-AF65-F5344CB8AC3E}">
        <p14:creationId xmlns:p14="http://schemas.microsoft.com/office/powerpoint/2010/main" val="33704523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Twitter</a:t>
            </a:r>
            <a:endParaRPr lang="en-GB" dirty="0"/>
          </a:p>
        </p:txBody>
      </p:sp>
      <p:sp>
        <p:nvSpPr>
          <p:cNvPr id="3" name="Rectangle 1"/>
          <p:cNvSpPr>
            <a:spLocks noGrp="1" noChangeArrowheads="1"/>
          </p:cNvSpPr>
          <p:nvPr>
            <p:ph idx="1"/>
          </p:nvPr>
        </p:nvSpPr>
        <p:spPr bwMode="auto">
          <a:xfrm>
            <a:off x="838200" y="3816350"/>
            <a:ext cx="105156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smtClean="0">
                <a:ln>
                  <a:noFill/>
                </a:ln>
                <a:solidFill>
                  <a:srgbClr val="1B95E0"/>
                </a:solidFill>
                <a:effectLst/>
                <a:latin typeface="Arial" panose="020B0604020202020204" pitchFamily="34" charset="0"/>
                <a:hlinkClick r:id="rId2"/>
              </a:rPr>
              <a:t>garethbeedie</a:t>
            </a:r>
            <a:r>
              <a:rPr kumimoji="0" lang="ar-SA" altLang="en-US" sz="1800" b="0" i="0" u="none" strike="noStrike" cap="none" normalizeH="0" baseline="0" smtClean="0">
                <a:ln>
                  <a:noFill/>
                </a:ln>
                <a:solidFill>
                  <a:srgbClr val="1B95E0"/>
                </a:solidFill>
                <a:effectLst/>
                <a:latin typeface="Arial" panose="020B0604020202020204" pitchFamily="34" charset="0"/>
                <a:cs typeface="Arial" panose="020B0604020202020204" pitchFamily="34" charset="0"/>
                <a:hlinkClick r:id="rId2"/>
              </a:rPr>
              <a:t>‏</a:t>
            </a:r>
            <a:r>
              <a:rPr kumimoji="0" lang="en-US" altLang="en-US" sz="1800" b="0" i="0" u="none" strike="noStrike" cap="none" normalizeH="0" baseline="0" smtClean="0">
                <a:ln>
                  <a:noFill/>
                </a:ln>
                <a:solidFill>
                  <a:srgbClr val="1B95E0"/>
                </a:solidFill>
                <a:effectLst/>
                <a:latin typeface="Arial" panose="020B0604020202020204" pitchFamily="34" charset="0"/>
                <a:hlinkClick r:id="rId2"/>
              </a:rPr>
              <a:t> @</a:t>
            </a:r>
            <a:r>
              <a:rPr kumimoji="0" lang="en-US" altLang="en-US" sz="1800" b="1" i="0" u="none" strike="noStrike" cap="none" normalizeH="0" baseline="0" smtClean="0">
                <a:ln>
                  <a:noFill/>
                </a:ln>
                <a:solidFill>
                  <a:srgbClr val="1B95E0"/>
                </a:solidFill>
                <a:effectLst/>
                <a:latin typeface="Arial" panose="020B0604020202020204" pitchFamily="34" charset="0"/>
                <a:hlinkClick r:id="rId2"/>
              </a:rPr>
              <a:t>Gareth_ntw</a:t>
            </a:r>
            <a:r>
              <a:rPr kumimoji="0" lang="en-US" altLang="en-US" sz="1800" b="0" i="0" u="none" strike="noStrike" cap="none" normalizeH="0" baseline="0" smtClean="0">
                <a:ln>
                  <a:noFill/>
                </a:ln>
                <a:solidFill>
                  <a:schemeClr val="tx1"/>
                </a:solidFill>
                <a:effectLst/>
                <a:latin typeface="Arial" panose="020B0604020202020204" pitchFamily="34" charset="0"/>
              </a:rPr>
              <a:t> </a:t>
            </a:r>
            <a:r>
              <a:rPr kumimoji="0" lang="en-US" altLang="en-US" sz="1700" b="0" i="0" u="none" strike="noStrike" cap="none" normalizeH="0" baseline="0" smtClean="0">
                <a:ln>
                  <a:noFill/>
                </a:ln>
                <a:solidFill>
                  <a:srgbClr val="1B95E0"/>
                </a:solidFill>
                <a:effectLst/>
                <a:latin typeface="Arial" panose="020B0604020202020204" pitchFamily="34" charset="0"/>
                <a:hlinkClick r:id="rId3" tooltip="11:07 PM - 15 Feb 2018"/>
              </a:rPr>
              <a:t>10h10 hours ago</a:t>
            </a:r>
            <a:r>
              <a:rPr kumimoji="0" lang="en-US" altLang="en-US" sz="1700" b="0" i="0" u="none" strike="noStrike" cap="none" normalizeH="0" baseline="0" smtClean="0">
                <a:ln>
                  <a:noFill/>
                </a:ln>
                <a:solidFill>
                  <a:schemeClr val="tx1"/>
                </a:solidFill>
                <a:effectLst/>
                <a:latin typeface="Arial" panose="020B0604020202020204" pitchFamily="34" charset="0"/>
              </a:rPr>
              <a:t> </a:t>
            </a:r>
            <a:endParaRPr kumimoji="0" lang="en-US" altLang="en-US" sz="800" b="0" i="0" u="none" strike="noStrike" cap="none" normalizeH="0" baseline="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smtClean="0">
                <a:ln>
                  <a:noFill/>
                </a:ln>
                <a:solidFill>
                  <a:schemeClr val="tx1"/>
                </a:solidFill>
                <a:effectLst/>
                <a:latin typeface="Arial" panose="020B0604020202020204" pitchFamily="34" charset="0"/>
              </a:rPr>
              <a:t>First </a:t>
            </a:r>
            <a:r>
              <a:rPr kumimoji="0" lang="en-US" altLang="en-US" sz="1800" b="0" i="0" u="none" strike="noStrike" cap="none" normalizeH="0" baseline="0" smtClean="0">
                <a:ln>
                  <a:noFill/>
                </a:ln>
                <a:solidFill>
                  <a:srgbClr val="1B95E0"/>
                </a:solidFill>
                <a:effectLst/>
                <a:latin typeface="Arial" panose="020B0604020202020204" pitchFamily="34" charset="0"/>
                <a:hlinkClick r:id="rId4"/>
              </a:rPr>
              <a:t>#</a:t>
            </a:r>
            <a:r>
              <a:rPr kumimoji="0" lang="en-US" altLang="en-US" sz="1800" b="1" i="0" u="none" strike="noStrike" cap="none" normalizeH="0" baseline="0" smtClean="0">
                <a:ln>
                  <a:noFill/>
                </a:ln>
                <a:solidFill>
                  <a:srgbClr val="1B95E0"/>
                </a:solidFill>
                <a:effectLst/>
                <a:latin typeface="Arial" panose="020B0604020202020204" pitchFamily="34" charset="0"/>
                <a:hlinkClick r:id="rId4"/>
              </a:rPr>
              <a:t>NTWStorm</a:t>
            </a:r>
            <a:r>
              <a:rPr kumimoji="0" lang="en-US" altLang="en-US" sz="1800" b="0" i="0" u="none" strike="noStrike" cap="none" normalizeH="0" baseline="0" smtClean="0">
                <a:ln>
                  <a:noFill/>
                </a:ln>
                <a:solidFill>
                  <a:schemeClr val="tx1"/>
                </a:solidFill>
                <a:effectLst/>
                <a:latin typeface="Arial" panose="020B0604020202020204" pitchFamily="34" charset="0"/>
              </a:rPr>
              <a:t> down, just two more chances to see it. How to describe? Easily one of the most immersive pieces of theatre I’ve experienced, an epic journey of the imagination. Loved it.</a:t>
            </a:r>
          </a:p>
        </p:txBody>
      </p:sp>
    </p:spTree>
    <p:extLst>
      <p:ext uri="{BB962C8B-B14F-4D97-AF65-F5344CB8AC3E}">
        <p14:creationId xmlns:p14="http://schemas.microsoft.com/office/powerpoint/2010/main" val="21145588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a:t>
            </a:r>
            <a:endParaRPr lang="en-GB" dirty="0"/>
          </a:p>
        </p:txBody>
      </p:sp>
      <p:sp>
        <p:nvSpPr>
          <p:cNvPr id="4" name="Rectangle 1"/>
          <p:cNvSpPr>
            <a:spLocks noGrp="1" noChangeArrowheads="1"/>
          </p:cNvSpPr>
          <p:nvPr>
            <p:ph idx="1"/>
          </p:nvPr>
        </p:nvSpPr>
        <p:spPr bwMode="auto">
          <a:xfrm>
            <a:off x="838200" y="2157316"/>
            <a:ext cx="10515600"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So the students that watched the Storm #1 production constructed this Tweet…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indent="0" eaLnBrk="0" fontAlgn="base" hangingPunct="0">
              <a:lnSpc>
                <a:spcPct val="100000"/>
              </a:lnSpc>
              <a:spcBef>
                <a:spcPct val="0"/>
              </a:spcBef>
              <a:spcAft>
                <a:spcPct val="0"/>
              </a:spcAft>
              <a:buNone/>
            </a:pPr>
            <a:r>
              <a:rPr lang="en-US" altLang="en-US" sz="2400" dirty="0" smtClean="0">
                <a:latin typeface="Arial" panose="020B0604020202020204" pitchFamily="34" charset="0"/>
              </a:rPr>
              <a:t>Time </a:t>
            </a:r>
            <a:r>
              <a:rPr lang="en-US" altLang="en-US" sz="2400" dirty="0">
                <a:latin typeface="Arial" panose="020B0604020202020204" pitchFamily="34" charset="0"/>
              </a:rPr>
              <a:t>stood still in </a:t>
            </a:r>
            <a:r>
              <a:rPr lang="en-US" altLang="en-US" sz="2400" dirty="0" smtClean="0">
                <a:latin typeface="Arial" panose="020B0604020202020204" pitchFamily="34" charset="0"/>
              </a:rPr>
              <a:t>this</a:t>
            </a:r>
            <a:r>
              <a:rPr kumimoji="0" lang="en-US" altLang="en-US" sz="2400" b="0" i="0" u="none" strike="noStrike" cap="none" normalizeH="0" baseline="0" dirty="0" smtClean="0">
                <a:ln>
                  <a:noFill/>
                </a:ln>
                <a:solidFill>
                  <a:schemeClr val="tx1"/>
                </a:solidFill>
                <a:effectLst/>
                <a:latin typeface="Arial" panose="020B0604020202020204" pitchFamily="34" charset="0"/>
              </a:rPr>
              <a:t> immersive experience </a:t>
            </a:r>
            <a:r>
              <a:rPr kumimoji="0" lang="en-US" altLang="en-US" sz="2400" b="0" i="0" u="none" strike="noStrike" cap="none" normalizeH="0" dirty="0" smtClean="0">
                <a:ln>
                  <a:noFill/>
                </a:ln>
                <a:solidFill>
                  <a:schemeClr val="tx1"/>
                </a:solidFill>
                <a:effectLst/>
                <a:latin typeface="Arial" panose="020B0604020202020204" pitchFamily="34" charset="0"/>
              </a:rPr>
              <a:t>that blew my imagination and my eardrums away. The bass pounded my chest and the audience grabbed for my hand. Dark room, dark stories- venture if you dare.</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aseline="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dirty="0" smtClean="0">
                <a:ln>
                  <a:noFill/>
                </a:ln>
                <a:solidFill>
                  <a:schemeClr val="tx1"/>
                </a:solidFill>
                <a:effectLst/>
                <a:latin typeface="Arial" panose="020B0604020202020204" pitchFamily="34" charset="0"/>
              </a:rPr>
              <a:t>Audible.com does it better.</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aseline="0" dirty="0">
              <a:latin typeface="Arial" panose="020B0604020202020204" pitchFamily="34" charset="0"/>
            </a:endParaRPr>
          </a:p>
        </p:txBody>
      </p:sp>
    </p:spTree>
    <p:extLst>
      <p:ext uri="{BB962C8B-B14F-4D97-AF65-F5344CB8AC3E}">
        <p14:creationId xmlns:p14="http://schemas.microsoft.com/office/powerpoint/2010/main" val="38248501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45" t="8066" r="41535" b="26038"/>
          <a:stretch/>
        </p:blipFill>
        <p:spPr>
          <a:xfrm>
            <a:off x="0" y="-1"/>
            <a:ext cx="10408920" cy="6707585"/>
          </a:xfrm>
          <a:prstGeom prst="rect">
            <a:avLst/>
          </a:prstGeom>
        </p:spPr>
      </p:pic>
    </p:spTree>
    <p:extLst>
      <p:ext uri="{BB962C8B-B14F-4D97-AF65-F5344CB8AC3E}">
        <p14:creationId xmlns:p14="http://schemas.microsoft.com/office/powerpoint/2010/main" val="459976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err="1" smtClean="0"/>
              <a:t>Naqoyqatsi</a:t>
            </a:r>
            <a:endParaRPr lang="en-GB" sz="8000" dirty="0"/>
          </a:p>
        </p:txBody>
      </p:sp>
      <p:sp>
        <p:nvSpPr>
          <p:cNvPr id="3" name="Content Placeholder 2"/>
          <p:cNvSpPr>
            <a:spLocks noGrp="1"/>
          </p:cNvSpPr>
          <p:nvPr>
            <p:ph idx="1"/>
          </p:nvPr>
        </p:nvSpPr>
        <p:spPr/>
        <p:txBody>
          <a:bodyPr>
            <a:normAutofit/>
          </a:bodyPr>
          <a:lstStyle/>
          <a:p>
            <a:r>
              <a:rPr lang="en-GB" dirty="0"/>
              <a:t>A film by Godfrey Reggio with a score by Phillip Glass.</a:t>
            </a:r>
          </a:p>
          <a:p>
            <a:endParaRPr lang="en-GB" dirty="0" smtClean="0">
              <a:hlinkClick r:id="rId2"/>
            </a:endParaRPr>
          </a:p>
          <a:p>
            <a:r>
              <a:rPr lang="en-GB" dirty="0" smtClean="0">
                <a:hlinkClick r:id="rId2"/>
              </a:rPr>
              <a:t>https</a:t>
            </a:r>
            <a:r>
              <a:rPr lang="en-GB" dirty="0">
                <a:hlinkClick r:id="rId2"/>
              </a:rPr>
              <a:t>://</a:t>
            </a:r>
            <a:r>
              <a:rPr lang="en-GB" dirty="0" smtClean="0">
                <a:hlinkClick r:id="rId2"/>
              </a:rPr>
              <a:t>www.youtube.com/watch?v=Jwl4hzeVZvQ</a:t>
            </a:r>
            <a:r>
              <a:rPr lang="en-GB" dirty="0" smtClean="0"/>
              <a:t> </a:t>
            </a:r>
          </a:p>
          <a:p>
            <a:endParaRPr lang="en-GB" dirty="0"/>
          </a:p>
          <a:p>
            <a:r>
              <a:rPr lang="en-GB" dirty="0" smtClean="0"/>
              <a:t>How does the film create atmosphere, evoke emotion, construct a narrative?</a:t>
            </a:r>
          </a:p>
          <a:p>
            <a:endParaRPr lang="en-GB" dirty="0"/>
          </a:p>
        </p:txBody>
      </p:sp>
    </p:spTree>
    <p:extLst>
      <p:ext uri="{BB962C8B-B14F-4D97-AF65-F5344CB8AC3E}">
        <p14:creationId xmlns:p14="http://schemas.microsoft.com/office/powerpoint/2010/main" val="8374767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Brook</a:t>
            </a:r>
            <a:endParaRPr lang="en-GB" dirty="0"/>
          </a:p>
        </p:txBody>
      </p:sp>
      <p:sp>
        <p:nvSpPr>
          <p:cNvPr id="3" name="Content Placeholder 2"/>
          <p:cNvSpPr>
            <a:spLocks noGrp="1"/>
          </p:cNvSpPr>
          <p:nvPr>
            <p:ph idx="1"/>
          </p:nvPr>
        </p:nvSpPr>
        <p:spPr/>
        <p:txBody>
          <a:bodyPr>
            <a:normAutofit lnSpcReduction="10000"/>
          </a:bodyPr>
          <a:lstStyle/>
          <a:p>
            <a:r>
              <a:rPr lang="en-GB" dirty="0" smtClean="0"/>
              <a:t>Opening sentence of Brook’s highly acclaimed ‘The Empty Space’ (1968), in the chapter titled ‘The Deadly Theatre’:</a:t>
            </a:r>
          </a:p>
          <a:p>
            <a:endParaRPr lang="en-GB" dirty="0"/>
          </a:p>
          <a:p>
            <a:r>
              <a:rPr lang="en-GB" dirty="0" smtClean="0"/>
              <a:t>‘I can take any empty space and call it a bare stage. A man walks across this empty space whilst someone else is watching him, and this is all that is needed for an act of theatre to be engaged.’ (Brook,1968:11)</a:t>
            </a:r>
          </a:p>
          <a:p>
            <a:endParaRPr lang="en-GB" dirty="0"/>
          </a:p>
          <a:p>
            <a:endParaRPr lang="en-GB" dirty="0" smtClean="0"/>
          </a:p>
          <a:p>
            <a:r>
              <a:rPr lang="en-GB" dirty="0" smtClean="0">
                <a:hlinkClick r:id="rId2"/>
              </a:rPr>
              <a:t>https://www.youtube.com/watch?v=Sx2qHHFS5Yk</a:t>
            </a:r>
            <a:r>
              <a:rPr lang="en-GB" dirty="0" smtClean="0"/>
              <a:t> </a:t>
            </a:r>
          </a:p>
          <a:p>
            <a:endParaRPr lang="en-GB" dirty="0"/>
          </a:p>
          <a:p>
            <a:endParaRPr lang="en-GB" dirty="0"/>
          </a:p>
        </p:txBody>
      </p:sp>
    </p:spTree>
    <p:extLst>
      <p:ext uri="{BB962C8B-B14F-4D97-AF65-F5344CB8AC3E}">
        <p14:creationId xmlns:p14="http://schemas.microsoft.com/office/powerpoint/2010/main" val="858905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endParaRPr lang="en-GB" dirty="0" smtClean="0"/>
          </a:p>
          <a:p>
            <a:r>
              <a:rPr lang="en-GB" dirty="0" smtClean="0"/>
              <a:t>‘A professional Theatre assembles different people every night and speaks to them through the language of behaviour.’ (Brook,1968:18)</a:t>
            </a:r>
          </a:p>
          <a:p>
            <a:endParaRPr lang="en-GB" dirty="0"/>
          </a:p>
          <a:p>
            <a:r>
              <a:rPr lang="en-GB" dirty="0" smtClean="0"/>
              <a:t>‘When an individual enters the presence of others, they commonly seek to acquire information about him or to bring into play information about him already possessed.’ (Goffman,1959:13)</a:t>
            </a:r>
            <a:endParaRPr lang="en-GB" dirty="0"/>
          </a:p>
        </p:txBody>
      </p:sp>
    </p:spTree>
    <p:extLst>
      <p:ext uri="{BB962C8B-B14F-4D97-AF65-F5344CB8AC3E}">
        <p14:creationId xmlns:p14="http://schemas.microsoft.com/office/powerpoint/2010/main" val="27481319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r>
              <a:rPr lang="en-GB" dirty="0" smtClean="0"/>
              <a:t>‘When an individual plays a part he implicitly requests his observers to take seriously the impression that is fostered before them.’ Goffman (1959:28)</a:t>
            </a:r>
          </a:p>
          <a:p>
            <a:endParaRPr lang="en-GB" dirty="0"/>
          </a:p>
          <a:p>
            <a:r>
              <a:rPr lang="en-GB" dirty="0" smtClean="0"/>
              <a:t>We – performers in our own lives may – according to Goffman:</a:t>
            </a:r>
          </a:p>
          <a:p>
            <a:r>
              <a:rPr lang="en-GB" dirty="0" smtClean="0"/>
              <a:t>Believe our own act – i.e. believe that our reality is the only reality, not care when others consider us ‘fake’.</a:t>
            </a:r>
          </a:p>
          <a:p>
            <a:r>
              <a:rPr lang="en-GB" dirty="0" smtClean="0"/>
              <a:t>Not </a:t>
            </a:r>
            <a:r>
              <a:rPr lang="en-GB" dirty="0"/>
              <a:t>b</a:t>
            </a:r>
            <a:r>
              <a:rPr lang="en-GB" dirty="0" smtClean="0"/>
              <a:t>elieve our own act – i.e. be completely insecure about status and projection – but still enjoy the role.</a:t>
            </a:r>
          </a:p>
          <a:p>
            <a:endParaRPr lang="en-GB" dirty="0" smtClean="0"/>
          </a:p>
          <a:p>
            <a:endParaRPr lang="en-GB" dirty="0"/>
          </a:p>
        </p:txBody>
      </p:sp>
    </p:spTree>
    <p:extLst>
      <p:ext uri="{BB962C8B-B14F-4D97-AF65-F5344CB8AC3E}">
        <p14:creationId xmlns:p14="http://schemas.microsoft.com/office/powerpoint/2010/main" val="23590768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Erving Goffman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Goffman’s definition of performance:</a:t>
            </a:r>
          </a:p>
          <a:p>
            <a:endParaRPr lang="en-GB" dirty="0" smtClean="0"/>
          </a:p>
          <a:p>
            <a:r>
              <a:rPr lang="en-GB" dirty="0" smtClean="0"/>
              <a:t>‘I have been using the term ‘performance’ to refer to all the activity of an individual which occurs during a period marked by his continuous presence before a particular set of observers and which has some influence on the observers.’ (1959:32)</a:t>
            </a:r>
            <a:endParaRPr lang="en-GB" dirty="0"/>
          </a:p>
          <a:p>
            <a:endParaRPr lang="en-GB" dirty="0" smtClean="0"/>
          </a:p>
          <a:p>
            <a:r>
              <a:rPr lang="en-GB" dirty="0" smtClean="0"/>
              <a:t>The 2 types of performer again - Fully </a:t>
            </a:r>
            <a:r>
              <a:rPr lang="en-GB" dirty="0"/>
              <a:t>E</a:t>
            </a:r>
            <a:r>
              <a:rPr lang="en-GB" dirty="0" smtClean="0"/>
              <a:t>ngaged v’s Cynical</a:t>
            </a:r>
          </a:p>
          <a:p>
            <a:endParaRPr lang="en-GB" dirty="0"/>
          </a:p>
        </p:txBody>
      </p:sp>
    </p:spTree>
    <p:extLst>
      <p:ext uri="{BB962C8B-B14F-4D97-AF65-F5344CB8AC3E}">
        <p14:creationId xmlns:p14="http://schemas.microsoft.com/office/powerpoint/2010/main" val="10949522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Mike Pearson </a:t>
            </a:r>
            <a:endParaRPr lang="en-GB" dirty="0"/>
          </a:p>
        </p:txBody>
      </p:sp>
      <p:sp>
        <p:nvSpPr>
          <p:cNvPr id="3" name="Content Placeholder 2"/>
          <p:cNvSpPr>
            <a:spLocks noGrp="1"/>
          </p:cNvSpPr>
          <p:nvPr>
            <p:ph idx="1"/>
          </p:nvPr>
        </p:nvSpPr>
        <p:spPr/>
        <p:txBody>
          <a:bodyPr/>
          <a:lstStyle/>
          <a:p>
            <a:r>
              <a:rPr lang="en-GB" dirty="0" smtClean="0"/>
              <a:t>Site Specific Theatre</a:t>
            </a:r>
          </a:p>
          <a:p>
            <a:endParaRPr lang="en-GB" dirty="0"/>
          </a:p>
          <a:p>
            <a:r>
              <a:rPr lang="en-GB" dirty="0" smtClean="0"/>
              <a:t>‘I aim to encourage further initiatives in performance.’ (Pearson,2010:2)</a:t>
            </a:r>
          </a:p>
          <a:p>
            <a:endParaRPr lang="en-GB" dirty="0"/>
          </a:p>
          <a:p>
            <a:r>
              <a:rPr lang="en-GB" dirty="0" err="1" smtClean="0"/>
              <a:t>Brith</a:t>
            </a:r>
            <a:r>
              <a:rPr lang="en-GB" dirty="0" smtClean="0"/>
              <a:t> </a:t>
            </a:r>
            <a:r>
              <a:rPr lang="en-GB" dirty="0" err="1" smtClean="0"/>
              <a:t>Gof</a:t>
            </a:r>
            <a:r>
              <a:rPr lang="en-GB" dirty="0" smtClean="0"/>
              <a:t> – ‘events devised for special locations and occasions’ (2010:3)</a:t>
            </a:r>
            <a:endParaRPr lang="en-GB" dirty="0"/>
          </a:p>
        </p:txBody>
      </p:sp>
    </p:spTree>
    <p:extLst>
      <p:ext uri="{BB962C8B-B14F-4D97-AF65-F5344CB8AC3E}">
        <p14:creationId xmlns:p14="http://schemas.microsoft.com/office/powerpoint/2010/main" val="32815374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Pearson </a:t>
            </a:r>
            <a:endParaRPr lang="en-GB" dirty="0"/>
          </a:p>
        </p:txBody>
      </p:sp>
      <p:sp>
        <p:nvSpPr>
          <p:cNvPr id="3" name="Content Placeholder 2"/>
          <p:cNvSpPr>
            <a:spLocks noGrp="1"/>
          </p:cNvSpPr>
          <p:nvPr>
            <p:ph idx="1"/>
          </p:nvPr>
        </p:nvSpPr>
        <p:spPr/>
        <p:txBody>
          <a:bodyPr/>
          <a:lstStyle/>
          <a:p>
            <a:endParaRPr lang="en-GB" dirty="0" smtClean="0"/>
          </a:p>
          <a:p>
            <a:r>
              <a:rPr lang="en-GB" dirty="0" smtClean="0"/>
              <a:t>‘Site specific performances are conceived for, and conditioned by, the particulars of found spaces, (former) sites of work, play and worship. They make manifest, celebrate, confound or criticise location, history, function, architecture, micro-climate. They are an interpretation of the found and the fabricated. They are inseparable from their sites, the only contexts within which they are ‘readable’. (2010:4)</a:t>
            </a:r>
            <a:endParaRPr lang="en-GB" dirty="0"/>
          </a:p>
        </p:txBody>
      </p:sp>
    </p:spTree>
    <p:extLst>
      <p:ext uri="{BB962C8B-B14F-4D97-AF65-F5344CB8AC3E}">
        <p14:creationId xmlns:p14="http://schemas.microsoft.com/office/powerpoint/2010/main" val="6469353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Pearson</a:t>
            </a:r>
            <a:endParaRPr lang="en-GB" dirty="0"/>
          </a:p>
        </p:txBody>
      </p:sp>
      <p:sp>
        <p:nvSpPr>
          <p:cNvPr id="3" name="Content Placeholder 2"/>
          <p:cNvSpPr>
            <a:spLocks noGrp="1"/>
          </p:cNvSpPr>
          <p:nvPr>
            <p:ph idx="1"/>
          </p:nvPr>
        </p:nvSpPr>
        <p:spPr/>
        <p:txBody>
          <a:bodyPr/>
          <a:lstStyle/>
          <a:p>
            <a:r>
              <a:rPr lang="en-GB" dirty="0" smtClean="0"/>
              <a:t>Location has become:</a:t>
            </a:r>
          </a:p>
          <a:p>
            <a:r>
              <a:rPr lang="en-GB" dirty="0" smtClean="0"/>
              <a:t>‘..a place of both artistic and cultural invention and innovation: ‘a theatrical as well as a social enquiry’ (</a:t>
            </a:r>
            <a:r>
              <a:rPr lang="en-GB" dirty="0" err="1" smtClean="0"/>
              <a:t>Wilkie</a:t>
            </a:r>
            <a:r>
              <a:rPr lang="en-GB" dirty="0" smtClean="0"/>
              <a:t>, 2008:95)’ </a:t>
            </a:r>
            <a:r>
              <a:rPr lang="en-GB" dirty="0"/>
              <a:t>(</a:t>
            </a:r>
            <a:r>
              <a:rPr lang="en-GB" dirty="0" smtClean="0"/>
              <a:t>in Pearson, 2010:4-5)</a:t>
            </a:r>
          </a:p>
          <a:p>
            <a:endParaRPr lang="en-GB" dirty="0"/>
          </a:p>
          <a:p>
            <a:r>
              <a:rPr lang="en-GB" dirty="0" smtClean="0"/>
              <a:t>So… Why was Storm#1 in </a:t>
            </a:r>
            <a:r>
              <a:rPr lang="en-GB" dirty="0" err="1" smtClean="0"/>
              <a:t>Pontrhydfendigaid</a:t>
            </a:r>
            <a:r>
              <a:rPr lang="en-GB" dirty="0" smtClean="0"/>
              <a:t>?</a:t>
            </a:r>
            <a:endParaRPr lang="en-GB" dirty="0"/>
          </a:p>
        </p:txBody>
      </p:sp>
    </p:spTree>
    <p:extLst>
      <p:ext uri="{BB962C8B-B14F-4D97-AF65-F5344CB8AC3E}">
        <p14:creationId xmlns:p14="http://schemas.microsoft.com/office/powerpoint/2010/main" val="36288202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 </a:t>
            </a:r>
            <a:endParaRPr lang="en-GB" dirty="0"/>
          </a:p>
        </p:txBody>
      </p:sp>
      <p:sp>
        <p:nvSpPr>
          <p:cNvPr id="3" name="Content Placeholder 2"/>
          <p:cNvSpPr>
            <a:spLocks noGrp="1"/>
          </p:cNvSpPr>
          <p:nvPr>
            <p:ph idx="1"/>
          </p:nvPr>
        </p:nvSpPr>
        <p:spPr/>
        <p:txBody>
          <a:bodyPr/>
          <a:lstStyle/>
          <a:p>
            <a:r>
              <a:rPr lang="en-GB" dirty="0" smtClean="0"/>
              <a:t>‘A place owes its character to the experience it affords to those who spend time there – to the sights, sounds and indeed smells that constitute its specific ambience. And these, in turn, depend on the kinds of activities in which its inhabitants emerge. It is from this relational context of people’s engagement with the world, in the business of dwelling, that each place draws its unique significance. (</a:t>
            </a:r>
            <a:r>
              <a:rPr lang="en-GB" dirty="0" err="1" smtClean="0"/>
              <a:t>Ingold</a:t>
            </a:r>
            <a:r>
              <a:rPr lang="en-GB" dirty="0" smtClean="0"/>
              <a:t>, 2000:192 in Pearson, 2010:15)</a:t>
            </a:r>
            <a:endParaRPr lang="en-GB" dirty="0"/>
          </a:p>
        </p:txBody>
      </p:sp>
    </p:spTree>
    <p:extLst>
      <p:ext uri="{BB962C8B-B14F-4D97-AF65-F5344CB8AC3E}">
        <p14:creationId xmlns:p14="http://schemas.microsoft.com/office/powerpoint/2010/main" val="25796808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Umberto Eco </a:t>
            </a:r>
          </a:p>
          <a:p>
            <a:endParaRPr lang="en-GB" dirty="0"/>
          </a:p>
          <a:p>
            <a:r>
              <a:rPr lang="en-GB" dirty="0" smtClean="0"/>
              <a:t>‘Semiotics is concern with everything that can be taken as a sign’</a:t>
            </a:r>
          </a:p>
          <a:p>
            <a:endParaRPr lang="en-GB" dirty="0"/>
          </a:p>
          <a:p>
            <a:r>
              <a:rPr lang="en-GB" dirty="0" smtClean="0"/>
              <a:t>Semiotics involves the study of anything which stands for something else. In a semiotic sense, signs make the form of words, images, sounds, gestures and objects.’ (Chandler, 2002:2)</a:t>
            </a:r>
            <a:endParaRPr lang="en-GB" dirty="0"/>
          </a:p>
        </p:txBody>
      </p:sp>
    </p:spTree>
    <p:extLst>
      <p:ext uri="{BB962C8B-B14F-4D97-AF65-F5344CB8AC3E}">
        <p14:creationId xmlns:p14="http://schemas.microsoft.com/office/powerpoint/2010/main" val="10722862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endParaRPr lang="en-GB" dirty="0"/>
          </a:p>
        </p:txBody>
      </p:sp>
    </p:spTree>
    <p:extLst>
      <p:ext uri="{BB962C8B-B14F-4D97-AF65-F5344CB8AC3E}">
        <p14:creationId xmlns:p14="http://schemas.microsoft.com/office/powerpoint/2010/main" val="146540844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Ready?</a:t>
            </a:r>
          </a:p>
          <a:p>
            <a:endParaRPr lang="en-GB" dirty="0"/>
          </a:p>
          <a:p>
            <a:endParaRPr lang="en-GB" dirty="0"/>
          </a:p>
        </p:txBody>
      </p:sp>
    </p:spTree>
    <p:extLst>
      <p:ext uri="{BB962C8B-B14F-4D97-AF65-F5344CB8AC3E}">
        <p14:creationId xmlns:p14="http://schemas.microsoft.com/office/powerpoint/2010/main" val="22532224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p:txBody>
      </p:sp>
    </p:spTree>
    <p:extLst>
      <p:ext uri="{BB962C8B-B14F-4D97-AF65-F5344CB8AC3E}">
        <p14:creationId xmlns:p14="http://schemas.microsoft.com/office/powerpoint/2010/main" val="16280205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p:txBody>
      </p:sp>
    </p:spTree>
    <p:extLst>
      <p:ext uri="{BB962C8B-B14F-4D97-AF65-F5344CB8AC3E}">
        <p14:creationId xmlns:p14="http://schemas.microsoft.com/office/powerpoint/2010/main" val="26622384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a:p>
            <a:r>
              <a:rPr lang="en-GB" dirty="0" smtClean="0"/>
              <a:t>What constitutes ‘</a:t>
            </a:r>
            <a:r>
              <a:rPr lang="en-GB" dirty="0" err="1" smtClean="0"/>
              <a:t>dogness</a:t>
            </a:r>
            <a:r>
              <a:rPr lang="en-GB" dirty="0" smtClean="0"/>
              <a:t>’?</a:t>
            </a:r>
            <a:endParaRPr lang="en-GB" dirty="0"/>
          </a:p>
        </p:txBody>
      </p:sp>
    </p:spTree>
    <p:extLst>
      <p:ext uri="{BB962C8B-B14F-4D97-AF65-F5344CB8AC3E}">
        <p14:creationId xmlns:p14="http://schemas.microsoft.com/office/powerpoint/2010/main" val="8304282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531" t="5389" r="2053" b="3977"/>
          <a:stretch/>
        </p:blipFill>
        <p:spPr>
          <a:xfrm>
            <a:off x="-18206" y="-99151"/>
            <a:ext cx="12210206" cy="7072828"/>
          </a:xfrm>
          <a:prstGeom prst="rect">
            <a:avLst/>
          </a:prstGeom>
        </p:spPr>
      </p:pic>
    </p:spTree>
    <p:extLst>
      <p:ext uri="{BB962C8B-B14F-4D97-AF65-F5344CB8AC3E}">
        <p14:creationId xmlns:p14="http://schemas.microsoft.com/office/powerpoint/2010/main" val="118338172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tree.</a:t>
            </a:r>
          </a:p>
          <a:p>
            <a:endParaRPr lang="en-GB" dirty="0"/>
          </a:p>
          <a:p>
            <a:r>
              <a:rPr lang="en-GB" dirty="0" smtClean="0"/>
              <a:t>Describe the features that make the image in your mind ‘a tree’</a:t>
            </a:r>
          </a:p>
          <a:p>
            <a:endParaRPr lang="en-GB" dirty="0"/>
          </a:p>
          <a:p>
            <a:r>
              <a:rPr lang="en-GB" dirty="0" smtClean="0"/>
              <a:t>What constitutes ‘</a:t>
            </a:r>
            <a:r>
              <a:rPr lang="en-GB" dirty="0" err="1" smtClean="0"/>
              <a:t>treeness</a:t>
            </a:r>
            <a:r>
              <a:rPr lang="en-GB" dirty="0" smtClean="0"/>
              <a:t>’?</a:t>
            </a:r>
            <a:endParaRPr lang="en-GB" dirty="0"/>
          </a:p>
        </p:txBody>
      </p:sp>
    </p:spTree>
    <p:extLst>
      <p:ext uri="{BB962C8B-B14F-4D97-AF65-F5344CB8AC3E}">
        <p14:creationId xmlns:p14="http://schemas.microsoft.com/office/powerpoint/2010/main" val="10159616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103" t="5136" r="8889" b="3717"/>
          <a:stretch/>
        </p:blipFill>
        <p:spPr>
          <a:xfrm>
            <a:off x="110169" y="111911"/>
            <a:ext cx="11843132" cy="6746089"/>
          </a:xfrm>
          <a:prstGeom prst="rect">
            <a:avLst/>
          </a:prstGeom>
        </p:spPr>
      </p:pic>
    </p:spTree>
    <p:extLst>
      <p:ext uri="{BB962C8B-B14F-4D97-AF65-F5344CB8AC3E}">
        <p14:creationId xmlns:p14="http://schemas.microsoft.com/office/powerpoint/2010/main" val="16560171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‘The term text usually refers to a message which has been recorded in some way (</a:t>
            </a:r>
            <a:r>
              <a:rPr lang="en-GB" dirty="0" err="1" smtClean="0"/>
              <a:t>eg</a:t>
            </a:r>
            <a:r>
              <a:rPr lang="en-GB" dirty="0" smtClean="0"/>
              <a:t> writing, audio- and video-recording) so that it is physically independent of its sender or receiver. A text is an assemblage of signs (such as words, images, sounds, and/or gestures) constructed (and interpreted) with reference to the conventions associated with a genre and in a particular medium of communication.’ (Chandler, 2002:2-3)</a:t>
            </a:r>
            <a:endParaRPr lang="en-GB" dirty="0"/>
          </a:p>
        </p:txBody>
      </p:sp>
    </p:spTree>
    <p:extLst>
      <p:ext uri="{BB962C8B-B14F-4D97-AF65-F5344CB8AC3E}">
        <p14:creationId xmlns:p14="http://schemas.microsoft.com/office/powerpoint/2010/main" val="110548208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 representation</a:t>
            </a:r>
            <a:endParaRPr lang="en-GB" dirty="0"/>
          </a:p>
        </p:txBody>
      </p:sp>
      <p:sp>
        <p:nvSpPr>
          <p:cNvPr id="3" name="Content Placeholder 2"/>
          <p:cNvSpPr>
            <a:spLocks noGrp="1"/>
          </p:cNvSpPr>
          <p:nvPr>
            <p:ph idx="1"/>
          </p:nvPr>
        </p:nvSpPr>
        <p:spPr/>
        <p:txBody>
          <a:bodyPr/>
          <a:lstStyle/>
          <a:p>
            <a:r>
              <a:rPr lang="en-GB" dirty="0" smtClean="0"/>
              <a:t>When signs are understood they are effective representations of an original idea or ‘thing’</a:t>
            </a:r>
          </a:p>
          <a:p>
            <a:endParaRPr lang="en-GB" dirty="0"/>
          </a:p>
          <a:p>
            <a:r>
              <a:rPr lang="en-GB" dirty="0" smtClean="0"/>
              <a:t>There is a danger, recognised most concisely by </a:t>
            </a:r>
            <a:r>
              <a:rPr lang="en-GB" dirty="0" err="1" smtClean="0"/>
              <a:t>Baudrillard</a:t>
            </a:r>
            <a:r>
              <a:rPr lang="en-GB" dirty="0" smtClean="0"/>
              <a:t> that these copies lose connection with meaning.</a:t>
            </a:r>
          </a:p>
          <a:p>
            <a:r>
              <a:rPr lang="en-GB" dirty="0" smtClean="0"/>
              <a:t>This results in ‘signs (that) are increasingly empty of meaning’ (Chandler, 2002:76)</a:t>
            </a:r>
            <a:endParaRPr lang="en-GB" dirty="0"/>
          </a:p>
          <a:p>
            <a:r>
              <a:rPr lang="en-GB" dirty="0" smtClean="0"/>
              <a:t>What does this mean to us?</a:t>
            </a:r>
          </a:p>
          <a:p>
            <a:r>
              <a:rPr lang="en-GB" dirty="0" smtClean="0"/>
              <a:t>Can you think of examples?</a:t>
            </a:r>
            <a:endParaRPr lang="en-GB" dirty="0"/>
          </a:p>
        </p:txBody>
      </p:sp>
    </p:spTree>
    <p:extLst>
      <p:ext uri="{BB962C8B-B14F-4D97-AF65-F5344CB8AC3E}">
        <p14:creationId xmlns:p14="http://schemas.microsoft.com/office/powerpoint/2010/main" val="214192851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Baudrillard</a:t>
            </a:r>
            <a:endParaRPr lang="en-GB" dirty="0"/>
          </a:p>
        </p:txBody>
      </p:sp>
      <p:sp>
        <p:nvSpPr>
          <p:cNvPr id="3" name="Content Placeholder 2"/>
          <p:cNvSpPr>
            <a:spLocks noGrp="1"/>
          </p:cNvSpPr>
          <p:nvPr>
            <p:ph idx="1"/>
          </p:nvPr>
        </p:nvSpPr>
        <p:spPr/>
        <p:txBody>
          <a:bodyPr/>
          <a:lstStyle/>
          <a:p>
            <a:r>
              <a:rPr lang="en-GB" dirty="0" smtClean="0"/>
              <a:t>‘These would be the successive phases of the image:</a:t>
            </a:r>
          </a:p>
          <a:p>
            <a:endParaRPr lang="en-GB" dirty="0"/>
          </a:p>
          <a:p>
            <a:r>
              <a:rPr lang="en-GB" dirty="0" smtClean="0"/>
              <a:t>1. It is the reflection of a basic reality.</a:t>
            </a:r>
          </a:p>
          <a:p>
            <a:r>
              <a:rPr lang="en-GB" dirty="0" smtClean="0"/>
              <a:t>2. It masks and perverts a basic </a:t>
            </a:r>
            <a:r>
              <a:rPr lang="en-GB" dirty="0" err="1" smtClean="0"/>
              <a:t>relality</a:t>
            </a:r>
            <a:r>
              <a:rPr lang="en-GB" dirty="0" smtClean="0"/>
              <a:t>.</a:t>
            </a:r>
          </a:p>
          <a:p>
            <a:r>
              <a:rPr lang="en-GB" dirty="0" smtClean="0"/>
              <a:t>3.It masks the absence of a basic reality.</a:t>
            </a:r>
          </a:p>
          <a:p>
            <a:r>
              <a:rPr lang="en-GB" dirty="0" smtClean="0"/>
              <a:t>4. It bears no relation to any reality whatever: it is its own pure simulacrum.’ </a:t>
            </a:r>
            <a:r>
              <a:rPr lang="en-GB" dirty="0"/>
              <a:t>(</a:t>
            </a:r>
            <a:r>
              <a:rPr lang="en-GB" dirty="0" smtClean="0"/>
              <a:t>Chandler, 2002:76-7)</a:t>
            </a:r>
            <a:endParaRPr lang="en-GB" dirty="0"/>
          </a:p>
        </p:txBody>
      </p:sp>
    </p:spTree>
    <p:extLst>
      <p:ext uri="{BB962C8B-B14F-4D97-AF65-F5344CB8AC3E}">
        <p14:creationId xmlns:p14="http://schemas.microsoft.com/office/powerpoint/2010/main" val="411538833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Artaud (1896-1948)</a:t>
            </a:r>
            <a:endParaRPr lang="en-GB" dirty="0"/>
          </a:p>
        </p:txBody>
      </p:sp>
      <p:sp>
        <p:nvSpPr>
          <p:cNvPr id="3" name="Content Placeholder 2"/>
          <p:cNvSpPr>
            <a:spLocks noGrp="1"/>
          </p:cNvSpPr>
          <p:nvPr>
            <p:ph idx="1"/>
          </p:nvPr>
        </p:nvSpPr>
        <p:spPr/>
        <p:txBody>
          <a:bodyPr/>
          <a:lstStyle/>
          <a:p>
            <a:r>
              <a:rPr lang="en-GB" dirty="0" smtClean="0"/>
              <a:t>The Theatre of Cruelty – a First Manifesto</a:t>
            </a:r>
          </a:p>
          <a:p>
            <a:endParaRPr lang="en-GB" dirty="0"/>
          </a:p>
          <a:p>
            <a:r>
              <a:rPr lang="en-GB" dirty="0" smtClean="0"/>
              <a:t>A return to truth even if this is shocking and almost cruelty.</a:t>
            </a:r>
          </a:p>
          <a:p>
            <a:endParaRPr lang="en-GB" dirty="0"/>
          </a:p>
          <a:p>
            <a:r>
              <a:rPr lang="en-GB" dirty="0" smtClean="0"/>
              <a:t>‘What matters is that our sensibilities is put into deeper, subtler state of perception by assured means, the very object of magic and ritual, of which theatre is only a reflection.’ (1970:70)</a:t>
            </a:r>
            <a:endParaRPr lang="en-GB" dirty="0"/>
          </a:p>
        </p:txBody>
      </p:sp>
    </p:spTree>
    <p:extLst>
      <p:ext uri="{BB962C8B-B14F-4D97-AF65-F5344CB8AC3E}">
        <p14:creationId xmlns:p14="http://schemas.microsoft.com/office/powerpoint/2010/main" val="113727314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dirty="0" smtClean="0"/>
              <a:t>Artaud, A. 1970. </a:t>
            </a:r>
            <a:r>
              <a:rPr lang="en-GB" i="1" dirty="0" smtClean="0"/>
              <a:t>The Theatre and its Double</a:t>
            </a:r>
            <a:r>
              <a:rPr lang="en-GB" dirty="0" smtClean="0"/>
              <a:t>. Calder and </a:t>
            </a:r>
            <a:r>
              <a:rPr lang="en-GB" dirty="0" err="1" smtClean="0"/>
              <a:t>Boyers</a:t>
            </a:r>
            <a:r>
              <a:rPr lang="en-GB" dirty="0" smtClean="0"/>
              <a:t> Ltd: London.</a:t>
            </a:r>
          </a:p>
          <a:p>
            <a:r>
              <a:rPr lang="en-GB" dirty="0" err="1"/>
              <a:t>Brook,P</a:t>
            </a:r>
            <a:r>
              <a:rPr lang="en-GB" dirty="0"/>
              <a:t>. 1968. </a:t>
            </a:r>
            <a:r>
              <a:rPr lang="en-GB" i="1" dirty="0"/>
              <a:t>The Empty Space</a:t>
            </a:r>
            <a:r>
              <a:rPr lang="en-GB" dirty="0"/>
              <a:t>. Penguin Books Ltd: London</a:t>
            </a:r>
          </a:p>
          <a:p>
            <a:r>
              <a:rPr lang="en-GB" dirty="0"/>
              <a:t>Chandler. D. 2002. </a:t>
            </a:r>
            <a:r>
              <a:rPr lang="en-GB" i="1" dirty="0"/>
              <a:t>The Basics: Semiotics</a:t>
            </a:r>
            <a:r>
              <a:rPr lang="en-GB" dirty="0"/>
              <a:t>. Routledge: Abingdon.</a:t>
            </a:r>
          </a:p>
          <a:p>
            <a:r>
              <a:rPr lang="en-GB" dirty="0"/>
              <a:t>Goffman, E. 1969. </a:t>
            </a:r>
            <a:r>
              <a:rPr lang="en-GB" i="1" dirty="0"/>
              <a:t>The Presentation of Self in Everyday Life. </a:t>
            </a:r>
            <a:r>
              <a:rPr lang="en-GB"/>
              <a:t>The Penguin Press: London.</a:t>
            </a:r>
          </a:p>
          <a:p>
            <a:r>
              <a:rPr lang="en-GB" smtClean="0"/>
              <a:t>Pearson</a:t>
            </a:r>
            <a:r>
              <a:rPr lang="en-GB" dirty="0" smtClean="0"/>
              <a:t>, M. 2010. </a:t>
            </a:r>
            <a:r>
              <a:rPr lang="en-GB" i="1" dirty="0" smtClean="0"/>
              <a:t>Site Specific Performance</a:t>
            </a:r>
            <a:r>
              <a:rPr lang="en-GB" dirty="0" smtClean="0"/>
              <a:t>. Palgrave Macmillan: Basingstoke.</a:t>
            </a:r>
          </a:p>
        </p:txBody>
      </p:sp>
    </p:spTree>
    <p:extLst>
      <p:ext uri="{BB962C8B-B14F-4D97-AF65-F5344CB8AC3E}">
        <p14:creationId xmlns:p14="http://schemas.microsoft.com/office/powerpoint/2010/main" val="8852117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454</TotalTime>
  <Words>1203</Words>
  <Application>Microsoft Office PowerPoint</Application>
  <PresentationFormat>Widescreen</PresentationFormat>
  <Paragraphs>141</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Context  </vt:lpstr>
      <vt:lpstr>Software package</vt:lpstr>
      <vt:lpstr>PowerPoint Presentation</vt:lpstr>
      <vt:lpstr>PowerPoint Presentation</vt:lpstr>
      <vt:lpstr>PowerPoint Presentation</vt:lpstr>
      <vt:lpstr>PowerPoint Presentation</vt:lpstr>
      <vt:lpstr>NTW: Storm #1</vt:lpstr>
      <vt:lpstr>Storm #1</vt:lpstr>
      <vt:lpstr>Storm #1</vt:lpstr>
      <vt:lpstr>NTW: Twitter</vt:lpstr>
      <vt:lpstr>NTW: Twitter</vt:lpstr>
      <vt:lpstr>NTW</vt:lpstr>
      <vt:lpstr>PowerPoint Presentation</vt:lpstr>
      <vt:lpstr>Naqoyqatsi</vt:lpstr>
      <vt:lpstr>Brook</vt:lpstr>
      <vt:lpstr>Conventions</vt:lpstr>
      <vt:lpstr>Conventions</vt:lpstr>
      <vt:lpstr>Erving Goffman</vt:lpstr>
      <vt:lpstr>Mike Pearson </vt:lpstr>
      <vt:lpstr>Pearson </vt:lpstr>
      <vt:lpstr>Pearson</vt:lpstr>
      <vt:lpstr>Place </vt:lpstr>
      <vt:lpstr>Semiotics</vt:lpstr>
      <vt:lpstr>Semiotics</vt:lpstr>
      <vt:lpstr>Semiotics</vt:lpstr>
      <vt:lpstr>Semiotics</vt:lpstr>
      <vt:lpstr>Semiotics</vt:lpstr>
      <vt:lpstr>Semiotics</vt:lpstr>
      <vt:lpstr>PowerPoint Presentation</vt:lpstr>
      <vt:lpstr>Semiotics</vt:lpstr>
      <vt:lpstr>PowerPoint Presentation</vt:lpstr>
      <vt:lpstr>Semiotics</vt:lpstr>
      <vt:lpstr>Semiotic representation</vt:lpstr>
      <vt:lpstr>Baudrillard</vt:lpstr>
      <vt:lpstr>Artaud (1896-1948)</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dc:title>
  <dc:creator>Jonathan Pugh</dc:creator>
  <cp:lastModifiedBy>Jonathan Pugh</cp:lastModifiedBy>
  <cp:revision>9</cp:revision>
  <dcterms:created xsi:type="dcterms:W3CDTF">2018-02-16T09:13:13Z</dcterms:created>
  <dcterms:modified xsi:type="dcterms:W3CDTF">2019-02-11T12:59:03Z</dcterms:modified>
</cp:coreProperties>
</file>