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588"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9/30/2011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92C320F9-5654-4993-99F7-7283C39ED8E2}" type="datetime1">
              <a:rPr lang="en-US" smtClean="0"/>
              <a:pPr/>
              <a:t>9/30/2011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32D2D4F-B262-4018-8594-6B1FE2F875A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EC9C40B-2E77-49A9-8F9F-7D0AC3B27260}" type="datetime1">
              <a:rPr lang="en-US" smtClean="0"/>
              <a:pPr/>
              <a:t>9/30/2011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lvl1pPr>
              <a:defRPr/>
            </a:lvl1pPr>
          </a:lstStyle>
          <a:p>
            <a:fld id="{53237B7A-F0D8-4574-8424-B9D582A00B48}" type="datetime1">
              <a:rPr lang="en-US" smtClean="0"/>
              <a:pPr/>
              <a:t>9/30/2011</a:t>
            </a:fld>
            <a:endParaRPr lang="en-GB" dirty="0"/>
          </a:p>
        </p:txBody>
      </p:sp>
      <p:sp>
        <p:nvSpPr>
          <p:cNvPr id="8" name="Slide Number Placeholder 7"/>
          <p:cNvSpPr>
            <a:spLocks noGrp="1"/>
          </p:cNvSpPr>
          <p:nvPr>
            <p:ph type="sldNum" sz="quarter" idx="11"/>
          </p:nvPr>
        </p:nvSpPr>
        <p:spPr/>
        <p:txBody>
          <a:bodyPr/>
          <a:lstStyle/>
          <a:p>
            <a:fld id="{B32D2D4F-B262-4018-8594-6B1FE2F875A5}" type="slidenum">
              <a:rPr lang="en-GB" smtClean="0"/>
              <a:pPr/>
              <a:t>‹#›</a:t>
            </a:fld>
            <a:endParaRPr lang="en-GB" dirty="0"/>
          </a:p>
        </p:txBody>
      </p:sp>
      <p:sp>
        <p:nvSpPr>
          <p:cNvPr id="9" name="Footer Placeholder 8"/>
          <p:cNvSpPr>
            <a:spLocks noGrp="1"/>
          </p:cNvSpPr>
          <p:nvPr>
            <p:ph type="ftr" sz="quarter" idx="12"/>
          </p:nvPr>
        </p:nvSpPr>
        <p:spPr/>
        <p:txBody>
          <a:bodyPr/>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4" name="Content Placeholder 3"/>
          <p:cNvSpPr>
            <a:spLocks noGrp="1"/>
          </p:cNvSpPr>
          <p:nvPr>
            <p:ph sz="half" idx="2"/>
          </p:nvPr>
        </p:nvSpPr>
        <p:spPr>
          <a:xfrm>
            <a:off x="4648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F348D51-6625-4F65-BAD2-F29EEA469577}" type="datetime1">
              <a:rPr lang="en-US" smtClean="0"/>
              <a:pPr/>
              <a:t>9/30/2011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584182"/>
          </a:xfrm>
        </p:spPr>
        <p:txBody>
          <a:bodyPr anchor="ctr"/>
          <a:lstStyle>
            <a:lvl1pPr>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457200" y="928670"/>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928670"/>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4488"/>
            <a:ext cx="4040188"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6" name="Content Placeholder 5"/>
          <p:cNvSpPr>
            <a:spLocks noGrp="1"/>
          </p:cNvSpPr>
          <p:nvPr>
            <p:ph sz="quarter" idx="4"/>
          </p:nvPr>
        </p:nvSpPr>
        <p:spPr>
          <a:xfrm>
            <a:off x="4645025" y="1714488"/>
            <a:ext cx="4041775"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Date Placeholder 6"/>
          <p:cNvSpPr>
            <a:spLocks noGrp="1"/>
          </p:cNvSpPr>
          <p:nvPr>
            <p:ph type="dt" sz="half" idx="10"/>
          </p:nvPr>
        </p:nvSpPr>
        <p:spPr/>
        <p:txBody>
          <a:bodyPr/>
          <a:lstStyle/>
          <a:p>
            <a:fld id="{AAFFF3BD-2136-4AFB-AD74-AAC1A893A5E5}" type="datetime1">
              <a:rPr lang="en-US" smtClean="0"/>
              <a:pPr/>
              <a:t>9/30/2011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E3EA239-51F0-44F7-810C-0EDDD1EF8CCF}" type="datetime1">
              <a:rPr lang="en-US" smtClean="0"/>
              <a:pPr/>
              <a:t>9/30/2011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25D2D-1813-4F18-88BE-DBE4A3849144}" type="datetime1">
              <a:rPr lang="en-US" smtClean="0"/>
              <a:pPr/>
              <a:t>9/30/2011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798496"/>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dirty="0"/>
          </a:p>
        </p:txBody>
      </p:sp>
      <p:sp>
        <p:nvSpPr>
          <p:cNvPr id="3" name="Text Placeholder 2"/>
          <p:cNvSpPr>
            <a:spLocks noGrp="1"/>
          </p:cNvSpPr>
          <p:nvPr>
            <p:ph type="body" idx="2"/>
          </p:nvPr>
        </p:nvSpPr>
        <p:spPr>
          <a:xfrm>
            <a:off x="457200" y="1142984"/>
            <a:ext cx="3008313" cy="5286412"/>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6156346"/>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D855BDD-08E9-43C2-AD74-86F9D8DB252A}" type="datetime1">
              <a:rPr lang="en-US" smtClean="0"/>
              <a:pPr/>
              <a:t>9/30/2011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76C7059-B313-4AFD-A635-592DBB80BA49}" type="datetime1">
              <a:rPr lang="en-US" smtClean="0"/>
              <a:pPr/>
              <a:t>9/30/2011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C67F22D-9195-4A68-A0BB-0E98452AF363}" type="datetime1">
              <a:rPr lang="en-US" smtClean="0"/>
              <a:pPr/>
              <a:t>9/30/2011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6154758"/>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6154758"/>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9F2739C-1EA1-408B-B658-FF3A76880D9A}" type="datetime1">
              <a:rPr lang="en-US" smtClean="0"/>
              <a:pPr/>
              <a:t>9/30/2011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582594"/>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1000108"/>
            <a:ext cx="8229600" cy="53092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68697240-6398-4F58-8E06-A1571280E3C4}" type="datetime1">
              <a:rPr lang="en-US" smtClean="0"/>
              <a:pPr/>
              <a:t>9/30/2011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32D2D4F-B262-4018-8594-6B1FE2F875A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for Business Intelligence</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M3XCP4</a:t>
            </a:r>
          </a:p>
          <a:p>
            <a:r>
              <a:rPr lang="en-GB" dirty="0" smtClean="0"/>
              <a:t>Lecture 1</a:t>
            </a:r>
          </a:p>
          <a:p>
            <a:r>
              <a:rPr lang="en-GB" dirty="0" smtClean="0"/>
              <a:t>Introduction / What is Business Intelligence?</a:t>
            </a:r>
            <a:endParaRPr lang="en-GB" dirty="0" smtClean="0"/>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This module provides students with a comprehensive and systematic understanding of the Data Warehousing for Business Intelligence concepts that are currently prevalent through the use of Data Warehousing.  The student’s technical knowledge will be extended such that they will be able to critically appraise current system concepts and algorithms.</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Learning Outcomes</a:t>
            </a:r>
            <a:endParaRPr lang="en-GB" dirty="0"/>
          </a:p>
        </p:txBody>
      </p:sp>
      <p:sp>
        <p:nvSpPr>
          <p:cNvPr id="3" name="Content Placeholder 2"/>
          <p:cNvSpPr>
            <a:spLocks noGrp="1"/>
          </p:cNvSpPr>
          <p:nvPr>
            <p:ph idx="1"/>
          </p:nvPr>
        </p:nvSpPr>
        <p:spPr/>
        <p:txBody>
          <a:bodyPr>
            <a:normAutofit/>
          </a:bodyPr>
          <a:lstStyle/>
          <a:p>
            <a:r>
              <a:rPr lang="en-GB" dirty="0" smtClean="0"/>
              <a:t>Upon successful completion of this module, the student will be able to:</a:t>
            </a:r>
          </a:p>
          <a:p>
            <a:pPr lvl="1"/>
            <a:endParaRPr lang="en-GB" dirty="0" smtClean="0"/>
          </a:p>
          <a:p>
            <a:pPr lvl="1"/>
            <a:r>
              <a:rPr lang="en-GB" dirty="0" smtClean="0"/>
              <a:t>Display a detailed knowledge and systematic understanding of the current trends in data warehousing, business intelligence and data mining. </a:t>
            </a:r>
          </a:p>
          <a:p>
            <a:pPr lvl="1"/>
            <a:endParaRPr lang="en-GB" dirty="0" smtClean="0"/>
          </a:p>
          <a:p>
            <a:pPr lvl="1"/>
            <a:r>
              <a:rPr lang="en-GB" dirty="0" smtClean="0"/>
              <a:t>Show a systematic understanding and knowledge of conceptual modelling for data warehouse applications, business intelligence and data mining techniques.</a:t>
            </a:r>
          </a:p>
          <a:p>
            <a:pPr lvl="1"/>
            <a:endParaRPr lang="en-GB" dirty="0" smtClean="0"/>
          </a:p>
          <a:p>
            <a:pPr lvl="1"/>
            <a:r>
              <a:rPr lang="en-GB" dirty="0" smtClean="0"/>
              <a:t>Demonstrate a comprehensive knowledge and systematic understanding of essential concepts, principles and tools to build, test and debug a data warehousing and data mining application that provide business intelligence to its users.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Indicative Content</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smtClean="0"/>
              <a:t>Requirements, Realities, and Architecture</a:t>
            </a:r>
          </a:p>
          <a:p>
            <a:pPr lvl="1"/>
            <a:r>
              <a:rPr lang="en-GB" dirty="0" smtClean="0"/>
              <a:t>Defining business requirements</a:t>
            </a:r>
          </a:p>
          <a:p>
            <a:pPr lvl="1"/>
            <a:r>
              <a:rPr lang="en-GB" dirty="0" smtClean="0"/>
              <a:t>Dimensional modelling</a:t>
            </a:r>
          </a:p>
          <a:p>
            <a:pPr lvl="1"/>
            <a:r>
              <a:rPr lang="en-GB" dirty="0" smtClean="0"/>
              <a:t>Development environment, tools, and interface</a:t>
            </a:r>
          </a:p>
          <a:p>
            <a:pPr lvl="0"/>
            <a:r>
              <a:rPr lang="en-GB" dirty="0" smtClean="0"/>
              <a:t>Develop and Populate Databases</a:t>
            </a:r>
          </a:p>
          <a:p>
            <a:pPr lvl="1"/>
            <a:r>
              <a:rPr lang="en-GB" dirty="0" smtClean="0"/>
              <a:t>Setup and physical design</a:t>
            </a:r>
          </a:p>
          <a:p>
            <a:pPr lvl="1"/>
            <a:r>
              <a:rPr lang="en-GB" dirty="0" smtClean="0"/>
              <a:t>Designing Extraction, Transformation, and Load System</a:t>
            </a:r>
          </a:p>
          <a:p>
            <a:pPr lvl="0"/>
            <a:r>
              <a:rPr lang="en-GB" dirty="0" smtClean="0"/>
              <a:t>Online analytical processing (OLAP)</a:t>
            </a:r>
          </a:p>
          <a:p>
            <a:pPr lvl="1"/>
            <a:r>
              <a:rPr lang="en-GB" dirty="0" smtClean="0"/>
              <a:t>OLAP structures</a:t>
            </a:r>
          </a:p>
          <a:p>
            <a:pPr lvl="1"/>
            <a:r>
              <a:rPr lang="en-GB" dirty="0" smtClean="0"/>
              <a:t>Aggregations</a:t>
            </a:r>
          </a:p>
          <a:p>
            <a:pPr lvl="0"/>
            <a:r>
              <a:rPr lang="en-GB" dirty="0" smtClean="0"/>
              <a:t>Data Mining</a:t>
            </a:r>
          </a:p>
          <a:p>
            <a:pPr lvl="1"/>
            <a:r>
              <a:rPr lang="en-GB" dirty="0" smtClean="0"/>
              <a:t>Defining data mining</a:t>
            </a:r>
          </a:p>
          <a:p>
            <a:pPr lvl="1"/>
            <a:r>
              <a:rPr lang="en-GB" dirty="0" smtClean="0"/>
              <a:t>Data mining architectures</a:t>
            </a:r>
          </a:p>
          <a:p>
            <a:pPr lvl="1"/>
            <a:r>
              <a:rPr lang="en-GB" dirty="0" smtClean="0"/>
              <a:t>Data mining algorithms</a:t>
            </a:r>
          </a:p>
          <a:p>
            <a:pPr lvl="1"/>
            <a:r>
              <a:rPr lang="en-GB" dirty="0" smtClean="0"/>
              <a:t>Data mining process</a:t>
            </a:r>
          </a:p>
          <a:p>
            <a:pPr lvl="0"/>
            <a:r>
              <a:rPr lang="en-GB" dirty="0" smtClean="0"/>
              <a:t>Business Intelligence Reporting</a:t>
            </a:r>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Lectures &amp; Tutorials</a:t>
            </a:r>
            <a:endParaRPr lang="en-GB" dirty="0"/>
          </a:p>
        </p:txBody>
      </p:sp>
      <p:sp>
        <p:nvSpPr>
          <p:cNvPr id="3" name="Content Placeholder 2"/>
          <p:cNvSpPr>
            <a:spLocks noGrp="1"/>
          </p:cNvSpPr>
          <p:nvPr>
            <p:ph idx="1"/>
          </p:nvPr>
        </p:nvSpPr>
        <p:spPr/>
        <p:txBody>
          <a:bodyPr/>
          <a:lstStyle/>
          <a:p>
            <a:pPr>
              <a:buNone/>
            </a:pPr>
            <a:r>
              <a:rPr lang="en-GB" dirty="0" smtClean="0"/>
              <a:t>	   						         Hours</a:t>
            </a:r>
          </a:p>
          <a:p>
            <a:r>
              <a:rPr lang="en-GB" dirty="0" smtClean="0"/>
              <a:t>Lectures						0</a:t>
            </a:r>
          </a:p>
          <a:p>
            <a:r>
              <a:rPr lang="en-GB" dirty="0" smtClean="0"/>
              <a:t>Tutorials/seminars				30	</a:t>
            </a:r>
          </a:p>
          <a:p>
            <a:r>
              <a:rPr lang="en-GB" dirty="0" smtClean="0"/>
              <a:t>Laboratory/workshop				30</a:t>
            </a:r>
          </a:p>
          <a:p>
            <a:r>
              <a:rPr lang="en-GB" dirty="0" smtClean="0"/>
              <a:t>Student private study:				140	</a:t>
            </a:r>
          </a:p>
          <a:p>
            <a:r>
              <a:rPr lang="en-GB" dirty="0" smtClean="0"/>
              <a:t>TOTAL HOURS					200</a:t>
            </a:r>
          </a:p>
          <a:p>
            <a:endParaRPr lang="en-GB" dirty="0" smtClean="0"/>
          </a:p>
          <a:p>
            <a:r>
              <a:rPr lang="en-GB" dirty="0" smtClean="0"/>
              <a:t>Tutorial/Lab session (BIT): Monday 15:00-17:00 MH306</a:t>
            </a:r>
          </a:p>
          <a:p>
            <a:r>
              <a:rPr lang="en-GB" dirty="0" smtClean="0"/>
              <a:t>Tutorial/Lab session </a:t>
            </a:r>
            <a:r>
              <a:rPr lang="en-GB" dirty="0" smtClean="0"/>
              <a:t>(CIS): Tuesday 11:00-13:00 MH312</a:t>
            </a:r>
            <a:endParaRPr lang="en-GB" dirty="0" smtClean="0"/>
          </a:p>
          <a:p>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a:t>
            </a:r>
            <a:endParaRPr lang="en-GB" dirty="0"/>
          </a:p>
        </p:txBody>
      </p:sp>
      <p:graphicFrame>
        <p:nvGraphicFramePr>
          <p:cNvPr id="4" name="Table 3"/>
          <p:cNvGraphicFramePr>
            <a:graphicFrameLocks noGrp="1"/>
          </p:cNvGraphicFramePr>
          <p:nvPr/>
        </p:nvGraphicFramePr>
        <p:xfrm>
          <a:off x="214282" y="928670"/>
          <a:ext cx="8643998" cy="5530179"/>
        </p:xfrm>
        <a:graphic>
          <a:graphicData uri="http://schemas.openxmlformats.org/drawingml/2006/table">
            <a:tbl>
              <a:tblPr/>
              <a:tblGrid>
                <a:gridCol w="4321999"/>
                <a:gridCol w="4321999"/>
              </a:tblGrid>
              <a:tr h="740357">
                <a:tc>
                  <a:txBody>
                    <a:bodyPr/>
                    <a:lstStyle/>
                    <a:p>
                      <a:pPr>
                        <a:lnSpc>
                          <a:spcPct val="115000"/>
                        </a:lnSpc>
                        <a:spcAft>
                          <a:spcPts val="0"/>
                        </a:spcAft>
                      </a:pPr>
                      <a:r>
                        <a:rPr lang="en-GB" sz="1600" b="1" dirty="0">
                          <a:latin typeface="Times New Roman"/>
                          <a:ea typeface="Times New Roman"/>
                          <a:cs typeface="Times New Roman"/>
                        </a:rPr>
                        <a:t>Outcomes</a:t>
                      </a:r>
                      <a:endParaRPr lang="en-GB" sz="1600" dirty="0">
                        <a:latin typeface="Times New Roman"/>
                        <a:ea typeface="Times New Roman"/>
                        <a:cs typeface="Times New Roman"/>
                      </a:endParaRP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600" b="1" dirty="0">
                          <a:latin typeface="Times New Roman"/>
                          <a:ea typeface="Times New Roman"/>
                          <a:cs typeface="Times New Roman"/>
                        </a:rPr>
                        <a:t>Assessment Criteria</a:t>
                      </a:r>
                      <a:endParaRPr lang="en-GB" sz="1600" dirty="0">
                        <a:latin typeface="Times New Roman"/>
                        <a:ea typeface="Times New Roman"/>
                        <a:cs typeface="Times New Roman"/>
                      </a:endParaRPr>
                    </a:p>
                    <a:p>
                      <a:pPr>
                        <a:lnSpc>
                          <a:spcPct val="115000"/>
                        </a:lnSpc>
                        <a:spcAft>
                          <a:spcPts val="0"/>
                        </a:spcAft>
                      </a:pPr>
                      <a:r>
                        <a:rPr lang="en-GB" sz="1600" b="1" dirty="0">
                          <a:latin typeface="Times New Roman"/>
                          <a:ea typeface="Times New Roman"/>
                          <a:cs typeface="Times New Roman"/>
                        </a:rPr>
                        <a:t>To achieve each outcome a student must demonstrate the ability to:</a:t>
                      </a:r>
                      <a:endParaRPr lang="en-GB" sz="1600" dirty="0">
                        <a:latin typeface="Times New Roman"/>
                        <a:ea typeface="Times New Roman"/>
                        <a:cs typeface="Times New Roman"/>
                      </a:endParaRP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r>
              <a:tr h="1233929">
                <a:tc>
                  <a:txBody>
                    <a:bodyPr/>
                    <a:lstStyle/>
                    <a:p>
                      <a:pPr marL="342900" lvl="0" indent="-342900">
                        <a:lnSpc>
                          <a:spcPct val="115000"/>
                        </a:lnSpc>
                        <a:spcAft>
                          <a:spcPts val="0"/>
                        </a:spcAft>
                        <a:buFont typeface="+mj-lt"/>
                        <a:buAutoNum type="arabicPeriod"/>
                      </a:pPr>
                      <a:r>
                        <a:rPr lang="en-GB" sz="1600">
                          <a:latin typeface="Times New Roman"/>
                          <a:ea typeface="Times New Roman"/>
                          <a:cs typeface="Times New Roman"/>
                        </a:rPr>
                        <a:t>Display a detailed knowledge and systematic understanding of the current trends in data warehousing, business intelligence and data mining. </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tabLst>
                          <a:tab pos="228600" algn="l"/>
                        </a:tabLst>
                      </a:pPr>
                      <a:r>
                        <a:rPr lang="en-GB" sz="1600">
                          <a:latin typeface="Times New Roman"/>
                          <a:ea typeface="Times New Roman"/>
                          <a:cs typeface="Times New Roman"/>
                        </a:rPr>
                        <a:t>Write a report to evaluate the changes that have taken place since the beginning of data warehousing as a tool to generate competitive advantage via business intelligence.</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27501">
                <a:tc>
                  <a:txBody>
                    <a:bodyPr/>
                    <a:lstStyle/>
                    <a:p>
                      <a:pPr marL="342900" lvl="0" indent="-342900">
                        <a:lnSpc>
                          <a:spcPct val="115000"/>
                        </a:lnSpc>
                        <a:spcAft>
                          <a:spcPts val="0"/>
                        </a:spcAft>
                        <a:buFont typeface="+mj-lt"/>
                        <a:buAutoNum type="arabicPeriod"/>
                      </a:pPr>
                      <a:r>
                        <a:rPr lang="en-GB" sz="1600">
                          <a:latin typeface="Times New Roman"/>
                          <a:ea typeface="Times New Roman"/>
                          <a:cs typeface="Times New Roman"/>
                        </a:rPr>
                        <a:t>Show a systematic understanding and knowledge of conceptual modelling for data warehouse applications, business intelligence and data mining techniques.</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tabLst>
                          <a:tab pos="228600" algn="l"/>
                        </a:tabLst>
                      </a:pPr>
                      <a:r>
                        <a:rPr lang="en-GB" sz="1600">
                          <a:latin typeface="Times New Roman"/>
                          <a:ea typeface="Times New Roman"/>
                          <a:cs typeface="Times New Roman"/>
                        </a:rPr>
                        <a:t>Design a small scale data warehouse for a given problem domain through the use of conceptual modelling techniques.</a:t>
                      </a:r>
                    </a:p>
                    <a:p>
                      <a:pPr marL="342900" lvl="0" indent="-342900">
                        <a:lnSpc>
                          <a:spcPct val="115000"/>
                        </a:lnSpc>
                        <a:spcAft>
                          <a:spcPts val="0"/>
                        </a:spcAft>
                        <a:buFont typeface="Symbol"/>
                        <a:buChar char=""/>
                        <a:tabLst>
                          <a:tab pos="228600" algn="l"/>
                        </a:tabLst>
                      </a:pPr>
                      <a:r>
                        <a:rPr lang="en-GB" sz="1600">
                          <a:latin typeface="Times New Roman"/>
                          <a:ea typeface="Times New Roman"/>
                          <a:cs typeface="Times New Roman"/>
                        </a:rPr>
                        <a:t>Evaluate the effectiveness of data mining algorithms by using appropriate test data and techniques.</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27501">
                <a:tc>
                  <a:txBody>
                    <a:bodyPr/>
                    <a:lstStyle/>
                    <a:p>
                      <a:pPr marL="342900" lvl="0" indent="-342900">
                        <a:lnSpc>
                          <a:spcPct val="115000"/>
                        </a:lnSpc>
                        <a:spcAft>
                          <a:spcPts val="0"/>
                        </a:spcAft>
                        <a:buFont typeface="+mj-lt"/>
                        <a:buAutoNum type="arabicPeriod"/>
                      </a:pPr>
                      <a:r>
                        <a:rPr lang="en-GB" sz="1600">
                          <a:latin typeface="Times New Roman"/>
                          <a:ea typeface="Times New Roman"/>
                          <a:cs typeface="Times New Roman"/>
                        </a:rPr>
                        <a:t>Demonstrate a comprehensive knowledge and systematic understanding of essential concepts, principles and tools to build, test and debug a data warehousing and data mining application that provide business intelligence to its users.</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tabLst>
                          <a:tab pos="228600" algn="l"/>
                        </a:tabLst>
                      </a:pPr>
                      <a:r>
                        <a:rPr lang="en-GB" sz="1600" dirty="0">
                          <a:latin typeface="Times New Roman"/>
                          <a:ea typeface="Times New Roman"/>
                          <a:cs typeface="Times New Roman"/>
                        </a:rPr>
                        <a:t>Produce a small scale prototype Data Warehouse to solve a case study based problem.</a:t>
                      </a:r>
                    </a:p>
                    <a:p>
                      <a:pPr marL="342900" lvl="0" indent="-342900">
                        <a:lnSpc>
                          <a:spcPct val="115000"/>
                        </a:lnSpc>
                        <a:spcAft>
                          <a:spcPts val="0"/>
                        </a:spcAft>
                        <a:buFont typeface="Symbol"/>
                        <a:buChar char=""/>
                        <a:tabLst>
                          <a:tab pos="228600" algn="l"/>
                        </a:tabLst>
                      </a:pPr>
                      <a:r>
                        <a:rPr lang="en-GB" sz="1600" dirty="0">
                          <a:latin typeface="Times New Roman"/>
                          <a:ea typeface="Times New Roman"/>
                          <a:cs typeface="Times New Roman"/>
                        </a:rPr>
                        <a:t>Produce business intelligence reports using appropriate tools and techniques. </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Slide Number Placeholder 4"/>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100% Coursework</a:t>
            </a:r>
          </a:p>
          <a:p>
            <a:endParaRPr lang="en-GB" dirty="0" smtClean="0"/>
          </a:p>
          <a:p>
            <a:r>
              <a:rPr lang="en-GB" dirty="0" smtClean="0"/>
              <a:t>Coursework 1: </a:t>
            </a:r>
          </a:p>
          <a:p>
            <a:pPr lvl="1"/>
            <a:r>
              <a:rPr lang="en-GB" dirty="0" smtClean="0"/>
              <a:t>Fulfils outcome 1</a:t>
            </a:r>
          </a:p>
          <a:p>
            <a:pPr lvl="1"/>
            <a:r>
              <a:rPr lang="en-GB" dirty="0" smtClean="0"/>
              <a:t>A written report of approximately 2,000 words based on secondary research (35% of final grade).  </a:t>
            </a:r>
            <a:endParaRPr lang="en-GB" dirty="0" smtClean="0"/>
          </a:p>
          <a:p>
            <a:pPr lvl="1"/>
            <a:r>
              <a:rPr lang="en-GB" dirty="0" smtClean="0"/>
              <a:t>16:00, Friday 13</a:t>
            </a:r>
            <a:r>
              <a:rPr lang="en-GB" baseline="30000" dirty="0" smtClean="0"/>
              <a:t>th</a:t>
            </a:r>
            <a:r>
              <a:rPr lang="en-GB" dirty="0" smtClean="0"/>
              <a:t> January 2012</a:t>
            </a:r>
            <a:endParaRPr lang="en-GB" dirty="0" smtClean="0"/>
          </a:p>
          <a:p>
            <a:endParaRPr lang="en-GB" dirty="0" smtClean="0"/>
          </a:p>
          <a:p>
            <a:r>
              <a:rPr lang="en-GB" dirty="0" smtClean="0"/>
              <a:t>Coursework 2: </a:t>
            </a:r>
          </a:p>
          <a:p>
            <a:pPr lvl="1"/>
            <a:r>
              <a:rPr lang="en-GB" dirty="0" smtClean="0"/>
              <a:t>Fulfils outcomes 2 and 3</a:t>
            </a:r>
          </a:p>
          <a:p>
            <a:pPr lvl="1"/>
            <a:r>
              <a:rPr lang="en-GB" dirty="0" smtClean="0"/>
              <a:t>Deliver a design, build and test a small scale data warehouse for a given case study (65% of final grade</a:t>
            </a:r>
            <a:r>
              <a:rPr lang="en-GB" dirty="0" smtClean="0"/>
              <a:t>)</a:t>
            </a:r>
          </a:p>
          <a:p>
            <a:pPr lvl="1"/>
            <a:r>
              <a:rPr lang="en-GB" dirty="0" smtClean="0"/>
              <a:t>16:00, Friday 4</a:t>
            </a:r>
            <a:r>
              <a:rPr lang="en-GB" baseline="30000" dirty="0" smtClean="0"/>
              <a:t>th</a:t>
            </a:r>
            <a:r>
              <a:rPr lang="en-GB" dirty="0" smtClean="0"/>
              <a:t> May 2012</a:t>
            </a:r>
            <a:endParaRPr lang="en-GB" dirty="0" smtClean="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Course Texts</a:t>
            </a:r>
            <a:endParaRPr lang="en-GB" dirty="0"/>
          </a:p>
        </p:txBody>
      </p:sp>
      <p:graphicFrame>
        <p:nvGraphicFramePr>
          <p:cNvPr id="4" name="Content Placeholder 3"/>
          <p:cNvGraphicFramePr>
            <a:graphicFrameLocks noGrp="1"/>
          </p:cNvGraphicFramePr>
          <p:nvPr>
            <p:ph idx="1"/>
          </p:nvPr>
        </p:nvGraphicFramePr>
        <p:xfrm>
          <a:off x="285720" y="1000108"/>
          <a:ext cx="8572560" cy="3512633"/>
        </p:xfrm>
        <a:graphic>
          <a:graphicData uri="http://schemas.openxmlformats.org/drawingml/2006/table">
            <a:tbl>
              <a:tblPr/>
              <a:tblGrid>
                <a:gridCol w="3000396"/>
                <a:gridCol w="5572164"/>
              </a:tblGrid>
              <a:tr h="1948073">
                <a:tc>
                  <a:txBody>
                    <a:bodyPr/>
                    <a:lstStyle/>
                    <a:p>
                      <a:pPr>
                        <a:lnSpc>
                          <a:spcPct val="115000"/>
                        </a:lnSpc>
                        <a:spcAft>
                          <a:spcPts val="0"/>
                        </a:spcAft>
                      </a:pPr>
                      <a:r>
                        <a:rPr lang="en-GB" sz="2000" dirty="0">
                          <a:latin typeface="Times New Roman"/>
                          <a:ea typeface="Times New Roman"/>
                          <a:cs typeface="Times New Roman"/>
                        </a:rPr>
                        <a:t>Mundy, J., </a:t>
                      </a:r>
                      <a:r>
                        <a:rPr lang="en-GB" sz="2000" dirty="0" err="1">
                          <a:latin typeface="Times New Roman"/>
                          <a:ea typeface="Times New Roman"/>
                          <a:cs typeface="Times New Roman"/>
                        </a:rPr>
                        <a:t>Thornthwaite</a:t>
                      </a:r>
                      <a:r>
                        <a:rPr lang="en-GB" sz="2000" dirty="0">
                          <a:latin typeface="Times New Roman"/>
                          <a:ea typeface="Times New Roman"/>
                          <a:cs typeface="Times New Roman"/>
                        </a:rPr>
                        <a:t>, W. and Kimball, R</a:t>
                      </a:r>
                      <a:r>
                        <a:rPr lang="en-GB" sz="2000" dirty="0" smtClean="0">
                          <a:latin typeface="Times New Roman"/>
                          <a:ea typeface="Times New Roman"/>
                          <a:cs typeface="Times New Roman"/>
                        </a:rPr>
                        <a:t>.</a:t>
                      </a:r>
                      <a:endParaRPr lang="en-GB" sz="2000" dirty="0">
                        <a:latin typeface="Times New Roman"/>
                        <a:ea typeface="Times New Roman"/>
                        <a:cs typeface="Times New Roman"/>
                      </a:endParaRPr>
                    </a:p>
                  </a:txBody>
                  <a:tcPr marL="68580" marR="68580" marT="0" marB="0">
                    <a:lnL>
                      <a:noFill/>
                    </a:lnL>
                    <a:lnR>
                      <a:noFill/>
                    </a:lnR>
                    <a:lnT>
                      <a:noFill/>
                    </a:lnT>
                    <a:lnB>
                      <a:noFill/>
                    </a:lnB>
                  </a:tcPr>
                </a:tc>
                <a:tc>
                  <a:txBody>
                    <a:bodyPr/>
                    <a:lstStyle/>
                    <a:p>
                      <a:pPr>
                        <a:lnSpc>
                          <a:spcPct val="115000"/>
                        </a:lnSpc>
                        <a:spcAft>
                          <a:spcPts val="0"/>
                        </a:spcAft>
                      </a:pPr>
                      <a:r>
                        <a:rPr lang="en-GB" sz="2000" b="1" i="1" u="none" dirty="0">
                          <a:latin typeface="Times New Roman"/>
                          <a:ea typeface="Times New Roman"/>
                          <a:cs typeface="Times New Roman"/>
                        </a:rPr>
                        <a:t>Microsoft Data Warehouse Toolkit: with SQL Server 2005 and the Microsoft Business Intelligence </a:t>
                      </a:r>
                      <a:r>
                        <a:rPr lang="en-GB" sz="2000" b="1" i="1" u="none" dirty="0" smtClean="0">
                          <a:latin typeface="Times New Roman"/>
                          <a:ea typeface="Times New Roman"/>
                          <a:cs typeface="Times New Roman"/>
                        </a:rPr>
                        <a:t>Toolset</a:t>
                      </a:r>
                    </a:p>
                    <a:p>
                      <a:pPr>
                        <a:lnSpc>
                          <a:spcPct val="115000"/>
                        </a:lnSpc>
                        <a:spcAft>
                          <a:spcPts val="0"/>
                        </a:spcAft>
                      </a:pPr>
                      <a:r>
                        <a:rPr lang="en-GB" sz="2000" dirty="0" smtClean="0">
                          <a:latin typeface="Times New Roman"/>
                          <a:ea typeface="Times New Roman"/>
                          <a:cs typeface="Times New Roman"/>
                        </a:rPr>
                        <a:t>Wiley, 2006</a:t>
                      </a:r>
                    </a:p>
                    <a:p>
                      <a:pPr>
                        <a:lnSpc>
                          <a:spcPct val="115000"/>
                        </a:lnSpc>
                        <a:spcAft>
                          <a:spcPts val="0"/>
                        </a:spcAft>
                      </a:pPr>
                      <a:r>
                        <a:rPr lang="en-GB" sz="2000" smtClean="0">
                          <a:latin typeface="Times New Roman"/>
                          <a:ea typeface="Times New Roman"/>
                          <a:cs typeface="Times New Roman"/>
                        </a:rPr>
                        <a:t>ISBN: 978-0-470-64038-8</a:t>
                      </a:r>
                      <a:endParaRPr lang="en-GB" sz="2000" dirty="0" smtClean="0">
                        <a:latin typeface="Times New Roman"/>
                        <a:ea typeface="Times New Roman"/>
                        <a:cs typeface="Times New Roman"/>
                      </a:endParaRPr>
                    </a:p>
                    <a:p>
                      <a:pPr>
                        <a:lnSpc>
                          <a:spcPct val="115000"/>
                        </a:lnSpc>
                        <a:spcAft>
                          <a:spcPts val="0"/>
                        </a:spcAft>
                      </a:pPr>
                      <a:endParaRPr lang="en-GB" sz="2000" dirty="0">
                        <a:latin typeface="Times New Roman"/>
                        <a:ea typeface="Times New Roman"/>
                        <a:cs typeface="Times New Roman"/>
                      </a:endParaRPr>
                    </a:p>
                  </a:txBody>
                  <a:tcPr marL="68580" marR="68580" marT="0" marB="0">
                    <a:lnL>
                      <a:noFill/>
                    </a:lnL>
                    <a:lnR>
                      <a:noFill/>
                    </a:lnR>
                    <a:lnT>
                      <a:noFill/>
                    </a:lnT>
                    <a:lnB>
                      <a:noFill/>
                    </a:lnB>
                  </a:tcPr>
                </a:tc>
              </a:tr>
              <a:tr h="1409513">
                <a:tc>
                  <a:txBody>
                    <a:bodyPr/>
                    <a:lstStyle/>
                    <a:p>
                      <a:pPr>
                        <a:lnSpc>
                          <a:spcPct val="115000"/>
                        </a:lnSpc>
                        <a:spcAft>
                          <a:spcPts val="0"/>
                        </a:spcAft>
                      </a:pPr>
                      <a:r>
                        <a:rPr lang="en-GB" sz="2000" dirty="0">
                          <a:latin typeface="Times New Roman"/>
                          <a:ea typeface="Times New Roman"/>
                          <a:cs typeface="Times New Roman"/>
                        </a:rPr>
                        <a:t>Larson, B. </a:t>
                      </a:r>
                    </a:p>
                  </a:txBody>
                  <a:tcPr marL="68580" marR="68580" marT="0" marB="0">
                    <a:lnL>
                      <a:noFill/>
                    </a:lnL>
                    <a:lnR>
                      <a:noFill/>
                    </a:lnR>
                    <a:lnT>
                      <a:noFill/>
                    </a:lnT>
                    <a:lnB>
                      <a:noFill/>
                    </a:lnB>
                  </a:tcPr>
                </a:tc>
                <a:tc>
                  <a:txBody>
                    <a:bodyPr/>
                    <a:lstStyle/>
                    <a:p>
                      <a:pPr>
                        <a:lnSpc>
                          <a:spcPct val="115000"/>
                        </a:lnSpc>
                        <a:spcAft>
                          <a:spcPts val="0"/>
                        </a:spcAft>
                      </a:pPr>
                      <a:r>
                        <a:rPr lang="en-GB" sz="2000" b="1" i="1" u="none" dirty="0">
                          <a:latin typeface="Times New Roman"/>
                          <a:ea typeface="Times New Roman"/>
                          <a:cs typeface="Times New Roman"/>
                        </a:rPr>
                        <a:t>Delivering Business Intelligence with Microsoft SQL Sever </a:t>
                      </a:r>
                      <a:r>
                        <a:rPr lang="en-GB" sz="2000" b="1" i="1" u="none" dirty="0" smtClean="0">
                          <a:latin typeface="Times New Roman"/>
                          <a:ea typeface="Times New Roman"/>
                          <a:cs typeface="Times New Roman"/>
                        </a:rPr>
                        <a:t>2005</a:t>
                      </a:r>
                    </a:p>
                    <a:p>
                      <a:pPr>
                        <a:lnSpc>
                          <a:spcPct val="115000"/>
                        </a:lnSpc>
                        <a:spcAft>
                          <a:spcPts val="0"/>
                        </a:spcAft>
                      </a:pPr>
                      <a:r>
                        <a:rPr lang="en-GB" sz="2000" dirty="0" smtClean="0">
                          <a:latin typeface="Times New Roman"/>
                          <a:ea typeface="Times New Roman"/>
                          <a:cs typeface="Times New Roman"/>
                        </a:rPr>
                        <a:t>Microsoft Press, 2006</a:t>
                      </a:r>
                    </a:p>
                    <a:p>
                      <a:pPr>
                        <a:lnSpc>
                          <a:spcPct val="115000"/>
                        </a:lnSpc>
                        <a:spcAft>
                          <a:spcPts val="0"/>
                        </a:spcAft>
                      </a:pPr>
                      <a:r>
                        <a:rPr lang="en-GB" sz="2000" dirty="0" smtClean="0">
                          <a:latin typeface="Times New Roman"/>
                          <a:ea typeface="Times New Roman"/>
                          <a:cs typeface="Times New Roman"/>
                        </a:rPr>
                        <a:t>ISBN: 978-0-07-154944-8</a:t>
                      </a:r>
                      <a:endParaRPr lang="en-GB" sz="2000" dirty="0">
                        <a:latin typeface="Times New Roman"/>
                        <a:ea typeface="Times New Roman"/>
                        <a:cs typeface="Times New Roman"/>
                      </a:endParaRPr>
                    </a:p>
                  </a:txBody>
                  <a:tcPr marL="68580" marR="68580" marT="0" marB="0">
                    <a:lnL>
                      <a:noFill/>
                    </a:lnL>
                    <a:lnR>
                      <a:noFill/>
                    </a:lnR>
                    <a:lnT>
                      <a:noFill/>
                    </a:lnT>
                    <a:lnB>
                      <a:noFill/>
                    </a:lnB>
                  </a:tcPr>
                </a:tc>
              </a:tr>
            </a:tbl>
          </a:graphicData>
        </a:graphic>
      </p:graphicFrame>
      <p:sp>
        <p:nvSpPr>
          <p:cNvPr id="5" name="Slide Number Placeholder 4"/>
          <p:cNvSpPr>
            <a:spLocks noGrp="1"/>
          </p:cNvSpPr>
          <p:nvPr>
            <p:ph type="sldNum" sz="quarter" idx="12"/>
          </p:nvPr>
        </p:nvSpPr>
        <p:spPr/>
        <p:txBody>
          <a:bodyPr/>
          <a:lstStyle/>
          <a:p>
            <a:fld id="{B32D2D4F-B262-4018-8594-6B1FE2F875A5}"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a:t>
            </a:r>
            <a:br>
              <a:rPr lang="en-GB" dirty="0" smtClean="0"/>
            </a:br>
            <a:r>
              <a:rPr lang="en-GB" dirty="0" smtClean="0"/>
              <a:t>Business Intelligence?</a:t>
            </a:r>
            <a:endParaRPr lang="en-GB" dirty="0"/>
          </a:p>
        </p:txBody>
      </p:sp>
      <p:sp>
        <p:nvSpPr>
          <p:cNvPr id="3" name="Text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1"/>
          </p:nvPr>
        </p:nvSpPr>
        <p:spPr/>
        <p:txBody>
          <a:bodyPr/>
          <a:lstStyle/>
          <a:p>
            <a:fld id="{B32D2D4F-B262-4018-8594-6B1FE2F875A5}" type="slidenum">
              <a:rPr lang="en-GB" smtClean="0"/>
              <a:pPr/>
              <a:t>9</a:t>
            </a:fld>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Definition</a:t>
            </a:r>
            <a:endParaRPr lang="en-GB" dirty="0"/>
          </a:p>
        </p:txBody>
      </p:sp>
      <p:sp>
        <p:nvSpPr>
          <p:cNvPr id="3" name="Content Placeholder 2"/>
          <p:cNvSpPr>
            <a:spLocks noGrp="1"/>
          </p:cNvSpPr>
          <p:nvPr>
            <p:ph idx="1"/>
          </p:nvPr>
        </p:nvSpPr>
        <p:spPr/>
        <p:txBody>
          <a:bodyPr/>
          <a:lstStyle/>
          <a:p>
            <a:r>
              <a:rPr lang="en-GB" sz="2800" dirty="0" smtClean="0"/>
              <a:t>Business Intelligence (BI) allows people at all levels of an organisation to access, interact with, and analyse data to manage the business, improve performance, discover opportunities, and operate efficiently</a:t>
            </a:r>
          </a:p>
          <a:p>
            <a:endParaRPr lang="en-GB" dirty="0" smtClean="0"/>
          </a:p>
          <a:p>
            <a:r>
              <a:rPr lang="en-GB" dirty="0" smtClean="0"/>
              <a:t>Other terms used by different groups of people instead of ‘business intelligence’ include</a:t>
            </a:r>
          </a:p>
          <a:p>
            <a:pPr lvl="1"/>
            <a:r>
              <a:rPr lang="en-GB" dirty="0" smtClean="0"/>
              <a:t>Competitive Intelligence</a:t>
            </a:r>
          </a:p>
          <a:p>
            <a:pPr lvl="1"/>
            <a:r>
              <a:rPr lang="en-GB" dirty="0" smtClean="0"/>
              <a:t>Reporting</a:t>
            </a:r>
          </a:p>
          <a:p>
            <a:pPr lvl="1"/>
            <a:r>
              <a:rPr lang="en-GB" dirty="0" smtClean="0"/>
              <a:t>Analysis</a:t>
            </a:r>
          </a:p>
          <a:p>
            <a:pPr lvl="1"/>
            <a:r>
              <a:rPr lang="en-GB" dirty="0" smtClean="0"/>
              <a:t>Business Analytics</a:t>
            </a:r>
          </a:p>
          <a:p>
            <a:pPr lvl="1"/>
            <a:r>
              <a:rPr lang="en-GB" dirty="0" smtClean="0"/>
              <a:t>Decision Support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 for Management and Control</a:t>
            </a:r>
            <a:endParaRPr lang="en-GB" dirty="0"/>
          </a:p>
        </p:txBody>
      </p:sp>
      <p:sp>
        <p:nvSpPr>
          <p:cNvPr id="3" name="Content Placeholder 2"/>
          <p:cNvSpPr>
            <a:spLocks noGrp="1"/>
          </p:cNvSpPr>
          <p:nvPr>
            <p:ph idx="1"/>
          </p:nvPr>
        </p:nvSpPr>
        <p:spPr/>
        <p:txBody>
          <a:bodyPr/>
          <a:lstStyle/>
          <a:p>
            <a:r>
              <a:rPr lang="en-GB" dirty="0" smtClean="0"/>
              <a:t>At its most basic, BI provides managers with information about what’s going on in the organisation</a:t>
            </a:r>
          </a:p>
          <a:p>
            <a:pPr lvl="1"/>
            <a:r>
              <a:rPr lang="en-GB" dirty="0" smtClean="0"/>
              <a:t>Sales</a:t>
            </a:r>
          </a:p>
          <a:p>
            <a:pPr lvl="1"/>
            <a:r>
              <a:rPr lang="en-GB" dirty="0" smtClean="0"/>
              <a:t>Expenses</a:t>
            </a:r>
          </a:p>
          <a:p>
            <a:pPr lvl="1"/>
            <a:r>
              <a:rPr lang="en-GB" dirty="0" smtClean="0"/>
              <a:t>Stock levels</a:t>
            </a:r>
          </a:p>
          <a:p>
            <a:pPr lvl="1"/>
            <a:r>
              <a:rPr lang="en-GB" dirty="0" smtClean="0"/>
              <a:t>...</a:t>
            </a:r>
          </a:p>
          <a:p>
            <a:endParaRPr lang="en-GB" dirty="0" smtClean="0"/>
          </a:p>
          <a:p>
            <a:r>
              <a:rPr lang="en-GB" dirty="0" smtClean="0"/>
              <a:t>When a particular metric is not where it is expected to be, BI allows managers to explore the reasons for this </a:t>
            </a:r>
          </a:p>
          <a:p>
            <a:endParaRPr lang="en-GB" dirty="0" smtClean="0"/>
          </a:p>
          <a:p>
            <a:r>
              <a:rPr lang="en-GB" dirty="0" smtClean="0"/>
              <a:t>Instead of having to wait for a monthly or quarterly report, managers can see up-to-date information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 and Business Performance</a:t>
            </a:r>
            <a:endParaRPr lang="en-GB" dirty="0"/>
          </a:p>
        </p:txBody>
      </p:sp>
      <p:sp>
        <p:nvSpPr>
          <p:cNvPr id="3" name="Content Placeholder 2"/>
          <p:cNvSpPr>
            <a:spLocks noGrp="1"/>
          </p:cNvSpPr>
          <p:nvPr>
            <p:ph idx="1"/>
          </p:nvPr>
        </p:nvSpPr>
        <p:spPr/>
        <p:txBody>
          <a:bodyPr/>
          <a:lstStyle/>
          <a:p>
            <a:r>
              <a:rPr lang="en-GB" dirty="0" smtClean="0"/>
              <a:t>A key sign of successful BI is the degree to which it impacts on business performance</a:t>
            </a:r>
          </a:p>
          <a:p>
            <a:r>
              <a:rPr lang="en-GB" dirty="0" smtClean="0"/>
              <a:t>Business performance can be measured using any combination of</a:t>
            </a:r>
          </a:p>
          <a:p>
            <a:pPr lvl="1"/>
            <a:r>
              <a:rPr lang="en-GB" dirty="0" smtClean="0"/>
              <a:t>Revenue</a:t>
            </a:r>
          </a:p>
          <a:p>
            <a:pPr lvl="1"/>
            <a:r>
              <a:rPr lang="en-GB" dirty="0" smtClean="0"/>
              <a:t>Margin</a:t>
            </a:r>
          </a:p>
          <a:p>
            <a:pPr lvl="1"/>
            <a:r>
              <a:rPr lang="en-GB" dirty="0" smtClean="0"/>
              <a:t>Profitability</a:t>
            </a:r>
          </a:p>
          <a:p>
            <a:pPr lvl="1"/>
            <a:r>
              <a:rPr lang="en-GB" dirty="0" smtClean="0"/>
              <a:t>Number of customers</a:t>
            </a:r>
          </a:p>
          <a:p>
            <a:pPr lvl="1"/>
            <a:r>
              <a:rPr lang="en-GB" dirty="0" smtClean="0"/>
              <a:t>...</a:t>
            </a:r>
          </a:p>
          <a:p>
            <a:r>
              <a:rPr lang="en-GB" dirty="0" smtClean="0"/>
              <a:t>To do any of these you must access some data, analyse it, determine what will improve performance, then take action upon those findings</a:t>
            </a:r>
          </a:p>
          <a:p>
            <a:r>
              <a:rPr lang="en-GB" dirty="0" smtClean="0"/>
              <a:t>BI is useless unless you act upon it </a:t>
            </a:r>
            <a:r>
              <a:rPr lang="en-GB" dirty="0" smtClean="0">
                <a:sym typeface="Wingdings" pitchFamily="2" charset="2"/>
              </a:rPr>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BI</a:t>
            </a:r>
            <a:endParaRPr lang="en-GB" dirty="0"/>
          </a:p>
        </p:txBody>
      </p:sp>
      <p:sp>
        <p:nvSpPr>
          <p:cNvPr id="3" name="Content Placeholder 2"/>
          <p:cNvSpPr>
            <a:spLocks noGrp="1"/>
          </p:cNvSpPr>
          <p:nvPr>
            <p:ph idx="1"/>
          </p:nvPr>
        </p:nvSpPr>
        <p:spPr/>
        <p:txBody>
          <a:bodyPr/>
          <a:lstStyle/>
          <a:p>
            <a:r>
              <a:rPr lang="en-GB" dirty="0" smtClean="0"/>
              <a:t>BI is not just used for strategic planning but is now used for day-to-day operations</a:t>
            </a:r>
          </a:p>
          <a:p>
            <a:r>
              <a:rPr lang="en-GB" dirty="0" smtClean="0"/>
              <a:t>Operational BI normally works closer to real-time than BI for management</a:t>
            </a:r>
          </a:p>
          <a:p>
            <a:pPr lvl="1"/>
            <a:r>
              <a:rPr lang="en-GB" dirty="0" smtClean="0"/>
              <a:t>Checking stock levels as part of the process of taking an order</a:t>
            </a:r>
          </a:p>
          <a:p>
            <a:pPr lvl="1"/>
            <a:r>
              <a:rPr lang="en-GB" dirty="0" smtClean="0"/>
              <a:t>Monitoring flight delays in order to pro-actively accommodate passengers with connections</a:t>
            </a:r>
          </a:p>
          <a:p>
            <a:pPr lvl="1"/>
            <a:r>
              <a:rPr lang="en-GB" dirty="0" smtClean="0"/>
              <a:t>Determine optimum staffing levels under different conditions</a:t>
            </a:r>
          </a:p>
          <a:p>
            <a:pPr lvl="1"/>
            <a:r>
              <a:rPr lang="en-GB" dirty="0" smtClean="0"/>
              <a:t>Estimate the wait time for a restaurant table based upon the number of current diners and the average length it takes to dine</a:t>
            </a:r>
          </a:p>
          <a:p>
            <a:pPr lvl="1"/>
            <a:r>
              <a:rPr lang="en-GB" dirty="0" smtClean="0"/>
              <a:t>Walt Disney World’s Magic Kingdom uses BI to monitor the length of queues for popular rides and work out how many Fast Pass priority tickets it can sell at different times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Other uses for BI</a:t>
            </a:r>
            <a:endParaRPr lang="en-GB" dirty="0"/>
          </a:p>
        </p:txBody>
      </p:sp>
      <p:sp>
        <p:nvSpPr>
          <p:cNvPr id="3" name="Content Placeholder 2"/>
          <p:cNvSpPr>
            <a:spLocks noGrp="1"/>
          </p:cNvSpPr>
          <p:nvPr>
            <p:ph idx="1"/>
          </p:nvPr>
        </p:nvSpPr>
        <p:spPr/>
        <p:txBody>
          <a:bodyPr/>
          <a:lstStyle/>
          <a:p>
            <a:r>
              <a:rPr lang="en-GB" dirty="0" smtClean="0"/>
              <a:t>Process improvement</a:t>
            </a:r>
          </a:p>
          <a:p>
            <a:pPr lvl="1"/>
            <a:r>
              <a:rPr lang="en-GB" dirty="0" smtClean="0"/>
              <a:t>Norway Post monitors the number of letters and parcels sorted per hour, and if this changes it changes its processes to optimise the workflow</a:t>
            </a:r>
          </a:p>
          <a:p>
            <a:pPr lvl="1"/>
            <a:r>
              <a:rPr lang="en-GB" dirty="0" smtClean="0"/>
              <a:t>A company with cash flow problems conducted a review of its procedures and discovered that it was delivering a product and then waiting a week to invoice it. Prompter invoicing solved the problem</a:t>
            </a:r>
          </a:p>
          <a:p>
            <a:r>
              <a:rPr lang="en-GB" dirty="0" smtClean="0"/>
              <a:t>Improving customer service</a:t>
            </a:r>
          </a:p>
          <a:p>
            <a:pPr lvl="1"/>
            <a:r>
              <a:rPr lang="en-GB" dirty="0" smtClean="0"/>
              <a:t>Continental Airlines monitors how full business class is and automatically upgrades valued customers to business class when space permits</a:t>
            </a:r>
          </a:p>
          <a:p>
            <a:pPr lvl="1"/>
            <a:r>
              <a:rPr lang="en-GB" dirty="0" smtClean="0"/>
              <a:t>Whirlpool monitors its warranty programme to understand root causes for warranty problems and hence both improves customer satisfaction and cuts replacement costs to the company</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Mission Critical BI</a:t>
            </a:r>
            <a:endParaRPr lang="en-GB" dirty="0"/>
          </a:p>
        </p:txBody>
      </p:sp>
      <p:sp>
        <p:nvSpPr>
          <p:cNvPr id="4" name="Oval 3"/>
          <p:cNvSpPr/>
          <p:nvPr/>
        </p:nvSpPr>
        <p:spPr>
          <a:xfrm rot="2515107">
            <a:off x="2933267" y="2474782"/>
            <a:ext cx="3312612" cy="22010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p:txBody>
      </p:sp>
      <p:sp>
        <p:nvSpPr>
          <p:cNvPr id="5" name="Left Arrow 4"/>
          <p:cNvSpPr/>
          <p:nvPr/>
        </p:nvSpPr>
        <p:spPr>
          <a:xfrm rot="19113063">
            <a:off x="4910177" y="1718155"/>
            <a:ext cx="3357586" cy="1428760"/>
          </a:xfrm>
          <a:prstGeom prst="lef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t>Technology Forces</a:t>
            </a:r>
            <a:endParaRPr lang="en-GB" sz="2800" b="1" dirty="0"/>
          </a:p>
        </p:txBody>
      </p:sp>
      <p:sp>
        <p:nvSpPr>
          <p:cNvPr id="6" name="TextBox 5"/>
          <p:cNvSpPr txBox="1"/>
          <p:nvPr/>
        </p:nvSpPr>
        <p:spPr>
          <a:xfrm>
            <a:off x="6072325" y="3643314"/>
            <a:ext cx="3071675" cy="1938992"/>
          </a:xfrm>
          <a:prstGeom prst="rect">
            <a:avLst/>
          </a:prstGeom>
          <a:noFill/>
        </p:spPr>
        <p:txBody>
          <a:bodyPr wrap="none" rtlCol="0">
            <a:spAutoFit/>
          </a:bodyPr>
          <a:lstStyle/>
          <a:p>
            <a:r>
              <a:rPr lang="en-GB" sz="2400" dirty="0" smtClean="0"/>
              <a:t>Lower computing costs</a:t>
            </a:r>
          </a:p>
          <a:p>
            <a:r>
              <a:rPr lang="en-GB" sz="2400" dirty="0" smtClean="0"/>
              <a:t>Data explosion</a:t>
            </a:r>
          </a:p>
          <a:p>
            <a:r>
              <a:rPr lang="en-GB" sz="2400" dirty="0" smtClean="0"/>
              <a:t>Speed</a:t>
            </a:r>
          </a:p>
          <a:p>
            <a:r>
              <a:rPr lang="en-GB" sz="2400" dirty="0" smtClean="0"/>
              <a:t>Web-based BI</a:t>
            </a:r>
          </a:p>
          <a:p>
            <a:r>
              <a:rPr lang="en-GB" sz="2400" dirty="0" smtClean="0"/>
              <a:t>BI suites</a:t>
            </a:r>
            <a:endParaRPr lang="en-GB" sz="2400" dirty="0"/>
          </a:p>
        </p:txBody>
      </p:sp>
      <p:sp>
        <p:nvSpPr>
          <p:cNvPr id="7" name="Right Arrow 6"/>
          <p:cNvSpPr/>
          <p:nvPr/>
        </p:nvSpPr>
        <p:spPr>
          <a:xfrm rot="18818162">
            <a:off x="745589" y="4102332"/>
            <a:ext cx="3429024" cy="1357322"/>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t>Business Forces</a:t>
            </a:r>
            <a:endParaRPr lang="en-GB" sz="2800" b="1" dirty="0"/>
          </a:p>
        </p:txBody>
      </p:sp>
      <p:sp>
        <p:nvSpPr>
          <p:cNvPr id="8" name="TextBox 7"/>
          <p:cNvSpPr txBox="1"/>
          <p:nvPr/>
        </p:nvSpPr>
        <p:spPr>
          <a:xfrm>
            <a:off x="3582306" y="2559288"/>
            <a:ext cx="2054929" cy="2092881"/>
          </a:xfrm>
          <a:prstGeom prst="rect">
            <a:avLst/>
          </a:prstGeom>
          <a:noFill/>
        </p:spPr>
        <p:txBody>
          <a:bodyPr wrap="square" rtlCol="0">
            <a:spAutoFit/>
          </a:bodyPr>
          <a:lstStyle/>
          <a:p>
            <a:pPr algn="ctr"/>
            <a:r>
              <a:rPr lang="en-GB" sz="2800" b="1" dirty="0" smtClean="0"/>
              <a:t>Mission Critical Business Intelligence</a:t>
            </a:r>
          </a:p>
          <a:p>
            <a:pPr algn="ctr"/>
            <a:endParaRPr lang="en-GB" dirty="0"/>
          </a:p>
        </p:txBody>
      </p:sp>
      <p:sp>
        <p:nvSpPr>
          <p:cNvPr id="9" name="TextBox 8"/>
          <p:cNvSpPr txBox="1"/>
          <p:nvPr/>
        </p:nvSpPr>
        <p:spPr>
          <a:xfrm>
            <a:off x="571472" y="2071678"/>
            <a:ext cx="2667077" cy="2308324"/>
          </a:xfrm>
          <a:prstGeom prst="rect">
            <a:avLst/>
          </a:prstGeom>
          <a:noFill/>
        </p:spPr>
        <p:txBody>
          <a:bodyPr wrap="none" rtlCol="0">
            <a:spAutoFit/>
          </a:bodyPr>
          <a:lstStyle/>
          <a:p>
            <a:r>
              <a:rPr lang="en-GB" sz="2400" dirty="0" smtClean="0"/>
              <a:t>Tech-savvy workers</a:t>
            </a:r>
          </a:p>
          <a:p>
            <a:r>
              <a:rPr lang="en-GB" sz="2400" dirty="0" smtClean="0"/>
              <a:t>Globalisation</a:t>
            </a:r>
          </a:p>
          <a:p>
            <a:r>
              <a:rPr lang="en-GB" sz="2400" dirty="0" smtClean="0"/>
              <a:t>Innovation</a:t>
            </a:r>
          </a:p>
          <a:p>
            <a:r>
              <a:rPr lang="en-GB" sz="2400" dirty="0" smtClean="0"/>
              <a:t>Competition</a:t>
            </a:r>
          </a:p>
          <a:p>
            <a:r>
              <a:rPr lang="en-GB" sz="2400" dirty="0" smtClean="0"/>
              <a:t>Regulation</a:t>
            </a:r>
          </a:p>
          <a:p>
            <a:endParaRPr lang="en-GB" sz="2400" dirty="0"/>
          </a:p>
        </p:txBody>
      </p:sp>
      <p:sp>
        <p:nvSpPr>
          <p:cNvPr id="10" name="Slide Number Placeholder 9"/>
          <p:cNvSpPr>
            <a:spLocks noGrp="1"/>
          </p:cNvSpPr>
          <p:nvPr>
            <p:ph type="sldNum" sz="quarter" idx="12"/>
          </p:nvPr>
        </p:nvSpPr>
        <p:spPr/>
        <p:txBody>
          <a:bodyPr/>
          <a:lstStyle/>
          <a:p>
            <a:fld id="{B32D2D4F-B262-4018-8594-6B1FE2F875A5}" type="slidenum">
              <a:rPr lang="en-GB" smtClean="0"/>
              <a:pPr/>
              <a:t>15</a:t>
            </a:fld>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Business information systems provide a wide range of information for both strategic decision-making and day-to-day operations of an organisation</a:t>
            </a:r>
          </a:p>
          <a:p>
            <a:endParaRPr lang="en-GB" dirty="0" smtClean="0"/>
          </a:p>
          <a:p>
            <a:r>
              <a:rPr lang="en-GB" dirty="0" smtClean="0"/>
              <a:t>Data can be accessed, analysed and used to formulate new business plans and ideas...</a:t>
            </a:r>
          </a:p>
          <a:p>
            <a:r>
              <a:rPr lang="en-GB" dirty="0" smtClean="0"/>
              <a:t>... But this is useless unless the plans are carried out</a:t>
            </a:r>
          </a:p>
          <a:p>
            <a:endParaRPr lang="en-GB" dirty="0" smtClean="0"/>
          </a:p>
          <a:p>
            <a:r>
              <a:rPr lang="en-GB" dirty="0" smtClean="0"/>
              <a:t>Business information systems sometimes include data warehouses but do not have include them</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Business </a:t>
            </a:r>
            <a:r>
              <a:rPr lang="en-GB" smtClean="0"/>
              <a:t>Information Architecture</a:t>
            </a:r>
            <a:endParaRPr lang="en-GB" dirty="0" smtClean="0"/>
          </a:p>
          <a:p>
            <a:endParaRPr lang="en-GB" dirty="0" smtClean="0"/>
          </a:p>
          <a:p>
            <a:r>
              <a:rPr lang="en-GB" dirty="0" smtClean="0"/>
              <a:t>Homework: Read the Wikipedia entry on “Business Information Systems”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Lecture1">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NikLecture1</Template>
  <TotalTime>306</TotalTime>
  <Words>1082</Words>
  <Application>Microsoft Office PowerPoint</Application>
  <PresentationFormat>On-screen Show (4:3)</PresentationFormat>
  <Paragraphs>162</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NikLecture1</vt:lpstr>
      <vt:lpstr>Data Warehousing for Business Intelligence</vt:lpstr>
      <vt:lpstr>Aims</vt:lpstr>
      <vt:lpstr>Learning Outcomes</vt:lpstr>
      <vt:lpstr>Indicative Content</vt:lpstr>
      <vt:lpstr>Lectures &amp; Tutorials</vt:lpstr>
      <vt:lpstr>Assessment</vt:lpstr>
      <vt:lpstr>Assessment</vt:lpstr>
      <vt:lpstr>Course Texts</vt:lpstr>
      <vt:lpstr>So What Is  Business Intelligence?</vt:lpstr>
      <vt:lpstr>Definition</vt:lpstr>
      <vt:lpstr>BI for Management and Control</vt:lpstr>
      <vt:lpstr>BI and Business Performance</vt:lpstr>
      <vt:lpstr>Operational BI</vt:lpstr>
      <vt:lpstr>Other uses for BI</vt:lpstr>
      <vt:lpstr>Mission Critical BI</vt:lpstr>
      <vt:lpstr>Summary</vt:lpstr>
      <vt:lpstr>Looking ahead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PROJECTOR</cp:lastModifiedBy>
  <cp:revision>35</cp:revision>
  <dcterms:created xsi:type="dcterms:W3CDTF">2011-09-13T10:27:46Z</dcterms:created>
  <dcterms:modified xsi:type="dcterms:W3CDTF">2011-09-30T10:20:09Z</dcterms:modified>
</cp:coreProperties>
</file>