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8" r:id="rId2"/>
    <p:sldId id="259" r:id="rId3"/>
    <p:sldId id="295" r:id="rId4"/>
    <p:sldId id="267" r:id="rId5"/>
    <p:sldId id="296" r:id="rId6"/>
    <p:sldId id="299" r:id="rId7"/>
    <p:sldId id="314" r:id="rId8"/>
    <p:sldId id="305" r:id="rId9"/>
    <p:sldId id="315" r:id="rId10"/>
    <p:sldId id="316" r:id="rId11"/>
    <p:sldId id="317" r:id="rId12"/>
    <p:sldId id="306" r:id="rId13"/>
    <p:sldId id="307" r:id="rId14"/>
    <p:sldId id="308" r:id="rId15"/>
    <p:sldId id="318" r:id="rId16"/>
    <p:sldId id="309" r:id="rId17"/>
    <p:sldId id="310" r:id="rId18"/>
    <p:sldId id="319" r:id="rId19"/>
    <p:sldId id="320" r:id="rId20"/>
    <p:sldId id="322" r:id="rId21"/>
    <p:sldId id="321" r:id="rId22"/>
    <p:sldId id="323" r:id="rId23"/>
    <p:sldId id="324" r:id="rId24"/>
    <p:sldId id="325" r:id="rId25"/>
    <p:sldId id="302" r:id="rId26"/>
    <p:sldId id="303" r:id="rId27"/>
    <p:sldId id="264" r:id="rId28"/>
    <p:sldId id="304" r:id="rId29"/>
    <p:sldId id="313" r:id="rId30"/>
    <p:sldId id="26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DF9120-C8CE-F5E4-9768-F851A68F1F9C}" v="581" dt="2025-04-03T15:29:35.5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6772" autoAdjust="0"/>
  </p:normalViewPr>
  <p:slideViewPr>
    <p:cSldViewPr snapToGrid="0">
      <p:cViewPr varScale="1">
        <p:scale>
          <a:sx n="41" d="100"/>
          <a:sy n="41" d="100"/>
        </p:scale>
        <p:origin x="186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C2021FE9-586D-A565-C50D-C0790370C703}"/>
    <pc:docChg chg="modSld">
      <pc:chgData name="Alison Cooke" userId="S::a.cooke@uwtsd.ac.uk::46c329c9-26b7-4eba-b77b-7474421bfd31" providerId="AD" clId="Web-{C2021FE9-586D-A565-C50D-C0790370C703}" dt="2024-03-14T13:53:26.227" v="0" actId="20577"/>
      <pc:docMkLst>
        <pc:docMk/>
      </pc:docMkLst>
      <pc:sldChg chg="modSp">
        <pc:chgData name="Alison Cooke" userId="S::a.cooke@uwtsd.ac.uk::46c329c9-26b7-4eba-b77b-7474421bfd31" providerId="AD" clId="Web-{C2021FE9-586D-A565-C50D-C0790370C703}" dt="2024-03-14T13:53:26.227" v="0" actId="20577"/>
        <pc:sldMkLst>
          <pc:docMk/>
          <pc:sldMk cId="1147549936" sldId="258"/>
        </pc:sldMkLst>
        <pc:spChg chg="mod">
          <ac:chgData name="Alison Cooke" userId="S::a.cooke@uwtsd.ac.uk::46c329c9-26b7-4eba-b77b-7474421bfd31" providerId="AD" clId="Web-{C2021FE9-586D-A565-C50D-C0790370C703}" dt="2024-03-14T13:53:26.227" v="0" actId="20577"/>
          <ac:spMkLst>
            <pc:docMk/>
            <pc:sldMk cId="1147549936" sldId="258"/>
            <ac:spMk id="5" creationId="{96FE8A07-45B3-4401-AEF2-C9368D14EA2F}"/>
          </ac:spMkLst>
        </pc:spChg>
      </pc:sldChg>
    </pc:docChg>
  </pc:docChgLst>
  <pc:docChgLst>
    <pc:chgData name="Alison Cooke" userId="S::a.cooke@uwtsd.ac.uk::46c329c9-26b7-4eba-b77b-7474421bfd31" providerId="AD" clId="Web-{6FDF9120-C8CE-F5E4-9768-F851A68F1F9C}"/>
    <pc:docChg chg="addSld delSld modSld">
      <pc:chgData name="Alison Cooke" userId="S::a.cooke@uwtsd.ac.uk::46c329c9-26b7-4eba-b77b-7474421bfd31" providerId="AD" clId="Web-{6FDF9120-C8CE-F5E4-9768-F851A68F1F9C}" dt="2025-04-03T15:29:33.728" v="586" actId="20577"/>
      <pc:docMkLst>
        <pc:docMk/>
      </pc:docMkLst>
      <pc:sldChg chg="modSp">
        <pc:chgData name="Alison Cooke" userId="S::a.cooke@uwtsd.ac.uk::46c329c9-26b7-4eba-b77b-7474421bfd31" providerId="AD" clId="Web-{6FDF9120-C8CE-F5E4-9768-F851A68F1F9C}" dt="2025-04-03T14:55:32.809" v="9" actId="20577"/>
        <pc:sldMkLst>
          <pc:docMk/>
          <pc:sldMk cId="1147549936" sldId="258"/>
        </pc:sldMkLst>
        <pc:spChg chg="mod">
          <ac:chgData name="Alison Cooke" userId="S::a.cooke@uwtsd.ac.uk::46c329c9-26b7-4eba-b77b-7474421bfd31" providerId="AD" clId="Web-{6FDF9120-C8CE-F5E4-9768-F851A68F1F9C}" dt="2025-04-03T14:55:32.809" v="9" actId="20577"/>
          <ac:spMkLst>
            <pc:docMk/>
            <pc:sldMk cId="1147549936" sldId="258"/>
            <ac:spMk id="5" creationId="{96FE8A07-45B3-4401-AEF2-C9368D14EA2F}"/>
          </ac:spMkLst>
        </pc:spChg>
      </pc:sldChg>
      <pc:sldChg chg="modSp">
        <pc:chgData name="Alison Cooke" userId="S::a.cooke@uwtsd.ac.uk::46c329c9-26b7-4eba-b77b-7474421bfd31" providerId="AD" clId="Web-{6FDF9120-C8CE-F5E4-9768-F851A68F1F9C}" dt="2025-04-03T14:56:56.046" v="17" actId="20577"/>
        <pc:sldMkLst>
          <pc:docMk/>
          <pc:sldMk cId="2511280831" sldId="259"/>
        </pc:sldMkLst>
        <pc:spChg chg="mod">
          <ac:chgData name="Alison Cooke" userId="S::a.cooke@uwtsd.ac.uk::46c329c9-26b7-4eba-b77b-7474421bfd31" providerId="AD" clId="Web-{6FDF9120-C8CE-F5E4-9768-F851A68F1F9C}" dt="2025-04-03T14:56:56.046" v="17" actId="20577"/>
          <ac:spMkLst>
            <pc:docMk/>
            <pc:sldMk cId="2511280831" sldId="259"/>
            <ac:spMk id="6" creationId="{CE5D857B-B3EB-42A9-9378-BB924DA2D331}"/>
          </ac:spMkLst>
        </pc:spChg>
      </pc:sldChg>
      <pc:sldChg chg="addSp delSp modSp del">
        <pc:chgData name="Alison Cooke" userId="S::a.cooke@uwtsd.ac.uk::46c329c9-26b7-4eba-b77b-7474421bfd31" providerId="AD" clId="Web-{6FDF9120-C8CE-F5E4-9768-F851A68F1F9C}" dt="2025-04-03T15:00:21.519" v="44"/>
        <pc:sldMkLst>
          <pc:docMk/>
          <pc:sldMk cId="3451093567" sldId="262"/>
        </pc:sldMkLst>
        <pc:spChg chg="add mod">
          <ac:chgData name="Alison Cooke" userId="S::a.cooke@uwtsd.ac.uk::46c329c9-26b7-4eba-b77b-7474421bfd31" providerId="AD" clId="Web-{6FDF9120-C8CE-F5E4-9768-F851A68F1F9C}" dt="2025-04-03T14:57:03.046" v="18"/>
          <ac:spMkLst>
            <pc:docMk/>
            <pc:sldMk cId="3451093567" sldId="262"/>
            <ac:spMk id="4" creationId="{ABBE638F-9001-377C-4C82-1B1E7E298FE8}"/>
          </ac:spMkLst>
        </pc:spChg>
        <pc:spChg chg="mod">
          <ac:chgData name="Alison Cooke" userId="S::a.cooke@uwtsd.ac.uk::46c329c9-26b7-4eba-b77b-7474421bfd31" providerId="AD" clId="Web-{6FDF9120-C8CE-F5E4-9768-F851A68F1F9C}" dt="2025-04-03T14:57:48.406" v="19" actId="1076"/>
          <ac:spMkLst>
            <pc:docMk/>
            <pc:sldMk cId="3451093567" sldId="262"/>
            <ac:spMk id="33" creationId="{1A9BE335-0AEA-D8B1-90C7-51A151D05A22}"/>
          </ac:spMkLst>
        </pc:spChg>
        <pc:picChg chg="del">
          <ac:chgData name="Alison Cooke" userId="S::a.cooke@uwtsd.ac.uk::46c329c9-26b7-4eba-b77b-7474421bfd31" providerId="AD" clId="Web-{6FDF9120-C8CE-F5E4-9768-F851A68F1F9C}" dt="2025-04-03T14:57:03.046" v="18"/>
          <ac:picMkLst>
            <pc:docMk/>
            <pc:sldMk cId="3451093567" sldId="262"/>
            <ac:picMk id="28" creationId="{C88D31BD-9202-F93D-9728-D7D1BB895F2F}"/>
          </ac:picMkLst>
        </pc:picChg>
      </pc:sldChg>
      <pc:sldChg chg="del">
        <pc:chgData name="Alison Cooke" userId="S::a.cooke@uwtsd.ac.uk::46c329c9-26b7-4eba-b77b-7474421bfd31" providerId="AD" clId="Web-{6FDF9120-C8CE-F5E4-9768-F851A68F1F9C}" dt="2025-04-03T15:12:37.784" v="388"/>
        <pc:sldMkLst>
          <pc:docMk/>
          <pc:sldMk cId="506969829" sldId="263"/>
        </pc:sldMkLst>
      </pc:sldChg>
      <pc:sldChg chg="modSp">
        <pc:chgData name="Alison Cooke" userId="S::a.cooke@uwtsd.ac.uk::46c329c9-26b7-4eba-b77b-7474421bfd31" providerId="AD" clId="Web-{6FDF9120-C8CE-F5E4-9768-F851A68F1F9C}" dt="2025-04-03T15:29:33.728" v="586" actId="20577"/>
        <pc:sldMkLst>
          <pc:docMk/>
          <pc:sldMk cId="2299261166" sldId="304"/>
        </pc:sldMkLst>
        <pc:spChg chg="mod">
          <ac:chgData name="Alison Cooke" userId="S::a.cooke@uwtsd.ac.uk::46c329c9-26b7-4eba-b77b-7474421bfd31" providerId="AD" clId="Web-{6FDF9120-C8CE-F5E4-9768-F851A68F1F9C}" dt="2025-04-03T15:29:33.728" v="586" actId="20577"/>
          <ac:spMkLst>
            <pc:docMk/>
            <pc:sldMk cId="2299261166" sldId="304"/>
            <ac:spMk id="3" creationId="{7E750451-4A95-4A3E-93FB-5A8B3CCCD4BF}"/>
          </ac:spMkLst>
        </pc:spChg>
      </pc:sldChg>
      <pc:sldChg chg="modSp">
        <pc:chgData name="Alison Cooke" userId="S::a.cooke@uwtsd.ac.uk::46c329c9-26b7-4eba-b77b-7474421bfd31" providerId="AD" clId="Web-{6FDF9120-C8CE-F5E4-9768-F851A68F1F9C}" dt="2025-04-03T15:04:20.993" v="208" actId="20577"/>
        <pc:sldMkLst>
          <pc:docMk/>
          <pc:sldMk cId="3038622588" sldId="305"/>
        </pc:sldMkLst>
        <pc:spChg chg="mod">
          <ac:chgData name="Alison Cooke" userId="S::a.cooke@uwtsd.ac.uk::46c329c9-26b7-4eba-b77b-7474421bfd31" providerId="AD" clId="Web-{6FDF9120-C8CE-F5E4-9768-F851A68F1F9C}" dt="2025-04-03T15:03:37.835" v="155" actId="20577"/>
          <ac:spMkLst>
            <pc:docMk/>
            <pc:sldMk cId="3038622588" sldId="305"/>
            <ac:spMk id="3" creationId="{ED7A74E2-62D1-D1EA-6197-D27A98829C39}"/>
          </ac:spMkLst>
        </pc:spChg>
        <pc:spChg chg="mod">
          <ac:chgData name="Alison Cooke" userId="S::a.cooke@uwtsd.ac.uk::46c329c9-26b7-4eba-b77b-7474421bfd31" providerId="AD" clId="Web-{6FDF9120-C8CE-F5E4-9768-F851A68F1F9C}" dt="2025-04-03T15:04:20.993" v="208" actId="20577"/>
          <ac:spMkLst>
            <pc:docMk/>
            <pc:sldMk cId="3038622588" sldId="305"/>
            <ac:spMk id="4" creationId="{197EE608-5B42-39C0-51E4-CB470604B07C}"/>
          </ac:spMkLst>
        </pc:spChg>
        <pc:picChg chg="mod">
          <ac:chgData name="Alison Cooke" userId="S::a.cooke@uwtsd.ac.uk::46c329c9-26b7-4eba-b77b-7474421bfd31" providerId="AD" clId="Web-{6FDF9120-C8CE-F5E4-9768-F851A68F1F9C}" dt="2025-04-03T15:02:50.006" v="142" actId="1076"/>
          <ac:picMkLst>
            <pc:docMk/>
            <pc:sldMk cId="3038622588" sldId="305"/>
            <ac:picMk id="5" creationId="{46D73040-1549-F848-C321-738E3C1ADFC1}"/>
          </ac:picMkLst>
        </pc:picChg>
      </pc:sldChg>
      <pc:sldChg chg="modSp modNotes">
        <pc:chgData name="Alison Cooke" userId="S::a.cooke@uwtsd.ac.uk::46c329c9-26b7-4eba-b77b-7474421bfd31" providerId="AD" clId="Web-{6FDF9120-C8CE-F5E4-9768-F851A68F1F9C}" dt="2025-04-03T15:09:39.203" v="371"/>
        <pc:sldMkLst>
          <pc:docMk/>
          <pc:sldMk cId="725347341" sldId="306"/>
        </pc:sldMkLst>
        <pc:spChg chg="mod">
          <ac:chgData name="Alison Cooke" userId="S::a.cooke@uwtsd.ac.uk::46c329c9-26b7-4eba-b77b-7474421bfd31" providerId="AD" clId="Web-{6FDF9120-C8CE-F5E4-9768-F851A68F1F9C}" dt="2025-04-03T15:08:47.983" v="356" actId="20577"/>
          <ac:spMkLst>
            <pc:docMk/>
            <pc:sldMk cId="725347341" sldId="306"/>
            <ac:spMk id="3" creationId="{16900E0A-C63F-3B72-ABB2-E60770B1C34A}"/>
          </ac:spMkLst>
        </pc:spChg>
      </pc:sldChg>
      <pc:sldChg chg="addSp delSp modSp delAnim">
        <pc:chgData name="Alison Cooke" userId="S::a.cooke@uwtsd.ac.uk::46c329c9-26b7-4eba-b77b-7474421bfd31" providerId="AD" clId="Web-{6FDF9120-C8CE-F5E4-9768-F851A68F1F9C}" dt="2025-04-03T15:11:57.549" v="387" actId="20577"/>
        <pc:sldMkLst>
          <pc:docMk/>
          <pc:sldMk cId="1975291402" sldId="307"/>
        </pc:sldMkLst>
        <pc:spChg chg="add mod">
          <ac:chgData name="Alison Cooke" userId="S::a.cooke@uwtsd.ac.uk::46c329c9-26b7-4eba-b77b-7474421bfd31" providerId="AD" clId="Web-{6FDF9120-C8CE-F5E4-9768-F851A68F1F9C}" dt="2025-04-03T15:11:57.549" v="387" actId="20577"/>
          <ac:spMkLst>
            <pc:docMk/>
            <pc:sldMk cId="1975291402" sldId="307"/>
            <ac:spMk id="4" creationId="{9B72DCA3-8E8D-BA82-794F-7BA65AC61BD7}"/>
          </ac:spMkLst>
        </pc:spChg>
        <pc:spChg chg="del">
          <ac:chgData name="Alison Cooke" userId="S::a.cooke@uwtsd.ac.uk::46c329c9-26b7-4eba-b77b-7474421bfd31" providerId="AD" clId="Web-{6FDF9120-C8CE-F5E4-9768-F851A68F1F9C}" dt="2025-04-03T15:10:28.297" v="376"/>
          <ac:spMkLst>
            <pc:docMk/>
            <pc:sldMk cId="1975291402" sldId="307"/>
            <ac:spMk id="8" creationId="{28F5BE89-537A-FAE0-50BE-520D68071A87}"/>
          </ac:spMkLst>
        </pc:spChg>
        <pc:picChg chg="del">
          <ac:chgData name="Alison Cooke" userId="S::a.cooke@uwtsd.ac.uk::46c329c9-26b7-4eba-b77b-7474421bfd31" providerId="AD" clId="Web-{6FDF9120-C8CE-F5E4-9768-F851A68F1F9C}" dt="2025-04-03T15:09:51.234" v="372"/>
          <ac:picMkLst>
            <pc:docMk/>
            <pc:sldMk cId="1975291402" sldId="307"/>
            <ac:picMk id="7" creationId="{361914A0-30D4-394A-8C47-79FF1F43BE33}"/>
          </ac:picMkLst>
        </pc:picChg>
      </pc:sldChg>
      <pc:sldChg chg="modSp">
        <pc:chgData name="Alison Cooke" userId="S::a.cooke@uwtsd.ac.uk::46c329c9-26b7-4eba-b77b-7474421bfd31" providerId="AD" clId="Web-{6FDF9120-C8CE-F5E4-9768-F851A68F1F9C}" dt="2025-04-03T15:17:01.056" v="474" actId="20577"/>
        <pc:sldMkLst>
          <pc:docMk/>
          <pc:sldMk cId="1584964944" sldId="309"/>
        </pc:sldMkLst>
        <pc:spChg chg="mod">
          <ac:chgData name="Alison Cooke" userId="S::a.cooke@uwtsd.ac.uk::46c329c9-26b7-4eba-b77b-7474421bfd31" providerId="AD" clId="Web-{6FDF9120-C8CE-F5E4-9768-F851A68F1F9C}" dt="2025-04-03T15:17:01.056" v="474" actId="20577"/>
          <ac:spMkLst>
            <pc:docMk/>
            <pc:sldMk cId="1584964944" sldId="309"/>
            <ac:spMk id="2" creationId="{9920093F-FC70-5E0B-CE87-6EB07D880C4B}"/>
          </ac:spMkLst>
        </pc:spChg>
      </pc:sldChg>
      <pc:sldChg chg="addSp delSp modSp">
        <pc:chgData name="Alison Cooke" userId="S::a.cooke@uwtsd.ac.uk::46c329c9-26b7-4eba-b77b-7474421bfd31" providerId="AD" clId="Web-{6FDF9120-C8CE-F5E4-9768-F851A68F1F9C}" dt="2025-04-03T15:18:45.261" v="503"/>
        <pc:sldMkLst>
          <pc:docMk/>
          <pc:sldMk cId="1732608727" sldId="310"/>
        </pc:sldMkLst>
        <pc:spChg chg="add del mod">
          <ac:chgData name="Alison Cooke" userId="S::a.cooke@uwtsd.ac.uk::46c329c9-26b7-4eba-b77b-7474421bfd31" providerId="AD" clId="Web-{6FDF9120-C8CE-F5E4-9768-F851A68F1F9C}" dt="2025-04-03T15:18:45.261" v="503"/>
          <ac:spMkLst>
            <pc:docMk/>
            <pc:sldMk cId="1732608727" sldId="310"/>
            <ac:spMk id="7" creationId="{9450E5DC-162D-0801-EF3B-8C3D071F00CB}"/>
          </ac:spMkLst>
        </pc:spChg>
      </pc:sldChg>
      <pc:sldChg chg="del">
        <pc:chgData name="Alison Cooke" userId="S::a.cooke@uwtsd.ac.uk::46c329c9-26b7-4eba-b77b-7474421bfd31" providerId="AD" clId="Web-{6FDF9120-C8CE-F5E4-9768-F851A68F1F9C}" dt="2025-04-03T15:17:18.884" v="475"/>
        <pc:sldMkLst>
          <pc:docMk/>
          <pc:sldMk cId="3031364603" sldId="311"/>
        </pc:sldMkLst>
      </pc:sldChg>
      <pc:sldChg chg="del">
        <pc:chgData name="Alison Cooke" userId="S::a.cooke@uwtsd.ac.uk::46c329c9-26b7-4eba-b77b-7474421bfd31" providerId="AD" clId="Web-{6FDF9120-C8CE-F5E4-9768-F851A68F1F9C}" dt="2025-04-03T15:17:25.322" v="476"/>
        <pc:sldMkLst>
          <pc:docMk/>
          <pc:sldMk cId="2397310069" sldId="312"/>
        </pc:sldMkLst>
      </pc:sldChg>
      <pc:sldChg chg="modSp new">
        <pc:chgData name="Alison Cooke" userId="S::a.cooke@uwtsd.ac.uk::46c329c9-26b7-4eba-b77b-7474421bfd31" providerId="AD" clId="Web-{6FDF9120-C8CE-F5E4-9768-F851A68F1F9C}" dt="2025-04-03T15:00:15.065" v="43" actId="20577"/>
        <pc:sldMkLst>
          <pc:docMk/>
          <pc:sldMk cId="4149034166" sldId="314"/>
        </pc:sldMkLst>
        <pc:spChg chg="mod">
          <ac:chgData name="Alison Cooke" userId="S::a.cooke@uwtsd.ac.uk::46c329c9-26b7-4eba-b77b-7474421bfd31" providerId="AD" clId="Web-{6FDF9120-C8CE-F5E4-9768-F851A68F1F9C}" dt="2025-04-03T14:58:51.751" v="35" actId="20577"/>
          <ac:spMkLst>
            <pc:docMk/>
            <pc:sldMk cId="4149034166" sldId="314"/>
            <ac:spMk id="2" creationId="{0341086F-6507-07BE-12A4-EC148B3EE32E}"/>
          </ac:spMkLst>
        </pc:spChg>
        <pc:spChg chg="mod">
          <ac:chgData name="Alison Cooke" userId="S::a.cooke@uwtsd.ac.uk::46c329c9-26b7-4eba-b77b-7474421bfd31" providerId="AD" clId="Web-{6FDF9120-C8CE-F5E4-9768-F851A68F1F9C}" dt="2025-04-03T15:00:15.065" v="43" actId="20577"/>
          <ac:spMkLst>
            <pc:docMk/>
            <pc:sldMk cId="4149034166" sldId="314"/>
            <ac:spMk id="3" creationId="{D77500F4-D03F-E5E6-9FB8-9BD00A219443}"/>
          </ac:spMkLst>
        </pc:spChg>
      </pc:sldChg>
      <pc:sldChg chg="add">
        <pc:chgData name="Alison Cooke" userId="S::a.cooke@uwtsd.ac.uk::46c329c9-26b7-4eba-b77b-7474421bfd31" providerId="AD" clId="Web-{6FDF9120-C8CE-F5E4-9768-F851A68F1F9C}" dt="2025-04-03T15:06:05.964" v="260"/>
        <pc:sldMkLst>
          <pc:docMk/>
          <pc:sldMk cId="3493263041" sldId="315"/>
        </pc:sldMkLst>
      </pc:sldChg>
      <pc:sldChg chg="add">
        <pc:chgData name="Alison Cooke" userId="S::a.cooke@uwtsd.ac.uk::46c329c9-26b7-4eba-b77b-7474421bfd31" providerId="AD" clId="Web-{6FDF9120-C8CE-F5E4-9768-F851A68F1F9C}" dt="2025-04-03T15:06:26.995" v="261"/>
        <pc:sldMkLst>
          <pc:docMk/>
          <pc:sldMk cId="2892124252" sldId="316"/>
        </pc:sldMkLst>
      </pc:sldChg>
      <pc:sldChg chg="add">
        <pc:chgData name="Alison Cooke" userId="S::a.cooke@uwtsd.ac.uk::46c329c9-26b7-4eba-b77b-7474421bfd31" providerId="AD" clId="Web-{6FDF9120-C8CE-F5E4-9768-F851A68F1F9C}" dt="2025-04-03T15:06:42.949" v="262"/>
        <pc:sldMkLst>
          <pc:docMk/>
          <pc:sldMk cId="3225772452" sldId="317"/>
        </pc:sldMkLst>
      </pc:sldChg>
      <pc:sldChg chg="addSp modSp new">
        <pc:chgData name="Alison Cooke" userId="S::a.cooke@uwtsd.ac.uk::46c329c9-26b7-4eba-b77b-7474421bfd31" providerId="AD" clId="Web-{6FDF9120-C8CE-F5E4-9768-F851A68F1F9C}" dt="2025-04-03T15:16:42.259" v="464" actId="1076"/>
        <pc:sldMkLst>
          <pc:docMk/>
          <pc:sldMk cId="3798580994" sldId="318"/>
        </pc:sldMkLst>
        <pc:spChg chg="mod">
          <ac:chgData name="Alison Cooke" userId="S::a.cooke@uwtsd.ac.uk::46c329c9-26b7-4eba-b77b-7474421bfd31" providerId="AD" clId="Web-{6FDF9120-C8CE-F5E4-9768-F851A68F1F9C}" dt="2025-04-03T15:13:08.738" v="396"/>
          <ac:spMkLst>
            <pc:docMk/>
            <pc:sldMk cId="3798580994" sldId="318"/>
            <ac:spMk id="2" creationId="{E81DCA19-F12B-FD79-D751-068C9CCFD23C}"/>
          </ac:spMkLst>
        </pc:spChg>
        <pc:spChg chg="mod">
          <ac:chgData name="Alison Cooke" userId="S::a.cooke@uwtsd.ac.uk::46c329c9-26b7-4eba-b77b-7474421bfd31" providerId="AD" clId="Web-{6FDF9120-C8CE-F5E4-9768-F851A68F1F9C}" dt="2025-04-03T15:14:27.443" v="439"/>
          <ac:spMkLst>
            <pc:docMk/>
            <pc:sldMk cId="3798580994" sldId="318"/>
            <ac:spMk id="3" creationId="{F5C2999D-090C-7206-CBDB-2A3217654619}"/>
          </ac:spMkLst>
        </pc:spChg>
        <pc:spChg chg="mod">
          <ac:chgData name="Alison Cooke" userId="S::a.cooke@uwtsd.ac.uk::46c329c9-26b7-4eba-b77b-7474421bfd31" providerId="AD" clId="Web-{6FDF9120-C8CE-F5E4-9768-F851A68F1F9C}" dt="2025-04-03T15:15:25.835" v="458"/>
          <ac:spMkLst>
            <pc:docMk/>
            <pc:sldMk cId="3798580994" sldId="318"/>
            <ac:spMk id="4" creationId="{B75450B6-C774-9B57-1119-3221B0ECCDF1}"/>
          </ac:spMkLst>
        </pc:spChg>
        <pc:picChg chg="add mod">
          <ac:chgData name="Alison Cooke" userId="S::a.cooke@uwtsd.ac.uk::46c329c9-26b7-4eba-b77b-7474421bfd31" providerId="AD" clId="Web-{6FDF9120-C8CE-F5E4-9768-F851A68F1F9C}" dt="2025-04-03T15:16:19.305" v="462" actId="14100"/>
          <ac:picMkLst>
            <pc:docMk/>
            <pc:sldMk cId="3798580994" sldId="318"/>
            <ac:picMk id="5" creationId="{E274BBCB-617C-3E39-2271-BD8FFB25D4FD}"/>
          </ac:picMkLst>
        </pc:picChg>
        <pc:picChg chg="add mod">
          <ac:chgData name="Alison Cooke" userId="S::a.cooke@uwtsd.ac.uk::46c329c9-26b7-4eba-b77b-7474421bfd31" providerId="AD" clId="Web-{6FDF9120-C8CE-F5E4-9768-F851A68F1F9C}" dt="2025-04-03T15:16:42.259" v="464" actId="1076"/>
          <ac:picMkLst>
            <pc:docMk/>
            <pc:sldMk cId="3798580994" sldId="318"/>
            <ac:picMk id="6" creationId="{D7441CF4-745C-F445-BD3D-AF99FBFCFB25}"/>
          </ac:picMkLst>
        </pc:picChg>
      </pc:sldChg>
      <pc:sldChg chg="delSp modSp new mod modClrScheme chgLayout">
        <pc:chgData name="Alison Cooke" userId="S::a.cooke@uwtsd.ac.uk::46c329c9-26b7-4eba-b77b-7474421bfd31" providerId="AD" clId="Web-{6FDF9120-C8CE-F5E4-9768-F851A68F1F9C}" dt="2025-04-03T15:20:53.280" v="519" actId="20577"/>
        <pc:sldMkLst>
          <pc:docMk/>
          <pc:sldMk cId="4182129985" sldId="319"/>
        </pc:sldMkLst>
        <pc:spChg chg="mod ord">
          <ac:chgData name="Alison Cooke" userId="S::a.cooke@uwtsd.ac.uk::46c329c9-26b7-4eba-b77b-7474421bfd31" providerId="AD" clId="Web-{6FDF9120-C8CE-F5E4-9768-F851A68F1F9C}" dt="2025-04-03T15:19:39.465" v="510"/>
          <ac:spMkLst>
            <pc:docMk/>
            <pc:sldMk cId="4182129985" sldId="319"/>
            <ac:spMk id="2" creationId="{BF34D330-58B5-49A1-10F3-9AC37ACCB920}"/>
          </ac:spMkLst>
        </pc:spChg>
        <pc:spChg chg="mod ord">
          <ac:chgData name="Alison Cooke" userId="S::a.cooke@uwtsd.ac.uk::46c329c9-26b7-4eba-b77b-7474421bfd31" providerId="AD" clId="Web-{6FDF9120-C8CE-F5E4-9768-F851A68F1F9C}" dt="2025-04-03T15:20:53.280" v="519" actId="20577"/>
          <ac:spMkLst>
            <pc:docMk/>
            <pc:sldMk cId="4182129985" sldId="319"/>
            <ac:spMk id="3" creationId="{F60300FB-1F43-E7BE-5F49-E981A96B81D3}"/>
          </ac:spMkLst>
        </pc:spChg>
        <pc:spChg chg="del">
          <ac:chgData name="Alison Cooke" userId="S::a.cooke@uwtsd.ac.uk::46c329c9-26b7-4eba-b77b-7474421bfd31" providerId="AD" clId="Web-{6FDF9120-C8CE-F5E4-9768-F851A68F1F9C}" dt="2025-04-03T15:19:09.871" v="505"/>
          <ac:spMkLst>
            <pc:docMk/>
            <pc:sldMk cId="4182129985" sldId="319"/>
            <ac:spMk id="4" creationId="{545C37D0-07FF-2B5D-01DF-3A603FCCA44D}"/>
          </ac:spMkLst>
        </pc:spChg>
      </pc:sldChg>
      <pc:sldChg chg="modSp add">
        <pc:chgData name="Alison Cooke" userId="S::a.cooke@uwtsd.ac.uk::46c329c9-26b7-4eba-b77b-7474421bfd31" providerId="AD" clId="Web-{6FDF9120-C8CE-F5E4-9768-F851A68F1F9C}" dt="2025-04-03T15:22:44.844" v="525" actId="1076"/>
        <pc:sldMkLst>
          <pc:docMk/>
          <pc:sldMk cId="267512843" sldId="320"/>
        </pc:sldMkLst>
        <pc:spChg chg="mod">
          <ac:chgData name="Alison Cooke" userId="S::a.cooke@uwtsd.ac.uk::46c329c9-26b7-4eba-b77b-7474421bfd31" providerId="AD" clId="Web-{6FDF9120-C8CE-F5E4-9768-F851A68F1F9C}" dt="2025-04-03T15:21:48.359" v="522" actId="20577"/>
          <ac:spMkLst>
            <pc:docMk/>
            <pc:sldMk cId="267512843" sldId="320"/>
            <ac:spMk id="4" creationId="{197EE608-5B42-39C0-51E4-CB470604B07C}"/>
          </ac:spMkLst>
        </pc:spChg>
        <pc:picChg chg="mod">
          <ac:chgData name="Alison Cooke" userId="S::a.cooke@uwtsd.ac.uk::46c329c9-26b7-4eba-b77b-7474421bfd31" providerId="AD" clId="Web-{6FDF9120-C8CE-F5E4-9768-F851A68F1F9C}" dt="2025-04-03T15:22:44.844" v="525" actId="1076"/>
          <ac:picMkLst>
            <pc:docMk/>
            <pc:sldMk cId="267512843" sldId="320"/>
            <ac:picMk id="5" creationId="{46D73040-1549-F848-C321-738E3C1ADFC1}"/>
          </ac:picMkLst>
        </pc:picChg>
      </pc:sldChg>
      <pc:sldChg chg="modSp new del">
        <pc:chgData name="Alison Cooke" userId="S::a.cooke@uwtsd.ac.uk::46c329c9-26b7-4eba-b77b-7474421bfd31" providerId="AD" clId="Web-{6FDF9120-C8CE-F5E4-9768-F851A68F1F9C}" dt="2025-04-03T15:23:04.626" v="533"/>
        <pc:sldMkLst>
          <pc:docMk/>
          <pc:sldMk cId="1476977019" sldId="321"/>
        </pc:sldMkLst>
        <pc:spChg chg="mod">
          <ac:chgData name="Alison Cooke" userId="S::a.cooke@uwtsd.ac.uk::46c329c9-26b7-4eba-b77b-7474421bfd31" providerId="AD" clId="Web-{6FDF9120-C8CE-F5E4-9768-F851A68F1F9C}" dt="2025-04-03T15:23:01.751" v="532" actId="20577"/>
          <ac:spMkLst>
            <pc:docMk/>
            <pc:sldMk cId="1476977019" sldId="321"/>
            <ac:spMk id="2" creationId="{23F1E134-FFCF-938E-B56C-5986E9F09CEC}"/>
          </ac:spMkLst>
        </pc:spChg>
      </pc:sldChg>
      <pc:sldChg chg="delSp modSp new mod modClrScheme chgLayout">
        <pc:chgData name="Alison Cooke" userId="S::a.cooke@uwtsd.ac.uk::46c329c9-26b7-4eba-b77b-7474421bfd31" providerId="AD" clId="Web-{6FDF9120-C8CE-F5E4-9768-F851A68F1F9C}" dt="2025-04-03T15:25:04.801" v="547" actId="20577"/>
        <pc:sldMkLst>
          <pc:docMk/>
          <pc:sldMk cId="3177316210" sldId="321"/>
        </pc:sldMkLst>
        <pc:spChg chg="mod ord">
          <ac:chgData name="Alison Cooke" userId="S::a.cooke@uwtsd.ac.uk::46c329c9-26b7-4eba-b77b-7474421bfd31" providerId="AD" clId="Web-{6FDF9120-C8CE-F5E4-9768-F851A68F1F9C}" dt="2025-04-03T15:23:56.002" v="540"/>
          <ac:spMkLst>
            <pc:docMk/>
            <pc:sldMk cId="3177316210" sldId="321"/>
            <ac:spMk id="2" creationId="{4DE97E2F-B191-5BE9-8A21-DEE095D34EF7}"/>
          </ac:spMkLst>
        </pc:spChg>
        <pc:spChg chg="mod ord">
          <ac:chgData name="Alison Cooke" userId="S::a.cooke@uwtsd.ac.uk::46c329c9-26b7-4eba-b77b-7474421bfd31" providerId="AD" clId="Web-{6FDF9120-C8CE-F5E4-9768-F851A68F1F9C}" dt="2025-04-03T15:25:04.801" v="547" actId="20577"/>
          <ac:spMkLst>
            <pc:docMk/>
            <pc:sldMk cId="3177316210" sldId="321"/>
            <ac:spMk id="3" creationId="{DF58F898-97F1-A47D-E147-EA46B3467B88}"/>
          </ac:spMkLst>
        </pc:spChg>
        <pc:spChg chg="del">
          <ac:chgData name="Alison Cooke" userId="S::a.cooke@uwtsd.ac.uk::46c329c9-26b7-4eba-b77b-7474421bfd31" providerId="AD" clId="Web-{6FDF9120-C8CE-F5E4-9768-F851A68F1F9C}" dt="2025-04-03T15:23:41.205" v="535"/>
          <ac:spMkLst>
            <pc:docMk/>
            <pc:sldMk cId="3177316210" sldId="321"/>
            <ac:spMk id="4" creationId="{A2C024B5-C0BA-C346-DBA9-1B53A56B2ECE}"/>
          </ac:spMkLst>
        </pc:spChg>
      </pc:sldChg>
      <pc:sldChg chg="addSp delSp modSp new">
        <pc:chgData name="Alison Cooke" userId="S::a.cooke@uwtsd.ac.uk::46c329c9-26b7-4eba-b77b-7474421bfd31" providerId="AD" clId="Web-{6FDF9120-C8CE-F5E4-9768-F851A68F1F9C}" dt="2025-04-03T15:27:04.225" v="566" actId="20577"/>
        <pc:sldMkLst>
          <pc:docMk/>
          <pc:sldMk cId="2771034401" sldId="322"/>
        </pc:sldMkLst>
        <pc:spChg chg="mod">
          <ac:chgData name="Alison Cooke" userId="S::a.cooke@uwtsd.ac.uk::46c329c9-26b7-4eba-b77b-7474421bfd31" providerId="AD" clId="Web-{6FDF9120-C8CE-F5E4-9768-F851A68F1F9C}" dt="2025-04-03T15:27:04.225" v="566" actId="20577"/>
          <ac:spMkLst>
            <pc:docMk/>
            <pc:sldMk cId="2771034401" sldId="322"/>
            <ac:spMk id="2" creationId="{1BFDF9CE-66CB-6962-2944-05C9847878B7}"/>
          </ac:spMkLst>
        </pc:spChg>
        <pc:spChg chg="mod">
          <ac:chgData name="Alison Cooke" userId="S::a.cooke@uwtsd.ac.uk::46c329c9-26b7-4eba-b77b-7474421bfd31" providerId="AD" clId="Web-{6FDF9120-C8CE-F5E4-9768-F851A68F1F9C}" dt="2025-04-03T15:25:58.958" v="551" actId="20577"/>
          <ac:spMkLst>
            <pc:docMk/>
            <pc:sldMk cId="2771034401" sldId="322"/>
            <ac:spMk id="3" creationId="{7628EF99-5E7E-BFCA-0E14-31A84AB3A8AD}"/>
          </ac:spMkLst>
        </pc:spChg>
        <pc:spChg chg="del mod">
          <ac:chgData name="Alison Cooke" userId="S::a.cooke@uwtsd.ac.uk::46c329c9-26b7-4eba-b77b-7474421bfd31" providerId="AD" clId="Web-{6FDF9120-C8CE-F5E4-9768-F851A68F1F9C}" dt="2025-04-03T15:26:39.959" v="559"/>
          <ac:spMkLst>
            <pc:docMk/>
            <pc:sldMk cId="2771034401" sldId="322"/>
            <ac:spMk id="4" creationId="{03A53685-0E65-0B99-1DB8-951D14AFCEEA}"/>
          </ac:spMkLst>
        </pc:spChg>
        <pc:picChg chg="add mod ord">
          <ac:chgData name="Alison Cooke" userId="S::a.cooke@uwtsd.ac.uk::46c329c9-26b7-4eba-b77b-7474421bfd31" providerId="AD" clId="Web-{6FDF9120-C8CE-F5E4-9768-F851A68F1F9C}" dt="2025-04-03T15:26:48.850" v="561" actId="1076"/>
          <ac:picMkLst>
            <pc:docMk/>
            <pc:sldMk cId="2771034401" sldId="322"/>
            <ac:picMk id="5" creationId="{40653C60-B485-29E3-7CA8-EBD8D4C4B8D8}"/>
          </ac:picMkLst>
        </pc:picChg>
      </pc:sldChg>
      <pc:sldChg chg="add">
        <pc:chgData name="Alison Cooke" userId="S::a.cooke@uwtsd.ac.uk::46c329c9-26b7-4eba-b77b-7474421bfd31" providerId="AD" clId="Web-{6FDF9120-C8CE-F5E4-9768-F851A68F1F9C}" dt="2025-04-03T15:28:09.883" v="567"/>
        <pc:sldMkLst>
          <pc:docMk/>
          <pc:sldMk cId="606934830" sldId="323"/>
        </pc:sldMkLst>
      </pc:sldChg>
      <pc:sldChg chg="add">
        <pc:chgData name="Alison Cooke" userId="S::a.cooke@uwtsd.ac.uk::46c329c9-26b7-4eba-b77b-7474421bfd31" providerId="AD" clId="Web-{6FDF9120-C8CE-F5E4-9768-F851A68F1F9C}" dt="2025-04-03T15:28:28.680" v="568"/>
        <pc:sldMkLst>
          <pc:docMk/>
          <pc:sldMk cId="3634251696" sldId="324"/>
        </pc:sldMkLst>
      </pc:sldChg>
      <pc:sldChg chg="add">
        <pc:chgData name="Alison Cooke" userId="S::a.cooke@uwtsd.ac.uk::46c329c9-26b7-4eba-b77b-7474421bfd31" providerId="AD" clId="Web-{6FDF9120-C8CE-F5E4-9768-F851A68F1F9C}" dt="2025-04-03T15:28:49.212" v="569"/>
        <pc:sldMkLst>
          <pc:docMk/>
          <pc:sldMk cId="316825282" sldId="32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03/04/2025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have you taken the time to sit down and spend time going through the workbook, highlighting words that you are unsure of, looking for the directive words/topics and limitations and generally just starting to read around the investigative areas that this workbook is based on??</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342894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directive words?</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94320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limiting words?</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448229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to breakdown the question bit by bit, sentence by sentence – so that you understand what each part of the task is asking of you</a:t>
            </a:r>
          </a:p>
          <a:p>
            <a:endParaRPr lang="en-GB" dirty="0"/>
          </a:p>
          <a:p>
            <a:r>
              <a:rPr lang="en-GB" dirty="0"/>
              <a:t>So - What are the appropriate methods of gathering intelligence or evidence?</a:t>
            </a:r>
          </a:p>
          <a:p>
            <a:endParaRPr lang="en-GB" dirty="0"/>
          </a:p>
          <a:p>
            <a:r>
              <a:rPr lang="en-GB" dirty="0"/>
              <a:t>Think of your current role – what do you do there, what methods do you employ?</a:t>
            </a:r>
          </a:p>
          <a:p>
            <a:endParaRPr lang="en-GB" dirty="0"/>
          </a:p>
          <a:p>
            <a:r>
              <a:rPr lang="en-GB" dirty="0"/>
              <a:t>Intelligence – covert/overt, public/community, observations, media etc</a:t>
            </a:r>
          </a:p>
          <a:p>
            <a:r>
              <a:rPr lang="en-GB" dirty="0"/>
              <a:t>Evidence – witnesses, victims, CCTV, ANPR, interviews, statements, forensics etc</a:t>
            </a:r>
          </a:p>
          <a:p>
            <a:endParaRPr lang="en-GB" dirty="0"/>
          </a:p>
          <a:p>
            <a:r>
              <a:rPr lang="en-GB" dirty="0"/>
              <a:t>Who are the OTHERS??  - some suggestions are given in the task</a:t>
            </a:r>
          </a:p>
          <a:p>
            <a:r>
              <a:rPr lang="en-GB" dirty="0"/>
              <a:t>Who else may it include??   CSI, traffic officers, Child Protection officers, Dog section, Rape Investigators, HOLMES staff , pathologists, Police doctors, etc</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779834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look at what we mean by discuss first?</a:t>
            </a:r>
          </a:p>
          <a:p>
            <a:endParaRPr lang="en-GB" dirty="0"/>
          </a:p>
          <a:p>
            <a:r>
              <a:rPr lang="en-GB" dirty="0"/>
              <a:t>Discuss is essentially a debate where you are using skills at reasoning, backed up by carefully selected evidence to make a clear case for and against an argument or point out the  advantages/disadvantages of a given context. Remember to arrive at a conclusion ( Uni of Leicester, 2009)</a:t>
            </a:r>
          </a:p>
          <a:p>
            <a:endParaRPr lang="en-GB" dirty="0"/>
          </a:p>
          <a:p>
            <a:r>
              <a:rPr lang="en-GB" dirty="0"/>
              <a:t>OR</a:t>
            </a:r>
          </a:p>
          <a:p>
            <a:r>
              <a:rPr lang="en-GB" dirty="0"/>
              <a:t>Provide details about and evidence for and against two or more different views or ideas often with references to support. Discussion often includes explaining which views or ideas seem stronger.</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2968440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being asked to write ‘critically’ doesn’t necessarily mean that it needs to be negative in its context. Instead it is asking you to look and understand a topic/subject or issue/problem from more than one perspective,</a:t>
            </a:r>
          </a:p>
          <a:p>
            <a:r>
              <a:rPr lang="en-GB" dirty="0"/>
              <a:t>It may therefore require you to weigh up the pros/cons, the advantages /</a:t>
            </a:r>
            <a:r>
              <a:rPr lang="en-GB" dirty="0" err="1"/>
              <a:t>disadvanages</a:t>
            </a:r>
            <a:r>
              <a:rPr lang="en-GB" dirty="0"/>
              <a:t>, positives/negatives or the benefits/challenges of something – importantly you must provide a balanced view of your discussion</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5233119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Critical discussion requires a deeper level of analysis where you explain a topic and evaluate and dissect its various facets</a:t>
            </a:r>
          </a:p>
          <a:p>
            <a:endParaRPr lang="en-GB" i="1" dirty="0"/>
          </a:p>
          <a:p>
            <a:r>
              <a:rPr lang="en-GB" b="0" i="0" dirty="0">
                <a:solidFill>
                  <a:srgbClr val="212529"/>
                </a:solidFill>
                <a:effectLst/>
                <a:latin typeface="noto sans" panose="020B0502040504020204" pitchFamily="34" charset="0"/>
              </a:rPr>
              <a:t>Critically discuss” means analysing and evaluating a topic or argument thoroughly, considering its strengths and weaknesses. It involves a detailed assessment rather than a mere description, often requiring one to question assumptions, recognise biases, and provide evidence to support the analysis. It is a deep, balanced examination of a subject (</a:t>
            </a:r>
            <a:r>
              <a:rPr lang="en-GB" b="0" i="0" dirty="0" err="1">
                <a:solidFill>
                  <a:srgbClr val="212529"/>
                </a:solidFill>
                <a:effectLst/>
                <a:latin typeface="noto sans" panose="020B0502040504020204" pitchFamily="34" charset="0"/>
              </a:rPr>
              <a:t>Researchprospect</a:t>
            </a:r>
            <a:r>
              <a:rPr lang="en-GB" b="0" i="0" dirty="0">
                <a:solidFill>
                  <a:srgbClr val="212529"/>
                </a:solidFill>
                <a:effectLst/>
                <a:latin typeface="noto sans" panose="020B0502040504020204" pitchFamily="34" charset="0"/>
              </a:rPr>
              <a:t>, 2024)</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40756992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Policy</a:t>
            </a:r>
            <a:endParaRPr lang="en-GB" dirty="0"/>
          </a:p>
          <a:p>
            <a:r>
              <a:rPr lang="en-GB" dirty="0">
                <a:ea typeface="Calibri"/>
                <a:cs typeface="Calibri"/>
              </a:rPr>
              <a:t>NDM</a:t>
            </a:r>
            <a:endParaRPr lang="en-GB" dirty="0"/>
          </a:p>
          <a:p>
            <a:r>
              <a:rPr lang="en-GB" dirty="0">
                <a:ea typeface="Calibri"/>
                <a:cs typeface="Calibri"/>
              </a:rPr>
              <a:t>Procedure</a:t>
            </a:r>
            <a:endParaRPr lang="en-GB" dirty="0"/>
          </a:p>
          <a:p>
            <a:r>
              <a:rPr lang="en-GB" dirty="0">
                <a:ea typeface="Calibri"/>
                <a:cs typeface="Calibri"/>
              </a:rPr>
              <a:t>SIO/HOLMES</a:t>
            </a:r>
            <a:endParaRPr lang="en-GB" dirty="0"/>
          </a:p>
          <a:p>
            <a:endParaRPr lang="en-GB" dirty="0">
              <a:ea typeface="Calibri"/>
              <a:cs typeface="Calibri"/>
            </a:endParaRPr>
          </a:p>
          <a:p>
            <a:endParaRPr lang="en-GB" dirty="0"/>
          </a:p>
          <a:p>
            <a:r>
              <a:rPr lang="en-GB" dirty="0"/>
              <a:t>At each step of the task look for some academic sources that will support what you are evaluating/assessing or describing or that may even challenge what you did.</a:t>
            </a:r>
          </a:p>
          <a:p>
            <a:r>
              <a:rPr lang="en-GB" dirty="0"/>
              <a:t>Don’t forget to give balance – not one sided.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0710433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task concentrate on?</a:t>
            </a:r>
          </a:p>
          <a:p>
            <a:endParaRPr lang="en-GB" dirty="0"/>
          </a:p>
          <a:p>
            <a:r>
              <a:rPr lang="en-GB" dirty="0"/>
              <a:t>Victims and witnesses</a:t>
            </a:r>
          </a:p>
          <a:p>
            <a:endParaRPr lang="en-GB" dirty="0"/>
          </a:p>
          <a:p>
            <a:r>
              <a:rPr lang="en-GB" dirty="0"/>
              <a:t>So straight away you know that your source material to support or build around your response will come from that subject area.</a:t>
            </a:r>
          </a:p>
          <a:p>
            <a:endParaRPr lang="en-GB" dirty="0"/>
          </a:p>
          <a:p>
            <a:r>
              <a:rPr lang="en-GB" dirty="0"/>
              <a:t>So what kind of national policies/procedures/legislation etc is there as a foundation for you?</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8050793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Name some of the legislation and procedures that may be relevant here?</a:t>
            </a:r>
          </a:p>
          <a:p>
            <a:endParaRPr lang="en-GB" dirty="0"/>
          </a:p>
          <a:p>
            <a:r>
              <a:rPr lang="en-GB" dirty="0"/>
              <a:t>Some of the legislation/procedures around children or vulnerable adults</a:t>
            </a:r>
          </a:p>
          <a:p>
            <a:endParaRPr lang="en-GB" dirty="0"/>
          </a:p>
          <a:p>
            <a:r>
              <a:rPr lang="en-GB" dirty="0"/>
              <a:t>You’ll also have the Victims Charter as well as internal policies and procedures</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128781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does critically evaluate mean??</a:t>
            </a:r>
          </a:p>
          <a:p>
            <a:endParaRPr lang="en-GB" dirty="0"/>
          </a:p>
          <a:p>
            <a:r>
              <a:rPr lang="en-GB" dirty="0"/>
              <a:t>Look it up.</a:t>
            </a:r>
          </a:p>
          <a:p>
            <a:endParaRPr lang="en-GB" dirty="0"/>
          </a:p>
          <a:p>
            <a:r>
              <a:rPr lang="en-GB" dirty="0"/>
              <a:t>Go back to the overview of workbook 1 – task 3 and I go into some detail there as to what critical evaluation is – the types f questions to ask</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2636115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the content of the two boxes – blue on the left of screen and lilac on the right side of the screen</a:t>
            </a:r>
          </a:p>
          <a:p>
            <a:r>
              <a:rPr lang="en-GB" dirty="0"/>
              <a:t>Have a read through the bullet points</a:t>
            </a:r>
          </a:p>
          <a:p>
            <a:endParaRPr lang="en-GB" dirty="0"/>
          </a:p>
          <a:p>
            <a:r>
              <a:rPr lang="en-GB" dirty="0"/>
              <a:t>Then tell me which box refers to critical writing and which to descriptive</a:t>
            </a:r>
          </a:p>
          <a:p>
            <a:endParaRPr lang="en-GB" dirty="0"/>
          </a:p>
          <a:p>
            <a:endParaRPr lang="en-GB" dirty="0"/>
          </a:p>
          <a:p>
            <a:r>
              <a:rPr lang="en-GB" dirty="0"/>
              <a:t>Which should you be aiming for in your submission – Critical or descriptive writing??</a:t>
            </a:r>
          </a:p>
          <a:p>
            <a:endParaRPr lang="en-GB" dirty="0"/>
          </a:p>
          <a:p>
            <a:r>
              <a:rPr lang="en-GB" dirty="0"/>
              <a:t>Why??</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269631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Start to breakdown the question bit by bit, sentence by sentence – so that you understand what each part of the task is asking of you</a:t>
            </a:r>
          </a:p>
          <a:p>
            <a:endParaRPr lang="en-GB"/>
          </a:p>
          <a:p>
            <a:r>
              <a:rPr lang="en-GB"/>
              <a:t>So - What are the appropriate methods of gathering intelligence or evidence?</a:t>
            </a:r>
          </a:p>
          <a:p>
            <a:endParaRPr lang="en-GB"/>
          </a:p>
          <a:p>
            <a:r>
              <a:rPr lang="en-GB"/>
              <a:t>Think of your current role – what do you do there, what methods do you employ?</a:t>
            </a:r>
          </a:p>
          <a:p>
            <a:endParaRPr lang="en-GB"/>
          </a:p>
          <a:p>
            <a:r>
              <a:rPr lang="en-GB"/>
              <a:t>Intelligence – covert/overt, public/community, observations, media etc</a:t>
            </a:r>
          </a:p>
          <a:p>
            <a:r>
              <a:rPr lang="en-GB"/>
              <a:t>Evidence – witnesses, victims, CCTV, ANPR, interviews, statements, forensics etc</a:t>
            </a:r>
          </a:p>
          <a:p>
            <a:endParaRPr lang="en-GB"/>
          </a:p>
          <a:p>
            <a:r>
              <a:rPr lang="en-GB"/>
              <a:t>Who are the OTHERS??  - some suggestions are given in the task</a:t>
            </a:r>
          </a:p>
          <a:p>
            <a:r>
              <a:rPr lang="en-GB"/>
              <a:t>Who else may it include??   CSI, traffic officers, Child Protection officers, Dog section, Rape Investigators, HOLMES staff , pathologists, Police doctors, etc</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7798346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Handout on Moodle</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9254746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for journals and </a:t>
            </a:r>
            <a:r>
              <a:rPr lang="en-GB" dirty="0" err="1"/>
              <a:t>ebooks</a:t>
            </a:r>
            <a:r>
              <a:rPr lang="en-GB" dirty="0"/>
              <a:t> – </a:t>
            </a:r>
          </a:p>
          <a:p>
            <a:r>
              <a:rPr lang="en-GB" dirty="0"/>
              <a:t>Not so many websites</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1002243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Cut off date will take into consideration Easter Holidays PLUS other commitments -  so I will email you to tell you when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40255534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03/04/2025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03/04/2025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03/04/2025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03/04/2025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03/04/2025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tmp"/><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fontScale="90000"/>
          </a:bodyPr>
          <a:lstStyle/>
          <a:p>
            <a:br>
              <a:rPr lang="en-GB" b="1" dirty="0">
                <a:solidFill>
                  <a:schemeClr val="bg1"/>
                </a:solidFill>
              </a:rPr>
            </a:br>
            <a:r>
              <a:rPr lang="en-GB" b="1" dirty="0">
                <a:solidFill>
                  <a:schemeClr val="bg1"/>
                </a:solidFill>
              </a:rPr>
              <a:t>BSc Professional Investigation</a:t>
            </a:r>
            <a:br>
              <a:rPr lang="en-GB" b="1" dirty="0">
                <a:solidFill>
                  <a:schemeClr val="bg1"/>
                </a:solidFill>
              </a:rPr>
            </a:br>
            <a:r>
              <a:rPr lang="en-GB" b="1" dirty="0">
                <a:solidFill>
                  <a:schemeClr val="bg1"/>
                </a:solidFill>
              </a:rPr>
              <a:t>03.04.25</a:t>
            </a:r>
            <a:br>
              <a:rPr lang="en-GB" b="1" dirty="0">
                <a:solidFill>
                  <a:schemeClr val="bg1"/>
                </a:solidFill>
              </a:rPr>
            </a:br>
            <a:r>
              <a:rPr lang="en-GB" b="1" dirty="0">
                <a:solidFill>
                  <a:schemeClr val="bg1"/>
                </a:solidFill>
              </a:rPr>
              <a:t>Workbook 2 Overview</a:t>
            </a:r>
            <a:br>
              <a:rPr lang="en-GB" b="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Workbook 2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85000" lnSpcReduction="10000"/>
          </a:bodyPr>
          <a:lstStyle/>
          <a:p>
            <a:pPr marL="0" indent="0">
              <a:buNone/>
            </a:pPr>
            <a:r>
              <a:rPr lang="en-GB" dirty="0"/>
              <a:t>5 Tasks:</a:t>
            </a:r>
          </a:p>
          <a:p>
            <a:pPr marL="0" indent="0">
              <a:buNone/>
            </a:pPr>
            <a:endParaRPr lang="en-GB" dirty="0"/>
          </a:p>
          <a:p>
            <a:pPr marL="514350" indent="-514350">
              <a:buAutoNum type="arabicPeriod"/>
            </a:pPr>
            <a:r>
              <a:rPr lang="en-GB" dirty="0"/>
              <a:t>Information and intelligence gathering</a:t>
            </a:r>
          </a:p>
          <a:p>
            <a:pPr marL="514350" indent="-514350">
              <a:buAutoNum type="arabicPeriod"/>
            </a:pPr>
            <a:r>
              <a:rPr lang="en-GB" dirty="0"/>
              <a:t>Safeguarding and risk assessment</a:t>
            </a:r>
          </a:p>
          <a:p>
            <a:pPr marL="514350" indent="-514350">
              <a:buAutoNum type="arabicPeriod"/>
            </a:pPr>
            <a:r>
              <a:rPr lang="en-GB" dirty="0"/>
              <a:t>Interview and custody processes</a:t>
            </a:r>
          </a:p>
          <a:p>
            <a:pPr marL="514350" indent="-514350">
              <a:buAutoNum type="arabicPeriod"/>
            </a:pPr>
            <a:r>
              <a:rPr lang="en-GB" dirty="0"/>
              <a:t>Investigation documentation processes</a:t>
            </a:r>
          </a:p>
          <a:p>
            <a:pPr marL="514350" indent="-514350">
              <a:buAutoNum type="arabicPeriod"/>
            </a:pPr>
            <a:r>
              <a:rPr lang="en-GB" dirty="0"/>
              <a:t>Personal study/learning plan</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solidFill>
            <a:schemeClr val="accent6">
              <a:lumMod val="20000"/>
              <a:lumOff val="80000"/>
            </a:schemeClr>
          </a:solidFill>
        </p:spPr>
        <p:txBody>
          <a:bodyPr vert="horz" lIns="91440" tIns="45720" rIns="91440" bIns="45720" rtlCol="0" anchor="t">
            <a:normAutofit fontScale="85000" lnSpcReduction="10000"/>
          </a:bodyPr>
          <a:lstStyle/>
          <a:p>
            <a:pPr marL="0" indent="0" algn="ctr">
              <a:buNone/>
            </a:pPr>
            <a:endParaRPr lang="en-GB" b="1" dirty="0">
              <a:solidFill>
                <a:srgbClr val="0070C0"/>
              </a:solidFill>
            </a:endParaRPr>
          </a:p>
          <a:p>
            <a:pPr marL="0" indent="0" algn="ctr">
              <a:buNone/>
            </a:pPr>
            <a:endParaRPr lang="en-GB" b="1" dirty="0"/>
          </a:p>
          <a:p>
            <a:pPr marL="0" indent="0" algn="ctr">
              <a:buNone/>
            </a:pPr>
            <a:r>
              <a:rPr lang="en-GB" b="1" dirty="0"/>
              <a:t>Submission</a:t>
            </a:r>
          </a:p>
          <a:p>
            <a:pPr marL="0" indent="0" algn="ctr">
              <a:buNone/>
            </a:pPr>
            <a:endParaRPr lang="en-GB" b="1" dirty="0"/>
          </a:p>
          <a:p>
            <a:pPr marL="0" indent="0" algn="ctr">
              <a:buNone/>
            </a:pPr>
            <a:r>
              <a:rPr lang="en-GB" b="1" dirty="0"/>
              <a:t>23:59hrs</a:t>
            </a:r>
          </a:p>
          <a:p>
            <a:pPr marL="0" indent="0" algn="ctr">
              <a:buNone/>
            </a:pPr>
            <a:r>
              <a:rPr lang="en-GB" b="1" dirty="0"/>
              <a:t>May 8t</a:t>
            </a:r>
            <a:r>
              <a:rPr lang="en-GB" b="1" baseline="30000" dirty="0"/>
              <a:t>h</a:t>
            </a:r>
            <a:r>
              <a:rPr lang="en-GB" b="1" dirty="0"/>
              <a:t>, 2025</a:t>
            </a:r>
          </a:p>
          <a:p>
            <a:pPr marL="0" indent="0" algn="ctr">
              <a:buNone/>
            </a:pPr>
            <a:endParaRPr lang="en-GB" b="1" dirty="0"/>
          </a:p>
          <a:p>
            <a:pPr marL="0" indent="0" algn="ctr">
              <a:buNone/>
            </a:pPr>
            <a:r>
              <a:rPr lang="en-GB" b="1" dirty="0"/>
              <a:t>5 weeks</a:t>
            </a:r>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bg/>
                                          </p:spTgt>
                                        </p:tgtEl>
                                        <p:attrNameLst>
                                          <p:attrName>style.visibility</p:attrName>
                                        </p:attrNameLst>
                                      </p:cBhvr>
                                      <p:to>
                                        <p:strVal val="visible"/>
                                      </p:to>
                                    </p:set>
                                    <p:animEffect transition="in" filter="fade">
                                      <p:cBhvr>
                                        <p:cTn id="49" dur="1000"/>
                                        <p:tgtEl>
                                          <p:spTgt spid="6">
                                            <p:bg/>
                                          </p:spTgt>
                                        </p:tgtEl>
                                      </p:cBhvr>
                                    </p:animEffect>
                                    <p:anim calcmode="lin" valueType="num">
                                      <p:cBhvr>
                                        <p:cTn id="50" dur="1000" fill="hold"/>
                                        <p:tgtEl>
                                          <p:spTgt spid="6">
                                            <p:bg/>
                                          </p:spTgt>
                                        </p:tgtEl>
                                        <p:attrNameLst>
                                          <p:attrName>ppt_x</p:attrName>
                                        </p:attrNameLst>
                                      </p:cBhvr>
                                      <p:tavLst>
                                        <p:tav tm="0">
                                          <p:val>
                                            <p:strVal val="#ppt_x"/>
                                          </p:val>
                                        </p:tav>
                                        <p:tav tm="100000">
                                          <p:val>
                                            <p:strVal val="#ppt_x"/>
                                          </p:val>
                                        </p:tav>
                                      </p:tavLst>
                                    </p:anim>
                                    <p:anim calcmode="lin" valueType="num">
                                      <p:cBhvr>
                                        <p:cTn id="51" dur="1000" fill="hold"/>
                                        <p:tgtEl>
                                          <p:spTgt spid="6">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2" end="2"/>
                                            </p:txEl>
                                          </p:spTgt>
                                        </p:tgtEl>
                                        <p:attrNameLst>
                                          <p:attrName>style.visibility</p:attrName>
                                        </p:attrNameLst>
                                      </p:cBhvr>
                                      <p:to>
                                        <p:strVal val="visible"/>
                                      </p:to>
                                    </p:set>
                                    <p:animEffect transition="in" filter="fade">
                                      <p:cBhvr>
                                        <p:cTn id="56" dur="1000"/>
                                        <p:tgtEl>
                                          <p:spTgt spid="6">
                                            <p:txEl>
                                              <p:pRg st="2" end="2"/>
                                            </p:txEl>
                                          </p:spTgt>
                                        </p:tgtEl>
                                      </p:cBhvr>
                                    </p:animEffect>
                                    <p:anim calcmode="lin" valueType="num">
                                      <p:cBhvr>
                                        <p:cTn id="57"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Effect transition="in" filter="fade">
                                      <p:cBhvr>
                                        <p:cTn id="63" dur="1000"/>
                                        <p:tgtEl>
                                          <p:spTgt spid="6">
                                            <p:txEl>
                                              <p:pRg st="4" end="4"/>
                                            </p:txEl>
                                          </p:spTgt>
                                        </p:tgtEl>
                                      </p:cBhvr>
                                    </p:animEffect>
                                    <p:anim calcmode="lin" valueType="num">
                                      <p:cBhvr>
                                        <p:cTn id="6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6">
                                            <p:txEl>
                                              <p:pRg st="5" end="5"/>
                                            </p:txEl>
                                          </p:spTgt>
                                        </p:tgtEl>
                                        <p:attrNameLst>
                                          <p:attrName>style.visibility</p:attrName>
                                        </p:attrNameLst>
                                      </p:cBhvr>
                                      <p:to>
                                        <p:strVal val="visible"/>
                                      </p:to>
                                    </p:set>
                                    <p:animEffect transition="in" filter="fade">
                                      <p:cBhvr>
                                        <p:cTn id="70" dur="1000"/>
                                        <p:tgtEl>
                                          <p:spTgt spid="6">
                                            <p:txEl>
                                              <p:pRg st="5" end="5"/>
                                            </p:txEl>
                                          </p:spTgt>
                                        </p:tgtEl>
                                      </p:cBhvr>
                                    </p:animEffect>
                                    <p:anim calcmode="lin" valueType="num">
                                      <p:cBhvr>
                                        <p:cTn id="71"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72"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6">
                                            <p:txEl>
                                              <p:pRg st="7" end="7"/>
                                            </p:txEl>
                                          </p:spTgt>
                                        </p:tgtEl>
                                        <p:attrNameLst>
                                          <p:attrName>style.visibility</p:attrName>
                                        </p:attrNameLst>
                                      </p:cBhvr>
                                      <p:to>
                                        <p:strVal val="visible"/>
                                      </p:to>
                                    </p:set>
                                    <p:animEffect transition="in" filter="fade">
                                      <p:cBhvr>
                                        <p:cTn id="77" dur="1000"/>
                                        <p:tgtEl>
                                          <p:spTgt spid="6">
                                            <p:txEl>
                                              <p:pRg st="7" end="7"/>
                                            </p:txEl>
                                          </p:spTgt>
                                        </p:tgtEl>
                                      </p:cBhvr>
                                    </p:animEffect>
                                    <p:anim calcmode="lin" valueType="num">
                                      <p:cBhvr>
                                        <p:cTn id="78"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79"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0AC9-0294-4E1A-86AB-4DBD033C4FD1}"/>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09E8398E-21AA-422F-A82A-8CE904BC3780}"/>
              </a:ext>
            </a:extLst>
          </p:cNvPr>
          <p:cNvSpPr>
            <a:spLocks noGrp="1"/>
          </p:cNvSpPr>
          <p:nvPr>
            <p:ph idx="1"/>
          </p:nvPr>
        </p:nvSpPr>
        <p:spPr/>
        <p:txBody>
          <a:bodyPr>
            <a:normAutofit fontScale="92500" lnSpcReduction="10000"/>
          </a:bodyPr>
          <a:lstStyle/>
          <a:p>
            <a:r>
              <a:rPr lang="en-GB" dirty="0"/>
              <a:t>Read the assignment brief</a:t>
            </a:r>
          </a:p>
          <a:p>
            <a:r>
              <a:rPr lang="en-GB" dirty="0"/>
              <a:t>Underline words that guide you on the </a:t>
            </a:r>
            <a:r>
              <a:rPr lang="en-GB" b="1" dirty="0">
                <a:solidFill>
                  <a:srgbClr val="00B050"/>
                </a:solidFill>
              </a:rPr>
              <a:t>subject/topic</a:t>
            </a:r>
            <a:r>
              <a:rPr lang="en-GB" dirty="0">
                <a:solidFill>
                  <a:srgbClr val="00B050"/>
                </a:solidFill>
              </a:rPr>
              <a:t> </a:t>
            </a:r>
            <a:r>
              <a:rPr lang="en-GB" dirty="0"/>
              <a:t>information you need ( i.e. content related)</a:t>
            </a:r>
          </a:p>
          <a:p>
            <a:r>
              <a:rPr lang="en-GB" dirty="0"/>
              <a:t>Underline words that are </a:t>
            </a:r>
            <a:r>
              <a:rPr lang="en-GB" b="1" dirty="0">
                <a:solidFill>
                  <a:srgbClr val="0070C0"/>
                </a:solidFill>
              </a:rPr>
              <a:t>process</a:t>
            </a:r>
            <a:r>
              <a:rPr lang="en-GB" dirty="0">
                <a:solidFill>
                  <a:srgbClr val="0070C0"/>
                </a:solidFill>
              </a:rPr>
              <a:t> </a:t>
            </a:r>
            <a:r>
              <a:rPr lang="en-GB" dirty="0"/>
              <a:t>related known as </a:t>
            </a:r>
            <a:r>
              <a:rPr lang="en-GB" b="1" dirty="0">
                <a:solidFill>
                  <a:srgbClr val="0070C0"/>
                </a:solidFill>
              </a:rPr>
              <a:t>Directive</a:t>
            </a:r>
            <a:r>
              <a:rPr lang="en-GB" dirty="0">
                <a:solidFill>
                  <a:srgbClr val="0070C0"/>
                </a:solidFill>
              </a:rPr>
              <a:t> </a:t>
            </a:r>
            <a:r>
              <a:rPr lang="en-GB" b="1" dirty="0">
                <a:solidFill>
                  <a:srgbClr val="0070C0"/>
                </a:solidFill>
              </a:rPr>
              <a:t>Words</a:t>
            </a:r>
            <a:r>
              <a:rPr lang="en-GB" dirty="0">
                <a:solidFill>
                  <a:srgbClr val="0070C0"/>
                </a:solidFill>
              </a:rPr>
              <a:t> </a:t>
            </a:r>
            <a:r>
              <a:rPr lang="en-GB" dirty="0"/>
              <a:t>(i.e. what to do with the subject - instructions)</a:t>
            </a:r>
          </a:p>
          <a:p>
            <a:r>
              <a:rPr lang="en-GB" dirty="0"/>
              <a:t>Underline </a:t>
            </a:r>
            <a:r>
              <a:rPr lang="en-GB" b="1" dirty="0">
                <a:solidFill>
                  <a:srgbClr val="FF0000"/>
                </a:solidFill>
              </a:rPr>
              <a:t>limiting</a:t>
            </a:r>
            <a:r>
              <a:rPr lang="en-GB" dirty="0"/>
              <a:t> words (i.e. word count, specific instruction)</a:t>
            </a:r>
          </a:p>
          <a:p>
            <a:r>
              <a:rPr lang="en-GB" dirty="0"/>
              <a:t>Content words – are specific to the module</a:t>
            </a:r>
          </a:p>
          <a:p>
            <a:r>
              <a:rPr lang="en-GB" dirty="0"/>
              <a:t>Process/instruction words – may be used in any module</a:t>
            </a:r>
          </a:p>
          <a:p>
            <a:endParaRPr lang="en-GB" dirty="0"/>
          </a:p>
        </p:txBody>
      </p:sp>
    </p:spTree>
    <p:extLst>
      <p:ext uri="{BB962C8B-B14F-4D97-AF65-F5344CB8AC3E}">
        <p14:creationId xmlns:p14="http://schemas.microsoft.com/office/powerpoint/2010/main" val="350544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C98B-C642-4D1B-B9C3-867BA75A425E}"/>
              </a:ext>
            </a:extLst>
          </p:cNvPr>
          <p:cNvSpPr>
            <a:spLocks noGrp="1"/>
          </p:cNvSpPr>
          <p:nvPr>
            <p:ph type="title"/>
          </p:nvPr>
        </p:nvSpPr>
        <p:spPr>
          <a:solidFill>
            <a:srgbClr val="002060"/>
          </a:solidFill>
        </p:spPr>
        <p:txBody>
          <a:bodyPr/>
          <a:lstStyle/>
          <a:p>
            <a:r>
              <a:rPr lang="en-GB" dirty="0">
                <a:solidFill>
                  <a:schemeClr val="bg1"/>
                </a:solidFill>
              </a:rPr>
              <a:t>Workbook 2 – Identifying key words</a:t>
            </a:r>
          </a:p>
        </p:txBody>
      </p:sp>
      <p:pic>
        <p:nvPicPr>
          <p:cNvPr id="4" name="Picture 3" descr="Graphical user interface, text, application&#10;&#10;Description automatically generated">
            <a:extLst>
              <a:ext uri="{FF2B5EF4-FFF2-40B4-BE49-F238E27FC236}">
                <a16:creationId xmlns:a16="http://schemas.microsoft.com/office/drawing/2014/main" id="{F8949B8C-D992-4516-BA5F-24C82D442C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417638"/>
            <a:ext cx="3010320" cy="2629267"/>
          </a:xfrm>
          <a:prstGeom prst="rect">
            <a:avLst/>
          </a:prstGeom>
        </p:spPr>
      </p:pic>
      <p:pic>
        <p:nvPicPr>
          <p:cNvPr id="3" name="Picture 2">
            <a:extLst>
              <a:ext uri="{FF2B5EF4-FFF2-40B4-BE49-F238E27FC236}">
                <a16:creationId xmlns:a16="http://schemas.microsoft.com/office/drawing/2014/main" id="{2AC5D5CC-E8A7-4157-A647-C176ADA7DAEB}"/>
              </a:ext>
            </a:extLst>
          </p:cNvPr>
          <p:cNvPicPr>
            <a:picLocks noChangeAspect="1"/>
          </p:cNvPicPr>
          <p:nvPr/>
        </p:nvPicPr>
        <p:blipFill>
          <a:blip r:embed="rId3"/>
          <a:stretch>
            <a:fillRect/>
          </a:stretch>
        </p:blipFill>
        <p:spPr>
          <a:xfrm>
            <a:off x="7463193" y="1883950"/>
            <a:ext cx="3423343" cy="3090097"/>
          </a:xfrm>
          <a:prstGeom prst="rect">
            <a:avLst/>
          </a:prstGeom>
        </p:spPr>
      </p:pic>
      <p:sp>
        <p:nvSpPr>
          <p:cNvPr id="5" name="Arrow: Right 4">
            <a:extLst>
              <a:ext uri="{FF2B5EF4-FFF2-40B4-BE49-F238E27FC236}">
                <a16:creationId xmlns:a16="http://schemas.microsoft.com/office/drawing/2014/main" id="{A576CAF0-0FA5-433A-90C5-57E76951DCC5}"/>
              </a:ext>
            </a:extLst>
          </p:cNvPr>
          <p:cNvSpPr/>
          <p:nvPr/>
        </p:nvSpPr>
        <p:spPr>
          <a:xfrm>
            <a:off x="4589253" y="2449902"/>
            <a:ext cx="2242868" cy="8641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Directive Words</a:t>
            </a:r>
          </a:p>
        </p:txBody>
      </p:sp>
      <p:sp>
        <p:nvSpPr>
          <p:cNvPr id="6" name="Arrow: Right 5">
            <a:extLst>
              <a:ext uri="{FF2B5EF4-FFF2-40B4-BE49-F238E27FC236}">
                <a16:creationId xmlns:a16="http://schemas.microsoft.com/office/drawing/2014/main" id="{429C8704-FD09-4F4F-B32E-F534B74EAE94}"/>
              </a:ext>
            </a:extLst>
          </p:cNvPr>
          <p:cNvSpPr/>
          <p:nvPr/>
        </p:nvSpPr>
        <p:spPr>
          <a:xfrm>
            <a:off x="4589252" y="3425027"/>
            <a:ext cx="2242868" cy="864194"/>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Topic</a:t>
            </a:r>
          </a:p>
        </p:txBody>
      </p:sp>
      <p:sp>
        <p:nvSpPr>
          <p:cNvPr id="7" name="Arrow: Right 6">
            <a:extLst>
              <a:ext uri="{FF2B5EF4-FFF2-40B4-BE49-F238E27FC236}">
                <a16:creationId xmlns:a16="http://schemas.microsoft.com/office/drawing/2014/main" id="{D99EB2EC-FDD3-4E4F-BBD7-942CB1A56E1A}"/>
              </a:ext>
            </a:extLst>
          </p:cNvPr>
          <p:cNvSpPr/>
          <p:nvPr/>
        </p:nvSpPr>
        <p:spPr>
          <a:xfrm>
            <a:off x="4589252" y="4416725"/>
            <a:ext cx="2242868" cy="864194"/>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Limiting words</a:t>
            </a:r>
          </a:p>
        </p:txBody>
      </p:sp>
    </p:spTree>
    <p:extLst>
      <p:ext uri="{BB962C8B-B14F-4D97-AF65-F5344CB8AC3E}">
        <p14:creationId xmlns:p14="http://schemas.microsoft.com/office/powerpoint/2010/main" val="1235079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9A6E-5C65-41F2-9F8B-D1BB1C34809F}"/>
              </a:ext>
            </a:extLst>
          </p:cNvPr>
          <p:cNvSpPr>
            <a:spLocks noGrp="1"/>
          </p:cNvSpPr>
          <p:nvPr>
            <p:ph type="title"/>
          </p:nvPr>
        </p:nvSpPr>
        <p:spPr>
          <a:solidFill>
            <a:srgbClr val="002060"/>
          </a:solidFill>
        </p:spPr>
        <p:txBody>
          <a:bodyPr/>
          <a:lstStyle/>
          <a:p>
            <a:r>
              <a:rPr lang="en-GB" dirty="0">
                <a:solidFill>
                  <a:schemeClr val="bg1"/>
                </a:solidFill>
              </a:rPr>
              <a:t>Directive Words</a:t>
            </a:r>
          </a:p>
        </p:txBody>
      </p:sp>
      <p:pic>
        <p:nvPicPr>
          <p:cNvPr id="5" name="Picture 4">
            <a:extLst>
              <a:ext uri="{FF2B5EF4-FFF2-40B4-BE49-F238E27FC236}">
                <a16:creationId xmlns:a16="http://schemas.microsoft.com/office/drawing/2014/main" id="{E8DD6B40-74F8-4668-B0EB-4CE0A309F41E}"/>
              </a:ext>
            </a:extLst>
          </p:cNvPr>
          <p:cNvPicPr>
            <a:picLocks noChangeAspect="1"/>
          </p:cNvPicPr>
          <p:nvPr/>
        </p:nvPicPr>
        <p:blipFill>
          <a:blip r:embed="rId3"/>
          <a:stretch>
            <a:fillRect/>
          </a:stretch>
        </p:blipFill>
        <p:spPr>
          <a:xfrm>
            <a:off x="5072332" y="1757193"/>
            <a:ext cx="6090432" cy="3603048"/>
          </a:xfrm>
          <a:prstGeom prst="rect">
            <a:avLst/>
          </a:prstGeom>
        </p:spPr>
      </p:pic>
      <p:sp>
        <p:nvSpPr>
          <p:cNvPr id="7" name="Content Placeholder 6">
            <a:extLst>
              <a:ext uri="{FF2B5EF4-FFF2-40B4-BE49-F238E27FC236}">
                <a16:creationId xmlns:a16="http://schemas.microsoft.com/office/drawing/2014/main" id="{CF5B7689-45E0-4142-B006-090D7317831D}"/>
              </a:ext>
            </a:extLst>
          </p:cNvPr>
          <p:cNvSpPr>
            <a:spLocks noGrp="1"/>
          </p:cNvSpPr>
          <p:nvPr>
            <p:ph idx="1"/>
          </p:nvPr>
        </p:nvSpPr>
        <p:spPr>
          <a:xfrm>
            <a:off x="609600" y="1600201"/>
            <a:ext cx="4462732" cy="3917032"/>
          </a:xfrm>
        </p:spPr>
        <p:txBody>
          <a:bodyPr/>
          <a:lstStyle/>
          <a:p>
            <a:r>
              <a:rPr lang="en-GB" dirty="0"/>
              <a:t>Directive words – </a:t>
            </a:r>
          </a:p>
          <a:p>
            <a:pPr marL="0" indent="0">
              <a:buNone/>
            </a:pPr>
            <a:r>
              <a:rPr lang="en-GB" dirty="0"/>
              <a:t>tell you what to do</a:t>
            </a:r>
          </a:p>
        </p:txBody>
      </p:sp>
    </p:spTree>
    <p:extLst>
      <p:ext uri="{BB962C8B-B14F-4D97-AF65-F5344CB8AC3E}">
        <p14:creationId xmlns:p14="http://schemas.microsoft.com/office/powerpoint/2010/main" val="1651567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3621D-D226-40B9-A404-C97B026D18E1}"/>
              </a:ext>
            </a:extLst>
          </p:cNvPr>
          <p:cNvSpPr>
            <a:spLocks noGrp="1"/>
          </p:cNvSpPr>
          <p:nvPr>
            <p:ph type="title"/>
          </p:nvPr>
        </p:nvSpPr>
        <p:spPr>
          <a:solidFill>
            <a:srgbClr val="002060"/>
          </a:solidFill>
        </p:spPr>
        <p:txBody>
          <a:bodyPr/>
          <a:lstStyle/>
          <a:p>
            <a:r>
              <a:rPr lang="en-GB" dirty="0">
                <a:solidFill>
                  <a:schemeClr val="bg1"/>
                </a:solidFill>
              </a:rPr>
              <a:t>Limiting words</a:t>
            </a:r>
          </a:p>
        </p:txBody>
      </p:sp>
      <p:sp>
        <p:nvSpPr>
          <p:cNvPr id="3" name="Content Placeholder 2">
            <a:extLst>
              <a:ext uri="{FF2B5EF4-FFF2-40B4-BE49-F238E27FC236}">
                <a16:creationId xmlns:a16="http://schemas.microsoft.com/office/drawing/2014/main" id="{0FC15841-370A-4F84-A8F7-A3CAAC809434}"/>
              </a:ext>
            </a:extLst>
          </p:cNvPr>
          <p:cNvSpPr>
            <a:spLocks noGrp="1"/>
          </p:cNvSpPr>
          <p:nvPr>
            <p:ph idx="1"/>
          </p:nvPr>
        </p:nvSpPr>
        <p:spPr/>
        <p:txBody>
          <a:bodyPr/>
          <a:lstStyle/>
          <a:p>
            <a:pPr marL="0" indent="0" algn="ctr">
              <a:buNone/>
            </a:pPr>
            <a:r>
              <a:rPr lang="en-GB" b="1" i="1" dirty="0">
                <a:solidFill>
                  <a:srgbClr val="00B050"/>
                </a:solidFill>
              </a:rPr>
              <a:t>Words which provide boundaries or constrains for your assignment</a:t>
            </a:r>
          </a:p>
          <a:p>
            <a:pPr marL="0" indent="0" algn="ctr">
              <a:buNone/>
            </a:pPr>
            <a:r>
              <a:rPr lang="en-GB" b="1" i="1" dirty="0">
                <a:solidFill>
                  <a:srgbClr val="00B050"/>
                </a:solidFill>
              </a:rPr>
              <a:t>e.g. word count or subject specific</a:t>
            </a:r>
            <a:endParaRPr lang="en-GB" dirty="0"/>
          </a:p>
          <a:p>
            <a:endParaRPr lang="en-GB" dirty="0"/>
          </a:p>
        </p:txBody>
      </p:sp>
      <p:pic>
        <p:nvPicPr>
          <p:cNvPr id="4" name="Picture 3">
            <a:extLst>
              <a:ext uri="{FF2B5EF4-FFF2-40B4-BE49-F238E27FC236}">
                <a16:creationId xmlns:a16="http://schemas.microsoft.com/office/drawing/2014/main" id="{467859D7-3577-41D6-B35A-DABCA9D903DB}"/>
              </a:ext>
            </a:extLst>
          </p:cNvPr>
          <p:cNvPicPr>
            <a:picLocks noChangeAspect="1"/>
          </p:cNvPicPr>
          <p:nvPr/>
        </p:nvPicPr>
        <p:blipFill>
          <a:blip r:embed="rId3"/>
          <a:stretch>
            <a:fillRect/>
          </a:stretch>
        </p:blipFill>
        <p:spPr>
          <a:xfrm>
            <a:off x="4657117" y="3751344"/>
            <a:ext cx="2877766" cy="1775156"/>
          </a:xfrm>
          <a:prstGeom prst="rect">
            <a:avLst/>
          </a:prstGeom>
        </p:spPr>
      </p:pic>
    </p:spTree>
    <p:extLst>
      <p:ext uri="{BB962C8B-B14F-4D97-AF65-F5344CB8AC3E}">
        <p14:creationId xmlns:p14="http://schemas.microsoft.com/office/powerpoint/2010/main" val="250513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1086F-6507-07BE-12A4-EC148B3EE32E}"/>
              </a:ext>
            </a:extLst>
          </p:cNvPr>
          <p:cNvSpPr>
            <a:spLocks noGrp="1"/>
          </p:cNvSpPr>
          <p:nvPr>
            <p:ph type="title"/>
          </p:nvPr>
        </p:nvSpPr>
        <p:spPr>
          <a:solidFill>
            <a:srgbClr val="002060"/>
          </a:solidFill>
        </p:spPr>
        <p:txBody>
          <a:bodyPr/>
          <a:lstStyle/>
          <a:p>
            <a:r>
              <a:rPr lang="en-US" b="1" dirty="0">
                <a:solidFill>
                  <a:schemeClr val="bg1"/>
                </a:solidFill>
              </a:rPr>
              <a:t>Task 1</a:t>
            </a:r>
          </a:p>
        </p:txBody>
      </p:sp>
      <p:sp>
        <p:nvSpPr>
          <p:cNvPr id="3" name="Content Placeholder 2">
            <a:extLst>
              <a:ext uri="{FF2B5EF4-FFF2-40B4-BE49-F238E27FC236}">
                <a16:creationId xmlns:a16="http://schemas.microsoft.com/office/drawing/2014/main" id="{D77500F4-D03F-E5E6-9FB8-9BD00A219443}"/>
              </a:ext>
            </a:extLst>
          </p:cNvPr>
          <p:cNvSpPr>
            <a:spLocks noGrp="1"/>
          </p:cNvSpPr>
          <p:nvPr>
            <p:ph idx="1"/>
          </p:nvPr>
        </p:nvSpPr>
        <p:spPr/>
        <p:txBody>
          <a:bodyPr vert="horz" lIns="91440" tIns="45720" rIns="91440" bIns="45720" rtlCol="0" anchor="t">
            <a:noAutofit/>
          </a:bodyPr>
          <a:lstStyle/>
          <a:p>
            <a:endParaRPr lang="en-US"/>
          </a:p>
          <a:p>
            <a:r>
              <a:rPr lang="en-GB" sz="1800" dirty="0">
                <a:latin typeface="Arial"/>
                <a:cs typeface="Arial"/>
              </a:rPr>
              <a:t>a. Choose </a:t>
            </a:r>
            <a:r>
              <a:rPr lang="en-GB" sz="1800" b="1" dirty="0">
                <a:solidFill>
                  <a:srgbClr val="00B050"/>
                </a:solidFill>
                <a:latin typeface="Arial"/>
                <a:cs typeface="Arial"/>
              </a:rPr>
              <a:t>one </a:t>
            </a:r>
            <a:r>
              <a:rPr lang="en-GB" sz="1800" dirty="0">
                <a:latin typeface="Arial"/>
                <a:cs typeface="Arial"/>
              </a:rPr>
              <a:t>of the below areas and </a:t>
            </a:r>
            <a:r>
              <a:rPr lang="en-GB" sz="1800" b="1" dirty="0">
                <a:solidFill>
                  <a:srgbClr val="FF0000"/>
                </a:solidFill>
                <a:latin typeface="Arial"/>
                <a:cs typeface="Arial"/>
              </a:rPr>
              <a:t>outline</a:t>
            </a:r>
            <a:r>
              <a:rPr lang="en-GB" sz="1800" dirty="0">
                <a:latin typeface="Arial"/>
                <a:cs typeface="Arial"/>
              </a:rPr>
              <a:t> its relevance to your current role and investigative practice</a:t>
            </a:r>
            <a:endParaRPr lang="en-US" sz="1800" dirty="0">
              <a:latin typeface="Arial"/>
              <a:cs typeface="Arial"/>
            </a:endParaRPr>
          </a:p>
          <a:p>
            <a:r>
              <a:rPr lang="en-GB" sz="1800" b="1" dirty="0">
                <a:solidFill>
                  <a:srgbClr val="0070C0"/>
                </a:solidFill>
                <a:latin typeface="Arial"/>
                <a:cs typeface="Arial"/>
              </a:rPr>
              <a:t>Information </a:t>
            </a:r>
            <a:endParaRPr lang="en-US" sz="1800" dirty="0">
              <a:solidFill>
                <a:srgbClr val="0070C0"/>
              </a:solidFill>
              <a:latin typeface="Arial"/>
              <a:cs typeface="Arial"/>
            </a:endParaRPr>
          </a:p>
          <a:p>
            <a:r>
              <a:rPr lang="en-GB" sz="1800" b="1" dirty="0">
                <a:solidFill>
                  <a:srgbClr val="0070C0"/>
                </a:solidFill>
                <a:latin typeface="Arial"/>
                <a:cs typeface="Arial"/>
              </a:rPr>
              <a:t>Intelligence</a:t>
            </a:r>
            <a:endParaRPr lang="en-US" sz="1800" dirty="0">
              <a:solidFill>
                <a:srgbClr val="0070C0"/>
              </a:solidFill>
              <a:latin typeface="Arial"/>
              <a:cs typeface="Arial"/>
            </a:endParaRPr>
          </a:p>
          <a:p>
            <a:r>
              <a:rPr lang="en-GB" sz="1800" b="1" dirty="0">
                <a:solidFill>
                  <a:srgbClr val="0070C0"/>
                </a:solidFill>
                <a:latin typeface="Arial"/>
                <a:cs typeface="Arial"/>
              </a:rPr>
              <a:t>Evidence gathering</a:t>
            </a:r>
            <a:endParaRPr lang="en-US" sz="1800" dirty="0">
              <a:solidFill>
                <a:srgbClr val="0070C0"/>
              </a:solidFill>
              <a:latin typeface="Arial"/>
              <a:cs typeface="Arial"/>
            </a:endParaRPr>
          </a:p>
          <a:p>
            <a:endParaRPr lang="en-US" sz="1800" dirty="0">
              <a:latin typeface="Arial"/>
              <a:cs typeface="Arial"/>
            </a:endParaRPr>
          </a:p>
          <a:p>
            <a:r>
              <a:rPr lang="en-GB" sz="1800" dirty="0">
                <a:latin typeface="Arial"/>
                <a:cs typeface="Arial"/>
              </a:rPr>
              <a:t>b. </a:t>
            </a:r>
            <a:r>
              <a:rPr lang="en-GB" sz="1800" b="1" dirty="0">
                <a:solidFill>
                  <a:srgbClr val="FF0000"/>
                </a:solidFill>
                <a:latin typeface="Arial"/>
                <a:cs typeface="Arial"/>
              </a:rPr>
              <a:t>Critically discuss</a:t>
            </a:r>
            <a:r>
              <a:rPr lang="en-GB" sz="1800" dirty="0">
                <a:latin typeface="Arial"/>
                <a:cs typeface="Arial"/>
              </a:rPr>
              <a:t> the </a:t>
            </a:r>
            <a:r>
              <a:rPr lang="en-GB" sz="1800" dirty="0">
                <a:solidFill>
                  <a:srgbClr val="0070C0"/>
                </a:solidFill>
                <a:latin typeface="Arial"/>
                <a:cs typeface="Arial"/>
              </a:rPr>
              <a:t>challenges and obstacles</a:t>
            </a:r>
            <a:r>
              <a:rPr lang="en-GB" sz="1800" dirty="0">
                <a:latin typeface="Arial"/>
                <a:cs typeface="Arial"/>
              </a:rPr>
              <a:t> that the chosen area presents to you as an investigator and </a:t>
            </a:r>
            <a:r>
              <a:rPr lang="en-GB" sz="1800" dirty="0">
                <a:solidFill>
                  <a:srgbClr val="0070C0"/>
                </a:solidFill>
                <a:latin typeface="Arial"/>
                <a:cs typeface="Arial"/>
              </a:rPr>
              <a:t>how it impacts upon investigative practice.</a:t>
            </a:r>
            <a:endParaRPr lang="en-US" sz="1800" dirty="0">
              <a:solidFill>
                <a:srgbClr val="0070C0"/>
              </a:solidFill>
              <a:latin typeface="Arial"/>
              <a:cs typeface="Arial"/>
            </a:endParaRPr>
          </a:p>
          <a:p>
            <a:r>
              <a:rPr lang="en-GB" sz="1800" dirty="0">
                <a:latin typeface="Arial"/>
                <a:cs typeface="Arial"/>
              </a:rPr>
              <a:t>(You may draw upon examples from your own investigative experience to support your discussion).</a:t>
            </a:r>
            <a:endParaRPr lang="en-US" sz="1800" dirty="0">
              <a:latin typeface="Arial"/>
              <a:cs typeface="Arial"/>
            </a:endParaRPr>
          </a:p>
          <a:p>
            <a:pPr algn="just"/>
            <a:r>
              <a:rPr lang="en-GB" sz="1800" b="1" dirty="0">
                <a:solidFill>
                  <a:srgbClr val="00B050"/>
                </a:solidFill>
                <a:latin typeface="Arial"/>
                <a:cs typeface="Arial"/>
              </a:rPr>
              <a:t>2000 words</a:t>
            </a:r>
            <a:r>
              <a:rPr lang="en-GB" sz="1800" dirty="0">
                <a:latin typeface="Arial"/>
                <a:cs typeface="Arial"/>
              </a:rPr>
              <a:t> </a:t>
            </a:r>
            <a:r>
              <a:rPr lang="en-GB" sz="1800" i="1" dirty="0">
                <a:latin typeface="Arial"/>
                <a:cs typeface="Arial"/>
              </a:rPr>
              <a:t>(+/- 10%: include your actual word count at the end of each section)</a:t>
            </a:r>
            <a:endParaRPr lang="en-US" sz="1800" dirty="0">
              <a:latin typeface="Arial"/>
              <a:cs typeface="Arial"/>
            </a:endParaRPr>
          </a:p>
          <a:p>
            <a:pPr algn="just"/>
            <a:endParaRPr lang="en-US" sz="1200" dirty="0">
              <a:latin typeface="Arial"/>
              <a:cs typeface="Arial"/>
            </a:endParaRPr>
          </a:p>
        </p:txBody>
      </p:sp>
    </p:spTree>
    <p:extLst>
      <p:ext uri="{BB962C8B-B14F-4D97-AF65-F5344CB8AC3E}">
        <p14:creationId xmlns:p14="http://schemas.microsoft.com/office/powerpoint/2010/main" val="4149034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E791D-F27C-8BB2-856F-D03172C3C4FA}"/>
              </a:ext>
            </a:extLst>
          </p:cNvPr>
          <p:cNvSpPr>
            <a:spLocks noGrp="1"/>
          </p:cNvSpPr>
          <p:nvPr>
            <p:ph type="title"/>
          </p:nvPr>
        </p:nvSpPr>
        <p:spPr>
          <a:solidFill>
            <a:srgbClr val="002060"/>
          </a:solidFill>
        </p:spPr>
        <p:txBody>
          <a:bodyPr/>
          <a:lstStyle/>
          <a:p>
            <a:r>
              <a:rPr lang="en-GB" dirty="0">
                <a:solidFill>
                  <a:schemeClr val="bg1"/>
                </a:solidFill>
              </a:rPr>
              <a:t>Task 1 - Breakdown</a:t>
            </a:r>
          </a:p>
        </p:txBody>
      </p:sp>
      <p:sp>
        <p:nvSpPr>
          <p:cNvPr id="3" name="Content Placeholder 2">
            <a:extLst>
              <a:ext uri="{FF2B5EF4-FFF2-40B4-BE49-F238E27FC236}">
                <a16:creationId xmlns:a16="http://schemas.microsoft.com/office/drawing/2014/main" id="{ED7A74E2-62D1-D1EA-6197-D27A98829C39}"/>
              </a:ext>
            </a:extLst>
          </p:cNvPr>
          <p:cNvSpPr>
            <a:spLocks noGrp="1"/>
          </p:cNvSpPr>
          <p:nvPr>
            <p:ph sz="half" idx="1"/>
          </p:nvPr>
        </p:nvSpPr>
        <p:spPr/>
        <p:txBody>
          <a:bodyPr vert="horz" lIns="91440" tIns="45720" rIns="91440" bIns="45720" rtlCol="0" anchor="t">
            <a:normAutofit/>
          </a:bodyPr>
          <a:lstStyle/>
          <a:p>
            <a:pPr marL="0" indent="0">
              <a:buNone/>
            </a:pPr>
            <a:r>
              <a:rPr lang="en-GB" i="1" dirty="0"/>
              <a:t>…..Outline its relevance to your ...</a:t>
            </a:r>
          </a:p>
          <a:p>
            <a:pPr marL="0" indent="0">
              <a:buNone/>
            </a:pPr>
            <a:endParaRPr lang="en-GB" i="1" dirty="0"/>
          </a:p>
          <a:p>
            <a:pPr marL="0" indent="0">
              <a:buNone/>
            </a:pPr>
            <a:r>
              <a:rPr lang="en-GB" b="1" dirty="0">
                <a:solidFill>
                  <a:srgbClr val="0070C0"/>
                </a:solidFill>
              </a:rPr>
              <a:t>Outline</a:t>
            </a:r>
            <a:r>
              <a:rPr lang="en-GB" dirty="0"/>
              <a:t>   - convey the main points placing emphasis on overall structure and interrelationships rather than minute detail</a:t>
            </a:r>
          </a:p>
        </p:txBody>
      </p:sp>
      <p:sp>
        <p:nvSpPr>
          <p:cNvPr id="4" name="Content Placeholder 3">
            <a:extLst>
              <a:ext uri="{FF2B5EF4-FFF2-40B4-BE49-F238E27FC236}">
                <a16:creationId xmlns:a16="http://schemas.microsoft.com/office/drawing/2014/main" id="{197EE608-5B42-39C0-51E4-CB470604B07C}"/>
              </a:ext>
            </a:extLst>
          </p:cNvPr>
          <p:cNvSpPr>
            <a:spLocks noGrp="1"/>
          </p:cNvSpPr>
          <p:nvPr>
            <p:ph sz="half" idx="2"/>
          </p:nvPr>
        </p:nvSpPr>
        <p:spPr/>
        <p:txBody>
          <a:bodyPr vert="horz" lIns="91440" tIns="45720" rIns="91440" bIns="45720" rtlCol="0" anchor="t">
            <a:normAutofit/>
          </a:bodyPr>
          <a:lstStyle/>
          <a:p>
            <a:pPr marL="0" indent="0">
              <a:buNone/>
            </a:pPr>
            <a:r>
              <a:rPr lang="en-GB" dirty="0"/>
              <a:t>   </a:t>
            </a:r>
            <a:r>
              <a:rPr lang="en-GB" i="1" dirty="0"/>
              <a:t>….. to your role and practice...</a:t>
            </a:r>
          </a:p>
          <a:p>
            <a:pPr marL="0" indent="0">
              <a:buNone/>
            </a:pPr>
            <a:endParaRPr lang="en-GB" i="1" dirty="0"/>
          </a:p>
          <a:p>
            <a:pPr marL="0" indent="0">
              <a:buNone/>
            </a:pPr>
            <a:r>
              <a:rPr lang="en-GB" dirty="0"/>
              <a:t>What is your role</a:t>
            </a:r>
          </a:p>
          <a:p>
            <a:pPr marL="0" indent="0">
              <a:buNone/>
            </a:pPr>
            <a:r>
              <a:rPr lang="en-GB" dirty="0"/>
              <a:t>What part does it play in your role</a:t>
            </a:r>
          </a:p>
          <a:p>
            <a:pPr marL="0" indent="0">
              <a:buNone/>
            </a:pPr>
            <a:r>
              <a:rPr lang="en-GB" dirty="0"/>
              <a:t>What impact does it have</a:t>
            </a:r>
          </a:p>
        </p:txBody>
      </p:sp>
      <p:pic>
        <p:nvPicPr>
          <p:cNvPr id="5" name="Picture 4">
            <a:extLst>
              <a:ext uri="{FF2B5EF4-FFF2-40B4-BE49-F238E27FC236}">
                <a16:creationId xmlns:a16="http://schemas.microsoft.com/office/drawing/2014/main" id="{46D73040-1549-F848-C321-738E3C1ADFC1}"/>
              </a:ext>
            </a:extLst>
          </p:cNvPr>
          <p:cNvPicPr>
            <a:picLocks noChangeAspect="1"/>
          </p:cNvPicPr>
          <p:nvPr/>
        </p:nvPicPr>
        <p:blipFill>
          <a:blip r:embed="rId3"/>
          <a:stretch>
            <a:fillRect/>
          </a:stretch>
        </p:blipFill>
        <p:spPr>
          <a:xfrm>
            <a:off x="4418980" y="4508967"/>
            <a:ext cx="2819400" cy="1619250"/>
          </a:xfrm>
          <a:prstGeom prst="rect">
            <a:avLst/>
          </a:prstGeom>
        </p:spPr>
      </p:pic>
    </p:spTree>
    <p:extLst>
      <p:ext uri="{BB962C8B-B14F-4D97-AF65-F5344CB8AC3E}">
        <p14:creationId xmlns:p14="http://schemas.microsoft.com/office/powerpoint/2010/main" val="3038622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1000"/>
                                        <p:tgtEl>
                                          <p:spTgt spid="4">
                                            <p:txEl>
                                              <p:pRg st="3" end="3"/>
                                            </p:txEl>
                                          </p:spTgt>
                                        </p:tgtEl>
                                      </p:cBhvr>
                                    </p:animEffect>
                                    <p:anim calcmode="lin" valueType="num">
                                      <p:cBhvr>
                                        <p:cTn id="2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1000"/>
                                        <p:tgtEl>
                                          <p:spTgt spid="4">
                                            <p:txEl>
                                              <p:pRg st="4" end="4"/>
                                            </p:txEl>
                                          </p:spTgt>
                                        </p:tgtEl>
                                      </p:cBhvr>
                                    </p:animEffect>
                                    <p:anim calcmode="lin" valueType="num">
                                      <p:cBhvr>
                                        <p:cTn id="2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Effect transition="in" filter="fade">
                                      <p:cBhvr>
                                        <p:cTn id="35" dur="1000"/>
                                        <p:tgtEl>
                                          <p:spTgt spid="3">
                                            <p:txEl>
                                              <p:pRg st="0" end="0"/>
                                            </p:txEl>
                                          </p:spTgt>
                                        </p:tgtEl>
                                      </p:cBhvr>
                                    </p:animEffect>
                                    <p:anim calcmode="lin" valueType="num">
                                      <p:cBhvr>
                                        <p:cTn id="3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2" end="2"/>
                                            </p:txEl>
                                          </p:spTgt>
                                        </p:tgtEl>
                                        <p:attrNameLst>
                                          <p:attrName>style.visibility</p:attrName>
                                        </p:attrNameLst>
                                      </p:cBhvr>
                                      <p:to>
                                        <p:strVal val="visible"/>
                                      </p:to>
                                    </p:set>
                                    <p:animEffect transition="in" filter="fade">
                                      <p:cBhvr>
                                        <p:cTn id="42" dur="1000"/>
                                        <p:tgtEl>
                                          <p:spTgt spid="3">
                                            <p:txEl>
                                              <p:pRg st="2" end="2"/>
                                            </p:txEl>
                                          </p:spTgt>
                                        </p:tgtEl>
                                      </p:cBhvr>
                                    </p:animEffect>
                                    <p:anim calcmode="lin" valueType="num">
                                      <p:cBhvr>
                                        <p:cTn id="4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3B706-A2DC-6C4D-2C4A-22558CB8589C}"/>
              </a:ext>
            </a:extLst>
          </p:cNvPr>
          <p:cNvSpPr>
            <a:spLocks noGrp="1"/>
          </p:cNvSpPr>
          <p:nvPr>
            <p:ph type="title"/>
          </p:nvPr>
        </p:nvSpPr>
        <p:spPr>
          <a:solidFill>
            <a:srgbClr val="002060"/>
          </a:solidFill>
        </p:spPr>
        <p:txBody>
          <a:bodyPr/>
          <a:lstStyle/>
          <a:p>
            <a:r>
              <a:rPr lang="en-GB" b="1" i="1" dirty="0">
                <a:solidFill>
                  <a:schemeClr val="bg1"/>
                </a:solidFill>
              </a:rPr>
              <a:t>Critically discuss…..</a:t>
            </a:r>
          </a:p>
        </p:txBody>
      </p:sp>
      <p:sp>
        <p:nvSpPr>
          <p:cNvPr id="3" name="Content Placeholder 2">
            <a:extLst>
              <a:ext uri="{FF2B5EF4-FFF2-40B4-BE49-F238E27FC236}">
                <a16:creationId xmlns:a16="http://schemas.microsoft.com/office/drawing/2014/main" id="{2FEDB67A-3D13-7204-0A9C-01AF44CD5FBC}"/>
              </a:ext>
            </a:extLst>
          </p:cNvPr>
          <p:cNvSpPr>
            <a:spLocks noGrp="1"/>
          </p:cNvSpPr>
          <p:nvPr>
            <p:ph sz="half" idx="1"/>
          </p:nvPr>
        </p:nvSpPr>
        <p:spPr/>
        <p:txBody>
          <a:bodyPr vert="horz" lIns="91440" tIns="45720" rIns="91440" bIns="45720" rtlCol="0" anchor="t">
            <a:normAutofit fontScale="92500"/>
          </a:bodyPr>
          <a:lstStyle/>
          <a:p>
            <a:pPr marL="0" indent="0">
              <a:buNone/>
            </a:pPr>
            <a:r>
              <a:rPr lang="en-GB" dirty="0"/>
              <a:t>What do we mean by </a:t>
            </a:r>
            <a:r>
              <a:rPr lang="en-GB" b="1" dirty="0"/>
              <a:t>‘critically discuss’?</a:t>
            </a:r>
          </a:p>
          <a:p>
            <a:pPr marL="0" indent="0">
              <a:buNone/>
            </a:pPr>
            <a:r>
              <a:rPr lang="en-GB" b="1" dirty="0"/>
              <a:t>Let's start with the word 'Discuss'</a:t>
            </a:r>
          </a:p>
        </p:txBody>
      </p:sp>
      <p:sp>
        <p:nvSpPr>
          <p:cNvPr id="4" name="Content Placeholder 3">
            <a:extLst>
              <a:ext uri="{FF2B5EF4-FFF2-40B4-BE49-F238E27FC236}">
                <a16:creationId xmlns:a16="http://schemas.microsoft.com/office/drawing/2014/main" id="{855ED73F-C9F6-9B21-966B-CB9809085348}"/>
              </a:ext>
            </a:extLst>
          </p:cNvPr>
          <p:cNvSpPr>
            <a:spLocks noGrp="1"/>
          </p:cNvSpPr>
          <p:nvPr>
            <p:ph sz="half" idx="2"/>
          </p:nvPr>
        </p:nvSpPr>
        <p:spPr>
          <a:solidFill>
            <a:schemeClr val="accent5">
              <a:lumMod val="20000"/>
              <a:lumOff val="80000"/>
            </a:schemeClr>
          </a:solidFill>
          <a:ln>
            <a:solidFill>
              <a:schemeClr val="tx1"/>
            </a:solidFill>
          </a:ln>
        </p:spPr>
        <p:txBody>
          <a:bodyPr vert="horz" lIns="91440" tIns="45720" rIns="91440" bIns="45720" rtlCol="0" anchor="t">
            <a:normAutofit fontScale="92500"/>
          </a:bodyPr>
          <a:lstStyle/>
          <a:p>
            <a:r>
              <a:rPr lang="en-GB" b="1" i="1" dirty="0"/>
              <a:t>Discuss</a:t>
            </a:r>
            <a:r>
              <a:rPr lang="en-GB" i="1" dirty="0"/>
              <a:t> is essentially a debate where you are using skills at reasoning, backed up by carefully selected evidence to make a clear case for and against an argument or point out the advantages/disadvantages of a given context. Remember to arrive at a conclusion</a:t>
            </a:r>
            <a:r>
              <a:rPr lang="en-GB" dirty="0"/>
              <a:t>’ </a:t>
            </a:r>
            <a:r>
              <a:rPr lang="en-GB" sz="1500" dirty="0"/>
              <a:t>(Uni of L:eicetsre, 2009)</a:t>
            </a:r>
          </a:p>
        </p:txBody>
      </p:sp>
      <p:pic>
        <p:nvPicPr>
          <p:cNvPr id="6" name="Picture 5">
            <a:extLst>
              <a:ext uri="{FF2B5EF4-FFF2-40B4-BE49-F238E27FC236}">
                <a16:creationId xmlns:a16="http://schemas.microsoft.com/office/drawing/2014/main" id="{F1F2BE7E-7073-9B54-93CD-956DBE9EE0AD}"/>
              </a:ext>
            </a:extLst>
          </p:cNvPr>
          <p:cNvPicPr>
            <a:picLocks noChangeAspect="1"/>
          </p:cNvPicPr>
          <p:nvPr/>
        </p:nvPicPr>
        <p:blipFill>
          <a:blip r:embed="rId3"/>
          <a:stretch>
            <a:fillRect/>
          </a:stretch>
        </p:blipFill>
        <p:spPr>
          <a:xfrm>
            <a:off x="1312862" y="3486111"/>
            <a:ext cx="3080929" cy="1783978"/>
          </a:xfrm>
          <a:prstGeom prst="rect">
            <a:avLst/>
          </a:prstGeom>
        </p:spPr>
      </p:pic>
    </p:spTree>
    <p:extLst>
      <p:ext uri="{BB962C8B-B14F-4D97-AF65-F5344CB8AC3E}">
        <p14:creationId xmlns:p14="http://schemas.microsoft.com/office/powerpoint/2010/main" val="3493263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73D82-A6E2-273F-25CC-7C97839D48CA}"/>
              </a:ext>
            </a:extLst>
          </p:cNvPr>
          <p:cNvSpPr>
            <a:spLocks noGrp="1"/>
          </p:cNvSpPr>
          <p:nvPr>
            <p:ph type="title"/>
          </p:nvPr>
        </p:nvSpPr>
        <p:spPr>
          <a:solidFill>
            <a:srgbClr val="002060"/>
          </a:solidFill>
        </p:spPr>
        <p:txBody>
          <a:bodyPr/>
          <a:lstStyle/>
          <a:p>
            <a:r>
              <a:rPr lang="en-GB" b="1" i="1" dirty="0">
                <a:solidFill>
                  <a:schemeClr val="bg1"/>
                </a:solidFill>
              </a:rPr>
              <a:t>…..critically…..</a:t>
            </a:r>
          </a:p>
        </p:txBody>
      </p:sp>
      <p:sp>
        <p:nvSpPr>
          <p:cNvPr id="3" name="Content Placeholder 2">
            <a:extLst>
              <a:ext uri="{FF2B5EF4-FFF2-40B4-BE49-F238E27FC236}">
                <a16:creationId xmlns:a16="http://schemas.microsoft.com/office/drawing/2014/main" id="{232CCC60-E8B8-D0EB-8E82-38EFA2525F51}"/>
              </a:ext>
            </a:extLst>
          </p:cNvPr>
          <p:cNvSpPr>
            <a:spLocks noGrp="1"/>
          </p:cNvSpPr>
          <p:nvPr>
            <p:ph sz="half" idx="1"/>
          </p:nvPr>
        </p:nvSpPr>
        <p:spPr/>
        <p:txBody>
          <a:bodyPr/>
          <a:lstStyle/>
          <a:p>
            <a:pPr marL="0" indent="0">
              <a:buNone/>
            </a:pPr>
            <a:r>
              <a:rPr lang="en-GB" dirty="0"/>
              <a:t> What about – </a:t>
            </a:r>
            <a:r>
              <a:rPr lang="en-GB" b="1" i="1" dirty="0"/>
              <a:t>‘critically</a:t>
            </a:r>
            <a:r>
              <a:rPr lang="en-GB" dirty="0"/>
              <a:t>’ – what does that mean?</a:t>
            </a:r>
          </a:p>
        </p:txBody>
      </p:sp>
      <p:sp>
        <p:nvSpPr>
          <p:cNvPr id="4" name="Content Placeholder 3">
            <a:extLst>
              <a:ext uri="{FF2B5EF4-FFF2-40B4-BE49-F238E27FC236}">
                <a16:creationId xmlns:a16="http://schemas.microsoft.com/office/drawing/2014/main" id="{93B1AC4E-AB48-B9EF-1BAF-DDD8FBF3B836}"/>
              </a:ext>
            </a:extLst>
          </p:cNvPr>
          <p:cNvSpPr>
            <a:spLocks noGrp="1"/>
          </p:cNvSpPr>
          <p:nvPr>
            <p:ph sz="half" idx="2"/>
          </p:nvPr>
        </p:nvSpPr>
        <p:spPr/>
        <p:txBody>
          <a:bodyPr/>
          <a:lstStyle/>
          <a:p>
            <a:r>
              <a:rPr lang="en-GB" dirty="0"/>
              <a:t>To look and understand a topic/subject from more than one perspective.</a:t>
            </a:r>
          </a:p>
          <a:p>
            <a:r>
              <a:rPr lang="en-GB" dirty="0"/>
              <a:t>Questioning each aspect </a:t>
            </a:r>
          </a:p>
          <a:p>
            <a:r>
              <a:rPr lang="en-GB" dirty="0"/>
              <a:t>Analysing it</a:t>
            </a:r>
          </a:p>
          <a:p>
            <a:r>
              <a:rPr lang="en-GB" dirty="0"/>
              <a:t>Consider opposing views</a:t>
            </a:r>
          </a:p>
          <a:p>
            <a:r>
              <a:rPr lang="en-GB" dirty="0"/>
              <a:t>Assessing implications</a:t>
            </a:r>
          </a:p>
        </p:txBody>
      </p:sp>
      <p:pic>
        <p:nvPicPr>
          <p:cNvPr id="5" name="Picture 4">
            <a:extLst>
              <a:ext uri="{FF2B5EF4-FFF2-40B4-BE49-F238E27FC236}">
                <a16:creationId xmlns:a16="http://schemas.microsoft.com/office/drawing/2014/main" id="{C7AB69E6-DB73-366B-F3E9-611872188F9A}"/>
              </a:ext>
            </a:extLst>
          </p:cNvPr>
          <p:cNvPicPr>
            <a:picLocks noChangeAspect="1"/>
          </p:cNvPicPr>
          <p:nvPr/>
        </p:nvPicPr>
        <p:blipFill>
          <a:blip r:embed="rId3"/>
          <a:stretch>
            <a:fillRect/>
          </a:stretch>
        </p:blipFill>
        <p:spPr>
          <a:xfrm>
            <a:off x="2027237" y="3114674"/>
            <a:ext cx="2143125" cy="2143125"/>
          </a:xfrm>
          <a:prstGeom prst="rect">
            <a:avLst/>
          </a:prstGeom>
        </p:spPr>
      </p:pic>
    </p:spTree>
    <p:extLst>
      <p:ext uri="{BB962C8B-B14F-4D97-AF65-F5344CB8AC3E}">
        <p14:creationId xmlns:p14="http://schemas.microsoft.com/office/powerpoint/2010/main" val="2892124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20279-5A26-FFC5-8BCC-99A8BB32C507}"/>
              </a:ext>
            </a:extLst>
          </p:cNvPr>
          <p:cNvSpPr>
            <a:spLocks noGrp="1"/>
          </p:cNvSpPr>
          <p:nvPr>
            <p:ph type="title"/>
          </p:nvPr>
        </p:nvSpPr>
        <p:spPr>
          <a:solidFill>
            <a:srgbClr val="002060"/>
          </a:solidFill>
        </p:spPr>
        <p:txBody>
          <a:bodyPr/>
          <a:lstStyle/>
          <a:p>
            <a:r>
              <a:rPr lang="en-GB" i="1" dirty="0">
                <a:solidFill>
                  <a:schemeClr val="bg1"/>
                </a:solidFill>
              </a:rPr>
              <a:t>…..critically discuss….</a:t>
            </a:r>
          </a:p>
        </p:txBody>
      </p:sp>
      <p:sp>
        <p:nvSpPr>
          <p:cNvPr id="3" name="Content Placeholder 2">
            <a:extLst>
              <a:ext uri="{FF2B5EF4-FFF2-40B4-BE49-F238E27FC236}">
                <a16:creationId xmlns:a16="http://schemas.microsoft.com/office/drawing/2014/main" id="{6EB99477-F580-395F-BC6B-D8EB9464357E}"/>
              </a:ext>
            </a:extLst>
          </p:cNvPr>
          <p:cNvSpPr>
            <a:spLocks noGrp="1"/>
          </p:cNvSpPr>
          <p:nvPr>
            <p:ph idx="1"/>
          </p:nvPr>
        </p:nvSpPr>
        <p:spPr/>
        <p:txBody>
          <a:bodyPr>
            <a:normAutofit/>
          </a:bodyPr>
          <a:lstStyle/>
          <a:p>
            <a:r>
              <a:rPr lang="en-GB" sz="2400" b="0" i="0" dirty="0">
                <a:solidFill>
                  <a:srgbClr val="212529"/>
                </a:solidFill>
                <a:effectLst/>
                <a:latin typeface="noto sans" panose="020B0502040504020204" pitchFamily="34" charset="0"/>
              </a:rPr>
              <a:t>Critically discuss” means analysing and evaluating a topic or argument thoroughly, considering its strengths and weaknesses. It involves a detailed assessment rather than a mere description, often requiring one to question assumptions, recognise biases, and provide evidence to support the analysis. It is a deep, balanced examination of a subject </a:t>
            </a:r>
            <a:r>
              <a:rPr lang="en-GB" sz="1400" dirty="0"/>
              <a:t>(Researchprospect.com, 2024)</a:t>
            </a:r>
          </a:p>
        </p:txBody>
      </p:sp>
      <p:pic>
        <p:nvPicPr>
          <p:cNvPr id="4" name="Picture 3">
            <a:extLst>
              <a:ext uri="{FF2B5EF4-FFF2-40B4-BE49-F238E27FC236}">
                <a16:creationId xmlns:a16="http://schemas.microsoft.com/office/drawing/2014/main" id="{1A2C10C2-8E99-7A86-99DE-A3948C8E86A4}"/>
              </a:ext>
            </a:extLst>
          </p:cNvPr>
          <p:cNvPicPr>
            <a:picLocks noChangeAspect="1"/>
          </p:cNvPicPr>
          <p:nvPr/>
        </p:nvPicPr>
        <p:blipFill>
          <a:blip r:embed="rId3"/>
          <a:stretch>
            <a:fillRect/>
          </a:stretch>
        </p:blipFill>
        <p:spPr>
          <a:xfrm>
            <a:off x="8046545" y="3764747"/>
            <a:ext cx="3027855" cy="1752486"/>
          </a:xfrm>
          <a:prstGeom prst="rect">
            <a:avLst/>
          </a:prstGeom>
        </p:spPr>
      </p:pic>
    </p:spTree>
    <p:extLst>
      <p:ext uri="{BB962C8B-B14F-4D97-AF65-F5344CB8AC3E}">
        <p14:creationId xmlns:p14="http://schemas.microsoft.com/office/powerpoint/2010/main" val="3225772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BB445-C984-21D2-7A4E-C888EA30499C}"/>
              </a:ext>
            </a:extLst>
          </p:cNvPr>
          <p:cNvSpPr>
            <a:spLocks noGrp="1"/>
          </p:cNvSpPr>
          <p:nvPr>
            <p:ph type="title"/>
          </p:nvPr>
        </p:nvSpPr>
        <p:spPr>
          <a:solidFill>
            <a:srgbClr val="002060"/>
          </a:solidFill>
        </p:spPr>
        <p:txBody>
          <a:bodyPr/>
          <a:lstStyle/>
          <a:p>
            <a:r>
              <a:rPr lang="en-GB" dirty="0">
                <a:solidFill>
                  <a:schemeClr val="bg1"/>
                </a:solidFill>
              </a:rPr>
              <a:t>Task 1 breakdown</a:t>
            </a:r>
          </a:p>
        </p:txBody>
      </p:sp>
      <p:sp>
        <p:nvSpPr>
          <p:cNvPr id="3" name="Content Placeholder 2">
            <a:extLst>
              <a:ext uri="{FF2B5EF4-FFF2-40B4-BE49-F238E27FC236}">
                <a16:creationId xmlns:a16="http://schemas.microsoft.com/office/drawing/2014/main" id="{16900E0A-C63F-3B72-ABB2-E60770B1C34A}"/>
              </a:ext>
            </a:extLst>
          </p:cNvPr>
          <p:cNvSpPr>
            <a:spLocks noGrp="1"/>
          </p:cNvSpPr>
          <p:nvPr>
            <p:ph sz="half" idx="1"/>
          </p:nvPr>
        </p:nvSpPr>
        <p:spPr/>
        <p:txBody>
          <a:bodyPr vert="horz" lIns="91440" tIns="45720" rIns="91440" bIns="45720" rtlCol="0" anchor="t">
            <a:normAutofit/>
          </a:bodyPr>
          <a:lstStyle/>
          <a:p>
            <a:pPr marL="0" indent="0">
              <a:buNone/>
            </a:pPr>
            <a:r>
              <a:rPr lang="en-GB" b="1" i="1" dirty="0"/>
              <a:t>‘....obstacles and challenges...</a:t>
            </a:r>
          </a:p>
          <a:p>
            <a:pPr marL="0" indent="0">
              <a:buNone/>
            </a:pPr>
            <a:endParaRPr lang="en-GB" b="1" i="1" dirty="0">
              <a:solidFill>
                <a:srgbClr val="7030A0"/>
              </a:solidFill>
            </a:endParaRPr>
          </a:p>
          <a:p>
            <a:pPr marL="0" indent="0">
              <a:buNone/>
            </a:pPr>
            <a:r>
              <a:rPr lang="en-GB" dirty="0">
                <a:solidFill>
                  <a:srgbClr val="7030A0"/>
                </a:solidFill>
              </a:rPr>
              <a:t>What are the obstacles that the area chosen presents to you as an investigator AND </a:t>
            </a:r>
          </a:p>
          <a:p>
            <a:pPr marL="0" indent="0">
              <a:buNone/>
            </a:pPr>
            <a:r>
              <a:rPr lang="en-GB" dirty="0">
                <a:solidFill>
                  <a:srgbClr val="7030A0"/>
                </a:solidFill>
              </a:rPr>
              <a:t>How does it impact on practice?</a:t>
            </a:r>
          </a:p>
        </p:txBody>
      </p:sp>
      <p:pic>
        <p:nvPicPr>
          <p:cNvPr id="5" name="Content Placeholder 4">
            <a:extLst>
              <a:ext uri="{FF2B5EF4-FFF2-40B4-BE49-F238E27FC236}">
                <a16:creationId xmlns:a16="http://schemas.microsoft.com/office/drawing/2014/main" id="{B26D1026-ED20-71BB-F2F7-F5DCFE931FE8}"/>
              </a:ext>
            </a:extLst>
          </p:cNvPr>
          <p:cNvPicPr>
            <a:picLocks noGrp="1" noChangeAspect="1"/>
          </p:cNvPicPr>
          <p:nvPr>
            <p:ph sz="half" idx="2"/>
          </p:nvPr>
        </p:nvPicPr>
        <p:blipFill>
          <a:blip r:embed="rId3"/>
          <a:stretch>
            <a:fillRect/>
          </a:stretch>
        </p:blipFill>
        <p:spPr>
          <a:xfrm>
            <a:off x="6782192" y="1732830"/>
            <a:ext cx="4800208" cy="3628064"/>
          </a:xfrm>
          <a:prstGeom prst="rect">
            <a:avLst/>
          </a:prstGeom>
        </p:spPr>
      </p:pic>
    </p:spTree>
    <p:extLst>
      <p:ext uri="{BB962C8B-B14F-4D97-AF65-F5344CB8AC3E}">
        <p14:creationId xmlns:p14="http://schemas.microsoft.com/office/powerpoint/2010/main" val="72534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E6E21-6C99-F0DF-9772-0A6620BF732D}"/>
              </a:ext>
            </a:extLst>
          </p:cNvPr>
          <p:cNvSpPr>
            <a:spLocks noGrp="1"/>
          </p:cNvSpPr>
          <p:nvPr>
            <p:ph type="title"/>
          </p:nvPr>
        </p:nvSpPr>
        <p:spPr>
          <a:solidFill>
            <a:srgbClr val="002060"/>
          </a:solidFill>
        </p:spPr>
        <p:txBody>
          <a:bodyPr/>
          <a:lstStyle/>
          <a:p>
            <a:r>
              <a:rPr lang="en-GB" dirty="0">
                <a:solidFill>
                  <a:schemeClr val="bg1"/>
                </a:solidFill>
              </a:rPr>
              <a:t>Task 2 - Breakdown</a:t>
            </a:r>
          </a:p>
        </p:txBody>
      </p:sp>
      <p:sp>
        <p:nvSpPr>
          <p:cNvPr id="4" name="Content Placeholder 3">
            <a:extLst>
              <a:ext uri="{FF2B5EF4-FFF2-40B4-BE49-F238E27FC236}">
                <a16:creationId xmlns:a16="http://schemas.microsoft.com/office/drawing/2014/main" id="{9B72DCA3-8E8D-BA82-794F-7BA65AC61BD7}"/>
              </a:ext>
            </a:extLst>
          </p:cNvPr>
          <p:cNvSpPr>
            <a:spLocks noGrp="1"/>
          </p:cNvSpPr>
          <p:nvPr>
            <p:ph idx="1"/>
          </p:nvPr>
        </p:nvSpPr>
        <p:spPr>
          <a:xfrm>
            <a:off x="609600" y="1716834"/>
            <a:ext cx="10972800" cy="3917032"/>
          </a:xfrm>
        </p:spPr>
        <p:txBody>
          <a:bodyPr vert="horz" lIns="91440" tIns="45720" rIns="91440" bIns="45720" rtlCol="0" anchor="t">
            <a:normAutofit/>
          </a:bodyPr>
          <a:lstStyle/>
          <a:p>
            <a:r>
              <a:rPr lang="en-GB" sz="1800" dirty="0">
                <a:latin typeface="Arial"/>
                <a:cs typeface="Arial"/>
              </a:rPr>
              <a:t>Choose an investigation from your practice in which you played a significant part where </a:t>
            </a:r>
            <a:r>
              <a:rPr lang="en-GB" sz="1800" dirty="0">
                <a:solidFill>
                  <a:srgbClr val="0070C0"/>
                </a:solidFill>
                <a:latin typeface="Arial"/>
                <a:cs typeface="Arial"/>
              </a:rPr>
              <a:t>vulnerable people were exploited (either as victims, witnesses or both)</a:t>
            </a:r>
            <a:r>
              <a:rPr lang="en-GB" sz="1800" dirty="0">
                <a:latin typeface="Arial"/>
                <a:cs typeface="Arial"/>
              </a:rPr>
              <a:t> and provide brief details of the incident.</a:t>
            </a:r>
            <a:endParaRPr lang="en-US" sz="1800" dirty="0">
              <a:latin typeface="Arial"/>
              <a:cs typeface="Arial"/>
            </a:endParaRPr>
          </a:p>
          <a:p>
            <a:endParaRPr lang="en-US" sz="1800" dirty="0">
              <a:latin typeface="Arial"/>
              <a:cs typeface="Arial"/>
            </a:endParaRPr>
          </a:p>
          <a:p>
            <a:r>
              <a:rPr lang="en-GB" sz="1800" b="1" dirty="0">
                <a:solidFill>
                  <a:srgbClr val="FF0000"/>
                </a:solidFill>
                <a:latin typeface="Arial"/>
                <a:cs typeface="Arial"/>
              </a:rPr>
              <a:t>Describe</a:t>
            </a:r>
            <a:r>
              <a:rPr lang="en-GB" sz="1800" dirty="0">
                <a:latin typeface="Arial"/>
                <a:cs typeface="Arial"/>
              </a:rPr>
              <a:t> the crime types involved and </a:t>
            </a:r>
            <a:r>
              <a:rPr lang="en-GB" sz="1800" b="1" dirty="0">
                <a:solidFill>
                  <a:srgbClr val="FF0000"/>
                </a:solidFill>
                <a:latin typeface="Arial"/>
                <a:cs typeface="Arial"/>
              </a:rPr>
              <a:t>discuss</a:t>
            </a:r>
            <a:r>
              <a:rPr lang="en-GB" sz="1800" dirty="0">
                <a:latin typeface="Arial"/>
                <a:cs typeface="Arial"/>
              </a:rPr>
              <a:t> the </a:t>
            </a:r>
            <a:r>
              <a:rPr lang="en-GB" sz="1800" dirty="0">
                <a:solidFill>
                  <a:srgbClr val="0070C0"/>
                </a:solidFill>
                <a:latin typeface="Arial"/>
                <a:cs typeface="Arial"/>
              </a:rPr>
              <a:t>difficulties and obstacles that you faced in identifying and investigating these crimes. </a:t>
            </a:r>
            <a:endParaRPr lang="en-US" sz="1800">
              <a:solidFill>
                <a:srgbClr val="0070C0"/>
              </a:solidFill>
              <a:latin typeface="Arial"/>
              <a:cs typeface="Arial"/>
            </a:endParaRPr>
          </a:p>
          <a:p>
            <a:r>
              <a:rPr lang="en-GB" sz="1800" b="1" dirty="0">
                <a:solidFill>
                  <a:srgbClr val="FF0000"/>
                </a:solidFill>
                <a:latin typeface="Arial"/>
                <a:cs typeface="Arial"/>
              </a:rPr>
              <a:t>Critically evaluate</a:t>
            </a:r>
            <a:r>
              <a:rPr lang="en-GB" sz="1800" b="1" dirty="0">
                <a:latin typeface="Arial"/>
                <a:cs typeface="Arial"/>
              </a:rPr>
              <a:t> </a:t>
            </a:r>
            <a:r>
              <a:rPr lang="en-GB" sz="1800" dirty="0">
                <a:latin typeface="Arial"/>
                <a:cs typeface="Arial"/>
              </a:rPr>
              <a:t>the </a:t>
            </a:r>
            <a:r>
              <a:rPr lang="en-GB" sz="1800" dirty="0">
                <a:solidFill>
                  <a:srgbClr val="0070C0"/>
                </a:solidFill>
                <a:latin typeface="Arial"/>
                <a:cs typeface="Arial"/>
              </a:rPr>
              <a:t>effectiveness of the investigative methods and legal processes</a:t>
            </a:r>
            <a:r>
              <a:rPr lang="en-GB" sz="1800" dirty="0">
                <a:latin typeface="Arial"/>
                <a:cs typeface="Arial"/>
              </a:rPr>
              <a:t> that can be used to overcome these obstacles in order to successfully </a:t>
            </a:r>
            <a:r>
              <a:rPr lang="en-GB" sz="1800" dirty="0">
                <a:solidFill>
                  <a:srgbClr val="0070C0"/>
                </a:solidFill>
                <a:latin typeface="Arial"/>
                <a:cs typeface="Arial"/>
              </a:rPr>
              <a:t>support vulnerable victims and witnesses.</a:t>
            </a:r>
            <a:endParaRPr lang="en-US" sz="1800">
              <a:solidFill>
                <a:srgbClr val="0070C0"/>
              </a:solidFill>
              <a:latin typeface="Arial"/>
              <a:cs typeface="Arial"/>
            </a:endParaRPr>
          </a:p>
          <a:p>
            <a:endParaRPr lang="en-US" sz="1800" dirty="0">
              <a:latin typeface="Arial"/>
              <a:cs typeface="Arial"/>
            </a:endParaRPr>
          </a:p>
          <a:p>
            <a:pPr algn="just"/>
            <a:r>
              <a:rPr lang="en-GB" sz="1800" b="1" dirty="0">
                <a:solidFill>
                  <a:srgbClr val="00B050"/>
                </a:solidFill>
                <a:latin typeface="Arial"/>
                <a:cs typeface="Arial"/>
              </a:rPr>
              <a:t>2000 words </a:t>
            </a:r>
            <a:r>
              <a:rPr lang="en-GB" sz="1800" i="1" dirty="0">
                <a:latin typeface="Arial"/>
                <a:cs typeface="Arial"/>
              </a:rPr>
              <a:t>(+/- 10%: include your actual word count at the end of each section</a:t>
            </a:r>
            <a:r>
              <a:rPr lang="en-GB" sz="1200" i="1" dirty="0">
                <a:latin typeface="Arial"/>
                <a:cs typeface="Arial"/>
              </a:rPr>
              <a:t>)</a:t>
            </a:r>
            <a:endParaRPr lang="en-US" sz="1200" dirty="0">
              <a:latin typeface="Arial"/>
              <a:cs typeface="Arial"/>
            </a:endParaRPr>
          </a:p>
          <a:p>
            <a:pPr algn="just"/>
            <a:endParaRPr lang="en-US" sz="1200" dirty="0">
              <a:latin typeface="Arial"/>
              <a:cs typeface="Arial"/>
            </a:endParaRPr>
          </a:p>
          <a:p>
            <a:endParaRPr lang="en-US" dirty="0"/>
          </a:p>
        </p:txBody>
      </p:sp>
    </p:spTree>
    <p:extLst>
      <p:ext uri="{BB962C8B-B14F-4D97-AF65-F5344CB8AC3E}">
        <p14:creationId xmlns:p14="http://schemas.microsoft.com/office/powerpoint/2010/main" val="1975291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3187F-A02C-A63F-0C23-044424828910}"/>
              </a:ext>
            </a:extLst>
          </p:cNvPr>
          <p:cNvSpPr>
            <a:spLocks noGrp="1"/>
          </p:cNvSpPr>
          <p:nvPr>
            <p:ph type="title"/>
          </p:nvPr>
        </p:nvSpPr>
        <p:spPr>
          <a:solidFill>
            <a:srgbClr val="002060"/>
          </a:solidFill>
        </p:spPr>
        <p:txBody>
          <a:bodyPr/>
          <a:lstStyle/>
          <a:p>
            <a:r>
              <a:rPr lang="en-GB" dirty="0">
                <a:solidFill>
                  <a:schemeClr val="bg1"/>
                </a:solidFill>
              </a:rPr>
              <a:t>Task 2 – Victims &amp; witnesses</a:t>
            </a:r>
          </a:p>
        </p:txBody>
      </p:sp>
      <p:sp>
        <p:nvSpPr>
          <p:cNvPr id="3" name="Content Placeholder 2">
            <a:extLst>
              <a:ext uri="{FF2B5EF4-FFF2-40B4-BE49-F238E27FC236}">
                <a16:creationId xmlns:a16="http://schemas.microsoft.com/office/drawing/2014/main" id="{164ECBA0-BC1E-52D6-5197-709F1F5F68E1}"/>
              </a:ext>
            </a:extLst>
          </p:cNvPr>
          <p:cNvSpPr>
            <a:spLocks noGrp="1"/>
          </p:cNvSpPr>
          <p:nvPr>
            <p:ph sz="half" idx="1"/>
          </p:nvPr>
        </p:nvSpPr>
        <p:spPr>
          <a:xfrm>
            <a:off x="609600" y="1600201"/>
            <a:ext cx="5384800" cy="1828799"/>
          </a:xfrm>
          <a:solidFill>
            <a:schemeClr val="accent2">
              <a:lumMod val="40000"/>
              <a:lumOff val="60000"/>
            </a:schemeClr>
          </a:solidFill>
        </p:spPr>
        <p:txBody>
          <a:bodyPr>
            <a:normAutofit fontScale="62500" lnSpcReduction="20000"/>
          </a:bodyPr>
          <a:lstStyle/>
          <a:p>
            <a:r>
              <a:rPr lang="en-GB" dirty="0"/>
              <a:t>Children &amp; Young Persons Act 1933</a:t>
            </a:r>
          </a:p>
          <a:p>
            <a:r>
              <a:rPr lang="en-GB" dirty="0"/>
              <a:t>Children’s Act 1989 (EPO/PPO)</a:t>
            </a:r>
          </a:p>
          <a:p>
            <a:r>
              <a:rPr lang="en-GB" dirty="0"/>
              <a:t>Children’s Act 2004</a:t>
            </a:r>
          </a:p>
          <a:p>
            <a:r>
              <a:rPr lang="en-GB" dirty="0"/>
              <a:t>Achieving Best Evidence</a:t>
            </a:r>
          </a:p>
          <a:p>
            <a:r>
              <a:rPr lang="en-GB" dirty="0"/>
              <a:t>Child Protection Procedures</a:t>
            </a:r>
          </a:p>
        </p:txBody>
      </p:sp>
      <p:sp>
        <p:nvSpPr>
          <p:cNvPr id="4" name="Content Placeholder 3">
            <a:extLst>
              <a:ext uri="{FF2B5EF4-FFF2-40B4-BE49-F238E27FC236}">
                <a16:creationId xmlns:a16="http://schemas.microsoft.com/office/drawing/2014/main" id="{9FC35570-C24F-8D77-FDED-09FAD988DD8A}"/>
              </a:ext>
            </a:extLst>
          </p:cNvPr>
          <p:cNvSpPr>
            <a:spLocks noGrp="1"/>
          </p:cNvSpPr>
          <p:nvPr>
            <p:ph sz="half" idx="2"/>
          </p:nvPr>
        </p:nvSpPr>
        <p:spPr>
          <a:solidFill>
            <a:schemeClr val="accent6">
              <a:lumMod val="40000"/>
              <a:lumOff val="60000"/>
            </a:schemeClr>
          </a:solidFill>
        </p:spPr>
        <p:txBody>
          <a:bodyPr>
            <a:normAutofit fontScale="62500" lnSpcReduction="20000"/>
          </a:bodyPr>
          <a:lstStyle/>
          <a:p>
            <a:pPr marL="514350" indent="-514350">
              <a:buFont typeface="+mj-lt"/>
              <a:buAutoNum type="arabicPeriod"/>
            </a:pPr>
            <a:r>
              <a:rPr lang="en-GB" sz="2800" dirty="0"/>
              <a:t>Vulnerable Adults Procedures</a:t>
            </a:r>
          </a:p>
          <a:p>
            <a:pPr marL="514350" indent="-514350">
              <a:buFont typeface="+mj-lt"/>
              <a:buAutoNum type="arabicPeriod"/>
            </a:pPr>
            <a:r>
              <a:rPr lang="en-GB" sz="2800" dirty="0"/>
              <a:t>National Assistance Act 1948 /1951 </a:t>
            </a:r>
          </a:p>
          <a:p>
            <a:pPr marL="514350" indent="-514350">
              <a:buFont typeface="+mj-lt"/>
              <a:buAutoNum type="arabicPeriod"/>
            </a:pPr>
            <a:r>
              <a:rPr lang="en-GB" sz="2800" dirty="0"/>
              <a:t>Mental Health Act 1983 / 2007</a:t>
            </a:r>
          </a:p>
          <a:p>
            <a:pPr marL="514350" indent="-514350">
              <a:buFont typeface="+mj-lt"/>
              <a:buAutoNum type="arabicPeriod"/>
            </a:pPr>
            <a:r>
              <a:rPr lang="en-GB" sz="2800" dirty="0"/>
              <a:t>Police &amp; Criminal Evidence Act 1984 </a:t>
            </a:r>
          </a:p>
          <a:p>
            <a:pPr marL="514350" indent="-514350">
              <a:buFont typeface="+mj-lt"/>
              <a:buAutoNum type="arabicPeriod"/>
            </a:pPr>
            <a:r>
              <a:rPr lang="en-GB" sz="2800" dirty="0"/>
              <a:t>National Health Service &amp; Community Care Act 1990</a:t>
            </a:r>
          </a:p>
          <a:p>
            <a:pPr marL="514350" indent="-514350">
              <a:buFont typeface="+mj-lt"/>
              <a:buAutoNum type="arabicPeriod"/>
            </a:pPr>
            <a:r>
              <a:rPr lang="en-GB" sz="2800" dirty="0"/>
              <a:t>Family Law Act 1996 &amp; Human Rights Act 1998</a:t>
            </a:r>
          </a:p>
          <a:p>
            <a:pPr marL="514350" indent="-514350">
              <a:buFont typeface="+mj-lt"/>
              <a:buAutoNum type="arabicPeriod"/>
            </a:pPr>
            <a:r>
              <a:rPr lang="en-GB" sz="2800" dirty="0"/>
              <a:t>Care Standards Act and No Secrets 2000</a:t>
            </a:r>
          </a:p>
          <a:p>
            <a:pPr marL="514350" indent="-514350">
              <a:buFont typeface="+mj-lt"/>
              <a:buAutoNum type="arabicPeriod"/>
            </a:pPr>
            <a:r>
              <a:rPr lang="en-GB" sz="2800" dirty="0"/>
              <a:t>Sexual Offences Act 2003</a:t>
            </a:r>
          </a:p>
          <a:p>
            <a:pPr marL="514350" indent="-514350">
              <a:buFont typeface="+mj-lt"/>
              <a:buAutoNum type="arabicPeriod"/>
            </a:pPr>
            <a:r>
              <a:rPr lang="en-GB" sz="2800" dirty="0"/>
              <a:t>Domestic Violence Crime &amp; Victims Act 2004</a:t>
            </a:r>
          </a:p>
          <a:p>
            <a:pPr marL="514350" indent="-514350">
              <a:buFont typeface="+mj-lt"/>
              <a:buAutoNum type="arabicPeriod"/>
            </a:pPr>
            <a:r>
              <a:rPr lang="en-GB" sz="2800" dirty="0"/>
              <a:t>Safeguarding Adults and Mental Capacity Act 2005</a:t>
            </a:r>
          </a:p>
          <a:p>
            <a:pPr marL="514350" indent="-514350">
              <a:buFont typeface="+mj-lt"/>
              <a:buAutoNum type="arabicPeriod"/>
            </a:pPr>
            <a:r>
              <a:rPr lang="en-GB" sz="2800" dirty="0"/>
              <a:t>Safeguarding Vulnerable Groups Act 2006</a:t>
            </a:r>
          </a:p>
          <a:p>
            <a:pPr marL="514350" indent="-514350">
              <a:buFont typeface="+mj-lt"/>
              <a:buAutoNum type="arabicPeriod"/>
            </a:pPr>
            <a:r>
              <a:rPr lang="en-GB" sz="2800" dirty="0"/>
              <a:t>Deprivation of Liberty 2009</a:t>
            </a:r>
          </a:p>
          <a:p>
            <a:endParaRPr lang="en-GB" dirty="0"/>
          </a:p>
        </p:txBody>
      </p:sp>
      <p:pic>
        <p:nvPicPr>
          <p:cNvPr id="5" name="Picture 4">
            <a:extLst>
              <a:ext uri="{FF2B5EF4-FFF2-40B4-BE49-F238E27FC236}">
                <a16:creationId xmlns:a16="http://schemas.microsoft.com/office/drawing/2014/main" id="{FA6BF2FE-4F5A-F29C-8AC1-9C79E67788A0}"/>
              </a:ext>
            </a:extLst>
          </p:cNvPr>
          <p:cNvPicPr>
            <a:picLocks noChangeAspect="1"/>
          </p:cNvPicPr>
          <p:nvPr/>
        </p:nvPicPr>
        <p:blipFill>
          <a:blip r:embed="rId3"/>
          <a:stretch>
            <a:fillRect/>
          </a:stretch>
        </p:blipFill>
        <p:spPr>
          <a:xfrm>
            <a:off x="2117506" y="3560099"/>
            <a:ext cx="2472423" cy="1697699"/>
          </a:xfrm>
          <a:prstGeom prst="rect">
            <a:avLst/>
          </a:prstGeom>
        </p:spPr>
      </p:pic>
    </p:spTree>
    <p:extLst>
      <p:ext uri="{BB962C8B-B14F-4D97-AF65-F5344CB8AC3E}">
        <p14:creationId xmlns:p14="http://schemas.microsoft.com/office/powerpoint/2010/main" val="3053809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4">
                                            <p:txEl>
                                              <p:pRg st="5" end="5"/>
                                            </p:txEl>
                                          </p:spTgt>
                                        </p:tgtEl>
                                        <p:attrNameLst>
                                          <p:attrName>style.visibility</p:attrName>
                                        </p:attrNameLst>
                                      </p:cBhvr>
                                      <p:to>
                                        <p:strVal val="visible"/>
                                      </p:to>
                                    </p:set>
                                    <p:animEffect transition="in" filter="fade">
                                      <p:cBhvr>
                                        <p:cTn id="91" dur="1000"/>
                                        <p:tgtEl>
                                          <p:spTgt spid="4">
                                            <p:txEl>
                                              <p:pRg st="5" end="5"/>
                                            </p:txEl>
                                          </p:spTgt>
                                        </p:tgtEl>
                                      </p:cBhvr>
                                    </p:animEffect>
                                    <p:anim calcmode="lin" valueType="num">
                                      <p:cBhvr>
                                        <p:cTn id="9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4">
                                            <p:txEl>
                                              <p:pRg st="6" end="6"/>
                                            </p:txEl>
                                          </p:spTgt>
                                        </p:tgtEl>
                                        <p:attrNameLst>
                                          <p:attrName>style.visibility</p:attrName>
                                        </p:attrNameLst>
                                      </p:cBhvr>
                                      <p:to>
                                        <p:strVal val="visible"/>
                                      </p:to>
                                    </p:set>
                                    <p:animEffect transition="in" filter="fade">
                                      <p:cBhvr>
                                        <p:cTn id="98" dur="1000"/>
                                        <p:tgtEl>
                                          <p:spTgt spid="4">
                                            <p:txEl>
                                              <p:pRg st="6" end="6"/>
                                            </p:txEl>
                                          </p:spTgt>
                                        </p:tgtEl>
                                      </p:cBhvr>
                                    </p:animEffect>
                                    <p:anim calcmode="lin" valueType="num">
                                      <p:cBhvr>
                                        <p:cTn id="9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4">
                                            <p:txEl>
                                              <p:pRg st="7" end="7"/>
                                            </p:txEl>
                                          </p:spTgt>
                                        </p:tgtEl>
                                        <p:attrNameLst>
                                          <p:attrName>style.visibility</p:attrName>
                                        </p:attrNameLst>
                                      </p:cBhvr>
                                      <p:to>
                                        <p:strVal val="visible"/>
                                      </p:to>
                                    </p:set>
                                    <p:animEffect transition="in" filter="fade">
                                      <p:cBhvr>
                                        <p:cTn id="105" dur="1000"/>
                                        <p:tgtEl>
                                          <p:spTgt spid="4">
                                            <p:txEl>
                                              <p:pRg st="7" end="7"/>
                                            </p:txEl>
                                          </p:spTgt>
                                        </p:tgtEl>
                                      </p:cBhvr>
                                    </p:animEffect>
                                    <p:anim calcmode="lin" valueType="num">
                                      <p:cBhvr>
                                        <p:cTn id="106"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4">
                                            <p:txEl>
                                              <p:pRg st="8" end="8"/>
                                            </p:txEl>
                                          </p:spTgt>
                                        </p:tgtEl>
                                        <p:attrNameLst>
                                          <p:attrName>style.visibility</p:attrName>
                                        </p:attrNameLst>
                                      </p:cBhvr>
                                      <p:to>
                                        <p:strVal val="visible"/>
                                      </p:to>
                                    </p:set>
                                    <p:animEffect transition="in" filter="fade">
                                      <p:cBhvr>
                                        <p:cTn id="112" dur="1000"/>
                                        <p:tgtEl>
                                          <p:spTgt spid="4">
                                            <p:txEl>
                                              <p:pRg st="8" end="8"/>
                                            </p:txEl>
                                          </p:spTgt>
                                        </p:tgtEl>
                                      </p:cBhvr>
                                    </p:animEffect>
                                    <p:anim calcmode="lin" valueType="num">
                                      <p:cBhvr>
                                        <p:cTn id="113"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4">
                                            <p:txEl>
                                              <p:pRg st="9" end="9"/>
                                            </p:txEl>
                                          </p:spTgt>
                                        </p:tgtEl>
                                        <p:attrNameLst>
                                          <p:attrName>style.visibility</p:attrName>
                                        </p:attrNameLst>
                                      </p:cBhvr>
                                      <p:to>
                                        <p:strVal val="visible"/>
                                      </p:to>
                                    </p:set>
                                    <p:animEffect transition="in" filter="fade">
                                      <p:cBhvr>
                                        <p:cTn id="119" dur="1000"/>
                                        <p:tgtEl>
                                          <p:spTgt spid="4">
                                            <p:txEl>
                                              <p:pRg st="9" end="9"/>
                                            </p:txEl>
                                          </p:spTgt>
                                        </p:tgtEl>
                                      </p:cBhvr>
                                    </p:animEffect>
                                    <p:anim calcmode="lin" valueType="num">
                                      <p:cBhvr>
                                        <p:cTn id="120"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121"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4">
                                            <p:txEl>
                                              <p:pRg st="10" end="10"/>
                                            </p:txEl>
                                          </p:spTgt>
                                        </p:tgtEl>
                                        <p:attrNameLst>
                                          <p:attrName>style.visibility</p:attrName>
                                        </p:attrNameLst>
                                      </p:cBhvr>
                                      <p:to>
                                        <p:strVal val="visible"/>
                                      </p:to>
                                    </p:set>
                                    <p:animEffect transition="in" filter="fade">
                                      <p:cBhvr>
                                        <p:cTn id="126" dur="1000"/>
                                        <p:tgtEl>
                                          <p:spTgt spid="4">
                                            <p:txEl>
                                              <p:pRg st="10" end="10"/>
                                            </p:txEl>
                                          </p:spTgt>
                                        </p:tgtEl>
                                      </p:cBhvr>
                                    </p:animEffect>
                                    <p:anim calcmode="lin" valueType="num">
                                      <p:cBhvr>
                                        <p:cTn id="127"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128"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4">
                                            <p:txEl>
                                              <p:pRg st="11" end="11"/>
                                            </p:txEl>
                                          </p:spTgt>
                                        </p:tgtEl>
                                        <p:attrNameLst>
                                          <p:attrName>style.visibility</p:attrName>
                                        </p:attrNameLst>
                                      </p:cBhvr>
                                      <p:to>
                                        <p:strVal val="visible"/>
                                      </p:to>
                                    </p:set>
                                    <p:animEffect transition="in" filter="fade">
                                      <p:cBhvr>
                                        <p:cTn id="133" dur="1000"/>
                                        <p:tgtEl>
                                          <p:spTgt spid="4">
                                            <p:txEl>
                                              <p:pRg st="11" end="11"/>
                                            </p:txEl>
                                          </p:spTgt>
                                        </p:tgtEl>
                                      </p:cBhvr>
                                    </p:animEffect>
                                    <p:anim calcmode="lin" valueType="num">
                                      <p:cBhvr>
                                        <p:cTn id="134"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135"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DCA19-F12B-FD79-D751-068C9CCFD23C}"/>
              </a:ext>
            </a:extLst>
          </p:cNvPr>
          <p:cNvSpPr>
            <a:spLocks noGrp="1"/>
          </p:cNvSpPr>
          <p:nvPr>
            <p:ph type="title"/>
          </p:nvPr>
        </p:nvSpPr>
        <p:spPr>
          <a:solidFill>
            <a:srgbClr val="002060"/>
          </a:solidFill>
        </p:spPr>
        <p:txBody>
          <a:bodyPr/>
          <a:lstStyle/>
          <a:p>
            <a:r>
              <a:rPr lang="en-US" dirty="0">
                <a:solidFill>
                  <a:schemeClr val="bg1"/>
                </a:solidFill>
              </a:rPr>
              <a:t>Describe &amp; Discuss</a:t>
            </a:r>
          </a:p>
        </p:txBody>
      </p:sp>
      <p:sp>
        <p:nvSpPr>
          <p:cNvPr id="3" name="Content Placeholder 2">
            <a:extLst>
              <a:ext uri="{FF2B5EF4-FFF2-40B4-BE49-F238E27FC236}">
                <a16:creationId xmlns:a16="http://schemas.microsoft.com/office/drawing/2014/main" id="{F5C2999D-090C-7206-CBDB-2A3217654619}"/>
              </a:ext>
            </a:extLst>
          </p:cNvPr>
          <p:cNvSpPr>
            <a:spLocks noGrp="1"/>
          </p:cNvSpPr>
          <p:nvPr>
            <p:ph sz="half" idx="1"/>
          </p:nvPr>
        </p:nvSpPr>
        <p:spPr>
          <a:solidFill>
            <a:schemeClr val="accent4">
              <a:lumMod val="20000"/>
              <a:lumOff val="80000"/>
            </a:schemeClr>
          </a:solidFill>
        </p:spPr>
        <p:txBody>
          <a:bodyPr vert="horz" lIns="91440" tIns="45720" rIns="91440" bIns="45720" rtlCol="0" anchor="t">
            <a:normAutofit/>
          </a:bodyPr>
          <a:lstStyle/>
          <a:p>
            <a:pPr marL="0" indent="0">
              <a:buNone/>
            </a:pPr>
            <a:r>
              <a:rPr lang="en-US" b="1" dirty="0">
                <a:solidFill>
                  <a:srgbClr val="7030A0"/>
                </a:solidFill>
              </a:rPr>
              <a:t>                </a:t>
            </a:r>
            <a:r>
              <a:rPr lang="en-US" b="1" dirty="0"/>
              <a:t>    Describe:</a:t>
            </a:r>
            <a:endParaRPr lang="en-US" dirty="0"/>
          </a:p>
          <a:p>
            <a:pPr marL="0" indent="0">
              <a:buNone/>
            </a:pPr>
            <a:endParaRPr lang="en-US" dirty="0"/>
          </a:p>
          <a:p>
            <a:pPr marL="0" indent="0">
              <a:buNone/>
            </a:pPr>
            <a:r>
              <a:rPr lang="en-US" dirty="0"/>
              <a:t>Provide a detailed explanation as to how or why something happens or is such</a:t>
            </a:r>
          </a:p>
        </p:txBody>
      </p:sp>
      <p:sp>
        <p:nvSpPr>
          <p:cNvPr id="4" name="Content Placeholder 3">
            <a:extLst>
              <a:ext uri="{FF2B5EF4-FFF2-40B4-BE49-F238E27FC236}">
                <a16:creationId xmlns:a16="http://schemas.microsoft.com/office/drawing/2014/main" id="{B75450B6-C774-9B57-1119-3221B0ECCDF1}"/>
              </a:ext>
            </a:extLst>
          </p:cNvPr>
          <p:cNvSpPr>
            <a:spLocks noGrp="1"/>
          </p:cNvSpPr>
          <p:nvPr>
            <p:ph sz="half" idx="2"/>
          </p:nvPr>
        </p:nvSpPr>
        <p:spPr>
          <a:solidFill>
            <a:schemeClr val="accent5">
              <a:lumMod val="20000"/>
              <a:lumOff val="80000"/>
            </a:schemeClr>
          </a:solidFill>
        </p:spPr>
        <p:txBody>
          <a:bodyPr vert="horz" lIns="91440" tIns="45720" rIns="91440" bIns="45720" rtlCol="0" anchor="t">
            <a:normAutofit/>
          </a:bodyPr>
          <a:lstStyle/>
          <a:p>
            <a:pPr marL="0" indent="0">
              <a:buNone/>
            </a:pPr>
            <a:r>
              <a:rPr lang="en-US" b="1" dirty="0"/>
              <a:t>                    Discuss:</a:t>
            </a:r>
          </a:p>
          <a:p>
            <a:pPr marL="0" indent="0">
              <a:buNone/>
            </a:pPr>
            <a:endParaRPr lang="en-US" b="1" dirty="0"/>
          </a:p>
          <a:p>
            <a:pPr marL="0" indent="0">
              <a:buNone/>
            </a:pPr>
            <a:r>
              <a:rPr lang="en-US" b="1" dirty="0"/>
              <a:t>         </a:t>
            </a:r>
            <a:r>
              <a:rPr lang="en-US" dirty="0"/>
              <a:t>  See earlier slide</a:t>
            </a:r>
          </a:p>
        </p:txBody>
      </p:sp>
      <p:pic>
        <p:nvPicPr>
          <p:cNvPr id="5" name="Picture 4" descr="Home - Describe Cards - The Most ...">
            <a:extLst>
              <a:ext uri="{FF2B5EF4-FFF2-40B4-BE49-F238E27FC236}">
                <a16:creationId xmlns:a16="http://schemas.microsoft.com/office/drawing/2014/main" id="{E274BBCB-617C-3E39-2271-BD8FFB25D4FD}"/>
              </a:ext>
            </a:extLst>
          </p:cNvPr>
          <p:cNvPicPr>
            <a:picLocks noChangeAspect="1"/>
          </p:cNvPicPr>
          <p:nvPr/>
        </p:nvPicPr>
        <p:blipFill>
          <a:blip r:embed="rId2"/>
          <a:stretch>
            <a:fillRect/>
          </a:stretch>
        </p:blipFill>
        <p:spPr>
          <a:xfrm>
            <a:off x="2472047" y="3596461"/>
            <a:ext cx="2050199" cy="2031613"/>
          </a:xfrm>
          <a:prstGeom prst="rect">
            <a:avLst/>
          </a:prstGeom>
        </p:spPr>
      </p:pic>
      <p:pic>
        <p:nvPicPr>
          <p:cNvPr id="6" name="Picture 5" descr="香討 - Apps on Google Play">
            <a:extLst>
              <a:ext uri="{FF2B5EF4-FFF2-40B4-BE49-F238E27FC236}">
                <a16:creationId xmlns:a16="http://schemas.microsoft.com/office/drawing/2014/main" id="{D7441CF4-745C-F445-BD3D-AF99FBFCFB25}"/>
              </a:ext>
            </a:extLst>
          </p:cNvPr>
          <p:cNvPicPr>
            <a:picLocks noChangeAspect="1"/>
          </p:cNvPicPr>
          <p:nvPr/>
        </p:nvPicPr>
        <p:blipFill>
          <a:blip r:embed="rId3"/>
          <a:stretch>
            <a:fillRect/>
          </a:stretch>
        </p:blipFill>
        <p:spPr>
          <a:xfrm>
            <a:off x="7818437" y="3274315"/>
            <a:ext cx="2143125" cy="2143125"/>
          </a:xfrm>
          <a:prstGeom prst="rect">
            <a:avLst/>
          </a:prstGeom>
        </p:spPr>
      </p:pic>
    </p:spTree>
    <p:extLst>
      <p:ext uri="{BB962C8B-B14F-4D97-AF65-F5344CB8AC3E}">
        <p14:creationId xmlns:p14="http://schemas.microsoft.com/office/powerpoint/2010/main" val="3798580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0093F-FC70-5E0B-CE87-6EB07D880C4B}"/>
              </a:ext>
            </a:extLst>
          </p:cNvPr>
          <p:cNvSpPr>
            <a:spLocks noGrp="1"/>
          </p:cNvSpPr>
          <p:nvPr>
            <p:ph type="title"/>
          </p:nvPr>
        </p:nvSpPr>
        <p:spPr>
          <a:solidFill>
            <a:srgbClr val="002060"/>
          </a:solidFill>
        </p:spPr>
        <p:txBody>
          <a:bodyPr/>
          <a:lstStyle/>
          <a:p>
            <a:r>
              <a:rPr lang="en-GB" dirty="0">
                <a:solidFill>
                  <a:schemeClr val="bg1"/>
                </a:solidFill>
              </a:rPr>
              <a:t>'Critically evaluate...'</a:t>
            </a:r>
          </a:p>
        </p:txBody>
      </p:sp>
      <p:sp>
        <p:nvSpPr>
          <p:cNvPr id="3" name="Content Placeholder 2">
            <a:extLst>
              <a:ext uri="{FF2B5EF4-FFF2-40B4-BE49-F238E27FC236}">
                <a16:creationId xmlns:a16="http://schemas.microsoft.com/office/drawing/2014/main" id="{FBC6DE64-D30A-79CA-77CB-A1DF64248864}"/>
              </a:ext>
            </a:extLst>
          </p:cNvPr>
          <p:cNvSpPr>
            <a:spLocks noGrp="1"/>
          </p:cNvSpPr>
          <p:nvPr>
            <p:ph sz="half" idx="1"/>
          </p:nvPr>
        </p:nvSpPr>
        <p:spPr/>
        <p:txBody>
          <a:bodyPr>
            <a:normAutofit fontScale="92500" lnSpcReduction="10000"/>
          </a:bodyPr>
          <a:lstStyle/>
          <a:p>
            <a:pPr marL="0" indent="0">
              <a:buNone/>
            </a:pPr>
            <a:r>
              <a:rPr lang="en-GB" sz="2400" b="1" i="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Critically evaluate </a:t>
            </a:r>
            <a:r>
              <a:rPr lang="en-GB" sz="2400" i="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how you have provided appropriate support for victims during an investigation. Consider the use of a victim strategy when required and working with the Victim Care Unit. </a:t>
            </a:r>
            <a:endParaRPr lang="en-GB" sz="2400" i="1"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lgn="ctr">
              <a:buNone/>
            </a:pPr>
            <a:r>
              <a:rPr lang="en-GB" dirty="0">
                <a:solidFill>
                  <a:srgbClr val="0070C0"/>
                </a:solidFill>
              </a:rPr>
              <a:t>What does ‘Critically evaluate’ mean?</a:t>
            </a:r>
          </a:p>
        </p:txBody>
      </p:sp>
      <p:sp>
        <p:nvSpPr>
          <p:cNvPr id="4" name="Content Placeholder 3">
            <a:extLst>
              <a:ext uri="{FF2B5EF4-FFF2-40B4-BE49-F238E27FC236}">
                <a16:creationId xmlns:a16="http://schemas.microsoft.com/office/drawing/2014/main" id="{F5CE0E57-C7DB-8526-F23C-3E586A5A57AE}"/>
              </a:ext>
            </a:extLst>
          </p:cNvPr>
          <p:cNvSpPr>
            <a:spLocks noGrp="1"/>
          </p:cNvSpPr>
          <p:nvPr>
            <p:ph sz="half" idx="2"/>
          </p:nvPr>
        </p:nvSpPr>
        <p:spPr>
          <a:solidFill>
            <a:schemeClr val="accent5">
              <a:lumMod val="20000"/>
              <a:lumOff val="80000"/>
            </a:schemeClr>
          </a:solidFill>
        </p:spPr>
        <p:txBody>
          <a:bodyPr>
            <a:normAutofit fontScale="92500" lnSpcReduction="10000"/>
          </a:bodyPr>
          <a:lstStyle/>
          <a:p>
            <a:pPr marL="0" indent="0" algn="ctr">
              <a:buNone/>
            </a:pPr>
            <a:r>
              <a:rPr lang="en-GB" i="1" dirty="0"/>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p>
          <a:p>
            <a:pPr marL="0" indent="0">
              <a:buNone/>
            </a:pPr>
            <a:r>
              <a:rPr lang="en-GB" sz="2200" dirty="0"/>
              <a:t>(Open University, 2018)</a:t>
            </a:r>
          </a:p>
          <a:p>
            <a:pPr marL="0" indent="0">
              <a:buNone/>
            </a:pPr>
            <a:endParaRPr lang="en-GB" dirty="0"/>
          </a:p>
        </p:txBody>
      </p:sp>
      <p:pic>
        <p:nvPicPr>
          <p:cNvPr id="5" name="Picture 4">
            <a:extLst>
              <a:ext uri="{FF2B5EF4-FFF2-40B4-BE49-F238E27FC236}">
                <a16:creationId xmlns:a16="http://schemas.microsoft.com/office/drawing/2014/main" id="{80AA5542-44AE-7171-74CD-AACE72CDCE66}"/>
              </a:ext>
            </a:extLst>
          </p:cNvPr>
          <p:cNvPicPr>
            <a:picLocks noChangeAspect="1"/>
          </p:cNvPicPr>
          <p:nvPr/>
        </p:nvPicPr>
        <p:blipFill>
          <a:blip r:embed="rId3"/>
          <a:stretch>
            <a:fillRect/>
          </a:stretch>
        </p:blipFill>
        <p:spPr>
          <a:xfrm>
            <a:off x="1787525" y="4500561"/>
            <a:ext cx="3028950" cy="1514475"/>
          </a:xfrm>
          <a:prstGeom prst="rect">
            <a:avLst/>
          </a:prstGeom>
        </p:spPr>
      </p:pic>
    </p:spTree>
    <p:extLst>
      <p:ext uri="{BB962C8B-B14F-4D97-AF65-F5344CB8AC3E}">
        <p14:creationId xmlns:p14="http://schemas.microsoft.com/office/powerpoint/2010/main" val="1584964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0AEC0-8F41-3B2F-3549-5828C4F0502B}"/>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3" name="Content Placeholder 2">
            <a:extLst>
              <a:ext uri="{FF2B5EF4-FFF2-40B4-BE49-F238E27FC236}">
                <a16:creationId xmlns:a16="http://schemas.microsoft.com/office/drawing/2014/main" id="{0967D8AD-C247-5E57-905A-E4F1EE1F9F97}"/>
              </a:ext>
            </a:extLst>
          </p:cNvPr>
          <p:cNvSpPr>
            <a:spLocks noGrp="1"/>
          </p:cNvSpPr>
          <p:nvPr>
            <p:ph sz="half" idx="1"/>
          </p:nvPr>
        </p:nvSpPr>
        <p:spPr>
          <a:xfrm>
            <a:off x="609600" y="1600201"/>
            <a:ext cx="5384800" cy="3061446"/>
          </a:xfrm>
          <a:solidFill>
            <a:schemeClr val="accent1">
              <a:lumMod val="20000"/>
              <a:lumOff val="80000"/>
            </a:schemeClr>
          </a:solidFill>
        </p:spPr>
        <p:txBody>
          <a:bodyPr>
            <a:normAutofit fontScale="77500" lnSpcReduction="20000"/>
          </a:bodyPr>
          <a:lstStyle/>
          <a:p>
            <a:pPr marL="0" indent="0">
              <a:buNone/>
            </a:pPr>
            <a:endParaRPr lang="en-GB" b="1" dirty="0"/>
          </a:p>
          <a:p>
            <a:r>
              <a:rPr lang="en-GB" dirty="0"/>
              <a:t>States what happened</a:t>
            </a:r>
          </a:p>
          <a:p>
            <a:r>
              <a:rPr lang="en-GB" dirty="0"/>
              <a:t>States what something is like</a:t>
            </a:r>
          </a:p>
          <a:p>
            <a:r>
              <a:rPr lang="en-GB" dirty="0"/>
              <a:t>Gives a story</a:t>
            </a:r>
          </a:p>
          <a:p>
            <a:r>
              <a:rPr lang="en-GB" dirty="0"/>
              <a:t>States the order in which things happened/occurred</a:t>
            </a:r>
          </a:p>
          <a:p>
            <a:r>
              <a:rPr lang="en-GB" dirty="0"/>
              <a:t>Says how to do something</a:t>
            </a:r>
          </a:p>
          <a:p>
            <a:r>
              <a:rPr lang="en-GB" dirty="0"/>
              <a:t>Explains what a theory is</a:t>
            </a:r>
          </a:p>
        </p:txBody>
      </p:sp>
      <p:sp>
        <p:nvSpPr>
          <p:cNvPr id="4" name="Content Placeholder 3">
            <a:extLst>
              <a:ext uri="{FF2B5EF4-FFF2-40B4-BE49-F238E27FC236}">
                <a16:creationId xmlns:a16="http://schemas.microsoft.com/office/drawing/2014/main" id="{2A638E3E-CF7A-0419-9132-04BF01447026}"/>
              </a:ext>
            </a:extLst>
          </p:cNvPr>
          <p:cNvSpPr>
            <a:spLocks noGrp="1"/>
          </p:cNvSpPr>
          <p:nvPr>
            <p:ph sz="half" idx="2"/>
          </p:nvPr>
        </p:nvSpPr>
        <p:spPr>
          <a:xfrm>
            <a:off x="6197600" y="2527793"/>
            <a:ext cx="5384800" cy="3061447"/>
          </a:xfrm>
          <a:solidFill>
            <a:schemeClr val="accent4">
              <a:lumMod val="20000"/>
              <a:lumOff val="80000"/>
            </a:schemeClr>
          </a:solidFill>
        </p:spPr>
        <p:txBody>
          <a:bodyPr>
            <a:normAutofit fontScale="77500" lnSpcReduction="20000"/>
          </a:bodyPr>
          <a:lstStyle/>
          <a:p>
            <a:pPr marL="0" indent="0">
              <a:buNone/>
            </a:pPr>
            <a:endParaRPr lang="en-GB" b="1" dirty="0"/>
          </a:p>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evidence</a:t>
            </a:r>
          </a:p>
          <a:p>
            <a:r>
              <a:rPr lang="en-GB" dirty="0"/>
              <a:t>Shows why something is relevant</a:t>
            </a:r>
          </a:p>
        </p:txBody>
      </p:sp>
      <p:sp>
        <p:nvSpPr>
          <p:cNvPr id="5" name="Rectangle 4">
            <a:extLst>
              <a:ext uri="{FF2B5EF4-FFF2-40B4-BE49-F238E27FC236}">
                <a16:creationId xmlns:a16="http://schemas.microsoft.com/office/drawing/2014/main" id="{1016B3CC-3DF7-9F65-FCFA-6197FA33554F}"/>
              </a:ext>
            </a:extLst>
          </p:cNvPr>
          <p:cNvSpPr/>
          <p:nvPr/>
        </p:nvSpPr>
        <p:spPr>
          <a:xfrm>
            <a:off x="8247528" y="1900518"/>
            <a:ext cx="3334872" cy="914400"/>
          </a:xfrm>
          <a:prstGeom prst="rect">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Critical writing….</a:t>
            </a:r>
          </a:p>
        </p:txBody>
      </p:sp>
      <p:sp>
        <p:nvSpPr>
          <p:cNvPr id="6" name="Rectangle 5">
            <a:extLst>
              <a:ext uri="{FF2B5EF4-FFF2-40B4-BE49-F238E27FC236}">
                <a16:creationId xmlns:a16="http://schemas.microsoft.com/office/drawing/2014/main" id="{35AF46BA-A1C6-C334-AF2F-9FB013F4C38A}"/>
              </a:ext>
            </a:extLst>
          </p:cNvPr>
          <p:cNvSpPr/>
          <p:nvPr/>
        </p:nvSpPr>
        <p:spPr>
          <a:xfrm>
            <a:off x="609600" y="4387010"/>
            <a:ext cx="3227294" cy="10276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Descriptive writing…..</a:t>
            </a:r>
          </a:p>
        </p:txBody>
      </p:sp>
    </p:spTree>
    <p:extLst>
      <p:ext uri="{BB962C8B-B14F-4D97-AF65-F5344CB8AC3E}">
        <p14:creationId xmlns:p14="http://schemas.microsoft.com/office/powerpoint/2010/main" val="173260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4D330-58B5-49A1-10F3-9AC37ACCB920}"/>
              </a:ext>
            </a:extLst>
          </p:cNvPr>
          <p:cNvSpPr>
            <a:spLocks noGrp="1"/>
          </p:cNvSpPr>
          <p:nvPr>
            <p:ph type="title"/>
          </p:nvPr>
        </p:nvSpPr>
        <p:spPr>
          <a:solidFill>
            <a:srgbClr val="002060"/>
          </a:solidFill>
        </p:spPr>
        <p:txBody>
          <a:bodyPr/>
          <a:lstStyle/>
          <a:p>
            <a:r>
              <a:rPr lang="en-US" dirty="0">
                <a:solidFill>
                  <a:schemeClr val="bg1"/>
                </a:solidFill>
              </a:rPr>
              <a:t>Task 3</a:t>
            </a:r>
          </a:p>
        </p:txBody>
      </p:sp>
      <p:sp>
        <p:nvSpPr>
          <p:cNvPr id="3" name="Content Placeholder 2">
            <a:extLst>
              <a:ext uri="{FF2B5EF4-FFF2-40B4-BE49-F238E27FC236}">
                <a16:creationId xmlns:a16="http://schemas.microsoft.com/office/drawing/2014/main" id="{F60300FB-1F43-E7BE-5F49-E981A96B81D3}"/>
              </a:ext>
            </a:extLst>
          </p:cNvPr>
          <p:cNvSpPr>
            <a:spLocks noGrp="1"/>
          </p:cNvSpPr>
          <p:nvPr>
            <p:ph idx="1"/>
          </p:nvPr>
        </p:nvSpPr>
        <p:spPr/>
        <p:txBody>
          <a:bodyPr vert="horz" lIns="91440" tIns="45720" rIns="91440" bIns="45720" rtlCol="0" anchor="t">
            <a:normAutofit/>
          </a:bodyPr>
          <a:lstStyle/>
          <a:p>
            <a:r>
              <a:rPr lang="en-GB" sz="1800" dirty="0">
                <a:latin typeface="Arial"/>
                <a:cs typeface="Arial"/>
              </a:rPr>
              <a:t>Choose a serious and complex investigation in which you played a significant role with</a:t>
            </a:r>
            <a:r>
              <a:rPr lang="en-GB" sz="1800" b="1" dirty="0">
                <a:latin typeface="Arial"/>
                <a:cs typeface="Arial"/>
              </a:rPr>
              <a:t> </a:t>
            </a:r>
            <a:r>
              <a:rPr lang="en-GB" sz="1800" b="1" dirty="0">
                <a:solidFill>
                  <a:srgbClr val="0070C0"/>
                </a:solidFill>
                <a:latin typeface="Arial"/>
                <a:cs typeface="Arial"/>
              </a:rPr>
              <a:t>witnesses, victims and suspects. </a:t>
            </a:r>
            <a:r>
              <a:rPr lang="en-GB" sz="1800" dirty="0">
                <a:latin typeface="Arial"/>
                <a:cs typeface="Arial"/>
              </a:rPr>
              <a:t>Give a brief description of the investigation.  </a:t>
            </a:r>
            <a:endParaRPr lang="en-US" sz="1800" dirty="0">
              <a:latin typeface="Arial"/>
              <a:cs typeface="Arial"/>
            </a:endParaRPr>
          </a:p>
          <a:p>
            <a:pPr algn="just"/>
            <a:endParaRPr lang="en-US" sz="1800" dirty="0">
              <a:latin typeface="Arial"/>
              <a:cs typeface="Arial"/>
            </a:endParaRPr>
          </a:p>
          <a:p>
            <a:r>
              <a:rPr lang="en-GB" sz="1800" b="1" dirty="0">
                <a:solidFill>
                  <a:srgbClr val="FF0000"/>
                </a:solidFill>
                <a:latin typeface="Arial"/>
                <a:cs typeface="Arial"/>
              </a:rPr>
              <a:t>Critically evaluate </a:t>
            </a:r>
            <a:r>
              <a:rPr lang="en-GB" sz="1800" dirty="0">
                <a:latin typeface="Arial"/>
                <a:cs typeface="Arial"/>
              </a:rPr>
              <a:t>the </a:t>
            </a:r>
            <a:r>
              <a:rPr lang="en-GB" sz="1800" dirty="0">
                <a:solidFill>
                  <a:srgbClr val="0070C0"/>
                </a:solidFill>
                <a:latin typeface="Arial"/>
                <a:cs typeface="Arial"/>
              </a:rPr>
              <a:t>interview process of the witnesses and suspects</a:t>
            </a:r>
            <a:r>
              <a:rPr lang="en-GB" sz="1800" dirty="0">
                <a:latin typeface="Arial"/>
                <a:cs typeface="Arial"/>
              </a:rPr>
              <a:t> in the case highlighting how </a:t>
            </a:r>
            <a:r>
              <a:rPr lang="en-GB" sz="1800" dirty="0">
                <a:solidFill>
                  <a:srgbClr val="0070C0"/>
                </a:solidFill>
                <a:latin typeface="Arial"/>
                <a:cs typeface="Arial"/>
              </a:rPr>
              <a:t>professionalism and maintaining standards </a:t>
            </a:r>
            <a:r>
              <a:rPr lang="en-GB" sz="1800" dirty="0">
                <a:latin typeface="Arial"/>
                <a:cs typeface="Arial"/>
              </a:rPr>
              <a:t>impacts upon the process.</a:t>
            </a:r>
            <a:endParaRPr lang="en-US" sz="1800" dirty="0">
              <a:latin typeface="Arial"/>
              <a:cs typeface="Arial"/>
            </a:endParaRPr>
          </a:p>
          <a:p>
            <a:endParaRPr lang="en-US" sz="1800" dirty="0">
              <a:latin typeface="Arial"/>
              <a:cs typeface="Arial"/>
            </a:endParaRPr>
          </a:p>
          <a:p>
            <a:r>
              <a:rPr lang="en-GB" sz="1800" b="1" dirty="0">
                <a:solidFill>
                  <a:srgbClr val="FF0000"/>
                </a:solidFill>
                <a:latin typeface="Arial"/>
                <a:cs typeface="Arial"/>
              </a:rPr>
              <a:t>Critically reflect </a:t>
            </a:r>
            <a:r>
              <a:rPr lang="en-GB" sz="1800" dirty="0">
                <a:latin typeface="Arial"/>
                <a:cs typeface="Arial"/>
              </a:rPr>
              <a:t>upon the </a:t>
            </a:r>
            <a:r>
              <a:rPr lang="en-GB" sz="1800" dirty="0">
                <a:solidFill>
                  <a:srgbClr val="0070C0"/>
                </a:solidFill>
                <a:latin typeface="Arial"/>
                <a:cs typeface="Arial"/>
              </a:rPr>
              <a:t>planning</a:t>
            </a:r>
            <a:r>
              <a:rPr lang="en-GB" sz="1800" dirty="0">
                <a:latin typeface="Arial"/>
                <a:cs typeface="Arial"/>
              </a:rPr>
              <a:t> that you undertook for the </a:t>
            </a:r>
            <a:r>
              <a:rPr lang="en-GB" sz="1800" dirty="0">
                <a:solidFill>
                  <a:srgbClr val="0070C0"/>
                </a:solidFill>
                <a:latin typeface="Arial"/>
                <a:cs typeface="Arial"/>
              </a:rPr>
              <a:t>interviews</a:t>
            </a:r>
            <a:r>
              <a:rPr lang="en-GB" sz="1800" dirty="0">
                <a:latin typeface="Arial"/>
                <a:cs typeface="Arial"/>
              </a:rPr>
              <a:t> and consider the </a:t>
            </a:r>
            <a:r>
              <a:rPr lang="en-GB" sz="1800" dirty="0">
                <a:solidFill>
                  <a:srgbClr val="0070C0"/>
                </a:solidFill>
                <a:latin typeface="Arial"/>
                <a:cs typeface="Arial"/>
              </a:rPr>
              <a:t>benefits and challenges of doing so.</a:t>
            </a:r>
            <a:endParaRPr lang="en-US" sz="1800">
              <a:solidFill>
                <a:srgbClr val="0070C0"/>
              </a:solidFill>
              <a:latin typeface="Arial"/>
              <a:cs typeface="Arial"/>
            </a:endParaRPr>
          </a:p>
          <a:p>
            <a:endParaRPr lang="en-US" sz="1800" dirty="0">
              <a:latin typeface="Arial"/>
              <a:cs typeface="Arial"/>
            </a:endParaRPr>
          </a:p>
          <a:p>
            <a:endParaRPr lang="en-US" sz="1800" dirty="0">
              <a:latin typeface="Arial"/>
              <a:cs typeface="Arial"/>
            </a:endParaRPr>
          </a:p>
          <a:p>
            <a:pPr algn="just"/>
            <a:r>
              <a:rPr lang="en-GB" sz="1800" b="1" dirty="0">
                <a:solidFill>
                  <a:srgbClr val="00B050"/>
                </a:solidFill>
                <a:latin typeface="Arial"/>
                <a:cs typeface="Arial"/>
              </a:rPr>
              <a:t>2000 words </a:t>
            </a:r>
            <a:r>
              <a:rPr lang="en-GB" sz="1800" i="1" dirty="0">
                <a:latin typeface="Arial"/>
                <a:cs typeface="Arial"/>
              </a:rPr>
              <a:t>(+/- 10%: include your actual word count at the end of each section)</a:t>
            </a:r>
            <a:endParaRPr lang="en-US" sz="1800" dirty="0">
              <a:latin typeface="Arial"/>
              <a:cs typeface="Arial"/>
            </a:endParaRPr>
          </a:p>
          <a:p>
            <a:pPr algn="just"/>
            <a:endParaRPr lang="en-US" sz="1800" dirty="0">
              <a:latin typeface="Arial"/>
              <a:cs typeface="Arial"/>
            </a:endParaRPr>
          </a:p>
          <a:p>
            <a:endParaRPr lang="en-US" dirty="0"/>
          </a:p>
        </p:txBody>
      </p:sp>
    </p:spTree>
    <p:extLst>
      <p:ext uri="{BB962C8B-B14F-4D97-AF65-F5344CB8AC3E}">
        <p14:creationId xmlns:p14="http://schemas.microsoft.com/office/powerpoint/2010/main" val="41821299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E791D-F27C-8BB2-856F-D03172C3C4FA}"/>
              </a:ext>
            </a:extLst>
          </p:cNvPr>
          <p:cNvSpPr>
            <a:spLocks noGrp="1"/>
          </p:cNvSpPr>
          <p:nvPr>
            <p:ph type="title"/>
          </p:nvPr>
        </p:nvSpPr>
        <p:spPr>
          <a:solidFill>
            <a:srgbClr val="002060"/>
          </a:solidFill>
        </p:spPr>
        <p:txBody>
          <a:bodyPr/>
          <a:lstStyle/>
          <a:p>
            <a:r>
              <a:rPr lang="en-GB">
                <a:solidFill>
                  <a:schemeClr val="bg1"/>
                </a:solidFill>
              </a:rPr>
              <a:t>Task 3 - Breakdown</a:t>
            </a:r>
          </a:p>
        </p:txBody>
      </p:sp>
      <p:sp>
        <p:nvSpPr>
          <p:cNvPr id="3" name="Content Placeholder 2">
            <a:extLst>
              <a:ext uri="{FF2B5EF4-FFF2-40B4-BE49-F238E27FC236}">
                <a16:creationId xmlns:a16="http://schemas.microsoft.com/office/drawing/2014/main" id="{ED7A74E2-62D1-D1EA-6197-D27A98829C39}"/>
              </a:ext>
            </a:extLst>
          </p:cNvPr>
          <p:cNvSpPr>
            <a:spLocks noGrp="1"/>
          </p:cNvSpPr>
          <p:nvPr>
            <p:ph sz="half" idx="1"/>
          </p:nvPr>
        </p:nvSpPr>
        <p:spPr/>
        <p:txBody>
          <a:bodyPr vert="horz" lIns="91440" tIns="45720" rIns="91440" bIns="45720" rtlCol="0" anchor="t">
            <a:normAutofit/>
          </a:bodyPr>
          <a:lstStyle/>
          <a:p>
            <a:pPr marL="0" indent="0">
              <a:buNone/>
            </a:pPr>
            <a:r>
              <a:rPr lang="en-GB" i="1"/>
              <a:t>……..interview process of witnesses and suspects……..</a:t>
            </a:r>
          </a:p>
          <a:p>
            <a:pPr marL="0" indent="0">
              <a:buNone/>
            </a:pPr>
            <a:endParaRPr lang="en-GB" i="1"/>
          </a:p>
          <a:p>
            <a:pPr marL="0" indent="0">
              <a:buNone/>
            </a:pPr>
            <a:r>
              <a:rPr lang="en-GB" b="1">
                <a:solidFill>
                  <a:srgbClr val="0070C0"/>
                </a:solidFill>
              </a:rPr>
              <a:t>What is the process?</a:t>
            </a:r>
          </a:p>
          <a:p>
            <a:pPr marL="457200" indent="-457200"/>
            <a:r>
              <a:rPr lang="en-GB" sz="1800">
                <a:solidFill>
                  <a:srgbClr val="0070C0"/>
                </a:solidFill>
              </a:rPr>
              <a:t>Investigative interviewing ( tiers)</a:t>
            </a:r>
          </a:p>
          <a:p>
            <a:pPr marL="457200" indent="-457200"/>
            <a:r>
              <a:rPr lang="en-GB" sz="1800">
                <a:solidFill>
                  <a:srgbClr val="0070C0"/>
                </a:solidFill>
              </a:rPr>
              <a:t>PACE</a:t>
            </a:r>
          </a:p>
          <a:p>
            <a:pPr marL="457200" indent="-457200"/>
            <a:r>
              <a:rPr lang="en-GB" sz="1800">
                <a:solidFill>
                  <a:srgbClr val="0070C0"/>
                </a:solidFill>
              </a:rPr>
              <a:t>ABE</a:t>
            </a:r>
          </a:p>
          <a:p>
            <a:pPr marL="457200" indent="-457200"/>
            <a:r>
              <a:rPr lang="en-GB" sz="1800">
                <a:solidFill>
                  <a:srgbClr val="0070C0"/>
                </a:solidFill>
              </a:rPr>
              <a:t>Hostile witnesses</a:t>
            </a:r>
          </a:p>
        </p:txBody>
      </p:sp>
      <p:sp>
        <p:nvSpPr>
          <p:cNvPr id="4" name="Content Placeholder 3">
            <a:extLst>
              <a:ext uri="{FF2B5EF4-FFF2-40B4-BE49-F238E27FC236}">
                <a16:creationId xmlns:a16="http://schemas.microsoft.com/office/drawing/2014/main" id="{197EE608-5B42-39C0-51E4-CB470604B07C}"/>
              </a:ext>
            </a:extLst>
          </p:cNvPr>
          <p:cNvSpPr>
            <a:spLocks noGrp="1"/>
          </p:cNvSpPr>
          <p:nvPr>
            <p:ph sz="half" idx="2"/>
          </p:nvPr>
        </p:nvSpPr>
        <p:spPr/>
        <p:txBody>
          <a:bodyPr vert="horz" lIns="91440" tIns="45720" rIns="91440" bIns="45720" rtlCol="0" anchor="t">
            <a:normAutofit/>
          </a:bodyPr>
          <a:lstStyle/>
          <a:p>
            <a:pPr marL="0" indent="0">
              <a:buNone/>
            </a:pPr>
            <a:r>
              <a:rPr lang="en-GB" dirty="0"/>
              <a:t>   </a:t>
            </a:r>
            <a:endParaRPr lang="en-GB" i="1" dirty="0">
              <a:solidFill>
                <a:srgbClr val="000000"/>
              </a:solidFill>
            </a:endParaRPr>
          </a:p>
        </p:txBody>
      </p:sp>
      <p:pic>
        <p:nvPicPr>
          <p:cNvPr id="5" name="Picture 4">
            <a:extLst>
              <a:ext uri="{FF2B5EF4-FFF2-40B4-BE49-F238E27FC236}">
                <a16:creationId xmlns:a16="http://schemas.microsoft.com/office/drawing/2014/main" id="{46D73040-1549-F848-C321-738E3C1ADFC1}"/>
              </a:ext>
            </a:extLst>
          </p:cNvPr>
          <p:cNvPicPr>
            <a:picLocks noChangeAspect="1"/>
          </p:cNvPicPr>
          <p:nvPr/>
        </p:nvPicPr>
        <p:blipFill>
          <a:blip r:embed="rId3"/>
          <a:stretch>
            <a:fillRect/>
          </a:stretch>
        </p:blipFill>
        <p:spPr>
          <a:xfrm>
            <a:off x="7048241" y="2617052"/>
            <a:ext cx="2819400" cy="1619250"/>
          </a:xfrm>
          <a:prstGeom prst="rect">
            <a:avLst/>
          </a:prstGeom>
        </p:spPr>
      </p:pic>
    </p:spTree>
    <p:extLst>
      <p:ext uri="{BB962C8B-B14F-4D97-AF65-F5344CB8AC3E}">
        <p14:creationId xmlns:p14="http://schemas.microsoft.com/office/powerpoint/2010/main" val="267512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DF9CE-66CB-6962-2944-05C9847878B7}"/>
              </a:ext>
            </a:extLst>
          </p:cNvPr>
          <p:cNvSpPr>
            <a:spLocks noGrp="1"/>
          </p:cNvSpPr>
          <p:nvPr>
            <p:ph type="title"/>
          </p:nvPr>
        </p:nvSpPr>
        <p:spPr>
          <a:solidFill>
            <a:srgbClr val="002060"/>
          </a:solidFill>
        </p:spPr>
        <p:txBody>
          <a:bodyPr/>
          <a:lstStyle/>
          <a:p>
            <a:r>
              <a:rPr lang="en-US" dirty="0">
                <a:solidFill>
                  <a:srgbClr val="FFFFFF"/>
                </a:solidFill>
              </a:rPr>
              <a:t>Reflect upon - CRITICALLY</a:t>
            </a:r>
          </a:p>
        </p:txBody>
      </p:sp>
      <p:sp>
        <p:nvSpPr>
          <p:cNvPr id="3" name="Content Placeholder 2">
            <a:extLst>
              <a:ext uri="{FF2B5EF4-FFF2-40B4-BE49-F238E27FC236}">
                <a16:creationId xmlns:a16="http://schemas.microsoft.com/office/drawing/2014/main" id="{7628EF99-5E7E-BFCA-0E14-31A84AB3A8AD}"/>
              </a:ext>
            </a:extLst>
          </p:cNvPr>
          <p:cNvSpPr>
            <a:spLocks noGrp="1"/>
          </p:cNvSpPr>
          <p:nvPr>
            <p:ph sz="half" idx="1"/>
          </p:nvPr>
        </p:nvSpPr>
        <p:spPr/>
        <p:txBody>
          <a:bodyPr vert="horz" lIns="91440" tIns="45720" rIns="91440" bIns="45720" rtlCol="0" anchor="t">
            <a:normAutofit lnSpcReduction="10000"/>
          </a:bodyPr>
          <a:lstStyle/>
          <a:p>
            <a:r>
              <a:rPr lang="en-US" b="1" i="1" dirty="0">
                <a:latin typeface="Arial"/>
                <a:cs typeface="Arial"/>
              </a:rPr>
              <a:t>Reflect upon</a:t>
            </a:r>
            <a:r>
              <a:rPr lang="en-US" i="1" dirty="0">
                <a:latin typeface="Arial"/>
                <a:cs typeface="Arial"/>
              </a:rPr>
              <a:t>:</a:t>
            </a:r>
            <a:endParaRPr lang="en-US" dirty="0">
              <a:latin typeface="Arial"/>
              <a:cs typeface="Arial"/>
            </a:endParaRPr>
          </a:p>
          <a:p>
            <a:r>
              <a:rPr lang="en-US" dirty="0">
                <a:latin typeface="Arial"/>
                <a:cs typeface="Arial"/>
              </a:rPr>
              <a:t>"Reflection involves looking back and evaluating your actions, in light of the relevant literature in your subject, with a view to improving your practice, task or analysis" </a:t>
            </a:r>
            <a:r>
              <a:rPr lang="en-US" sz="1600" dirty="0">
                <a:latin typeface="Arial"/>
                <a:cs typeface="Arial"/>
              </a:rPr>
              <a:t>(Plymouth University, </a:t>
            </a:r>
            <a:r>
              <a:rPr lang="en-US" sz="1600" dirty="0" err="1">
                <a:latin typeface="Arial"/>
                <a:cs typeface="Arial"/>
              </a:rPr>
              <a:t>n.d</a:t>
            </a:r>
            <a:r>
              <a:rPr lang="en-US" sz="1600" dirty="0">
                <a:latin typeface="Arial"/>
                <a:cs typeface="Arial"/>
              </a:rPr>
              <a:t>) </a:t>
            </a:r>
          </a:p>
          <a:p>
            <a:br>
              <a:rPr lang="en-US" dirty="0"/>
            </a:br>
            <a:endParaRPr lang="en-US" dirty="0"/>
          </a:p>
        </p:txBody>
      </p:sp>
      <p:pic>
        <p:nvPicPr>
          <p:cNvPr id="5" name="Content Placeholder 4" descr="Principles of reflective practice and ...">
            <a:extLst>
              <a:ext uri="{FF2B5EF4-FFF2-40B4-BE49-F238E27FC236}">
                <a16:creationId xmlns:a16="http://schemas.microsoft.com/office/drawing/2014/main" id="{40653C60-B485-29E3-7CA8-EBD8D4C4B8D8}"/>
              </a:ext>
            </a:extLst>
          </p:cNvPr>
          <p:cNvPicPr>
            <a:picLocks noGrp="1" noChangeAspect="1"/>
          </p:cNvPicPr>
          <p:nvPr>
            <p:ph sz="half" idx="2"/>
          </p:nvPr>
        </p:nvPicPr>
        <p:blipFill>
          <a:blip r:embed="rId2"/>
          <a:stretch>
            <a:fillRect/>
          </a:stretch>
        </p:blipFill>
        <p:spPr>
          <a:xfrm>
            <a:off x="7787336" y="1714505"/>
            <a:ext cx="3099512" cy="3083961"/>
          </a:xfrm>
        </p:spPr>
      </p:pic>
    </p:spTree>
    <p:extLst>
      <p:ext uri="{BB962C8B-B14F-4D97-AF65-F5344CB8AC3E}">
        <p14:creationId xmlns:p14="http://schemas.microsoft.com/office/powerpoint/2010/main" val="27710344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97E2F-B191-5BE9-8A21-DEE095D34EF7}"/>
              </a:ext>
            </a:extLst>
          </p:cNvPr>
          <p:cNvSpPr>
            <a:spLocks noGrp="1"/>
          </p:cNvSpPr>
          <p:nvPr>
            <p:ph type="title"/>
          </p:nvPr>
        </p:nvSpPr>
        <p:spPr>
          <a:solidFill>
            <a:srgbClr val="002060"/>
          </a:solidFill>
        </p:spPr>
        <p:txBody>
          <a:bodyPr/>
          <a:lstStyle/>
          <a:p>
            <a:r>
              <a:rPr lang="en-US" dirty="0">
                <a:solidFill>
                  <a:schemeClr val="bg1"/>
                </a:solidFill>
              </a:rPr>
              <a:t>Task 4</a:t>
            </a:r>
          </a:p>
        </p:txBody>
      </p:sp>
      <p:sp>
        <p:nvSpPr>
          <p:cNvPr id="3" name="Content Placeholder 2">
            <a:extLst>
              <a:ext uri="{FF2B5EF4-FFF2-40B4-BE49-F238E27FC236}">
                <a16:creationId xmlns:a16="http://schemas.microsoft.com/office/drawing/2014/main" id="{DF58F898-97F1-A47D-E147-EA46B3467B88}"/>
              </a:ext>
            </a:extLst>
          </p:cNvPr>
          <p:cNvSpPr>
            <a:spLocks noGrp="1"/>
          </p:cNvSpPr>
          <p:nvPr>
            <p:ph idx="1"/>
          </p:nvPr>
        </p:nvSpPr>
        <p:spPr/>
        <p:txBody>
          <a:bodyPr vert="horz" lIns="91440" tIns="45720" rIns="91440" bIns="45720" rtlCol="0" anchor="t">
            <a:normAutofit/>
          </a:bodyPr>
          <a:lstStyle/>
          <a:p>
            <a:endParaRPr lang="en-US" sz="2000" dirty="0"/>
          </a:p>
          <a:p>
            <a:r>
              <a:rPr lang="en-GB" sz="2000" b="1" dirty="0">
                <a:solidFill>
                  <a:srgbClr val="FF0000"/>
                </a:solidFill>
                <a:latin typeface="Arial"/>
                <a:cs typeface="Arial"/>
              </a:rPr>
              <a:t>Outline</a:t>
            </a:r>
            <a:r>
              <a:rPr lang="en-GB" sz="2000" dirty="0">
                <a:latin typeface="Arial"/>
                <a:cs typeface="Arial"/>
              </a:rPr>
              <a:t> the statutory duties of </a:t>
            </a:r>
            <a:r>
              <a:rPr lang="en-GB" sz="2000" dirty="0">
                <a:solidFill>
                  <a:srgbClr val="0070C0"/>
                </a:solidFill>
                <a:latin typeface="Arial"/>
                <a:cs typeface="Arial"/>
              </a:rPr>
              <a:t>disclosure within criminal investigation</a:t>
            </a:r>
            <a:r>
              <a:rPr lang="en-GB" sz="2000" dirty="0">
                <a:latin typeface="Arial"/>
                <a:cs typeface="Arial"/>
              </a:rPr>
              <a:t>s that investigators must adhere to.</a:t>
            </a:r>
            <a:endParaRPr lang="en-US" sz="2000" dirty="0">
              <a:latin typeface="Arial"/>
              <a:cs typeface="Arial"/>
            </a:endParaRPr>
          </a:p>
          <a:p>
            <a:endParaRPr lang="en-US" sz="2000" dirty="0">
              <a:latin typeface="Arial"/>
              <a:cs typeface="Arial"/>
            </a:endParaRPr>
          </a:p>
          <a:p>
            <a:r>
              <a:rPr lang="en-GB" sz="2000" b="1" dirty="0">
                <a:solidFill>
                  <a:srgbClr val="FF0000"/>
                </a:solidFill>
                <a:latin typeface="Arial"/>
                <a:cs typeface="Arial"/>
              </a:rPr>
              <a:t>Critically explore</a:t>
            </a:r>
            <a:r>
              <a:rPr lang="en-GB" sz="2000" dirty="0">
                <a:latin typeface="Arial"/>
                <a:cs typeface="Arial"/>
              </a:rPr>
              <a:t> the challenges that </a:t>
            </a:r>
            <a:r>
              <a:rPr lang="en-GB" sz="2000" dirty="0">
                <a:solidFill>
                  <a:srgbClr val="0070C0"/>
                </a:solidFill>
                <a:latin typeface="Arial"/>
                <a:cs typeface="Arial"/>
              </a:rPr>
              <a:t>disclosure</a:t>
            </a:r>
            <a:r>
              <a:rPr lang="en-GB" sz="2000" dirty="0">
                <a:latin typeface="Arial"/>
                <a:cs typeface="Arial"/>
              </a:rPr>
              <a:t> presents to investigators, offering potential solutions where appropriate.</a:t>
            </a:r>
            <a:endParaRPr lang="en-US" sz="2000" dirty="0">
              <a:latin typeface="Arial"/>
              <a:cs typeface="Arial"/>
            </a:endParaRPr>
          </a:p>
          <a:p>
            <a:endParaRPr lang="en-US" sz="2000" dirty="0">
              <a:latin typeface="Arial"/>
              <a:cs typeface="Arial"/>
            </a:endParaRPr>
          </a:p>
          <a:p>
            <a:r>
              <a:rPr lang="en-GB" sz="2000" dirty="0">
                <a:latin typeface="Arial"/>
                <a:cs typeface="Arial"/>
              </a:rPr>
              <a:t>You may draw upon examples from your own professional practice as illustration.</a:t>
            </a:r>
            <a:endParaRPr lang="en-US" sz="2000" dirty="0">
              <a:latin typeface="Arial"/>
              <a:cs typeface="Arial"/>
            </a:endParaRPr>
          </a:p>
          <a:p>
            <a:endParaRPr lang="en-US" sz="2000" dirty="0">
              <a:latin typeface="Arial"/>
              <a:cs typeface="Arial"/>
            </a:endParaRPr>
          </a:p>
          <a:p>
            <a:r>
              <a:rPr lang="en-GB" sz="2000" b="1" dirty="0">
                <a:solidFill>
                  <a:srgbClr val="00B050"/>
                </a:solidFill>
                <a:latin typeface="Arial"/>
                <a:cs typeface="Arial"/>
              </a:rPr>
              <a:t>2000 words</a:t>
            </a:r>
            <a:r>
              <a:rPr lang="en-GB" sz="2000" b="1" dirty="0">
                <a:latin typeface="Arial"/>
                <a:cs typeface="Arial"/>
              </a:rPr>
              <a:t> </a:t>
            </a:r>
            <a:r>
              <a:rPr lang="en-GB" sz="2000" i="1" dirty="0">
                <a:latin typeface="Arial"/>
                <a:cs typeface="Arial"/>
              </a:rPr>
              <a:t>(+/- 10%: include your actual word count at the end of each section)</a:t>
            </a:r>
            <a:endParaRPr lang="en-US" sz="2000" dirty="0">
              <a:latin typeface="Arial"/>
              <a:cs typeface="Arial"/>
            </a:endParaRPr>
          </a:p>
          <a:p>
            <a:endParaRPr lang="en-US" sz="1200" dirty="0">
              <a:latin typeface="Arial"/>
              <a:cs typeface="Arial"/>
            </a:endParaRPr>
          </a:p>
          <a:p>
            <a:endParaRPr lang="en-US" dirty="0"/>
          </a:p>
        </p:txBody>
      </p:sp>
    </p:spTree>
    <p:extLst>
      <p:ext uri="{BB962C8B-B14F-4D97-AF65-F5344CB8AC3E}">
        <p14:creationId xmlns:p14="http://schemas.microsoft.com/office/powerpoint/2010/main" val="3177316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B6BDE-A9FD-EE9C-0620-868B32DAA4A4}"/>
              </a:ext>
            </a:extLst>
          </p:cNvPr>
          <p:cNvSpPr>
            <a:spLocks noGrp="1"/>
          </p:cNvSpPr>
          <p:nvPr>
            <p:ph type="title"/>
          </p:nvPr>
        </p:nvSpPr>
        <p:spPr>
          <a:solidFill>
            <a:srgbClr val="002060"/>
          </a:solidFill>
        </p:spPr>
        <p:txBody>
          <a:bodyPr/>
          <a:lstStyle/>
          <a:p>
            <a:r>
              <a:rPr lang="en-US">
                <a:solidFill>
                  <a:schemeClr val="bg1"/>
                </a:solidFill>
              </a:rPr>
              <a:t>Task 5 – Personal Development Plan</a:t>
            </a:r>
          </a:p>
        </p:txBody>
      </p:sp>
      <p:sp>
        <p:nvSpPr>
          <p:cNvPr id="3" name="Content Placeholder 2">
            <a:extLst>
              <a:ext uri="{FF2B5EF4-FFF2-40B4-BE49-F238E27FC236}">
                <a16:creationId xmlns:a16="http://schemas.microsoft.com/office/drawing/2014/main" id="{6AC9D65B-4D08-D7F2-713D-3E85582E8134}"/>
              </a:ext>
            </a:extLst>
          </p:cNvPr>
          <p:cNvSpPr>
            <a:spLocks noGrp="1"/>
          </p:cNvSpPr>
          <p:nvPr>
            <p:ph idx="1"/>
          </p:nvPr>
        </p:nvSpPr>
        <p:spPr/>
        <p:txBody>
          <a:bodyPr vert="horz" lIns="91440" tIns="45720" rIns="91440" bIns="45720" rtlCol="0" anchor="t">
            <a:normAutofit fontScale="92500" lnSpcReduction="10000"/>
          </a:bodyPr>
          <a:lstStyle/>
          <a:p>
            <a:r>
              <a:rPr lang="en-US" dirty="0"/>
              <a:t>Formulate and implement a personal study program to further enhance the development of your professional police practice</a:t>
            </a:r>
          </a:p>
          <a:p>
            <a:r>
              <a:rPr lang="en-US" dirty="0"/>
              <a:t>Template provided</a:t>
            </a:r>
          </a:p>
          <a:p>
            <a:r>
              <a:rPr lang="en-US" dirty="0"/>
              <a:t>Assess your own level of knowledge, skills and experience</a:t>
            </a:r>
          </a:p>
          <a:p>
            <a:r>
              <a:rPr lang="en-US" dirty="0"/>
              <a:t>Where you are NOW and where you SHOULD be in 6/12 months</a:t>
            </a:r>
          </a:p>
          <a:p>
            <a:r>
              <a:rPr lang="en-US" b="1" dirty="0"/>
              <a:t>NB -</a:t>
            </a:r>
            <a:r>
              <a:rPr lang="en-US" dirty="0"/>
              <a:t> EQUIVALENT to 2000 words!</a:t>
            </a:r>
          </a:p>
        </p:txBody>
      </p:sp>
    </p:spTree>
    <p:extLst>
      <p:ext uri="{BB962C8B-B14F-4D97-AF65-F5344CB8AC3E}">
        <p14:creationId xmlns:p14="http://schemas.microsoft.com/office/powerpoint/2010/main" val="606934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D9F4B-9474-0003-E106-530504C0D4DE}"/>
              </a:ext>
            </a:extLst>
          </p:cNvPr>
          <p:cNvSpPr>
            <a:spLocks noGrp="1"/>
          </p:cNvSpPr>
          <p:nvPr>
            <p:ph type="title"/>
          </p:nvPr>
        </p:nvSpPr>
        <p:spPr>
          <a:solidFill>
            <a:srgbClr val="002060"/>
          </a:solidFill>
        </p:spPr>
        <p:txBody>
          <a:bodyPr/>
          <a:lstStyle/>
          <a:p>
            <a:r>
              <a:rPr lang="en-US">
                <a:solidFill>
                  <a:srgbClr val="FFFFFF"/>
                </a:solidFill>
              </a:rPr>
              <a:t>Task 5 </a:t>
            </a:r>
          </a:p>
        </p:txBody>
      </p:sp>
      <p:graphicFrame>
        <p:nvGraphicFramePr>
          <p:cNvPr id="4" name="Table 4">
            <a:extLst>
              <a:ext uri="{FF2B5EF4-FFF2-40B4-BE49-F238E27FC236}">
                <a16:creationId xmlns:a16="http://schemas.microsoft.com/office/drawing/2014/main" id="{4699AA7E-C444-5539-4B90-E5ADC415F9C3}"/>
              </a:ext>
            </a:extLst>
          </p:cNvPr>
          <p:cNvGraphicFramePr>
            <a:graphicFrameLocks noGrp="1"/>
          </p:cNvGraphicFramePr>
          <p:nvPr>
            <p:ph idx="1"/>
          </p:nvPr>
        </p:nvGraphicFramePr>
        <p:xfrm>
          <a:off x="609600" y="1600200"/>
          <a:ext cx="10972787" cy="3383280"/>
        </p:xfrm>
        <a:graphic>
          <a:graphicData uri="http://schemas.openxmlformats.org/drawingml/2006/table">
            <a:tbl>
              <a:tblPr firstRow="1" bandRow="1">
                <a:tableStyleId>{5C22544A-7EE6-4342-B048-85BDC9FD1C3A}</a:tableStyleId>
              </a:tblPr>
              <a:tblGrid>
                <a:gridCol w="1345405">
                  <a:extLst>
                    <a:ext uri="{9D8B030D-6E8A-4147-A177-3AD203B41FA5}">
                      <a16:colId xmlns:a16="http://schemas.microsoft.com/office/drawing/2014/main" val="1726031372"/>
                    </a:ext>
                  </a:extLst>
                </a:gridCol>
                <a:gridCol w="1095373">
                  <a:extLst>
                    <a:ext uri="{9D8B030D-6E8A-4147-A177-3AD203B41FA5}">
                      <a16:colId xmlns:a16="http://schemas.microsoft.com/office/drawing/2014/main" val="3107895657"/>
                    </a:ext>
                  </a:extLst>
                </a:gridCol>
                <a:gridCol w="1397792">
                  <a:extLst>
                    <a:ext uri="{9D8B030D-6E8A-4147-A177-3AD203B41FA5}">
                      <a16:colId xmlns:a16="http://schemas.microsoft.com/office/drawing/2014/main" val="3803645275"/>
                    </a:ext>
                  </a:extLst>
                </a:gridCol>
                <a:gridCol w="1371599">
                  <a:extLst>
                    <a:ext uri="{9D8B030D-6E8A-4147-A177-3AD203B41FA5}">
                      <a16:colId xmlns:a16="http://schemas.microsoft.com/office/drawing/2014/main" val="416546897"/>
                    </a:ext>
                  </a:extLst>
                </a:gridCol>
                <a:gridCol w="1154904">
                  <a:extLst>
                    <a:ext uri="{9D8B030D-6E8A-4147-A177-3AD203B41FA5}">
                      <a16:colId xmlns:a16="http://schemas.microsoft.com/office/drawing/2014/main" val="1988646593"/>
                    </a:ext>
                  </a:extLst>
                </a:gridCol>
                <a:gridCol w="1273967">
                  <a:extLst>
                    <a:ext uri="{9D8B030D-6E8A-4147-A177-3AD203B41FA5}">
                      <a16:colId xmlns:a16="http://schemas.microsoft.com/office/drawing/2014/main" val="2895384343"/>
                    </a:ext>
                  </a:extLst>
                </a:gridCol>
                <a:gridCol w="1238249">
                  <a:extLst>
                    <a:ext uri="{9D8B030D-6E8A-4147-A177-3AD203B41FA5}">
                      <a16:colId xmlns:a16="http://schemas.microsoft.com/office/drawing/2014/main" val="1899844108"/>
                    </a:ext>
                  </a:extLst>
                </a:gridCol>
                <a:gridCol w="2095498">
                  <a:extLst>
                    <a:ext uri="{9D8B030D-6E8A-4147-A177-3AD203B41FA5}">
                      <a16:colId xmlns:a16="http://schemas.microsoft.com/office/drawing/2014/main" val="657793465"/>
                    </a:ext>
                  </a:extLst>
                </a:gridCol>
              </a:tblGrid>
              <a:tr h="370840">
                <a:tc>
                  <a:txBody>
                    <a:bodyPr/>
                    <a:lstStyle/>
                    <a:p>
                      <a:endParaRPr lang="en-US"/>
                    </a:p>
                  </a:txBody>
                  <a:tcPr/>
                </a:tc>
                <a:tc gridSpan="3">
                  <a:txBody>
                    <a:bodyPr/>
                    <a:lstStyle/>
                    <a:p>
                      <a:r>
                        <a:rPr lang="en-US"/>
                        <a:t>Where you are NOW </a:t>
                      </a:r>
                    </a:p>
                  </a:txBody>
                  <a:tcPr/>
                </a:tc>
                <a:tc hMerge="1">
                  <a:txBody>
                    <a:bodyPr/>
                    <a:lstStyle/>
                    <a:p>
                      <a:endParaRPr lang="en-US"/>
                    </a:p>
                  </a:txBody>
                  <a:tcPr/>
                </a:tc>
                <a:tc hMerge="1">
                  <a:txBody>
                    <a:bodyPr/>
                    <a:lstStyle/>
                    <a:p>
                      <a:endParaRPr lang="en-US"/>
                    </a:p>
                  </a:txBody>
                  <a:tcPr/>
                </a:tc>
                <a:tc gridSpan="3">
                  <a:txBody>
                    <a:bodyPr/>
                    <a:lstStyle/>
                    <a:p>
                      <a:r>
                        <a:rPr lang="en-US"/>
                        <a:t>Where you want to be in 6/12 Months</a:t>
                      </a:r>
                    </a:p>
                  </a:txBody>
                  <a:tcPr/>
                </a:tc>
                <a:tc hMerge="1">
                  <a:txBody>
                    <a:bodyPr/>
                    <a:lstStyle/>
                    <a:p>
                      <a:endParaRPr lang="en-US"/>
                    </a:p>
                  </a:txBody>
                  <a:tcPr/>
                </a:tc>
                <a:tc hMerge="1">
                  <a:txBody>
                    <a:bodyPr/>
                    <a:lstStyle/>
                    <a:p>
                      <a:endParaRPr lang="en-US"/>
                    </a:p>
                  </a:txBody>
                  <a:tcPr/>
                </a:tc>
                <a:tc>
                  <a:txBody>
                    <a:bodyPr/>
                    <a:lstStyle/>
                    <a:p>
                      <a:r>
                        <a:rPr lang="en-US"/>
                        <a:t>Development need</a:t>
                      </a:r>
                    </a:p>
                  </a:txBody>
                  <a:tcPr/>
                </a:tc>
                <a:extLst>
                  <a:ext uri="{0D108BD9-81ED-4DB2-BD59-A6C34878D82A}">
                    <a16:rowId xmlns:a16="http://schemas.microsoft.com/office/drawing/2014/main" val="2011756186"/>
                  </a:ext>
                </a:extLst>
              </a:tr>
              <a:tr h="370840">
                <a:tc>
                  <a:txBody>
                    <a:bodyPr/>
                    <a:lstStyle/>
                    <a:p>
                      <a:r>
                        <a:rPr lang="en-US"/>
                        <a:t>Knowledge</a:t>
                      </a:r>
                    </a:p>
                  </a:txBody>
                  <a:tcPr/>
                </a:tc>
                <a:tc>
                  <a:txBody>
                    <a:bodyPr/>
                    <a:lstStyle/>
                    <a:p>
                      <a:r>
                        <a:rPr lang="en-US"/>
                        <a:t>Low </a:t>
                      </a:r>
                    </a:p>
                    <a:p>
                      <a:pPr lvl="0">
                        <a:buNone/>
                      </a:pPr>
                      <a:r>
                        <a:rPr lang="en-US"/>
                        <a:t>1-4</a:t>
                      </a:r>
                    </a:p>
                    <a:p>
                      <a:pPr lvl="0">
                        <a:buNone/>
                      </a:pPr>
                      <a:endParaRPr lang="en-US"/>
                    </a:p>
                  </a:txBody>
                  <a:tcPr/>
                </a:tc>
                <a:tc>
                  <a:txBody>
                    <a:bodyPr/>
                    <a:lstStyle/>
                    <a:p>
                      <a:r>
                        <a:rPr lang="en-US"/>
                        <a:t>Med</a:t>
                      </a:r>
                    </a:p>
                    <a:p>
                      <a:pPr lvl="0">
                        <a:buNone/>
                      </a:pPr>
                      <a:r>
                        <a:rPr lang="en-US"/>
                        <a:t>5-7</a:t>
                      </a:r>
                    </a:p>
                  </a:txBody>
                  <a:tcPr/>
                </a:tc>
                <a:tc>
                  <a:txBody>
                    <a:bodyPr/>
                    <a:lstStyle/>
                    <a:p>
                      <a:r>
                        <a:rPr lang="en-US"/>
                        <a:t>High</a:t>
                      </a:r>
                    </a:p>
                    <a:p>
                      <a:pPr lvl="0">
                        <a:buNone/>
                      </a:pPr>
                      <a:r>
                        <a:rPr lang="en-US"/>
                        <a:t>8-10</a:t>
                      </a:r>
                    </a:p>
                  </a:txBody>
                  <a:tcPr/>
                </a:tc>
                <a:tc>
                  <a:txBody>
                    <a:bodyPr/>
                    <a:lstStyle/>
                    <a:p>
                      <a:r>
                        <a:rPr lang="en-US"/>
                        <a:t>Low</a:t>
                      </a:r>
                    </a:p>
                    <a:p>
                      <a:pPr lvl="0">
                        <a:buNone/>
                      </a:pPr>
                      <a:r>
                        <a:rPr lang="en-US"/>
                        <a:t>1-4</a:t>
                      </a:r>
                    </a:p>
                  </a:txBody>
                  <a:tcPr/>
                </a:tc>
                <a:tc>
                  <a:txBody>
                    <a:bodyPr/>
                    <a:lstStyle/>
                    <a:p>
                      <a:r>
                        <a:rPr lang="en-US"/>
                        <a:t>Med</a:t>
                      </a:r>
                    </a:p>
                    <a:p>
                      <a:pPr lvl="0">
                        <a:buNone/>
                      </a:pPr>
                      <a:r>
                        <a:rPr lang="en-US"/>
                        <a:t>5-7</a:t>
                      </a:r>
                    </a:p>
                  </a:txBody>
                  <a:tcPr/>
                </a:tc>
                <a:tc>
                  <a:txBody>
                    <a:bodyPr/>
                    <a:lstStyle/>
                    <a:p>
                      <a:r>
                        <a:rPr lang="en-US"/>
                        <a:t>High</a:t>
                      </a:r>
                    </a:p>
                    <a:p>
                      <a:pPr lvl="0">
                        <a:buNone/>
                      </a:pPr>
                      <a:r>
                        <a:rPr lang="en-US"/>
                        <a:t>8-10</a:t>
                      </a:r>
                    </a:p>
                  </a:txBody>
                  <a:tcPr/>
                </a:tc>
                <a:tc>
                  <a:txBody>
                    <a:bodyPr/>
                    <a:lstStyle/>
                    <a:p>
                      <a:endParaRPr lang="en-US"/>
                    </a:p>
                  </a:txBody>
                  <a:tcPr/>
                </a:tc>
                <a:extLst>
                  <a:ext uri="{0D108BD9-81ED-4DB2-BD59-A6C34878D82A}">
                    <a16:rowId xmlns:a16="http://schemas.microsoft.com/office/drawing/2014/main" val="3877126422"/>
                  </a:ext>
                </a:extLst>
              </a:tr>
              <a:tr h="370840">
                <a:tc>
                  <a:txBody>
                    <a:bodyPr/>
                    <a:lstStyle/>
                    <a:p>
                      <a:r>
                        <a:rPr lang="en-US"/>
                        <a:t>Skills</a:t>
                      </a:r>
                    </a:p>
                  </a:txBody>
                  <a:tcPr/>
                </a:tc>
                <a:tc>
                  <a:txBody>
                    <a:bodyPr/>
                    <a:lstStyle/>
                    <a:p>
                      <a:r>
                        <a:rPr lang="en-US"/>
                        <a:t>Low</a:t>
                      </a:r>
                    </a:p>
                    <a:p>
                      <a:pPr lvl="0">
                        <a:buNone/>
                      </a:pPr>
                      <a:r>
                        <a:rPr lang="en-US"/>
                        <a:t>1-4</a:t>
                      </a:r>
                    </a:p>
                  </a:txBody>
                  <a:tcPr/>
                </a:tc>
                <a:tc>
                  <a:txBody>
                    <a:bodyPr/>
                    <a:lstStyle/>
                    <a:p>
                      <a:r>
                        <a:rPr lang="en-US"/>
                        <a:t>Med</a:t>
                      </a:r>
                    </a:p>
                    <a:p>
                      <a:pPr lvl="0">
                        <a:buNone/>
                      </a:pPr>
                      <a:r>
                        <a:rPr lang="en-US"/>
                        <a:t>5-7</a:t>
                      </a:r>
                    </a:p>
                    <a:p>
                      <a:pPr lvl="0">
                        <a:buNone/>
                      </a:pPr>
                      <a:endParaRPr lang="en-US"/>
                    </a:p>
                  </a:txBody>
                  <a:tcPr/>
                </a:tc>
                <a:tc>
                  <a:txBody>
                    <a:bodyPr/>
                    <a:lstStyle/>
                    <a:p>
                      <a:r>
                        <a:rPr lang="en-US"/>
                        <a:t>High</a:t>
                      </a:r>
                    </a:p>
                    <a:p>
                      <a:pPr lvl="0">
                        <a:buNone/>
                      </a:pPr>
                      <a:r>
                        <a:rPr lang="en-US"/>
                        <a:t>8-10</a:t>
                      </a:r>
                    </a:p>
                  </a:txBody>
                  <a:tcPr/>
                </a:tc>
                <a:tc>
                  <a:txBody>
                    <a:bodyPr/>
                    <a:lstStyle/>
                    <a:p>
                      <a:r>
                        <a:rPr lang="en-US"/>
                        <a:t>Low</a:t>
                      </a:r>
                    </a:p>
                    <a:p>
                      <a:pPr lvl="0">
                        <a:buNone/>
                      </a:pPr>
                      <a:r>
                        <a:rPr lang="en-US"/>
                        <a:t>1-4</a:t>
                      </a:r>
                    </a:p>
                  </a:txBody>
                  <a:tcPr/>
                </a:tc>
                <a:tc>
                  <a:txBody>
                    <a:bodyPr/>
                    <a:lstStyle/>
                    <a:p>
                      <a:r>
                        <a:rPr lang="en-US"/>
                        <a:t>Med</a:t>
                      </a:r>
                    </a:p>
                    <a:p>
                      <a:pPr lvl="0">
                        <a:buNone/>
                      </a:pPr>
                      <a:r>
                        <a:rPr lang="en-US"/>
                        <a:t>5-7</a:t>
                      </a:r>
                    </a:p>
                  </a:txBody>
                  <a:tcPr/>
                </a:tc>
                <a:tc>
                  <a:txBody>
                    <a:bodyPr/>
                    <a:lstStyle/>
                    <a:p>
                      <a:r>
                        <a:rPr lang="en-US"/>
                        <a:t>High</a:t>
                      </a:r>
                    </a:p>
                    <a:p>
                      <a:pPr lvl="0">
                        <a:buNone/>
                      </a:pPr>
                      <a:r>
                        <a:rPr lang="en-US"/>
                        <a:t>8-10</a:t>
                      </a:r>
                    </a:p>
                  </a:txBody>
                  <a:tcPr/>
                </a:tc>
                <a:tc>
                  <a:txBody>
                    <a:bodyPr/>
                    <a:lstStyle/>
                    <a:p>
                      <a:endParaRPr lang="en-US"/>
                    </a:p>
                  </a:txBody>
                  <a:tcPr/>
                </a:tc>
                <a:extLst>
                  <a:ext uri="{0D108BD9-81ED-4DB2-BD59-A6C34878D82A}">
                    <a16:rowId xmlns:a16="http://schemas.microsoft.com/office/drawing/2014/main" val="1538021247"/>
                  </a:ext>
                </a:extLst>
              </a:tr>
              <a:tr h="370840">
                <a:tc>
                  <a:txBody>
                    <a:bodyPr/>
                    <a:lstStyle/>
                    <a:p>
                      <a:r>
                        <a:rPr lang="en-US"/>
                        <a:t>Experience</a:t>
                      </a:r>
                    </a:p>
                  </a:txBody>
                  <a:tcPr/>
                </a:tc>
                <a:tc>
                  <a:txBody>
                    <a:bodyPr/>
                    <a:lstStyle/>
                    <a:p>
                      <a:r>
                        <a:rPr lang="en-US"/>
                        <a:t>Low</a:t>
                      </a:r>
                    </a:p>
                    <a:p>
                      <a:pPr lvl="0">
                        <a:buNone/>
                      </a:pPr>
                      <a:r>
                        <a:rPr lang="en-US"/>
                        <a:t>1-4</a:t>
                      </a:r>
                    </a:p>
                  </a:txBody>
                  <a:tcPr/>
                </a:tc>
                <a:tc>
                  <a:txBody>
                    <a:bodyPr/>
                    <a:lstStyle/>
                    <a:p>
                      <a:r>
                        <a:rPr lang="en-US"/>
                        <a:t>Med</a:t>
                      </a:r>
                    </a:p>
                    <a:p>
                      <a:pPr lvl="0">
                        <a:buNone/>
                      </a:pPr>
                      <a:r>
                        <a:rPr lang="en-US"/>
                        <a:t>5-7</a:t>
                      </a:r>
                    </a:p>
                    <a:p>
                      <a:pPr lvl="0">
                        <a:buNone/>
                      </a:pPr>
                      <a:endParaRPr lang="en-US"/>
                    </a:p>
                  </a:txBody>
                  <a:tcPr/>
                </a:tc>
                <a:tc>
                  <a:txBody>
                    <a:bodyPr/>
                    <a:lstStyle/>
                    <a:p>
                      <a:r>
                        <a:rPr lang="en-US"/>
                        <a:t>High</a:t>
                      </a:r>
                    </a:p>
                    <a:p>
                      <a:pPr lvl="0">
                        <a:buNone/>
                      </a:pPr>
                      <a:r>
                        <a:rPr lang="en-US"/>
                        <a:t>8-10</a:t>
                      </a:r>
                    </a:p>
                  </a:txBody>
                  <a:tcPr/>
                </a:tc>
                <a:tc>
                  <a:txBody>
                    <a:bodyPr/>
                    <a:lstStyle/>
                    <a:p>
                      <a:r>
                        <a:rPr lang="en-US"/>
                        <a:t>Low</a:t>
                      </a:r>
                    </a:p>
                    <a:p>
                      <a:pPr lvl="0">
                        <a:buNone/>
                      </a:pPr>
                      <a:r>
                        <a:rPr lang="en-US"/>
                        <a:t>1-4</a:t>
                      </a:r>
                    </a:p>
                  </a:txBody>
                  <a:tcPr/>
                </a:tc>
                <a:tc>
                  <a:txBody>
                    <a:bodyPr/>
                    <a:lstStyle/>
                    <a:p>
                      <a:r>
                        <a:rPr lang="en-US"/>
                        <a:t>Med</a:t>
                      </a:r>
                    </a:p>
                    <a:p>
                      <a:pPr lvl="0">
                        <a:buNone/>
                      </a:pPr>
                      <a:r>
                        <a:rPr lang="en-US"/>
                        <a:t>5-7</a:t>
                      </a:r>
                    </a:p>
                  </a:txBody>
                  <a:tcPr/>
                </a:tc>
                <a:tc>
                  <a:txBody>
                    <a:bodyPr/>
                    <a:lstStyle/>
                    <a:p>
                      <a:r>
                        <a:rPr lang="en-US"/>
                        <a:t>High</a:t>
                      </a:r>
                    </a:p>
                    <a:p>
                      <a:pPr lvl="0">
                        <a:buNone/>
                      </a:pPr>
                      <a:r>
                        <a:rPr lang="en-US"/>
                        <a:t>8-10</a:t>
                      </a:r>
                    </a:p>
                  </a:txBody>
                  <a:tcPr/>
                </a:tc>
                <a:tc>
                  <a:txBody>
                    <a:bodyPr/>
                    <a:lstStyle/>
                    <a:p>
                      <a:endParaRPr lang="en-US"/>
                    </a:p>
                  </a:txBody>
                  <a:tcPr/>
                </a:tc>
                <a:extLst>
                  <a:ext uri="{0D108BD9-81ED-4DB2-BD59-A6C34878D82A}">
                    <a16:rowId xmlns:a16="http://schemas.microsoft.com/office/drawing/2014/main" val="144094960"/>
                  </a:ext>
                </a:extLst>
              </a:tr>
            </a:tbl>
          </a:graphicData>
        </a:graphic>
      </p:graphicFrame>
    </p:spTree>
    <p:extLst>
      <p:ext uri="{BB962C8B-B14F-4D97-AF65-F5344CB8AC3E}">
        <p14:creationId xmlns:p14="http://schemas.microsoft.com/office/powerpoint/2010/main" val="3634251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09307-8DEF-D57E-A528-F784B46E0F46}"/>
              </a:ext>
            </a:extLst>
          </p:cNvPr>
          <p:cNvSpPr>
            <a:spLocks noGrp="1"/>
          </p:cNvSpPr>
          <p:nvPr>
            <p:ph type="title"/>
          </p:nvPr>
        </p:nvSpPr>
        <p:spPr>
          <a:xfrm>
            <a:off x="609600" y="274638"/>
            <a:ext cx="10966847" cy="738188"/>
          </a:xfrm>
          <a:solidFill>
            <a:srgbClr val="002060"/>
          </a:solidFill>
        </p:spPr>
        <p:txBody>
          <a:bodyPr>
            <a:normAutofit fontScale="90000"/>
          </a:bodyPr>
          <a:lstStyle/>
          <a:p>
            <a:r>
              <a:rPr lang="en-US">
                <a:solidFill>
                  <a:schemeClr val="bg1"/>
                </a:solidFill>
              </a:rPr>
              <a:t>Task 5 – development needs</a:t>
            </a:r>
          </a:p>
        </p:txBody>
      </p:sp>
      <p:graphicFrame>
        <p:nvGraphicFramePr>
          <p:cNvPr id="4" name="Table 4">
            <a:extLst>
              <a:ext uri="{FF2B5EF4-FFF2-40B4-BE49-F238E27FC236}">
                <a16:creationId xmlns:a16="http://schemas.microsoft.com/office/drawing/2014/main" id="{24B2EFB4-4801-A8C5-B211-4263E167EB84}"/>
              </a:ext>
            </a:extLst>
          </p:cNvPr>
          <p:cNvGraphicFramePr>
            <a:graphicFrameLocks noGrp="1"/>
          </p:cNvGraphicFramePr>
          <p:nvPr>
            <p:ph idx="1"/>
          </p:nvPr>
        </p:nvGraphicFramePr>
        <p:xfrm>
          <a:off x="273843" y="946546"/>
          <a:ext cx="11841949" cy="4882514"/>
        </p:xfrm>
        <a:graphic>
          <a:graphicData uri="http://schemas.openxmlformats.org/drawingml/2006/table">
            <a:tbl>
              <a:tblPr firstRow="1" bandRow="1">
                <a:tableStyleId>{5C22544A-7EE6-4342-B048-85BDC9FD1C3A}</a:tableStyleId>
              </a:tblPr>
              <a:tblGrid>
                <a:gridCol w="2158696">
                  <a:extLst>
                    <a:ext uri="{9D8B030D-6E8A-4147-A177-3AD203B41FA5}">
                      <a16:colId xmlns:a16="http://schemas.microsoft.com/office/drawing/2014/main" val="2262201506"/>
                    </a:ext>
                  </a:extLst>
                </a:gridCol>
                <a:gridCol w="1040799">
                  <a:extLst>
                    <a:ext uri="{9D8B030D-6E8A-4147-A177-3AD203B41FA5}">
                      <a16:colId xmlns:a16="http://schemas.microsoft.com/office/drawing/2014/main" val="3837460005"/>
                    </a:ext>
                  </a:extLst>
                </a:gridCol>
                <a:gridCol w="860461">
                  <a:extLst>
                    <a:ext uri="{9D8B030D-6E8A-4147-A177-3AD203B41FA5}">
                      <a16:colId xmlns:a16="http://schemas.microsoft.com/office/drawing/2014/main" val="3092569323"/>
                    </a:ext>
                  </a:extLst>
                </a:gridCol>
                <a:gridCol w="1156441">
                  <a:extLst>
                    <a:ext uri="{9D8B030D-6E8A-4147-A177-3AD203B41FA5}">
                      <a16:colId xmlns:a16="http://schemas.microsoft.com/office/drawing/2014/main" val="1138643604"/>
                    </a:ext>
                  </a:extLst>
                </a:gridCol>
                <a:gridCol w="972697">
                  <a:extLst>
                    <a:ext uri="{9D8B030D-6E8A-4147-A177-3AD203B41FA5}">
                      <a16:colId xmlns:a16="http://schemas.microsoft.com/office/drawing/2014/main" val="3627460680"/>
                    </a:ext>
                  </a:extLst>
                </a:gridCol>
                <a:gridCol w="1104506">
                  <a:extLst>
                    <a:ext uri="{9D8B030D-6E8A-4147-A177-3AD203B41FA5}">
                      <a16:colId xmlns:a16="http://schemas.microsoft.com/office/drawing/2014/main" val="1391538566"/>
                    </a:ext>
                  </a:extLst>
                </a:gridCol>
                <a:gridCol w="910345">
                  <a:extLst>
                    <a:ext uri="{9D8B030D-6E8A-4147-A177-3AD203B41FA5}">
                      <a16:colId xmlns:a16="http://schemas.microsoft.com/office/drawing/2014/main" val="3842123563"/>
                    </a:ext>
                  </a:extLst>
                </a:gridCol>
                <a:gridCol w="3638004">
                  <a:extLst>
                    <a:ext uri="{9D8B030D-6E8A-4147-A177-3AD203B41FA5}">
                      <a16:colId xmlns:a16="http://schemas.microsoft.com/office/drawing/2014/main" val="3569697009"/>
                    </a:ext>
                  </a:extLst>
                </a:gridCol>
              </a:tblGrid>
              <a:tr h="523874">
                <a:tc>
                  <a:txBody>
                    <a:bodyPr/>
                    <a:lstStyle/>
                    <a:p>
                      <a:r>
                        <a:rPr lang="en-US" sz="1400"/>
                        <a:t>Knowledge</a:t>
                      </a:r>
                    </a:p>
                  </a:txBody>
                  <a:tcPr/>
                </a:tc>
                <a:tc>
                  <a:txBody>
                    <a:bodyPr/>
                    <a:lstStyle/>
                    <a:p>
                      <a:r>
                        <a:rPr lang="en-US" sz="1400"/>
                        <a:t>Low</a:t>
                      </a:r>
                    </a:p>
                    <a:p>
                      <a:pPr lvl="0">
                        <a:buNone/>
                      </a:pPr>
                      <a:r>
                        <a:rPr lang="en-US" sz="1400"/>
                        <a:t>1-4</a:t>
                      </a:r>
                    </a:p>
                  </a:txBody>
                  <a:tcPr/>
                </a:tc>
                <a:tc>
                  <a:txBody>
                    <a:bodyPr/>
                    <a:lstStyle/>
                    <a:p>
                      <a:r>
                        <a:rPr lang="en-US" sz="1400"/>
                        <a:t>Med</a:t>
                      </a:r>
                    </a:p>
                    <a:p>
                      <a:pPr lvl="0">
                        <a:buNone/>
                      </a:pPr>
                      <a:r>
                        <a:rPr lang="en-US" sz="1400"/>
                        <a:t>5-7</a:t>
                      </a:r>
                    </a:p>
                  </a:txBody>
                  <a:tcPr/>
                </a:tc>
                <a:tc>
                  <a:txBody>
                    <a:bodyPr/>
                    <a:lstStyle/>
                    <a:p>
                      <a:r>
                        <a:rPr lang="en-US" sz="1400"/>
                        <a:t>High</a:t>
                      </a:r>
                    </a:p>
                    <a:p>
                      <a:pPr lvl="0">
                        <a:buNone/>
                      </a:pPr>
                      <a:r>
                        <a:rPr lang="en-US" sz="1400"/>
                        <a:t>8-10</a:t>
                      </a:r>
                    </a:p>
                  </a:txBody>
                  <a:tcPr/>
                </a:tc>
                <a:tc>
                  <a:txBody>
                    <a:bodyPr/>
                    <a:lstStyle/>
                    <a:p>
                      <a:r>
                        <a:rPr lang="en-US" sz="1400"/>
                        <a:t>Low</a:t>
                      </a:r>
                    </a:p>
                    <a:p>
                      <a:pPr lvl="0">
                        <a:buNone/>
                      </a:pPr>
                      <a:r>
                        <a:rPr lang="en-US" sz="1400"/>
                        <a:t>1-4</a:t>
                      </a:r>
                    </a:p>
                  </a:txBody>
                  <a:tcPr/>
                </a:tc>
                <a:tc>
                  <a:txBody>
                    <a:bodyPr/>
                    <a:lstStyle/>
                    <a:p>
                      <a:r>
                        <a:rPr lang="en-US" sz="1400"/>
                        <a:t>Med</a:t>
                      </a:r>
                    </a:p>
                    <a:p>
                      <a:pPr lvl="0">
                        <a:buNone/>
                      </a:pPr>
                      <a:r>
                        <a:rPr lang="en-US" sz="1400"/>
                        <a:t>5-7</a:t>
                      </a:r>
                    </a:p>
                  </a:txBody>
                  <a:tcPr/>
                </a:tc>
                <a:tc>
                  <a:txBody>
                    <a:bodyPr/>
                    <a:lstStyle/>
                    <a:p>
                      <a:r>
                        <a:rPr lang="en-US" sz="1400"/>
                        <a:t>High</a:t>
                      </a:r>
                    </a:p>
                    <a:p>
                      <a:pPr lvl="0">
                        <a:buNone/>
                      </a:pPr>
                      <a:r>
                        <a:rPr lang="en-US" sz="1400"/>
                        <a:t>8-10</a:t>
                      </a:r>
                    </a:p>
                  </a:txBody>
                  <a:tcPr/>
                </a:tc>
                <a:tc>
                  <a:txBody>
                    <a:bodyPr/>
                    <a:lstStyle/>
                    <a:p>
                      <a:r>
                        <a:rPr lang="en-US" sz="1400"/>
                        <a:t>Development need</a:t>
                      </a:r>
                    </a:p>
                  </a:txBody>
                  <a:tcPr/>
                </a:tc>
                <a:extLst>
                  <a:ext uri="{0D108BD9-81ED-4DB2-BD59-A6C34878D82A}">
                    <a16:rowId xmlns:a16="http://schemas.microsoft.com/office/drawing/2014/main" val="374135164"/>
                  </a:ext>
                </a:extLst>
              </a:tr>
              <a:tr h="4183915">
                <a:tc>
                  <a:txBody>
                    <a:bodyPr/>
                    <a:lstStyle/>
                    <a:p>
                      <a:r>
                        <a:rPr lang="en-US" sz="1400"/>
                        <a:t>My knowledge and experience</a:t>
                      </a:r>
                    </a:p>
                    <a:p>
                      <a:pPr lvl="0">
                        <a:buNone/>
                      </a:pPr>
                      <a:r>
                        <a:rPr lang="en-US" sz="1400"/>
                        <a:t>around the management of unused material and disclosure rules requires updating and putting into practice.</a:t>
                      </a:r>
                    </a:p>
                    <a:p>
                      <a:pPr lvl="0">
                        <a:buNone/>
                      </a:pPr>
                      <a:r>
                        <a:rPr lang="en-US" sz="1400"/>
                        <a:t>Recent updated guidance from Attorney General's Office 6th Edition needs to be known.</a:t>
                      </a:r>
                    </a:p>
                    <a:p>
                      <a:pPr lvl="0">
                        <a:buNone/>
                      </a:pPr>
                      <a:r>
                        <a:rPr lang="en-US" sz="1400"/>
                        <a:t>I have working knowledge but would like to be in a position where I am able to advise and guide staff confidently and challenge 3rd party holders that I work with </a:t>
                      </a:r>
                    </a:p>
                  </a:txBody>
                  <a:tcPr/>
                </a:tc>
                <a:tc>
                  <a:txBody>
                    <a:bodyPr/>
                    <a:lstStyle/>
                    <a:p>
                      <a:r>
                        <a:rPr lang="en-US"/>
                        <a:t>  X</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r>
                        <a:rPr lang="en-US"/>
                        <a:t>X</a:t>
                      </a:r>
                    </a:p>
                  </a:txBody>
                  <a:tcPr/>
                </a:tc>
                <a:tc>
                  <a:txBody>
                    <a:bodyPr/>
                    <a:lstStyle/>
                    <a:p>
                      <a:endParaRPr lang="en-US"/>
                    </a:p>
                  </a:txBody>
                  <a:tcPr/>
                </a:tc>
                <a:tc>
                  <a:txBody>
                    <a:bodyPr/>
                    <a:lstStyle/>
                    <a:p>
                      <a:r>
                        <a:rPr lang="en-US" sz="1600"/>
                        <a:t>Improved knowledge will allow me to confidently challenge 3rd party holders of unused material that is relevant to my  investigations and their legal departments for failing to comply.</a:t>
                      </a:r>
                    </a:p>
                    <a:p>
                      <a:pPr lvl="0">
                        <a:buNone/>
                      </a:pPr>
                      <a:r>
                        <a:rPr lang="en-US" sz="1600"/>
                        <a:t>To enhance knowledge and personal practice I will:</a:t>
                      </a:r>
                    </a:p>
                    <a:p>
                      <a:pPr marL="342900" lvl="0" indent="-342900">
                        <a:buAutoNum type="arabicPeriod"/>
                      </a:pPr>
                      <a:r>
                        <a:rPr lang="en-US" sz="1600"/>
                        <a:t>Allocate time to undertake personal study of relevant sources</a:t>
                      </a:r>
                    </a:p>
                    <a:p>
                      <a:pPr marL="342900" lvl="0" indent="-342900">
                        <a:buAutoNum type="arabicPeriod"/>
                      </a:pPr>
                      <a:r>
                        <a:rPr lang="en-US" sz="1600"/>
                        <a:t>Request peer support from experienced disclosure officers</a:t>
                      </a:r>
                    </a:p>
                    <a:p>
                      <a:pPr marL="342900" lvl="0" indent="-342900">
                        <a:buAutoNum type="arabicPeriod"/>
                      </a:pPr>
                      <a:r>
                        <a:rPr lang="en-US" sz="1600"/>
                        <a:t>Review disclosure schedules</a:t>
                      </a:r>
                    </a:p>
                    <a:p>
                      <a:pPr marL="342900" lvl="0" indent="-342900">
                        <a:buAutoNum type="arabicPeriod"/>
                      </a:pPr>
                      <a:r>
                        <a:rPr lang="en-US" sz="1600"/>
                        <a:t>Undertake discussions with CPS lawyers</a:t>
                      </a:r>
                    </a:p>
                  </a:txBody>
                  <a:tcPr/>
                </a:tc>
                <a:extLst>
                  <a:ext uri="{0D108BD9-81ED-4DB2-BD59-A6C34878D82A}">
                    <a16:rowId xmlns:a16="http://schemas.microsoft.com/office/drawing/2014/main" val="3322829970"/>
                  </a:ext>
                </a:extLst>
              </a:tr>
            </a:tbl>
          </a:graphicData>
        </a:graphic>
      </p:graphicFrame>
    </p:spTree>
    <p:extLst>
      <p:ext uri="{BB962C8B-B14F-4D97-AF65-F5344CB8AC3E}">
        <p14:creationId xmlns:p14="http://schemas.microsoft.com/office/powerpoint/2010/main" val="3168252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D6187-AC78-40D6-B941-932E04A733C1}"/>
              </a:ext>
            </a:extLst>
          </p:cNvPr>
          <p:cNvSpPr>
            <a:spLocks noGrp="1"/>
          </p:cNvSpPr>
          <p:nvPr>
            <p:ph type="title"/>
          </p:nvPr>
        </p:nvSpPr>
        <p:spPr>
          <a:solidFill>
            <a:srgbClr val="002060"/>
          </a:solidFill>
        </p:spPr>
        <p:txBody>
          <a:bodyPr/>
          <a:lstStyle/>
          <a:p>
            <a:r>
              <a:rPr lang="en-GB" dirty="0">
                <a:solidFill>
                  <a:schemeClr val="bg1"/>
                </a:solidFill>
              </a:rPr>
              <a:t>Extra – tips - Paragraphs</a:t>
            </a:r>
          </a:p>
        </p:txBody>
      </p:sp>
      <p:sp>
        <p:nvSpPr>
          <p:cNvPr id="3" name="Content Placeholder 2">
            <a:extLst>
              <a:ext uri="{FF2B5EF4-FFF2-40B4-BE49-F238E27FC236}">
                <a16:creationId xmlns:a16="http://schemas.microsoft.com/office/drawing/2014/main" id="{BCBB7708-1249-412B-81E0-280BCD3A153A}"/>
              </a:ext>
            </a:extLst>
          </p:cNvPr>
          <p:cNvSpPr>
            <a:spLocks noGrp="1"/>
          </p:cNvSpPr>
          <p:nvPr>
            <p:ph idx="1"/>
          </p:nvPr>
        </p:nvSpPr>
        <p:spPr/>
        <p:txBody>
          <a:bodyPr/>
          <a:lstStyle/>
          <a:p>
            <a:r>
              <a:rPr lang="en-GB" dirty="0"/>
              <a:t>Building blocks of the essay</a:t>
            </a:r>
          </a:p>
          <a:p>
            <a:r>
              <a:rPr lang="en-GB" dirty="0"/>
              <a:t>Each paragraph should contain:</a:t>
            </a:r>
          </a:p>
          <a:p>
            <a:pPr lvl="1"/>
            <a:r>
              <a:rPr lang="en-GB" dirty="0"/>
              <a:t>A topic sentence ( or idea) that states your point</a:t>
            </a:r>
          </a:p>
          <a:p>
            <a:pPr lvl="1"/>
            <a:r>
              <a:rPr lang="en-GB" dirty="0"/>
              <a:t>An explanation of the point you are making</a:t>
            </a:r>
          </a:p>
          <a:p>
            <a:pPr lvl="1"/>
            <a:r>
              <a:rPr lang="en-GB" dirty="0"/>
              <a:t>Evidence – support your point with evidence from reading/example</a:t>
            </a:r>
          </a:p>
          <a:p>
            <a:endParaRPr lang="en-GB" dirty="0"/>
          </a:p>
        </p:txBody>
      </p:sp>
      <p:pic>
        <p:nvPicPr>
          <p:cNvPr id="4" name="Picture 3">
            <a:extLst>
              <a:ext uri="{FF2B5EF4-FFF2-40B4-BE49-F238E27FC236}">
                <a16:creationId xmlns:a16="http://schemas.microsoft.com/office/drawing/2014/main" id="{A6DAC7AF-983B-492E-A7F1-28B5A57C1267}"/>
              </a:ext>
            </a:extLst>
          </p:cNvPr>
          <p:cNvPicPr>
            <a:picLocks noChangeAspect="1"/>
          </p:cNvPicPr>
          <p:nvPr/>
        </p:nvPicPr>
        <p:blipFill>
          <a:blip r:embed="rId2"/>
          <a:stretch>
            <a:fillRect/>
          </a:stretch>
        </p:blipFill>
        <p:spPr>
          <a:xfrm>
            <a:off x="9356812" y="1676557"/>
            <a:ext cx="2651157" cy="1791583"/>
          </a:xfrm>
          <a:prstGeom prst="rect">
            <a:avLst/>
          </a:prstGeom>
        </p:spPr>
      </p:pic>
    </p:spTree>
    <p:extLst>
      <p:ext uri="{BB962C8B-B14F-4D97-AF65-F5344CB8AC3E}">
        <p14:creationId xmlns:p14="http://schemas.microsoft.com/office/powerpoint/2010/main" val="23840837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9F9E-6621-45C9-A5B2-ACB4A6DFECB9}"/>
              </a:ext>
            </a:extLst>
          </p:cNvPr>
          <p:cNvSpPr>
            <a:spLocks noGrp="1"/>
          </p:cNvSpPr>
          <p:nvPr>
            <p:ph type="title"/>
          </p:nvPr>
        </p:nvSpPr>
        <p:spPr>
          <a:solidFill>
            <a:srgbClr val="002060"/>
          </a:solidFill>
        </p:spPr>
        <p:txBody>
          <a:bodyPr/>
          <a:lstStyle/>
          <a:p>
            <a:r>
              <a:rPr lang="en-GB" dirty="0">
                <a:solidFill>
                  <a:schemeClr val="bg1"/>
                </a:solidFill>
              </a:rPr>
              <a:t>Extra tips - Signposting</a:t>
            </a:r>
          </a:p>
        </p:txBody>
      </p:sp>
      <p:sp>
        <p:nvSpPr>
          <p:cNvPr id="3" name="Content Placeholder 2">
            <a:extLst>
              <a:ext uri="{FF2B5EF4-FFF2-40B4-BE49-F238E27FC236}">
                <a16:creationId xmlns:a16="http://schemas.microsoft.com/office/drawing/2014/main" id="{ACEED9A1-F2F4-4B0F-B931-73E0EA794436}"/>
              </a:ext>
            </a:extLst>
          </p:cNvPr>
          <p:cNvSpPr>
            <a:spLocks noGrp="1"/>
          </p:cNvSpPr>
          <p:nvPr>
            <p:ph idx="1"/>
          </p:nvPr>
        </p:nvSpPr>
        <p:spPr/>
        <p:txBody>
          <a:bodyPr/>
          <a:lstStyle/>
          <a:p>
            <a:r>
              <a:rPr lang="en-GB" dirty="0"/>
              <a:t>Paragraphs will require signposts/linking – these are words you use to join sentences</a:t>
            </a:r>
          </a:p>
          <a:p>
            <a:r>
              <a:rPr lang="en-GB" dirty="0"/>
              <a:t>Will make your essay flow</a:t>
            </a:r>
          </a:p>
          <a:p>
            <a:r>
              <a:rPr lang="en-GB" dirty="0"/>
              <a:t>Academic language</a:t>
            </a:r>
          </a:p>
          <a:p>
            <a:pPr marL="0" indent="0">
              <a:buNone/>
            </a:pPr>
            <a:endParaRPr lang="en-GB" dirty="0"/>
          </a:p>
          <a:p>
            <a:endParaRPr lang="en-GB" dirty="0"/>
          </a:p>
        </p:txBody>
      </p:sp>
      <p:pic>
        <p:nvPicPr>
          <p:cNvPr id="4" name="Picture 3">
            <a:extLst>
              <a:ext uri="{FF2B5EF4-FFF2-40B4-BE49-F238E27FC236}">
                <a16:creationId xmlns:a16="http://schemas.microsoft.com/office/drawing/2014/main" id="{F00B5194-6558-458C-8F93-BE689EB20604}"/>
              </a:ext>
            </a:extLst>
          </p:cNvPr>
          <p:cNvPicPr>
            <a:picLocks noChangeAspect="1"/>
          </p:cNvPicPr>
          <p:nvPr/>
        </p:nvPicPr>
        <p:blipFill>
          <a:blip r:embed="rId3"/>
          <a:stretch>
            <a:fillRect/>
          </a:stretch>
        </p:blipFill>
        <p:spPr>
          <a:xfrm>
            <a:off x="8396378" y="2320123"/>
            <a:ext cx="2473377" cy="2477188"/>
          </a:xfrm>
          <a:prstGeom prst="rect">
            <a:avLst/>
          </a:prstGeom>
        </p:spPr>
      </p:pic>
    </p:spTree>
    <p:extLst>
      <p:ext uri="{BB962C8B-B14F-4D97-AF65-F5344CB8AC3E}">
        <p14:creationId xmlns:p14="http://schemas.microsoft.com/office/powerpoint/2010/main" val="3377853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Library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r>
              <a:rPr lang="en-GB" dirty="0"/>
              <a:t>Use the library – staff welcome enquiries</a:t>
            </a:r>
          </a:p>
          <a:p>
            <a:r>
              <a:rPr lang="en-GB" dirty="0"/>
              <a:t>College of policing library</a:t>
            </a:r>
          </a:p>
        </p:txBody>
      </p:sp>
      <p:pic>
        <p:nvPicPr>
          <p:cNvPr id="4" name="Picture 3">
            <a:extLst>
              <a:ext uri="{FF2B5EF4-FFF2-40B4-BE49-F238E27FC236}">
                <a16:creationId xmlns:a16="http://schemas.microsoft.com/office/drawing/2014/main" id="{BA229350-EE7C-DB1E-B2ED-8F519573B7C9}"/>
              </a:ext>
            </a:extLst>
          </p:cNvPr>
          <p:cNvPicPr>
            <a:picLocks noChangeAspect="1"/>
          </p:cNvPicPr>
          <p:nvPr/>
        </p:nvPicPr>
        <p:blipFill>
          <a:blip r:embed="rId3"/>
          <a:stretch>
            <a:fillRect/>
          </a:stretch>
        </p:blipFill>
        <p:spPr>
          <a:xfrm>
            <a:off x="6944285" y="2660455"/>
            <a:ext cx="4638115" cy="2597344"/>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5464E-3287-4AFF-94E2-F917E769E89F}"/>
              </a:ext>
            </a:extLst>
          </p:cNvPr>
          <p:cNvSpPr>
            <a:spLocks noGrp="1"/>
          </p:cNvSpPr>
          <p:nvPr>
            <p:ph type="title"/>
          </p:nvPr>
        </p:nvSpPr>
        <p:spPr>
          <a:solidFill>
            <a:srgbClr val="002060"/>
          </a:solidFill>
        </p:spPr>
        <p:txBody>
          <a:bodyPr/>
          <a:lstStyle/>
          <a:p>
            <a:r>
              <a:rPr lang="en-GB" dirty="0">
                <a:solidFill>
                  <a:schemeClr val="bg1"/>
                </a:solidFill>
              </a:rPr>
              <a:t>Draft submissions</a:t>
            </a:r>
          </a:p>
        </p:txBody>
      </p:sp>
      <p:sp>
        <p:nvSpPr>
          <p:cNvPr id="3" name="Content Placeholder 2">
            <a:extLst>
              <a:ext uri="{FF2B5EF4-FFF2-40B4-BE49-F238E27FC236}">
                <a16:creationId xmlns:a16="http://schemas.microsoft.com/office/drawing/2014/main" id="{7E750451-4A95-4A3E-93FB-5A8B3CCCD4BF}"/>
              </a:ext>
            </a:extLst>
          </p:cNvPr>
          <p:cNvSpPr>
            <a:spLocks noGrp="1"/>
          </p:cNvSpPr>
          <p:nvPr>
            <p:ph idx="1"/>
          </p:nvPr>
        </p:nvSpPr>
        <p:spPr/>
        <p:txBody>
          <a:bodyPr vert="horz" lIns="91440" tIns="45720" rIns="91440" bIns="45720" rtlCol="0" anchor="t">
            <a:normAutofit/>
          </a:bodyPr>
          <a:lstStyle/>
          <a:p>
            <a:r>
              <a:rPr lang="en-GB" dirty="0"/>
              <a:t>Draft submissions are welcome </a:t>
            </a:r>
          </a:p>
          <a:p>
            <a:r>
              <a:rPr lang="en-GB" dirty="0"/>
              <a:t>One draft submission per task  </a:t>
            </a:r>
          </a:p>
          <a:p>
            <a:r>
              <a:rPr lang="en-GB" dirty="0"/>
              <a:t>Cut off date – </a:t>
            </a:r>
            <a:r>
              <a:rPr lang="en-GB" b="1" dirty="0"/>
              <a:t>1st May 2025 </a:t>
            </a:r>
          </a:p>
          <a:p>
            <a:r>
              <a:rPr lang="en-GB" b="1" dirty="0"/>
              <a:t>NOT available 10.04.25 - 23.04.25</a:t>
            </a:r>
          </a:p>
          <a:p>
            <a:r>
              <a:rPr lang="en-GB" dirty="0"/>
              <a:t>Turnitin open</a:t>
            </a:r>
          </a:p>
          <a:p>
            <a:r>
              <a:rPr lang="en-GB" dirty="0"/>
              <a:t>Word document or workbook template can be submitted.</a:t>
            </a:r>
          </a:p>
        </p:txBody>
      </p:sp>
    </p:spTree>
    <p:extLst>
      <p:ext uri="{BB962C8B-B14F-4D97-AF65-F5344CB8AC3E}">
        <p14:creationId xmlns:p14="http://schemas.microsoft.com/office/powerpoint/2010/main" val="22992611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94E7B-371E-D1BC-9744-A2E9AED891A8}"/>
              </a:ext>
            </a:extLst>
          </p:cNvPr>
          <p:cNvSpPr>
            <a:spLocks noGrp="1"/>
          </p:cNvSpPr>
          <p:nvPr>
            <p:ph type="title"/>
          </p:nvPr>
        </p:nvSpPr>
        <p:spPr>
          <a:solidFill>
            <a:srgbClr val="002060"/>
          </a:solidFill>
        </p:spPr>
        <p:txBody>
          <a:bodyPr/>
          <a:lstStyle/>
          <a:p>
            <a:r>
              <a:rPr lang="en-GB" dirty="0">
                <a:solidFill>
                  <a:schemeClr val="bg1"/>
                </a:solidFill>
              </a:rPr>
              <a:t>Draft submissions</a:t>
            </a:r>
          </a:p>
        </p:txBody>
      </p:sp>
      <p:sp>
        <p:nvSpPr>
          <p:cNvPr id="3" name="Content Placeholder 2">
            <a:extLst>
              <a:ext uri="{FF2B5EF4-FFF2-40B4-BE49-F238E27FC236}">
                <a16:creationId xmlns:a16="http://schemas.microsoft.com/office/drawing/2014/main" id="{35BEFF49-B3B3-D94D-73CB-5BE00A938956}"/>
              </a:ext>
            </a:extLst>
          </p:cNvPr>
          <p:cNvSpPr>
            <a:spLocks noGrp="1"/>
          </p:cNvSpPr>
          <p:nvPr>
            <p:ph sz="half" idx="1"/>
          </p:nvPr>
        </p:nvSpPr>
        <p:spPr/>
        <p:txBody>
          <a:bodyPr/>
          <a:lstStyle/>
          <a:p>
            <a:pPr marL="0" indent="0">
              <a:buNone/>
            </a:pPr>
            <a:endParaRPr lang="en-GB" dirty="0"/>
          </a:p>
          <a:p>
            <a:pPr marL="0" indent="0">
              <a:buNone/>
            </a:pPr>
            <a:r>
              <a:rPr lang="en-GB" dirty="0"/>
              <a:t>Turnitin portal is open for draft submissions to check similarity scores</a:t>
            </a:r>
          </a:p>
        </p:txBody>
      </p:sp>
      <p:pic>
        <p:nvPicPr>
          <p:cNvPr id="5" name="Content Placeholder 4">
            <a:extLst>
              <a:ext uri="{FF2B5EF4-FFF2-40B4-BE49-F238E27FC236}">
                <a16:creationId xmlns:a16="http://schemas.microsoft.com/office/drawing/2014/main" id="{ACD3E02E-137B-E70A-9BE3-B8727608CE73}"/>
              </a:ext>
            </a:extLst>
          </p:cNvPr>
          <p:cNvPicPr>
            <a:picLocks noGrp="1" noChangeAspect="1"/>
          </p:cNvPicPr>
          <p:nvPr>
            <p:ph sz="half" idx="2"/>
          </p:nvPr>
        </p:nvPicPr>
        <p:blipFill>
          <a:blip r:embed="rId2"/>
          <a:stretch>
            <a:fillRect/>
          </a:stretch>
        </p:blipFill>
        <p:spPr>
          <a:xfrm>
            <a:off x="6711577" y="2454799"/>
            <a:ext cx="4376737" cy="2279844"/>
          </a:xfrm>
          <a:prstGeom prst="rect">
            <a:avLst/>
          </a:prstGeom>
        </p:spPr>
      </p:pic>
    </p:spTree>
    <p:extLst>
      <p:ext uri="{BB962C8B-B14F-4D97-AF65-F5344CB8AC3E}">
        <p14:creationId xmlns:p14="http://schemas.microsoft.com/office/powerpoint/2010/main" val="34682191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dirty="0">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393</TotalTime>
  <Words>1644</Words>
  <Application>Microsoft Office PowerPoint</Application>
  <PresentationFormat>Widescreen</PresentationFormat>
  <Paragraphs>223</Paragraphs>
  <Slides>30</Slides>
  <Notes>17</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Theme1.thmx first page pp</vt:lpstr>
      <vt:lpstr> BSc Professional Investigation 03.04.25 Workbook 2 Overview </vt:lpstr>
      <vt:lpstr>Workbook 2 </vt:lpstr>
      <vt:lpstr>Understanding the  Assignment</vt:lpstr>
      <vt:lpstr>Workbook 2 – Identifying key words</vt:lpstr>
      <vt:lpstr>Directive Words</vt:lpstr>
      <vt:lpstr>Limiting words</vt:lpstr>
      <vt:lpstr>Task 1</vt:lpstr>
      <vt:lpstr>Task 1 - Breakdown</vt:lpstr>
      <vt:lpstr>Critically discuss…..</vt:lpstr>
      <vt:lpstr>…..critically…..</vt:lpstr>
      <vt:lpstr>…..critically discuss….</vt:lpstr>
      <vt:lpstr>Task 1 breakdown</vt:lpstr>
      <vt:lpstr>Task 2 - Breakdown</vt:lpstr>
      <vt:lpstr>Task 2 – Victims &amp; witnesses</vt:lpstr>
      <vt:lpstr>Describe &amp; Discuss</vt:lpstr>
      <vt:lpstr>'Critically evaluate...'</vt:lpstr>
      <vt:lpstr>Critical writing v Descriptive writing</vt:lpstr>
      <vt:lpstr>Task 3</vt:lpstr>
      <vt:lpstr>Task 3 - Breakdown</vt:lpstr>
      <vt:lpstr>Reflect upon - CRITICALLY</vt:lpstr>
      <vt:lpstr>Task 4</vt:lpstr>
      <vt:lpstr>Task 5 – Personal Development Plan</vt:lpstr>
      <vt:lpstr>Task 5 </vt:lpstr>
      <vt:lpstr>Task 5 – development needs</vt:lpstr>
      <vt:lpstr>Extra – tips - Paragraphs</vt:lpstr>
      <vt:lpstr>Extra tips - Signposting</vt:lpstr>
      <vt:lpstr>Library Resources</vt:lpstr>
      <vt:lpstr>Draft submissions</vt:lpstr>
      <vt:lpstr>Draft submissions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202</cp:revision>
  <dcterms:created xsi:type="dcterms:W3CDTF">2021-10-13T07:56:41Z</dcterms:created>
  <dcterms:modified xsi:type="dcterms:W3CDTF">2025-04-03T15:29:37Z</dcterms:modified>
</cp:coreProperties>
</file>