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59" r:id="rId4"/>
    <p:sldId id="260" r:id="rId5"/>
    <p:sldId id="261" r:id="rId6"/>
    <p:sldId id="265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441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8583F7-A54C-422B-B11A-EC9AA2053E60}" type="datetimeFigureOut">
              <a:rPr lang="en-GB" smtClean="0"/>
              <a:t>20/10/2024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BCB80-C76B-4F28-99EB-E721EE0EE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562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FBCB80-C76B-4F28-99EB-E721EE0EE54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802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FBCB80-C76B-4F28-99EB-E721EE0EE54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63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FBCB80-C76B-4F28-99EB-E721EE0EE54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457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FBCB80-C76B-4F28-99EB-E721EE0EE54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99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4F3E9-F585-D2C4-4569-989EB4039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2996" y="4267832"/>
            <a:ext cx="3604497" cy="1297115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500">
                <a:solidFill>
                  <a:schemeClr val="tx2"/>
                </a:solidFill>
              </a:rPr>
              <a:t>Evaluation of Emotional</a:t>
            </a:r>
            <a:br>
              <a:rPr lang="en-GB" sz="2500">
                <a:solidFill>
                  <a:schemeClr val="tx2"/>
                </a:solidFill>
              </a:rPr>
            </a:br>
            <a:r>
              <a:rPr lang="en-GB" sz="2500">
                <a:solidFill>
                  <a:schemeClr val="tx2"/>
                </a:solidFill>
              </a:rPr>
              <a:t>Intelligence in Workplace</a:t>
            </a:r>
            <a:br>
              <a:rPr lang="en-GB" sz="2500">
                <a:solidFill>
                  <a:schemeClr val="tx2"/>
                </a:solidFill>
              </a:rPr>
            </a:br>
            <a:r>
              <a:rPr lang="en-GB" sz="2500">
                <a:solidFill>
                  <a:schemeClr val="tx2"/>
                </a:solidFill>
              </a:rPr>
              <a:t>Context Task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99DBF-7A2D-D788-B49D-8D4A59B2E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43224" y="3428999"/>
            <a:ext cx="3604268" cy="838831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900" dirty="0">
                <a:solidFill>
                  <a:schemeClr val="tx2"/>
                </a:solidFill>
              </a:rPr>
              <a:t>Developing Emotional Intelligence Skills for the Workplace BMSW6106</a:t>
            </a:r>
          </a:p>
          <a:p>
            <a:pPr algn="l">
              <a:lnSpc>
                <a:spcPct val="90000"/>
              </a:lnSpc>
            </a:pPr>
            <a:r>
              <a:rPr lang="en-GB" sz="900" dirty="0">
                <a:solidFill>
                  <a:schemeClr val="tx2"/>
                </a:solidFill>
              </a:rPr>
              <a:t>Student Name: Nicoleta </a:t>
            </a:r>
            <a:r>
              <a:rPr lang="en-GB" sz="900" dirty="0" err="1">
                <a:solidFill>
                  <a:schemeClr val="tx2"/>
                </a:solidFill>
              </a:rPr>
              <a:t>Baltaret</a:t>
            </a:r>
            <a:endParaRPr lang="en-GB" sz="900" dirty="0">
              <a:solidFill>
                <a:schemeClr val="tx2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GB" sz="900" dirty="0">
                <a:solidFill>
                  <a:schemeClr val="tx2"/>
                </a:solidFill>
              </a:rPr>
              <a:t>Student ID:2107487</a:t>
            </a:r>
          </a:p>
          <a:p>
            <a:pPr algn="l">
              <a:lnSpc>
                <a:spcPct val="90000"/>
              </a:lnSpc>
            </a:pPr>
            <a:r>
              <a:rPr lang="en-GB" sz="900" dirty="0">
                <a:solidFill>
                  <a:schemeClr val="tx2"/>
                </a:solidFill>
              </a:rPr>
              <a:t>Lecturer Name: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DACAB8A-73E0-95A7-3AFC-37D82BED22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5352" y="2333040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9403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ED8DB-0846-0C6D-0635-9C6739617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F449-73B5-D657-C210-6A57C5D019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presentation is about Emotional Intelligence. During this presentation the following topics will be explored:</a:t>
            </a:r>
          </a:p>
          <a:p>
            <a:r>
              <a:rPr lang="en-GB" dirty="0"/>
              <a:t> Reflection on mu Emotional Intelligence</a:t>
            </a:r>
          </a:p>
          <a:p>
            <a:r>
              <a:rPr lang="en-GB" dirty="0"/>
              <a:t>Assessing and Reasoning with my Emotions</a:t>
            </a:r>
          </a:p>
          <a:p>
            <a:r>
              <a:rPr lang="en-GB" dirty="0"/>
              <a:t>Improving and capitalizing with my own Emotional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860096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DFC76-4CD6-9931-E8D1-0A2E60907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1881" y="-10360"/>
            <a:ext cx="6080235" cy="802672"/>
          </a:xfrm>
        </p:spPr>
        <p:txBody>
          <a:bodyPr>
            <a:noAutofit/>
          </a:bodyPr>
          <a:lstStyle/>
          <a:p>
            <a:r>
              <a:rPr lang="en-US" sz="2800" b="1" dirty="0"/>
              <a:t>Reflecting on My Emotional Intelligence</a:t>
            </a:r>
            <a:endParaRPr lang="en-GB" sz="2800" b="1" dirty="0"/>
          </a:p>
        </p:txBody>
      </p:sp>
      <p:pic>
        <p:nvPicPr>
          <p:cNvPr id="4" name="Graphic 3" descr="Scientific Thought outline">
            <a:extLst>
              <a:ext uri="{FF2B5EF4-FFF2-40B4-BE49-F238E27FC236}">
                <a16:creationId xmlns:a16="http://schemas.microsoft.com/office/drawing/2014/main" id="{CB9BDF02-5DA4-E4EC-084D-0BD3C08832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859" y="577565"/>
            <a:ext cx="1637326" cy="2047809"/>
          </a:xfrm>
          <a:prstGeom prst="rect">
            <a:avLst/>
          </a:prstGeom>
        </p:spPr>
      </p:pic>
      <p:pic>
        <p:nvPicPr>
          <p:cNvPr id="6" name="Graphic 5" descr="Bar graph with upward trend with solid fill">
            <a:extLst>
              <a:ext uri="{FF2B5EF4-FFF2-40B4-BE49-F238E27FC236}">
                <a16:creationId xmlns:a16="http://schemas.microsoft.com/office/drawing/2014/main" id="{25FE5095-56B6-D36C-1209-35F53AFFC3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733" y="3470874"/>
            <a:ext cx="1698452" cy="1581790"/>
          </a:xfrm>
          <a:prstGeom prst="rect">
            <a:avLst/>
          </a:prstGeom>
        </p:spPr>
      </p:pic>
      <p:pic>
        <p:nvPicPr>
          <p:cNvPr id="8" name="Graphic 7" descr="Boardroom with solid fill">
            <a:extLst>
              <a:ext uri="{FF2B5EF4-FFF2-40B4-BE49-F238E27FC236}">
                <a16:creationId xmlns:a16="http://schemas.microsoft.com/office/drawing/2014/main" id="{F0A33D06-15F0-A49C-6998-49E5A3B24A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277708" y="3280446"/>
            <a:ext cx="1938704" cy="1938704"/>
          </a:xfrm>
          <a:prstGeom prst="rect">
            <a:avLst/>
          </a:prstGeom>
        </p:spPr>
      </p:pic>
      <p:pic>
        <p:nvPicPr>
          <p:cNvPr id="10" name="Graphic 9" descr="Group with solid fill">
            <a:extLst>
              <a:ext uri="{FF2B5EF4-FFF2-40B4-BE49-F238E27FC236}">
                <a16:creationId xmlns:a16="http://schemas.microsoft.com/office/drawing/2014/main" id="{4AF3260B-6B8D-0E67-EFCB-F10BBF0052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25163" y="597849"/>
            <a:ext cx="1938704" cy="19387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A5A7E57-4036-64D9-EA02-905E200D872A}"/>
              </a:ext>
            </a:extLst>
          </p:cNvPr>
          <p:cNvSpPr txBox="1"/>
          <p:nvPr/>
        </p:nvSpPr>
        <p:spPr>
          <a:xfrm>
            <a:off x="1478996" y="911099"/>
            <a:ext cx="294571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Understanding Emotional Intelligence (EI) is crucial for personal and professional success. For example it helps in managing my own emotions but also help me to manage others emotions and reactions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2D81C6-9CE8-DD15-5D38-97AB91822565}"/>
              </a:ext>
            </a:extLst>
          </p:cNvPr>
          <p:cNvSpPr txBox="1"/>
          <p:nvPr/>
        </p:nvSpPr>
        <p:spPr>
          <a:xfrm>
            <a:off x="6164316" y="976949"/>
            <a:ext cx="2895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Reflecting on my own EI, will help me to understand  how emotions influence my day-to-day interactions, my decisions, and how I handle stress or pressure which also help me as an individual to perform and grow.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EF78F6E-B9F9-5DDC-DB02-AAB0374EF341}"/>
              </a:ext>
            </a:extLst>
          </p:cNvPr>
          <p:cNvSpPr txBox="1"/>
          <p:nvPr/>
        </p:nvSpPr>
        <p:spPr>
          <a:xfrm>
            <a:off x="6051103" y="3665024"/>
            <a:ext cx="2862755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For me, communication is very important, and I've realized how essential it is to express emotions clearly while also being mindful of others' emotions.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3DD0784-5474-3F55-9142-FE8A5B1D9BE4}"/>
              </a:ext>
            </a:extLst>
          </p:cNvPr>
          <p:cNvSpPr txBox="1"/>
          <p:nvPr/>
        </p:nvSpPr>
        <p:spPr>
          <a:xfrm>
            <a:off x="84083" y="2638900"/>
            <a:ext cx="914399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>
                <a:solidFill>
                  <a:srgbClr val="00B0F0"/>
                </a:solidFill>
              </a:rPr>
              <a:t>Maintaining mental health is a priority, so I am mindful of how my emotions impact my overall well-being.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31CACC4-1944-C098-3A4B-9688DE873FC3}"/>
              </a:ext>
            </a:extLst>
          </p:cNvPr>
          <p:cNvSpPr txBox="1"/>
          <p:nvPr/>
        </p:nvSpPr>
        <p:spPr>
          <a:xfrm>
            <a:off x="1644802" y="3665023"/>
            <a:ext cx="2644969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In decision-making, I often reflect on whether my emotional state clouds my judgment, and I aim to make choices grounded in both empathy and logic.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D6EBF07-40A1-A277-2669-FBD1DA2C28CF}"/>
              </a:ext>
            </a:extLst>
          </p:cNvPr>
          <p:cNvSpPr txBox="1"/>
          <p:nvPr/>
        </p:nvSpPr>
        <p:spPr>
          <a:xfrm>
            <a:off x="157745" y="5246813"/>
            <a:ext cx="8986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So Emotional Intelligence (EI) plays a crucial role in how I understand and manage emotions, both mine and others as I've come to recognize how emotions influence me and others around me.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B91B9E1-7ADF-C609-07D6-E51C7A793586}"/>
              </a:ext>
            </a:extLst>
          </p:cNvPr>
          <p:cNvSpPr txBox="1"/>
          <p:nvPr/>
        </p:nvSpPr>
        <p:spPr>
          <a:xfrm>
            <a:off x="5334416" y="6478268"/>
            <a:ext cx="38936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Côté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2017)(Bratton, V.K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0033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3D art of a person">
            <a:extLst>
              <a:ext uri="{FF2B5EF4-FFF2-40B4-BE49-F238E27FC236}">
                <a16:creationId xmlns:a16="http://schemas.microsoft.com/office/drawing/2014/main" id="{E773AF99-B36F-4EC4-C27D-434366E54A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37" r="29522"/>
          <a:stretch/>
        </p:blipFill>
        <p:spPr>
          <a:xfrm>
            <a:off x="4842408" y="0"/>
            <a:ext cx="437216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E49E9C-2BC2-7020-AF55-2F666B5F8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3667" y="-30684"/>
            <a:ext cx="9015125" cy="1143000"/>
          </a:xfrm>
        </p:spPr>
        <p:txBody>
          <a:bodyPr>
            <a:normAutofit/>
          </a:bodyPr>
          <a:lstStyle/>
          <a:p>
            <a:r>
              <a:rPr lang="en-GB" sz="3600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Assessing and Reasoning with My Emotions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D96BAF-58CC-0F60-F125-0658BC72E7D4}"/>
              </a:ext>
            </a:extLst>
          </p:cNvPr>
          <p:cNvSpPr txBox="1"/>
          <p:nvPr/>
        </p:nvSpPr>
        <p:spPr>
          <a:xfrm>
            <a:off x="73836" y="1954698"/>
            <a:ext cx="4848161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lang="en-GB" sz="2400" b="1" dirty="0"/>
              <a:t>When I assess my emotions, I try to understand the underlying cause am I reacting out of stress, fear, or frustration? </a:t>
            </a:r>
          </a:p>
          <a:p>
            <a:pPr>
              <a:defRPr sz="2000"/>
            </a:pPr>
            <a:r>
              <a:rPr lang="en-GB" sz="2000" b="1" u="sng" dirty="0"/>
              <a:t>This helps me avoid impulsive decisions!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543259-6B23-1924-671F-4B545F10060A}"/>
              </a:ext>
            </a:extLst>
          </p:cNvPr>
          <p:cNvSpPr/>
          <p:nvPr/>
        </p:nvSpPr>
        <p:spPr>
          <a:xfrm>
            <a:off x="73836" y="3832135"/>
            <a:ext cx="5934393" cy="108623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000"/>
            </a:pPr>
            <a:r>
              <a:rPr lang="en-GB" sz="1800" dirty="0"/>
              <a:t>In communication, I use EI to ensure that I’m not only giving feedback effectively but also listening carefully to what others are saying, even if they aren’t saying it directly.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6E544D-A8AB-DED8-1CCE-FF418C5AE3C8}"/>
              </a:ext>
            </a:extLst>
          </p:cNvPr>
          <p:cNvSpPr txBox="1"/>
          <p:nvPr/>
        </p:nvSpPr>
        <p:spPr>
          <a:xfrm>
            <a:off x="99916" y="5011434"/>
            <a:ext cx="467191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lang="en-GB" sz="1600" dirty="0"/>
              <a:t>Making decisions with EI in mind means acknowledging my emotions but not letting them dictate every choice. I make sure to balance emotional responses with logical thinking, especially in challenging situations.</a:t>
            </a:r>
          </a:p>
          <a:p>
            <a:pPr>
              <a:defRPr sz="2000"/>
            </a:pPr>
            <a:r>
              <a:rPr lang="en-GB" sz="1600" dirty="0"/>
              <a:t>I find that my resilience grows when I listen to others, understand their perspectives, and adapt.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6E898D-C76D-B4BB-FA61-FE1DD099FD29}"/>
              </a:ext>
            </a:extLst>
          </p:cNvPr>
          <p:cNvSpPr txBox="1"/>
          <p:nvPr/>
        </p:nvSpPr>
        <p:spPr>
          <a:xfrm>
            <a:off x="99917" y="948993"/>
            <a:ext cx="46193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defRPr sz="2000"/>
            </a:pPr>
            <a:r>
              <a:rPr lang="en-GB" sz="1800" dirty="0">
                <a:highlight>
                  <a:srgbClr val="00FFFF"/>
                </a:highlight>
              </a:rPr>
              <a:t>Emotions are not just something I experience; they provide valuable insight into how I navigate different situations.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21D541-4430-8554-840E-0F1C77B4C9E3}"/>
              </a:ext>
            </a:extLst>
          </p:cNvPr>
          <p:cNvSpPr txBox="1"/>
          <p:nvPr/>
        </p:nvSpPr>
        <p:spPr>
          <a:xfrm>
            <a:off x="5302293" y="6457984"/>
            <a:ext cx="38417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(Pinos, V. 2006) (Jordan, P.J. 2013)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906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DAEB0-5926-4008-A96C-9D4B150FF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Improving and Capitalizing on My EI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E21F63-6C6B-7469-7FE6-78F0FB706930}"/>
              </a:ext>
            </a:extLst>
          </p:cNvPr>
          <p:cNvSpPr txBox="1"/>
          <p:nvPr/>
        </p:nvSpPr>
        <p:spPr>
          <a:xfrm>
            <a:off x="322187" y="1172161"/>
            <a:ext cx="84781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 believe emotional intelligence is something that can always be improved, and I strive to do so in various ways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9D8F94-0276-561C-D7FA-980AE4BD5198}"/>
              </a:ext>
            </a:extLst>
          </p:cNvPr>
          <p:cNvSpPr/>
          <p:nvPr/>
        </p:nvSpPr>
        <p:spPr>
          <a:xfrm>
            <a:off x="1218176" y="1943036"/>
            <a:ext cx="7582157" cy="48812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 make a conscious effort to identify situations where my emotions tend to flare up so I can better control my reactions.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0586D7-65B7-5218-7B1E-D8602C2DB43D}"/>
              </a:ext>
            </a:extLst>
          </p:cNvPr>
          <p:cNvSpPr/>
          <p:nvPr/>
        </p:nvSpPr>
        <p:spPr>
          <a:xfrm>
            <a:off x="101259" y="2691565"/>
            <a:ext cx="6885617" cy="48812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 practice the empathy consistently by actively listening to others and trying to understand their emotions and points of view.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D6B18E-0887-C3D3-77BD-7301E4018173}"/>
              </a:ext>
            </a:extLst>
          </p:cNvPr>
          <p:cNvSpPr/>
          <p:nvPr/>
        </p:nvSpPr>
        <p:spPr>
          <a:xfrm>
            <a:off x="1386942" y="3309068"/>
            <a:ext cx="7582157" cy="488125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If I overreact or cause harm through my actions, I am quick to apologize and make amends.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8705417-51D0-6849-0A2E-28042C1DD766}"/>
              </a:ext>
            </a:extLst>
          </p:cNvPr>
          <p:cNvSpPr/>
          <p:nvPr/>
        </p:nvSpPr>
        <p:spPr>
          <a:xfrm>
            <a:off x="156491" y="4052762"/>
            <a:ext cx="7582156" cy="48812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 find that staying physically active helps me manage stress and keeps my emotions balanced.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6CEE38C-B69B-6EDC-07E6-031FE931012F}"/>
              </a:ext>
            </a:extLst>
          </p:cNvPr>
          <p:cNvSpPr/>
          <p:nvPr/>
        </p:nvSpPr>
        <p:spPr>
          <a:xfrm>
            <a:off x="1515814" y="4723100"/>
            <a:ext cx="7582157" cy="48812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 learn from each experience, embrace challenges, and grow stronger emotionally.</a:t>
            </a:r>
          </a:p>
        </p:txBody>
      </p:sp>
      <p:pic>
        <p:nvPicPr>
          <p:cNvPr id="15" name="Graphic 14" descr="Brain in head with solid fill">
            <a:extLst>
              <a:ext uri="{FF2B5EF4-FFF2-40B4-BE49-F238E27FC236}">
                <a16:creationId xmlns:a16="http://schemas.microsoft.com/office/drawing/2014/main" id="{297296D6-C206-A340-8CEB-F4874B1FB0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666" y="1771927"/>
            <a:ext cx="914400" cy="914400"/>
          </a:xfrm>
          <a:prstGeom prst="rect">
            <a:avLst/>
          </a:prstGeom>
        </p:spPr>
      </p:pic>
      <p:pic>
        <p:nvPicPr>
          <p:cNvPr id="17" name="Graphic 16" descr="Connections with solid fill">
            <a:extLst>
              <a:ext uri="{FF2B5EF4-FFF2-40B4-BE49-F238E27FC236}">
                <a16:creationId xmlns:a16="http://schemas.microsoft.com/office/drawing/2014/main" id="{ADBE2282-6F5F-56F6-415F-E2903ED1CF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83967" y="2416118"/>
            <a:ext cx="914400" cy="914400"/>
          </a:xfrm>
          <a:prstGeom prst="rect">
            <a:avLst/>
          </a:prstGeom>
        </p:spPr>
      </p:pic>
      <p:pic>
        <p:nvPicPr>
          <p:cNvPr id="19" name="Graphic 18" descr="Crying face outline with solid fill">
            <a:extLst>
              <a:ext uri="{FF2B5EF4-FFF2-40B4-BE49-F238E27FC236}">
                <a16:creationId xmlns:a16="http://schemas.microsoft.com/office/drawing/2014/main" id="{F3DC5A39-06EA-73A7-CAC2-C21DFBE6FFA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2187" y="3190017"/>
            <a:ext cx="914400" cy="914400"/>
          </a:xfrm>
          <a:prstGeom prst="rect">
            <a:avLst/>
          </a:prstGeom>
        </p:spPr>
      </p:pic>
      <p:pic>
        <p:nvPicPr>
          <p:cNvPr id="21" name="Graphic 20" descr="Body builder outline">
            <a:extLst>
              <a:ext uri="{FF2B5EF4-FFF2-40B4-BE49-F238E27FC236}">
                <a16:creationId xmlns:a16="http://schemas.microsoft.com/office/drawing/2014/main" id="{13AE3165-3FF2-D3E1-C587-9FCD4C2E68D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43666" y="4540886"/>
            <a:ext cx="914400" cy="914400"/>
          </a:xfrm>
          <a:prstGeom prst="rect">
            <a:avLst/>
          </a:prstGeom>
        </p:spPr>
      </p:pic>
      <p:pic>
        <p:nvPicPr>
          <p:cNvPr id="25" name="Graphic 24" descr="Meditation with solid fill">
            <a:extLst>
              <a:ext uri="{FF2B5EF4-FFF2-40B4-BE49-F238E27FC236}">
                <a16:creationId xmlns:a16="http://schemas.microsoft.com/office/drawing/2014/main" id="{4C01F94A-950F-3980-8DD6-1B5EB5ED7AC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956511" y="3797193"/>
            <a:ext cx="914400" cy="9144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6553A23-CE1C-A05D-087D-351108874C22}"/>
              </a:ext>
            </a:extLst>
          </p:cNvPr>
          <p:cNvSpPr txBox="1"/>
          <p:nvPr/>
        </p:nvSpPr>
        <p:spPr>
          <a:xfrm>
            <a:off x="6198282" y="6087259"/>
            <a:ext cx="18257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(Gill, L.J.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205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ECED9-FE81-C6ED-362D-7B06478FC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00BA1-7035-724E-4763-1E526CFA9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 conclusion, after reflecting on my Emotional Intelligence, I have gained a deeper understanding of how my emotions influence my thoughts, actions, and relationships. By continually assessing and reasoning with my emotions, I can make more informed decisions and foster stronger connections with those around me. Also following the steps I set for myself in improving my EI will help me to continue grow.</a:t>
            </a:r>
          </a:p>
        </p:txBody>
      </p:sp>
    </p:spTree>
    <p:extLst>
      <p:ext uri="{BB962C8B-B14F-4D97-AF65-F5344CB8AC3E}">
        <p14:creationId xmlns:p14="http://schemas.microsoft.com/office/powerpoint/2010/main" val="8635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37292-A2D0-47DB-112A-863290FBF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B594BF-A31E-0264-F43D-FC9DA04679A5}"/>
              </a:ext>
            </a:extLst>
          </p:cNvPr>
          <p:cNvSpPr txBox="1"/>
          <p:nvPr/>
        </p:nvSpPr>
        <p:spPr>
          <a:xfrm>
            <a:off x="288435" y="1384142"/>
            <a:ext cx="84750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Bratton, V.K., Dodd, N.G. and Brown, F.W., 2011. The impact of emotional intelligence on accuracy of self‐awareness and leadership performance.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Leadership &amp; Organization Development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pp.127-149.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1D175-D323-9E10-F160-457D9AD790AE}"/>
              </a:ext>
            </a:extLst>
          </p:cNvPr>
          <p:cNvSpPr txBox="1"/>
          <p:nvPr/>
        </p:nvSpPr>
        <p:spPr>
          <a:xfrm>
            <a:off x="239340" y="2553371"/>
            <a:ext cx="83277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Gill, L.J., Ramsey, P.L.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Leberman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S.I., 2015. A systems approach to developing emotional intelligence using the self-awareness engine of growth model.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Systemic practice and action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pp.575-594.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F5639F-F258-C9CF-C692-347463D38732}"/>
              </a:ext>
            </a:extLst>
          </p:cNvPr>
          <p:cNvSpPr txBox="1"/>
          <p:nvPr/>
        </p:nvSpPr>
        <p:spPr>
          <a:xfrm>
            <a:off x="184108" y="3537655"/>
            <a:ext cx="877578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Jordan, P.J.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Ashkanasy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N.M., 2013. Emotional intelligence, emotional self-awareness, and team effectiveness.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Linking emotional intelligence and performance at work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145-164). Psychology Press.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9E032C-17D5-E556-F178-7180EB2DF4A6}"/>
              </a:ext>
            </a:extLst>
          </p:cNvPr>
          <p:cNvSpPr txBox="1"/>
          <p:nvPr/>
        </p:nvSpPr>
        <p:spPr>
          <a:xfrm>
            <a:off x="184108" y="4519704"/>
            <a:ext cx="868986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Pinos, V., Twigg, N.W.,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Parayitam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and Olson, B.J., 2006. Leadership in the 21st century: The effect of emotional intelligence.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Academy of Strategic Management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p.61.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82EC98-5D6C-CBAB-A22C-467E12621CC9}"/>
              </a:ext>
            </a:extLst>
          </p:cNvPr>
          <p:cNvSpPr txBox="1"/>
          <p:nvPr/>
        </p:nvSpPr>
        <p:spPr>
          <a:xfrm>
            <a:off x="110464" y="5443034"/>
            <a:ext cx="87635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Côté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2017. Enhancing managerial effectiveness via four core facets of emotional intelligence: Self-awareness, social perception, emotion understanding, and emotion regulation.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Organizational dynamics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pp.140-147.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920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861</Words>
  <Application>Microsoft Office PowerPoint</Application>
  <PresentationFormat>On-screen Show (4:3)</PresentationFormat>
  <Paragraphs>46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Calibri</vt:lpstr>
      <vt:lpstr>Office Theme</vt:lpstr>
      <vt:lpstr>Evaluation of Emotional Intelligence in Workplace Context Task 1</vt:lpstr>
      <vt:lpstr>Introduction</vt:lpstr>
      <vt:lpstr>Reflecting on My Emotional Intelligence</vt:lpstr>
      <vt:lpstr>Assessing and Reasoning with My Emotions</vt:lpstr>
      <vt:lpstr>Improving and Capitalizing on My EI</vt:lpstr>
      <vt:lpstr>Conclusion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nikki Dinca</cp:lastModifiedBy>
  <cp:revision>4</cp:revision>
  <dcterms:created xsi:type="dcterms:W3CDTF">2013-01-27T09:14:16Z</dcterms:created>
  <dcterms:modified xsi:type="dcterms:W3CDTF">2024-10-20T18:52:46Z</dcterms:modified>
  <cp:category/>
</cp:coreProperties>
</file>