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198"/>
    <p:restoredTop sz="94652"/>
  </p:normalViewPr>
  <p:slideViewPr>
    <p:cSldViewPr snapToGrid="0" snapToObjects="1">
      <p:cViewPr>
        <p:scale>
          <a:sx n="36" d="100"/>
          <a:sy n="36" d="100"/>
        </p:scale>
        <p:origin x="4696" y="32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5/5/20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tiff"/><Relationship Id="rId13" Type="http://schemas.openxmlformats.org/officeDocument/2006/relationships/image" Target="../media/image12.jpe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tiff"/><Relationship Id="rId5" Type="http://schemas.openxmlformats.org/officeDocument/2006/relationships/image" Target="../media/image4.jpeg"/><Relationship Id="rId10" Type="http://schemas.openxmlformats.org/officeDocument/2006/relationships/image" Target="../media/image9.tiff"/><Relationship Id="rId4" Type="http://schemas.openxmlformats.org/officeDocument/2006/relationships/image" Target="../media/image3.jpeg"/><Relationship Id="rId9" Type="http://schemas.openxmlformats.org/officeDocument/2006/relationships/image" Target="../media/image8.tiff"/><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826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Cylinder Head Flow Optimisation of a Spark Ignition Multi-point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Injection Engine for Motorsport Application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Name: Michael </a:t>
            </a:r>
            <a:r>
              <a:rPr lang="en-GB" altLang="en-US" sz="4000" b="1" dirty="0" err="1">
                <a:solidFill>
                  <a:srgbClr val="002060"/>
                </a:solidFill>
                <a:latin typeface="Calibri" charset="0"/>
                <a:ea typeface="Calibri" charset="0"/>
                <a:cs typeface="Calibri" charset="0"/>
              </a:rPr>
              <a:t>Cunniffe</a:t>
            </a:r>
            <a:endParaRPr lang="en-GB" altLang="en-US" sz="40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Abi Summerfield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Department: 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Programme: BSc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5400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dirty="0">
                <a:latin typeface="+mn-lt"/>
              </a:rPr>
              <a:t>In this paper the activity presented is focused on the volumetric flow rate of a cylinder heads intake and exhaust ports for competition use. Volumetric flow rate (VFR) is the study of the amount air-fuel mixture that flows through an intake port. The process of burning fuel with a mixture of air in an engine as a means of propulsion is documented craft and It is known as a craft because the easy part is to get the fuel into the cylinder but the more difficult part is supplying the air into the cylinder efficiently. There are many parameters in the cylinder head that influence an engines performance. One of those methods is empirically discussed in this paper which includes modifying the intake and exhaust port geometry. </a:t>
            </a:r>
            <a:endParaRPr lang="en-US" altLang="en-US" sz="2800" dirty="0">
              <a:latin typeface="+mn-lt"/>
            </a:endParaRPr>
          </a:p>
          <a:p>
            <a:pPr>
              <a:spcBef>
                <a:spcPct val="50000"/>
              </a:spcBef>
            </a:pPr>
            <a:r>
              <a:rPr lang="en-GB" dirty="0">
                <a:latin typeface="+mn-lt"/>
              </a:rPr>
              <a:t>The application of practical experimental procedures with the help of a Superflow-300/600 </a:t>
            </a:r>
            <a:r>
              <a:rPr lang="en-GB" dirty="0" err="1">
                <a:latin typeface="+mn-lt"/>
              </a:rPr>
              <a:t>Flowbench</a:t>
            </a:r>
            <a:r>
              <a:rPr lang="en-GB" dirty="0">
                <a:latin typeface="+mn-lt"/>
              </a:rPr>
              <a:t> to measure both the production and modified head to view effects from increasing the volume of air to and from the engine and the speed at which that volume travels through the engine. A good designed intake system can improve engine power, increase torque and volumetric efficiency” (Abdullah, 2013). To produce more horsepower from an engine you must be able to burn more fuel, one way of burning more fuel is done by increasing air supply to the engine. </a:t>
            </a:r>
            <a:endParaRPr lang="en-US" altLang="en-US" sz="2800" dirty="0">
              <a:latin typeface="+mn-lt"/>
            </a:endParaRP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86669" y="19619017"/>
            <a:ext cx="6415087" cy="949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4000" b="1" dirty="0">
                <a:latin typeface="+mn-lt"/>
              </a:rPr>
              <a:t>Motivation and Aims</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Passion for motorsport and ICE development</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To optimise a rally engine for a homologated class</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Gain mechanical hands on experience: By assembling, deconstructing an engine</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Improve theoretical understanding through experimental procedures, </a:t>
            </a:r>
            <a:r>
              <a:rPr lang="en-AU" altLang="en-US" dirty="0" err="1">
                <a:latin typeface="Arial" panose="020B0604020202020204" pitchFamily="34" charset="0"/>
                <a:cs typeface="Arial" panose="020B0604020202020204" pitchFamily="34" charset="0"/>
              </a:rPr>
              <a:t>ie</a:t>
            </a:r>
            <a:r>
              <a:rPr lang="en-AU" altLang="en-US" dirty="0">
                <a:latin typeface="Arial" panose="020B0604020202020204" pitchFamily="34" charset="0"/>
                <a:cs typeface="Arial" panose="020B0604020202020204" pitchFamily="34" charset="0"/>
              </a:rPr>
              <a:t> cylinder head flow bench testing</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Use modern theory and practices of improving an ICE power output</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Increase mass air-flow/velocity of air-flow of the TU5J4 engine</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Display and discuss flow bench results for Stock head VS Ported head graphs</a:t>
            </a:r>
          </a:p>
          <a:p>
            <a:pPr marL="342900" indent="-342900">
              <a:spcBef>
                <a:spcPct val="40000"/>
              </a:spcBef>
              <a:buFont typeface="Arial" panose="020B0604020202020204" pitchFamily="34" charset="0"/>
              <a:buChar char="•"/>
            </a:pPr>
            <a:r>
              <a:rPr lang="en-AU" altLang="en-US" dirty="0">
                <a:latin typeface="Arial" panose="020B0604020202020204" pitchFamily="34" charset="0"/>
                <a:cs typeface="Arial" panose="020B0604020202020204" pitchFamily="34" charset="0"/>
              </a:rPr>
              <a:t>Display and discuss VE and its link to the dynamometer curve</a:t>
            </a:r>
          </a:p>
          <a:p>
            <a:pPr marL="342900" indent="-342900">
              <a:spcBef>
                <a:spcPct val="40000"/>
              </a:spcBef>
              <a:buFont typeface="Arial" panose="020B0604020202020204" pitchFamily="34" charset="0"/>
              <a:buChar char="•"/>
            </a:pPr>
            <a:endParaRPr lang="en-AU" altLang="en-US" dirty="0">
              <a:latin typeface="Arial" panose="020B0604020202020204" pitchFamily="34" charset="0"/>
              <a:cs typeface="Arial" panose="020B0604020202020204" pitchFamily="34" charset="0"/>
            </a:endParaRPr>
          </a:p>
        </p:txBody>
      </p:sp>
      <p:sp>
        <p:nvSpPr>
          <p:cNvPr id="16" name="Text Box 16"/>
          <p:cNvSpPr txBox="1">
            <a:spLocks noChangeArrowheads="1"/>
          </p:cNvSpPr>
          <p:nvPr/>
        </p:nvSpPr>
        <p:spPr bwMode="auto">
          <a:xfrm>
            <a:off x="7019318" y="19414275"/>
            <a:ext cx="4958639"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t>Figure 15: Photo, 1</a:t>
            </a:r>
            <a:r>
              <a:rPr lang="en-GB" sz="2000" i="1" baseline="30000" dirty="0"/>
              <a:t>st</a:t>
            </a:r>
            <a:r>
              <a:rPr lang="en-GB" sz="2000" i="1" dirty="0"/>
              <a:t> Flow bench testing of the TU5J4 head, By</a:t>
            </a:r>
            <a:r>
              <a:rPr lang="en-GB" sz="2000" dirty="0"/>
              <a:t> (</a:t>
            </a:r>
            <a:r>
              <a:rPr lang="en-GB" sz="2000" dirty="0" err="1"/>
              <a:t>Cunniffe</a:t>
            </a:r>
            <a:r>
              <a:rPr lang="en-GB" sz="2000" dirty="0"/>
              <a:t>, 2020)</a:t>
            </a:r>
            <a:r>
              <a:rPr lang="en-GB" sz="2000" i="1" dirty="0"/>
              <a:t>.</a:t>
            </a:r>
            <a:endParaRPr lang="en-IE" sz="2000" dirty="0"/>
          </a:p>
        </p:txBody>
      </p:sp>
      <p:sp>
        <p:nvSpPr>
          <p:cNvPr id="17" name="Text Box 21"/>
          <p:cNvSpPr txBox="1">
            <a:spLocks noChangeArrowheads="1"/>
          </p:cNvSpPr>
          <p:nvPr/>
        </p:nvSpPr>
        <p:spPr bwMode="auto">
          <a:xfrm>
            <a:off x="7120124" y="10487852"/>
            <a:ext cx="294386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t>Figure 16: Photo, TU5J4 Stock intake ports By </a:t>
            </a:r>
            <a:r>
              <a:rPr lang="en-GB" sz="2000" dirty="0"/>
              <a:t>(</a:t>
            </a:r>
            <a:r>
              <a:rPr lang="en-GB" sz="2000" dirty="0" err="1"/>
              <a:t>Cunniffe</a:t>
            </a:r>
            <a:r>
              <a:rPr lang="en-GB" sz="2000" dirty="0"/>
              <a:t>, 2020)</a:t>
            </a:r>
            <a:r>
              <a:rPr lang="en-GB" sz="2000" i="1" dirty="0"/>
              <a:t>.</a:t>
            </a:r>
            <a:endParaRPr lang="en-IE" sz="2000" dirty="0"/>
          </a:p>
          <a:p>
            <a:endParaRPr lang="en-AU" altLang="en-US" sz="2000" i="1" dirty="0">
              <a:latin typeface="Times New Roman" charset="0"/>
            </a:endParaRPr>
          </a:p>
        </p:txBody>
      </p:sp>
      <p:sp>
        <p:nvSpPr>
          <p:cNvPr id="18" name="Text Box 27"/>
          <p:cNvSpPr txBox="1">
            <a:spLocks noChangeArrowheads="1"/>
          </p:cNvSpPr>
          <p:nvPr/>
        </p:nvSpPr>
        <p:spPr bwMode="auto">
          <a:xfrm>
            <a:off x="10367423" y="10485615"/>
            <a:ext cx="282575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t>Figure 17: Photo, TU5J4 Ported and Polished intake ports, By </a:t>
            </a:r>
            <a:r>
              <a:rPr lang="en-GB" sz="2000" dirty="0"/>
              <a:t>(</a:t>
            </a:r>
            <a:r>
              <a:rPr lang="en-GB" sz="2000" dirty="0" err="1"/>
              <a:t>Cunniffe</a:t>
            </a:r>
            <a:r>
              <a:rPr lang="en-GB" sz="2000" dirty="0"/>
              <a:t>, 2020)</a:t>
            </a:r>
            <a:r>
              <a:rPr lang="en-GB" sz="2000" i="1" dirty="0"/>
              <a:t>.</a:t>
            </a:r>
            <a:endParaRPr lang="en-IE" sz="2000" dirty="0"/>
          </a:p>
          <a:p>
            <a:endParaRPr lang="en-IE" sz="2000" dirty="0"/>
          </a:p>
          <a:p>
            <a:endParaRPr lang="en-AU" altLang="en-US" sz="2000" i="1" dirty="0">
              <a:latin typeface="Times New Roman" charset="0"/>
            </a:endParaRPr>
          </a:p>
        </p:txBody>
      </p:sp>
      <p:sp>
        <p:nvSpPr>
          <p:cNvPr id="22" name="Text Box 10"/>
          <p:cNvSpPr txBox="1">
            <a:spLocks noChangeArrowheads="1"/>
          </p:cNvSpPr>
          <p:nvPr/>
        </p:nvSpPr>
        <p:spPr bwMode="auto">
          <a:xfrm>
            <a:off x="14625081" y="19038761"/>
            <a:ext cx="6415088" cy="422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dirty="0"/>
              <a:t>From the first dyno session of the stock head, the engine made 147bhp @7300rpm and operating at 88% VE. The dyno power curve in figure 29 is of the ported head reading 163bhp @7300rpm operating at 98% VE. That is a +16hp gain and +10% VE gain from just removing excess material left over from the casting process.</a:t>
            </a:r>
            <a:endParaRPr lang="en-US" altLang="en-US" dirty="0"/>
          </a:p>
        </p:txBody>
      </p:sp>
      <p:sp>
        <p:nvSpPr>
          <p:cNvPr id="23" name="Text Box 11"/>
          <p:cNvSpPr txBox="1">
            <a:spLocks noChangeArrowheads="1"/>
          </p:cNvSpPr>
          <p:nvPr/>
        </p:nvSpPr>
        <p:spPr bwMode="auto">
          <a:xfrm>
            <a:off x="14637174" y="23501798"/>
            <a:ext cx="6415087" cy="7228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800" dirty="0"/>
              <a:t>Abdullah, N. R. (2013). </a:t>
            </a:r>
            <a:r>
              <a:rPr lang="en-GB" sz="1800" i="1" dirty="0"/>
              <a:t>Effects of Air Intake Pressure to the Fuel Economy and Exhaust Emissions on a Small SI Engine.</a:t>
            </a:r>
            <a:r>
              <a:rPr lang="en-GB" sz="1800" dirty="0"/>
              <a:t> Procedia Engineering.</a:t>
            </a:r>
            <a:endParaRPr lang="en-IE" sz="1800" dirty="0"/>
          </a:p>
          <a:p>
            <a:pPr>
              <a:spcBef>
                <a:spcPct val="50000"/>
              </a:spcBef>
            </a:pPr>
            <a:r>
              <a:rPr lang="en-GB" sz="1800" dirty="0"/>
              <a:t>Nagarajan, C. R. (2012). Investigation of flow during intake stroke of a single cylinder internal combustion engine. </a:t>
            </a:r>
            <a:r>
              <a:rPr lang="en-GB" sz="1800" i="1" dirty="0"/>
              <a:t>Journal of Engineering and Applied Sciences</a:t>
            </a:r>
            <a:r>
              <a:rPr lang="en-GB" sz="1800" dirty="0"/>
              <a:t>, 180-186.</a:t>
            </a:r>
            <a:endParaRPr lang="en-IE" sz="1800" dirty="0"/>
          </a:p>
          <a:p>
            <a:pPr>
              <a:spcBef>
                <a:spcPct val="50000"/>
              </a:spcBef>
            </a:pPr>
            <a:r>
              <a:rPr lang="en-GB" sz="1800" dirty="0"/>
              <a:t>Smith, P. H. (1977). </a:t>
            </a:r>
            <a:r>
              <a:rPr lang="en-GB" sz="1800" i="1" dirty="0"/>
              <a:t>The Design and Tuning of Competition Engines 6th edition.</a:t>
            </a:r>
            <a:r>
              <a:rPr lang="en-GB" sz="1800" dirty="0"/>
              <a:t> USA: Robert Bentley INC.</a:t>
            </a:r>
          </a:p>
          <a:p>
            <a:pPr>
              <a:spcBef>
                <a:spcPct val="50000"/>
              </a:spcBef>
            </a:pPr>
            <a:r>
              <a:rPr lang="en-GB" sz="1800" dirty="0"/>
              <a:t>Vizard, D. (2012). </a:t>
            </a:r>
            <a:r>
              <a:rPr lang="en-GB" sz="1800" i="1" dirty="0"/>
              <a:t>How to Port &amp; Flow Test Cylinder Heads.</a:t>
            </a:r>
            <a:r>
              <a:rPr lang="en-GB" sz="1800" dirty="0"/>
              <a:t> SA Design.</a:t>
            </a:r>
            <a:endParaRPr lang="en-IE" sz="1800" dirty="0"/>
          </a:p>
          <a:p>
            <a:pPr>
              <a:spcBef>
                <a:spcPct val="50000"/>
              </a:spcBef>
            </a:pPr>
            <a:r>
              <a:rPr lang="en-GB" sz="1800" dirty="0"/>
              <a:t>Power, A. (2020, April 3rd). AP Performance . </a:t>
            </a:r>
            <a:r>
              <a:rPr lang="en-GB" sz="1800" i="1" dirty="0"/>
              <a:t>Dyno printout sheet</a:t>
            </a:r>
            <a:r>
              <a:rPr lang="en-GB" sz="1800" dirty="0"/>
              <a:t>. Oranmore, Connaught, Galway, Ireland.</a:t>
            </a:r>
            <a:endParaRPr lang="en-IE" sz="1800" dirty="0"/>
          </a:p>
          <a:p>
            <a:pPr>
              <a:spcBef>
                <a:spcPct val="50000"/>
              </a:spcBef>
            </a:pPr>
            <a:endParaRPr lang="en-IE" sz="1400" dirty="0"/>
          </a:p>
          <a:p>
            <a:pPr>
              <a:spcBef>
                <a:spcPct val="50000"/>
              </a:spcBef>
            </a:pPr>
            <a:endParaRPr lang="en-IE" sz="1800" dirty="0"/>
          </a:p>
          <a:p>
            <a:pPr>
              <a:spcBef>
                <a:spcPct val="50000"/>
              </a:spcBef>
            </a:pPr>
            <a:endParaRPr lang="en-AU" altLang="en-US" sz="3600" b="1" dirty="0">
              <a:ea typeface="Arial" charset="0"/>
              <a:cs typeface="Arial" charset="0"/>
            </a:endParaRPr>
          </a:p>
        </p:txBody>
      </p:sp>
      <p:sp>
        <p:nvSpPr>
          <p:cNvPr id="26" name="Text Box 28"/>
          <p:cNvSpPr txBox="1">
            <a:spLocks noChangeArrowheads="1"/>
          </p:cNvSpPr>
          <p:nvPr/>
        </p:nvSpPr>
        <p:spPr bwMode="auto">
          <a:xfrm>
            <a:off x="14704210" y="14614964"/>
            <a:ext cx="6410325" cy="1796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1800" i="1" dirty="0"/>
              <a:t>Figure 29: Image, Optimised head Peugeot 106 GTI dyno printout sheet, By </a:t>
            </a:r>
            <a:r>
              <a:rPr lang="en-GB" sz="1800" dirty="0"/>
              <a:t>(AP Performance , 2020)</a:t>
            </a:r>
            <a:r>
              <a:rPr lang="en-GB" sz="1800" i="1" dirty="0"/>
              <a:t>.</a:t>
            </a:r>
            <a:endParaRPr lang="en-IE" sz="1800" dirty="0"/>
          </a:p>
          <a:p>
            <a:pPr>
              <a:spcBef>
                <a:spcPct val="50000"/>
              </a:spcBef>
            </a:pPr>
            <a:endParaRPr lang="en-AU" altLang="en-US" sz="2800" b="1" dirty="0">
              <a:solidFill>
                <a:srgbClr val="FF0000"/>
              </a:solidFill>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18502915" y="6733056"/>
            <a:ext cx="2700710" cy="2658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1800" i="1" dirty="0"/>
              <a:t>Figure 20: Photo, Shot from the AP Performance workshop of the car on the rolling road, By </a:t>
            </a:r>
            <a:r>
              <a:rPr lang="en-GB" sz="1800" dirty="0"/>
              <a:t>(</a:t>
            </a:r>
            <a:r>
              <a:rPr lang="en-GB" sz="1800" dirty="0" err="1"/>
              <a:t>Cunniffe</a:t>
            </a:r>
            <a:r>
              <a:rPr lang="en-GB" sz="1800" dirty="0"/>
              <a:t>, 2020)</a:t>
            </a:r>
            <a:r>
              <a:rPr lang="en-GB" sz="1800" i="1" dirty="0"/>
              <a:t>.</a:t>
            </a:r>
            <a:endParaRPr lang="en-IE" sz="1800" dirty="0"/>
          </a:p>
          <a:p>
            <a:pPr>
              <a:spcBef>
                <a:spcPct val="50000"/>
              </a:spcBef>
            </a:pPr>
            <a:endParaRPr lang="en-AU" altLang="en-US" sz="2000" i="1" dirty="0">
              <a:latin typeface="Times New Roman" charset="0"/>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44" name="Picture 43">
            <a:extLst>
              <a:ext uri="{FF2B5EF4-FFF2-40B4-BE49-F238E27FC236}">
                <a16:creationId xmlns:a16="http://schemas.microsoft.com/office/drawing/2014/main" id="{297C427F-A640-3C45-95E6-CCF15F82B2BE}"/>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6903741" y="7339139"/>
            <a:ext cx="3362917" cy="2943860"/>
          </a:xfrm>
          <a:prstGeom prst="rect">
            <a:avLst/>
          </a:prstGeom>
          <a:noFill/>
          <a:ln>
            <a:noFill/>
          </a:ln>
        </p:spPr>
      </p:pic>
      <p:pic>
        <p:nvPicPr>
          <p:cNvPr id="46" name="Picture 45">
            <a:extLst>
              <a:ext uri="{FF2B5EF4-FFF2-40B4-BE49-F238E27FC236}">
                <a16:creationId xmlns:a16="http://schemas.microsoft.com/office/drawing/2014/main" id="{0410CCD3-23AE-9C4C-93DE-F63C1C85ACF3}"/>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a:off x="10182242" y="7272985"/>
            <a:ext cx="3362918" cy="3076169"/>
          </a:xfrm>
          <a:prstGeom prst="rect">
            <a:avLst/>
          </a:prstGeom>
          <a:noFill/>
          <a:ln>
            <a:noFill/>
          </a:ln>
        </p:spPr>
      </p:pic>
      <p:pic>
        <p:nvPicPr>
          <p:cNvPr id="49" name="Picture 48">
            <a:extLst>
              <a:ext uri="{FF2B5EF4-FFF2-40B4-BE49-F238E27FC236}">
                <a16:creationId xmlns:a16="http://schemas.microsoft.com/office/drawing/2014/main" id="{FD7C82CD-FBBB-3944-A2D3-341185A468CE}"/>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26792" y="15867585"/>
            <a:ext cx="3829050" cy="3523154"/>
          </a:xfrm>
          <a:prstGeom prst="rect">
            <a:avLst/>
          </a:prstGeom>
          <a:noFill/>
          <a:ln>
            <a:noFill/>
          </a:ln>
        </p:spPr>
      </p:pic>
      <p:pic>
        <p:nvPicPr>
          <p:cNvPr id="51" name="Picture 50">
            <a:extLst>
              <a:ext uri="{FF2B5EF4-FFF2-40B4-BE49-F238E27FC236}">
                <a16:creationId xmlns:a16="http://schemas.microsoft.com/office/drawing/2014/main" id="{3BAE8ADD-1B9B-2C47-9F97-8B567AA6BE4E}"/>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5104247" y="10926859"/>
            <a:ext cx="5365115" cy="3853180"/>
          </a:xfrm>
          <a:prstGeom prst="rect">
            <a:avLst/>
          </a:prstGeom>
          <a:noFill/>
          <a:ln>
            <a:noFill/>
          </a:ln>
        </p:spPr>
      </p:pic>
      <p:pic>
        <p:nvPicPr>
          <p:cNvPr id="29" name="Picture 28">
            <a:extLst>
              <a:ext uri="{FF2B5EF4-FFF2-40B4-BE49-F238E27FC236}">
                <a16:creationId xmlns:a16="http://schemas.microsoft.com/office/drawing/2014/main" id="{055856D8-340F-9B4F-8CA4-A689E1429349}"/>
              </a:ext>
            </a:extLst>
          </p:cNvPr>
          <p:cNvPicPr>
            <a:picLocks noChangeAspect="1"/>
          </p:cNvPicPr>
          <p:nvPr/>
        </p:nvPicPr>
        <p:blipFill>
          <a:blip r:embed="rId8"/>
          <a:stretch>
            <a:fillRect/>
          </a:stretch>
        </p:blipFill>
        <p:spPr>
          <a:xfrm>
            <a:off x="166113" y="2343903"/>
            <a:ext cx="2843785" cy="2743200"/>
          </a:xfrm>
          <a:prstGeom prst="rect">
            <a:avLst/>
          </a:prstGeom>
        </p:spPr>
      </p:pic>
      <p:pic>
        <p:nvPicPr>
          <p:cNvPr id="35" name="Picture 34">
            <a:extLst>
              <a:ext uri="{FF2B5EF4-FFF2-40B4-BE49-F238E27FC236}">
                <a16:creationId xmlns:a16="http://schemas.microsoft.com/office/drawing/2014/main" id="{8E3F9595-3980-CD41-B9B5-50C840CCAB9F}"/>
              </a:ext>
            </a:extLst>
          </p:cNvPr>
          <p:cNvPicPr>
            <a:picLocks noChangeAspect="1"/>
          </p:cNvPicPr>
          <p:nvPr/>
        </p:nvPicPr>
        <p:blipFill>
          <a:blip r:embed="rId9"/>
          <a:stretch>
            <a:fillRect/>
          </a:stretch>
        </p:blipFill>
        <p:spPr>
          <a:xfrm>
            <a:off x="7659048" y="28950673"/>
            <a:ext cx="1373925" cy="1272673"/>
          </a:xfrm>
          <a:prstGeom prst="rect">
            <a:avLst/>
          </a:prstGeom>
        </p:spPr>
      </p:pic>
      <p:pic>
        <p:nvPicPr>
          <p:cNvPr id="52" name="Picture 51">
            <a:extLst>
              <a:ext uri="{FF2B5EF4-FFF2-40B4-BE49-F238E27FC236}">
                <a16:creationId xmlns:a16="http://schemas.microsoft.com/office/drawing/2014/main" id="{1C6A84D0-8D8C-AF4D-94B5-2699C9CED4F2}"/>
              </a:ext>
            </a:extLst>
          </p:cNvPr>
          <p:cNvPicPr>
            <a:picLocks noChangeAspect="1"/>
          </p:cNvPicPr>
          <p:nvPr/>
        </p:nvPicPr>
        <p:blipFill>
          <a:blip r:embed="rId10"/>
          <a:stretch>
            <a:fillRect/>
          </a:stretch>
        </p:blipFill>
        <p:spPr>
          <a:xfrm>
            <a:off x="3882917" y="29184930"/>
            <a:ext cx="3237207" cy="922741"/>
          </a:xfrm>
          <a:prstGeom prst="rect">
            <a:avLst/>
          </a:prstGeom>
        </p:spPr>
      </p:pic>
      <p:pic>
        <p:nvPicPr>
          <p:cNvPr id="53" name="Picture 52">
            <a:extLst>
              <a:ext uri="{FF2B5EF4-FFF2-40B4-BE49-F238E27FC236}">
                <a16:creationId xmlns:a16="http://schemas.microsoft.com/office/drawing/2014/main" id="{BF6084F8-A91D-214A-8D9D-0A59246827F1}"/>
              </a:ext>
            </a:extLst>
          </p:cNvPr>
          <p:cNvPicPr>
            <a:picLocks noChangeAspect="1"/>
          </p:cNvPicPr>
          <p:nvPr/>
        </p:nvPicPr>
        <p:blipFill>
          <a:blip r:embed="rId11"/>
          <a:stretch>
            <a:fillRect/>
          </a:stretch>
        </p:blipFill>
        <p:spPr>
          <a:xfrm>
            <a:off x="127447" y="29228995"/>
            <a:ext cx="3648368" cy="788605"/>
          </a:xfrm>
          <a:prstGeom prst="rect">
            <a:avLst/>
          </a:prstGeom>
        </p:spPr>
      </p:pic>
      <p:pic>
        <p:nvPicPr>
          <p:cNvPr id="56" name="Picture 55">
            <a:extLst>
              <a:ext uri="{FF2B5EF4-FFF2-40B4-BE49-F238E27FC236}">
                <a16:creationId xmlns:a16="http://schemas.microsoft.com/office/drawing/2014/main" id="{C3A68BA6-FCDF-1D4C-BE6F-1F75C0AF6D69}"/>
              </a:ext>
            </a:extLst>
          </p:cNvPr>
          <p:cNvPicPr/>
          <p:nvPr/>
        </p:nvPicPr>
        <p:blipFill>
          <a:blip r:embed="rId12">
            <a:extLst>
              <a:ext uri="{28A0092B-C50C-407E-A947-70E740481C1C}">
                <a14:useLocalDpi xmlns:a14="http://schemas.microsoft.com/office/drawing/2010/main" val="0"/>
              </a:ext>
            </a:extLst>
          </a:blip>
          <a:srcRect/>
          <a:stretch>
            <a:fillRect/>
          </a:stretch>
        </p:blipFill>
        <p:spPr bwMode="auto">
          <a:xfrm>
            <a:off x="15104247" y="6962213"/>
            <a:ext cx="3463290" cy="3824605"/>
          </a:xfrm>
          <a:prstGeom prst="rect">
            <a:avLst/>
          </a:prstGeom>
          <a:noFill/>
          <a:ln>
            <a:noFill/>
          </a:ln>
        </p:spPr>
      </p:pic>
      <p:pic>
        <p:nvPicPr>
          <p:cNvPr id="57" name="Picture 56">
            <a:extLst>
              <a:ext uri="{FF2B5EF4-FFF2-40B4-BE49-F238E27FC236}">
                <a16:creationId xmlns:a16="http://schemas.microsoft.com/office/drawing/2014/main" id="{D9C3863A-8805-EC4C-8A0B-43B349401200}"/>
              </a:ext>
            </a:extLst>
          </p:cNvPr>
          <p:cNvPicPr/>
          <p:nvPr/>
        </p:nvPicPr>
        <p:blipFill>
          <a:blip r:embed="rId13">
            <a:extLst>
              <a:ext uri="{28A0092B-C50C-407E-A947-70E740481C1C}">
                <a14:useLocalDpi xmlns:a14="http://schemas.microsoft.com/office/drawing/2010/main" val="0"/>
              </a:ext>
            </a:extLst>
          </a:blip>
          <a:srcRect/>
          <a:stretch>
            <a:fillRect/>
          </a:stretch>
        </p:blipFill>
        <p:spPr bwMode="auto">
          <a:xfrm>
            <a:off x="7558247" y="24919406"/>
            <a:ext cx="5819335" cy="3883427"/>
          </a:xfrm>
          <a:prstGeom prst="rect">
            <a:avLst/>
          </a:prstGeom>
          <a:noFill/>
          <a:ln>
            <a:noFill/>
          </a:ln>
        </p:spPr>
      </p:pic>
      <p:sp>
        <p:nvSpPr>
          <p:cNvPr id="58" name="TextBox 57">
            <a:extLst>
              <a:ext uri="{FF2B5EF4-FFF2-40B4-BE49-F238E27FC236}">
                <a16:creationId xmlns:a16="http://schemas.microsoft.com/office/drawing/2014/main" id="{ACAAA745-8853-6848-A9AF-A1B22DF30F4C}"/>
              </a:ext>
            </a:extLst>
          </p:cNvPr>
          <p:cNvSpPr txBox="1"/>
          <p:nvPr/>
        </p:nvSpPr>
        <p:spPr>
          <a:xfrm>
            <a:off x="7126793" y="11986287"/>
            <a:ext cx="6165189" cy="3416320"/>
          </a:xfrm>
          <a:prstGeom prst="rect">
            <a:avLst/>
          </a:prstGeom>
          <a:noFill/>
        </p:spPr>
        <p:txBody>
          <a:bodyPr wrap="square" rtlCol="0">
            <a:spAutoFit/>
          </a:bodyPr>
          <a:lstStyle/>
          <a:p>
            <a:r>
              <a:rPr lang="en-GB" sz="2400" dirty="0">
                <a:cs typeface="Arial" panose="020B0604020202020204" pitchFamily="34" charset="0"/>
              </a:rPr>
              <a:t>increasing the output of an engine by removing excess rough material from the casting process. As stated by (Nagarajan, 2012) porting refers to “removing the excess material to create greater port geometry”, which in turn improves the mass airflow of the cylinder head. As </a:t>
            </a:r>
            <a:r>
              <a:rPr lang="en-GB" sz="2400" dirty="0" err="1">
                <a:cs typeface="Arial" panose="020B0604020202020204" pitchFamily="34" charset="0"/>
              </a:rPr>
              <a:t>decribed</a:t>
            </a:r>
            <a:r>
              <a:rPr lang="en-GB" sz="2400" dirty="0">
                <a:cs typeface="Arial" panose="020B0604020202020204" pitchFamily="34" charset="0"/>
              </a:rPr>
              <a:t> by (Vizard, 2012)</a:t>
            </a:r>
            <a:r>
              <a:rPr lang="en-IE" sz="2400" dirty="0">
                <a:cs typeface="Arial" panose="020B0604020202020204" pitchFamily="34" charset="0"/>
              </a:rPr>
              <a:t> </a:t>
            </a:r>
            <a:r>
              <a:rPr lang="en-GB" sz="2400" dirty="0">
                <a:cs typeface="Arial" panose="020B0604020202020204" pitchFamily="34" charset="0"/>
              </a:rPr>
              <a:t>Polishing refers to the “smoothening out the ports to make sure there is as little friction to slow the velocity of the air”</a:t>
            </a:r>
            <a:r>
              <a:rPr lang="en-IE" sz="2400" dirty="0"/>
              <a:t>.</a:t>
            </a:r>
            <a:endParaRPr lang="en-US" sz="2400" dirty="0"/>
          </a:p>
        </p:txBody>
      </p:sp>
      <p:sp>
        <p:nvSpPr>
          <p:cNvPr id="59" name="TextBox 58">
            <a:extLst>
              <a:ext uri="{FF2B5EF4-FFF2-40B4-BE49-F238E27FC236}">
                <a16:creationId xmlns:a16="http://schemas.microsoft.com/office/drawing/2014/main" id="{E40A4A54-9B81-4D44-973E-122316A44583}"/>
              </a:ext>
            </a:extLst>
          </p:cNvPr>
          <p:cNvSpPr txBox="1"/>
          <p:nvPr/>
        </p:nvSpPr>
        <p:spPr>
          <a:xfrm>
            <a:off x="6974062" y="6414586"/>
            <a:ext cx="2771977" cy="646331"/>
          </a:xfrm>
          <a:prstGeom prst="rect">
            <a:avLst/>
          </a:prstGeom>
          <a:noFill/>
        </p:spPr>
        <p:txBody>
          <a:bodyPr wrap="none" rtlCol="0">
            <a:spAutoFit/>
          </a:bodyPr>
          <a:lstStyle/>
          <a:p>
            <a:r>
              <a:rPr lang="en-US" sz="3600" b="1" dirty="0"/>
              <a:t>Methodology</a:t>
            </a:r>
          </a:p>
        </p:txBody>
      </p:sp>
      <mc:AlternateContent xmlns:mc="http://schemas.openxmlformats.org/markup-compatibility/2006">
        <mc:Choice xmlns:a14="http://schemas.microsoft.com/office/drawing/2010/main" Requires="a14">
          <p:sp>
            <p:nvSpPr>
              <p:cNvPr id="60" name="TextBox 59">
                <a:extLst>
                  <a:ext uri="{FF2B5EF4-FFF2-40B4-BE49-F238E27FC236}">
                    <a16:creationId xmlns:a16="http://schemas.microsoft.com/office/drawing/2014/main" id="{B66AF43E-843C-5147-B5FC-62BA3D6D6E40}"/>
                  </a:ext>
                </a:extLst>
              </p:cNvPr>
              <p:cNvSpPr txBox="1"/>
              <p:nvPr/>
            </p:nvSpPr>
            <p:spPr>
              <a:xfrm>
                <a:off x="7111013" y="20284859"/>
                <a:ext cx="6713805" cy="4354718"/>
              </a:xfrm>
              <a:prstGeom prst="rect">
                <a:avLst/>
              </a:prstGeom>
              <a:noFill/>
            </p:spPr>
            <p:txBody>
              <a:bodyPr wrap="square" rtlCol="0">
                <a:spAutoFit/>
              </a:bodyPr>
              <a:lstStyle/>
              <a:p>
                <a14:m>
                  <m:oMath xmlns:m="http://schemas.openxmlformats.org/officeDocument/2006/math">
                    <m:f>
                      <m:fPr>
                        <m:type m:val="skw"/>
                        <m:ctrlPr>
                          <a:rPr lang="en-IE" sz="2400" i="1"/>
                        </m:ctrlPr>
                      </m:fPr>
                      <m:num>
                        <m:r>
                          <a:rPr lang="en-GB" sz="2400" i="1"/>
                          <m:t>𝐿𝑣</m:t>
                        </m:r>
                      </m:num>
                      <m:den>
                        <m:r>
                          <a:rPr lang="en-GB" sz="2400" i="1"/>
                          <m:t> ∅</m:t>
                        </m:r>
                        <m:r>
                          <a:rPr lang="en-GB" sz="2400" i="1"/>
                          <m:t>𝑣</m:t>
                        </m:r>
                      </m:den>
                    </m:f>
                    <m:r>
                      <a:rPr lang="en-GB" sz="2400" i="1"/>
                      <m:t>:0.05, 0.10, 0.15, 0.20, 0.25, 0.30, 0.35, 0.40</m:t>
                    </m:r>
                    <m:r>
                      <a:rPr lang="en-GB" sz="2400" b="0" i="1" smtClean="0">
                        <a:latin typeface="Cambria Math" panose="02040503050406030204" pitchFamily="18" charset="0"/>
                      </a:rPr>
                      <m:t> </m:t>
                    </m:r>
                    <m:r>
                      <m:rPr>
                        <m:nor/>
                      </m:rPr>
                      <a:rPr lang="en-GB" sz="2400">
                        <a:cs typeface="Arial" panose="020B0604020202020204" pitchFamily="34" charset="0"/>
                      </a:rPr>
                      <m:t>and</m:t>
                    </m:r>
                    <m:r>
                      <m:rPr>
                        <m:nor/>
                      </m:rPr>
                      <a:rPr lang="en-GB" sz="2400">
                        <a:cs typeface="Arial" panose="020B0604020202020204" pitchFamily="34" charset="0"/>
                      </a:rPr>
                      <m:t> </m:t>
                    </m:r>
                    <m:r>
                      <m:rPr>
                        <m:nor/>
                      </m:rPr>
                      <a:rPr lang="en-GB" sz="2400">
                        <a:cs typeface="Arial" panose="020B0604020202020204" pitchFamily="34" charset="0"/>
                      </a:rPr>
                      <m:t>in</m:t>
                    </m:r>
                    <m:r>
                      <m:rPr>
                        <m:nor/>
                      </m:rPr>
                      <a:rPr lang="en-GB" sz="2400">
                        <a:cs typeface="Arial" panose="020B0604020202020204" pitchFamily="34" charset="0"/>
                      </a:rPr>
                      <m:t> </m:t>
                    </m:r>
                    <m:r>
                      <m:rPr>
                        <m:nor/>
                      </m:rPr>
                      <a:rPr lang="en-GB" sz="2400">
                        <a:cs typeface="Arial" panose="020B0604020202020204" pitchFamily="34" charset="0"/>
                      </a:rPr>
                      <m:t>order</m:t>
                    </m:r>
                    <m:r>
                      <m:rPr>
                        <m:nor/>
                      </m:rPr>
                      <a:rPr lang="en-GB" sz="2400">
                        <a:cs typeface="Arial" panose="020B0604020202020204" pitchFamily="34" charset="0"/>
                      </a:rPr>
                      <m:t> </m:t>
                    </m:r>
                    <m:r>
                      <m:rPr>
                        <m:nor/>
                      </m:rPr>
                      <a:rPr lang="en-GB" sz="2400">
                        <a:cs typeface="Arial" panose="020B0604020202020204" pitchFamily="34" charset="0"/>
                      </a:rPr>
                      <m:t>to</m:t>
                    </m:r>
                    <m:r>
                      <m:rPr>
                        <m:nor/>
                      </m:rPr>
                      <a:rPr lang="en-GB" sz="2400">
                        <a:cs typeface="Arial" panose="020B0604020202020204" pitchFamily="34" charset="0"/>
                      </a:rPr>
                      <m:t> </m:t>
                    </m:r>
                    <m:r>
                      <m:rPr>
                        <m:nor/>
                      </m:rPr>
                      <a:rPr lang="en-GB" sz="2400">
                        <a:cs typeface="Arial" panose="020B0604020202020204" pitchFamily="34" charset="0"/>
                      </a:rPr>
                      <m:t>obtain</m:t>
                    </m:r>
                    <m:r>
                      <m:rPr>
                        <m:nor/>
                      </m:rPr>
                      <a:rPr lang="en-GB" sz="2400">
                        <a:cs typeface="Arial" panose="020B0604020202020204" pitchFamily="34" charset="0"/>
                      </a:rPr>
                      <m:t> </m:t>
                    </m:r>
                    <m:r>
                      <m:rPr>
                        <m:nor/>
                      </m:rPr>
                      <a:rPr lang="en-GB" sz="2400">
                        <a:cs typeface="Arial" panose="020B0604020202020204" pitchFamily="34" charset="0"/>
                      </a:rPr>
                      <m:t>the</m:t>
                    </m:r>
                    <m:r>
                      <m:rPr>
                        <m:nor/>
                      </m:rPr>
                      <a:rPr lang="en-GB" sz="2400">
                        <a:cs typeface="Arial" panose="020B0604020202020204" pitchFamily="34" charset="0"/>
                      </a:rPr>
                      <m:t> </m:t>
                    </m:r>
                    <m:r>
                      <m:rPr>
                        <m:nor/>
                      </m:rPr>
                      <a:rPr lang="en-GB" sz="2400">
                        <a:cs typeface="Arial" panose="020B0604020202020204" pitchFamily="34" charset="0"/>
                      </a:rPr>
                      <m:t>valve</m:t>
                    </m:r>
                    <m:r>
                      <m:rPr>
                        <m:nor/>
                      </m:rPr>
                      <a:rPr lang="en-GB" sz="2400">
                        <a:cs typeface="Arial" panose="020B0604020202020204" pitchFamily="34" charset="0"/>
                      </a:rPr>
                      <m:t> </m:t>
                    </m:r>
                    <m:r>
                      <m:rPr>
                        <m:nor/>
                      </m:rPr>
                      <a:rPr lang="en-GB" sz="2400">
                        <a:cs typeface="Arial" panose="020B0604020202020204" pitchFamily="34" charset="0"/>
                      </a:rPr>
                      <m:t>lift</m:t>
                    </m:r>
                    <m:r>
                      <m:rPr>
                        <m:nor/>
                      </m:rPr>
                      <a:rPr lang="en-GB" sz="2400">
                        <a:cs typeface="Arial" panose="020B0604020202020204" pitchFamily="34" charset="0"/>
                      </a:rPr>
                      <m:t> </m:t>
                    </m:r>
                    <m:r>
                      <m:rPr>
                        <m:nor/>
                      </m:rPr>
                      <a:rPr lang="en-GB" sz="2400">
                        <a:cs typeface="Arial" panose="020B0604020202020204" pitchFamily="34" charset="0"/>
                      </a:rPr>
                      <m:t>increment</m:t>
                    </m:r>
                    <m:r>
                      <m:rPr>
                        <m:nor/>
                      </m:rPr>
                      <a:rPr lang="en-GB" sz="2400">
                        <a:cs typeface="Arial" panose="020B0604020202020204" pitchFamily="34" charset="0"/>
                      </a:rPr>
                      <m:t>, </m:t>
                    </m:r>
                    <m:r>
                      <m:rPr>
                        <m:nor/>
                      </m:rPr>
                      <a:rPr lang="en-GB" sz="2400">
                        <a:cs typeface="Arial" panose="020B0604020202020204" pitchFamily="34" charset="0"/>
                      </a:rPr>
                      <m:t>the</m:t>
                    </m:r>
                    <m:r>
                      <m:rPr>
                        <m:nor/>
                      </m:rPr>
                      <a:rPr lang="en-GB" sz="2400">
                        <a:cs typeface="Arial" panose="020B0604020202020204" pitchFamily="34" charset="0"/>
                      </a:rPr>
                      <m:t> </m:t>
                    </m:r>
                    <m:r>
                      <m:rPr>
                        <m:nor/>
                      </m:rPr>
                      <a:rPr lang="en-GB" sz="2400">
                        <a:cs typeface="Arial" panose="020B0604020202020204" pitchFamily="34" charset="0"/>
                      </a:rPr>
                      <m:t>valve</m:t>
                    </m:r>
                    <m:r>
                      <m:rPr>
                        <m:nor/>
                      </m:rPr>
                      <a:rPr lang="en-GB" sz="2400">
                        <a:cs typeface="Arial" panose="020B0604020202020204" pitchFamily="34" charset="0"/>
                      </a:rPr>
                      <m:t> </m:t>
                    </m:r>
                    <m:r>
                      <m:rPr>
                        <m:nor/>
                      </m:rPr>
                      <a:rPr lang="en-GB" sz="2400">
                        <a:cs typeface="Arial" panose="020B0604020202020204" pitchFamily="34" charset="0"/>
                      </a:rPr>
                      <m:t>diameter</m:t>
                    </m:r>
                    <m:r>
                      <m:rPr>
                        <m:nor/>
                      </m:rPr>
                      <a:rPr lang="en-GB" sz="2400">
                        <a:cs typeface="Arial" panose="020B0604020202020204" pitchFamily="34" charset="0"/>
                      </a:rPr>
                      <m:t> </m:t>
                    </m:r>
                    <m:r>
                      <m:rPr>
                        <m:nor/>
                      </m:rPr>
                      <a:rPr lang="en-GB" sz="2400">
                        <a:cs typeface="Arial" panose="020B0604020202020204" pitchFamily="34" charset="0"/>
                      </a:rPr>
                      <m:t>was</m:t>
                    </m:r>
                    <m:r>
                      <m:rPr>
                        <m:nor/>
                      </m:rPr>
                      <a:rPr lang="en-GB" sz="2400">
                        <a:cs typeface="Arial" panose="020B0604020202020204" pitchFamily="34" charset="0"/>
                      </a:rPr>
                      <m:t> </m:t>
                    </m:r>
                    <m:r>
                      <m:rPr>
                        <m:nor/>
                      </m:rPr>
                      <a:rPr lang="en-GB" sz="2400">
                        <a:cs typeface="Arial" panose="020B0604020202020204" pitchFamily="34" charset="0"/>
                      </a:rPr>
                      <m:t>multiplied</m:t>
                    </m:r>
                    <m:r>
                      <m:rPr>
                        <m:nor/>
                      </m:rPr>
                      <a:rPr lang="en-GB" sz="2400">
                        <a:cs typeface="Arial" panose="020B0604020202020204" pitchFamily="34" charset="0"/>
                      </a:rPr>
                      <m:t> </m:t>
                    </m:r>
                    <m:r>
                      <m:rPr>
                        <m:nor/>
                      </m:rPr>
                      <a:rPr lang="en-GB" sz="2400">
                        <a:cs typeface="Arial" panose="020B0604020202020204" pitchFamily="34" charset="0"/>
                      </a:rPr>
                      <m:t>for</m:t>
                    </m:r>
                    <m:r>
                      <m:rPr>
                        <m:nor/>
                      </m:rPr>
                      <a:rPr lang="en-GB" sz="2400">
                        <a:cs typeface="Arial" panose="020B0604020202020204" pitchFamily="34" charset="0"/>
                      </a:rPr>
                      <m:t> </m:t>
                    </m:r>
                    <m:r>
                      <m:rPr>
                        <m:nor/>
                      </m:rPr>
                      <a:rPr lang="en-GB" sz="2400">
                        <a:cs typeface="Arial" panose="020B0604020202020204" pitchFamily="34" charset="0"/>
                      </a:rPr>
                      <m:t>each</m:t>
                    </m:r>
                    <m:r>
                      <m:rPr>
                        <m:nor/>
                      </m:rPr>
                      <a:rPr lang="en-GB" sz="2400">
                        <a:cs typeface="Arial" panose="020B0604020202020204" pitchFamily="34" charset="0"/>
                      </a:rPr>
                      <m:t> </m:t>
                    </m:r>
                    <m:r>
                      <m:rPr>
                        <m:nor/>
                      </m:rPr>
                      <a:rPr lang="en-GB" sz="2400">
                        <a:cs typeface="Arial" panose="020B0604020202020204" pitchFamily="34" charset="0"/>
                      </a:rPr>
                      <m:t>of</m:t>
                    </m:r>
                    <m:r>
                      <m:rPr>
                        <m:nor/>
                      </m:rPr>
                      <a:rPr lang="en-GB" sz="2400">
                        <a:cs typeface="Arial" panose="020B0604020202020204" pitchFamily="34" charset="0"/>
                      </a:rPr>
                      <m:t> </m:t>
                    </m:r>
                    <m:r>
                      <m:rPr>
                        <m:nor/>
                      </m:rPr>
                      <a:rPr lang="en-GB" sz="2400">
                        <a:cs typeface="Arial" panose="020B0604020202020204" pitchFamily="34" charset="0"/>
                      </a:rPr>
                      <m:t>the</m:t>
                    </m:r>
                    <m:r>
                      <m:rPr>
                        <m:nor/>
                      </m:rPr>
                      <a:rPr lang="en-GB" sz="2400">
                        <a:cs typeface="Arial" panose="020B0604020202020204" pitchFamily="34" charset="0"/>
                      </a:rPr>
                      <m:t> 8 </m:t>
                    </m:r>
                    <m:r>
                      <m:rPr>
                        <m:nor/>
                      </m:rPr>
                      <a:rPr lang="en-GB" sz="2400">
                        <a:cs typeface="Arial" panose="020B0604020202020204" pitchFamily="34" charset="0"/>
                      </a:rPr>
                      <m:t>L</m:t>
                    </m:r>
                    <m:r>
                      <m:rPr>
                        <m:nor/>
                      </m:rPr>
                      <a:rPr lang="en-GB" sz="2400">
                        <a:cs typeface="Arial" panose="020B0604020202020204" pitchFamily="34" charset="0"/>
                      </a:rPr>
                      <m:t>/</m:t>
                    </m:r>
                    <m:r>
                      <m:rPr>
                        <m:nor/>
                      </m:rPr>
                      <a:rPr lang="en-GB" sz="2400">
                        <a:cs typeface="Arial" panose="020B0604020202020204" pitchFamily="34" charset="0"/>
                      </a:rPr>
                      <m:t>D</m:t>
                    </m:r>
                    <m:r>
                      <m:rPr>
                        <m:nor/>
                      </m:rPr>
                      <a:rPr lang="en-GB" sz="2400">
                        <a:cs typeface="Arial" panose="020B0604020202020204" pitchFamily="34" charset="0"/>
                      </a:rPr>
                      <m:t> </m:t>
                    </m:r>
                    <m:r>
                      <m:rPr>
                        <m:nor/>
                      </m:rPr>
                      <a:rPr lang="en-GB" sz="2400">
                        <a:cs typeface="Arial" panose="020B0604020202020204" pitchFamily="34" charset="0"/>
                      </a:rPr>
                      <m:t>ratios</m:t>
                    </m:r>
                    <m:r>
                      <m:rPr>
                        <m:nor/>
                      </m:rPr>
                      <a:rPr lang="en-GB" sz="2400">
                        <a:cs typeface="Arial" panose="020B0604020202020204" pitchFamily="34" charset="0"/>
                      </a:rPr>
                      <m:t>.</m:t>
                    </m:r>
                  </m:oMath>
                </a14:m>
                <a:r>
                  <a:rPr lang="en-US" sz="2400" dirty="0">
                    <a:cs typeface="Arial" panose="020B0604020202020204" pitchFamily="34" charset="0"/>
                  </a:rPr>
                  <a:t> CFM values are recorded for each valve lift and then a conversion is done to find VFR. </a:t>
                </a:r>
                <a:endParaRPr lang="en-GB" sz="2400" i="1" dirty="0">
                  <a:cs typeface="Arial" panose="020B0604020202020204" pitchFamily="34" charset="0"/>
                </a:endParaRPr>
              </a:p>
              <a:p>
                <a14:m>
                  <m:oMath xmlns:m="http://schemas.openxmlformats.org/officeDocument/2006/math">
                    <m:r>
                      <a:rPr lang="en-GB" sz="2400" i="1"/>
                      <m:t>𝑉𝐹𝑅</m:t>
                    </m:r>
                    <m:r>
                      <a:rPr lang="en-GB" sz="2400" i="1"/>
                      <m:t>= </m:t>
                    </m:r>
                    <m:f>
                      <m:fPr>
                        <m:ctrlPr>
                          <a:rPr lang="en-IE" sz="2400" i="1"/>
                        </m:ctrlPr>
                      </m:fPr>
                      <m:num>
                        <m:r>
                          <a:rPr lang="en-GB" sz="2400" i="1"/>
                          <m:t>𝐶𝐹𝑀</m:t>
                        </m:r>
                      </m:num>
                      <m:den>
                        <m:r>
                          <a:rPr lang="en-GB" sz="2400" i="1"/>
                          <m:t>3600</m:t>
                        </m:r>
                      </m:den>
                    </m:f>
                    <m:r>
                      <a:rPr lang="en-GB" sz="2400" i="1"/>
                      <m:t>×1.7</m:t>
                    </m:r>
                  </m:oMath>
                </a14:m>
                <a:r>
                  <a:rPr lang="en-IE" sz="2400" dirty="0"/>
                  <a:t> </a:t>
                </a:r>
                <a:r>
                  <a:rPr lang="en-IE" sz="2400" dirty="0">
                    <a:cs typeface="Arial" panose="020B0604020202020204" pitchFamily="34" charset="0"/>
                  </a:rPr>
                  <a:t>at this point you can calculate the air-flow velocity (FV). </a:t>
                </a:r>
                <a:endParaRPr lang="en-GB" sz="2400" i="1" dirty="0">
                  <a:cs typeface="Arial" panose="020B0604020202020204" pitchFamily="34" charset="0"/>
                </a:endParaRPr>
              </a:p>
              <a:p>
                <a14:m>
                  <m:oMathPara xmlns:m="http://schemas.openxmlformats.org/officeDocument/2006/math">
                    <m:oMathParaPr>
                      <m:jc m:val="centerGroup"/>
                    </m:oMathParaPr>
                    <m:oMath xmlns:m="http://schemas.openxmlformats.org/officeDocument/2006/math">
                      <m:r>
                        <a:rPr lang="en-GB" sz="2400" i="1"/>
                        <m:t>𝐹𝑉</m:t>
                      </m:r>
                      <m:r>
                        <a:rPr lang="en-GB" sz="2400" i="1"/>
                        <m:t>= </m:t>
                      </m:r>
                      <m:f>
                        <m:fPr>
                          <m:ctrlPr>
                            <a:rPr lang="en-IE" sz="2400" i="1"/>
                          </m:ctrlPr>
                        </m:fPr>
                        <m:num>
                          <m:r>
                            <a:rPr lang="en-GB" sz="2400" i="1"/>
                            <m:t>𝑉𝐹𝑅</m:t>
                          </m:r>
                        </m:num>
                        <m:den>
                          <m:r>
                            <a:rPr lang="en-GB" sz="2400" i="1"/>
                            <m:t>𝜋</m:t>
                          </m:r>
                          <m:sSup>
                            <m:sSupPr>
                              <m:ctrlPr>
                                <a:rPr lang="en-IE" sz="2400" i="1"/>
                              </m:ctrlPr>
                            </m:sSupPr>
                            <m:e>
                              <m:r>
                                <a:rPr lang="en-GB" sz="2400" i="1"/>
                                <m:t>𝑟</m:t>
                              </m:r>
                            </m:e>
                            <m:sup>
                              <m:r>
                                <a:rPr lang="en-GB" sz="2400" i="1"/>
                                <m:t>2</m:t>
                              </m:r>
                            </m:sup>
                          </m:sSup>
                          <m:d>
                            <m:dPr>
                              <m:ctrlPr>
                                <a:rPr lang="en-IE" sz="2400" i="1"/>
                              </m:ctrlPr>
                            </m:dPr>
                            <m:e>
                              <m:r>
                                <a:rPr lang="en-GB" sz="2400" i="1"/>
                                <m:t>𝑣𝑎𝑙𝑣𝑒</m:t>
                              </m:r>
                              <m:r>
                                <a:rPr lang="en-GB" sz="2400" i="1"/>
                                <m:t> </m:t>
                              </m:r>
                              <m:r>
                                <a:rPr lang="en-GB" sz="2400" i="1"/>
                                <m:t>h𝑒𝑎𝑑</m:t>
                              </m:r>
                              <m:r>
                                <a:rPr lang="en-GB" sz="2400" i="1"/>
                                <m:t> ∅</m:t>
                              </m:r>
                            </m:e>
                          </m:d>
                          <m:r>
                            <a:rPr lang="en-GB" sz="2400" i="1"/>
                            <m:t>− </m:t>
                          </m:r>
                          <m:r>
                            <a:rPr lang="en-GB" sz="2400" i="1"/>
                            <m:t>𝜋</m:t>
                          </m:r>
                          <m:sSup>
                            <m:sSupPr>
                              <m:ctrlPr>
                                <a:rPr lang="en-IE" sz="2400" i="1"/>
                              </m:ctrlPr>
                            </m:sSupPr>
                            <m:e>
                              <m:r>
                                <a:rPr lang="en-GB" sz="2400" i="1"/>
                                <m:t>𝑟</m:t>
                              </m:r>
                            </m:e>
                            <m:sup>
                              <m:r>
                                <a:rPr lang="en-GB" sz="2400" i="1"/>
                                <m:t>2</m:t>
                              </m:r>
                            </m:sup>
                          </m:sSup>
                          <m:r>
                            <a:rPr lang="en-GB" sz="2400" i="1"/>
                            <m:t>(</m:t>
                          </m:r>
                          <m:r>
                            <a:rPr lang="en-GB" sz="2400" i="1"/>
                            <m:t>𝑣𝑎𝑙𝑣𝑒</m:t>
                          </m:r>
                          <m:r>
                            <a:rPr lang="en-GB" sz="2400" i="1"/>
                            <m:t> </m:t>
                          </m:r>
                          <m:r>
                            <a:rPr lang="en-GB" sz="2400" i="1"/>
                            <m:t>𝑠𝑡𝑒𝑚</m:t>
                          </m:r>
                          <m:r>
                            <a:rPr lang="en-GB" sz="2400" i="1"/>
                            <m:t> ∅) </m:t>
                          </m:r>
                        </m:den>
                      </m:f>
                    </m:oMath>
                  </m:oMathPara>
                </a14:m>
                <a:endParaRPr lang="en-IE" sz="2400" dirty="0"/>
              </a:p>
              <a:p>
                <a:endParaRPr lang="en-IE" sz="2400" dirty="0"/>
              </a:p>
              <a:p>
                <a:endParaRPr lang="en-US" sz="2400" dirty="0"/>
              </a:p>
            </p:txBody>
          </p:sp>
        </mc:Choice>
        <mc:Fallback>
          <p:sp>
            <p:nvSpPr>
              <p:cNvPr id="60" name="TextBox 59">
                <a:extLst>
                  <a:ext uri="{FF2B5EF4-FFF2-40B4-BE49-F238E27FC236}">
                    <a16:creationId xmlns:a16="http://schemas.microsoft.com/office/drawing/2014/main" id="{B66AF43E-843C-5147-B5FC-62BA3D6D6E40}"/>
                  </a:ext>
                </a:extLst>
              </p:cNvPr>
              <p:cNvSpPr txBox="1">
                <a:spLocks noRot="1" noChangeAspect="1" noMove="1" noResize="1" noEditPoints="1" noAdjustHandles="1" noChangeArrowheads="1" noChangeShapeType="1" noTextEdit="1"/>
              </p:cNvSpPr>
              <p:nvPr/>
            </p:nvSpPr>
            <p:spPr>
              <a:xfrm>
                <a:off x="7111013" y="20284859"/>
                <a:ext cx="6713805" cy="4354718"/>
              </a:xfrm>
              <a:prstGeom prst="rect">
                <a:avLst/>
              </a:prstGeom>
              <a:blipFill>
                <a:blip r:embed="rId14"/>
                <a:stretch>
                  <a:fillRect l="-5472" t="-17151" r="-4717"/>
                </a:stretch>
              </a:blipFill>
            </p:spPr>
            <p:txBody>
              <a:bodyPr/>
              <a:lstStyle/>
              <a:p>
                <a:r>
                  <a:rPr lang="en-US">
                    <a:noFill/>
                  </a:rPr>
                  <a:t> </a:t>
                </a:r>
              </a:p>
            </p:txBody>
          </p:sp>
        </mc:Fallback>
      </mc:AlternateContent>
      <p:sp>
        <p:nvSpPr>
          <p:cNvPr id="61" name="TextBox 60">
            <a:extLst>
              <a:ext uri="{FF2B5EF4-FFF2-40B4-BE49-F238E27FC236}">
                <a16:creationId xmlns:a16="http://schemas.microsoft.com/office/drawing/2014/main" id="{A5D957D1-82CA-F94B-8472-E91FCAA0BA6B}"/>
              </a:ext>
            </a:extLst>
          </p:cNvPr>
          <p:cNvSpPr txBox="1"/>
          <p:nvPr/>
        </p:nvSpPr>
        <p:spPr>
          <a:xfrm>
            <a:off x="10962513" y="15988501"/>
            <a:ext cx="3076170" cy="3046988"/>
          </a:xfrm>
          <a:prstGeom prst="rect">
            <a:avLst/>
          </a:prstGeom>
          <a:noFill/>
        </p:spPr>
        <p:txBody>
          <a:bodyPr wrap="square" rtlCol="0">
            <a:spAutoFit/>
          </a:bodyPr>
          <a:lstStyle/>
          <a:p>
            <a:r>
              <a:rPr lang="en-GB" sz="2400" dirty="0" err="1">
                <a:cs typeface="Arial" panose="020B0604020202020204" pitchFamily="34" charset="0"/>
              </a:rPr>
              <a:t>Flowbench</a:t>
            </a:r>
            <a:r>
              <a:rPr lang="en-GB" sz="2400" dirty="0">
                <a:cs typeface="Arial" panose="020B0604020202020204" pitchFamily="34" charset="0"/>
              </a:rPr>
              <a:t> that we tested in the intake and exhaust ports from both of the Peugeot TU5J4 heads which was done at a pressure drop of 25” of H</a:t>
            </a:r>
            <a:r>
              <a:rPr lang="en-GB" sz="2400" baseline="-25000" dirty="0">
                <a:cs typeface="Arial" panose="020B0604020202020204" pitchFamily="34" charset="0"/>
              </a:rPr>
              <a:t>2</a:t>
            </a:r>
            <a:r>
              <a:rPr lang="en-GB" sz="2400" dirty="0">
                <a:cs typeface="Arial" panose="020B0604020202020204" pitchFamily="34" charset="0"/>
              </a:rPr>
              <a:t>O of pressure drop.</a:t>
            </a:r>
            <a:endParaRPr lang="en-US" sz="2400" dirty="0">
              <a:cs typeface="Arial" panose="020B0604020202020204" pitchFamily="34" charset="0"/>
            </a:endParaRPr>
          </a:p>
        </p:txBody>
      </p:sp>
      <p:sp>
        <p:nvSpPr>
          <p:cNvPr id="62" name="TextBox 61">
            <a:extLst>
              <a:ext uri="{FF2B5EF4-FFF2-40B4-BE49-F238E27FC236}">
                <a16:creationId xmlns:a16="http://schemas.microsoft.com/office/drawing/2014/main" id="{ADFFA0C9-4F62-E74D-A704-FCDDBB0B1E67}"/>
              </a:ext>
            </a:extLst>
          </p:cNvPr>
          <p:cNvSpPr txBox="1"/>
          <p:nvPr/>
        </p:nvSpPr>
        <p:spPr>
          <a:xfrm>
            <a:off x="7659048" y="24408749"/>
            <a:ext cx="1561325" cy="646331"/>
          </a:xfrm>
          <a:prstGeom prst="rect">
            <a:avLst/>
          </a:prstGeom>
          <a:noFill/>
        </p:spPr>
        <p:txBody>
          <a:bodyPr wrap="none" rtlCol="0">
            <a:spAutoFit/>
          </a:bodyPr>
          <a:lstStyle/>
          <a:p>
            <a:r>
              <a:rPr lang="en-US" sz="3600" b="1" dirty="0"/>
              <a:t>Results</a:t>
            </a:r>
          </a:p>
        </p:txBody>
      </p:sp>
      <p:sp>
        <p:nvSpPr>
          <p:cNvPr id="63" name="TextBox 62">
            <a:extLst>
              <a:ext uri="{FF2B5EF4-FFF2-40B4-BE49-F238E27FC236}">
                <a16:creationId xmlns:a16="http://schemas.microsoft.com/office/drawing/2014/main" id="{7779D489-C039-2949-87AC-DDECBAD7A174}"/>
              </a:ext>
            </a:extLst>
          </p:cNvPr>
          <p:cNvSpPr txBox="1"/>
          <p:nvPr/>
        </p:nvSpPr>
        <p:spPr>
          <a:xfrm flipH="1">
            <a:off x="15104246" y="15495174"/>
            <a:ext cx="5365115" cy="3416320"/>
          </a:xfrm>
          <a:prstGeom prst="rect">
            <a:avLst/>
          </a:prstGeom>
          <a:noFill/>
        </p:spPr>
        <p:txBody>
          <a:bodyPr wrap="square" rtlCol="0">
            <a:spAutoFit/>
          </a:bodyPr>
          <a:lstStyle/>
          <a:p>
            <a:r>
              <a:rPr lang="en-US" sz="2400" dirty="0"/>
              <a:t>The table/graph in figure 21 is the CFM readings taken from the </a:t>
            </a:r>
            <a:r>
              <a:rPr lang="en-US" sz="2400" dirty="0" err="1"/>
              <a:t>flowbench</a:t>
            </a:r>
            <a:r>
              <a:rPr lang="en-US" sz="2400" dirty="0"/>
              <a:t>, at first glance you notice that CFM rises as the valve lift increases. Ported head shows greater volume of air-flow as a larger surface area = more volume. It can be observed at 11.2mm valve lift where the stock head is at (131CFM) and the ported head is at (148CFM)</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453</TotalTime>
  <Words>941</Words>
  <Application>Microsoft Macintosh PowerPoint</Application>
  <PresentationFormat>Custom</PresentationFormat>
  <Paragraphs>50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Dympna Cunniffe</cp:lastModifiedBy>
  <cp:revision>39</cp:revision>
  <dcterms:created xsi:type="dcterms:W3CDTF">2016-02-25T08:27:32Z</dcterms:created>
  <dcterms:modified xsi:type="dcterms:W3CDTF">2020-05-05T11:15:46Z</dcterms:modified>
</cp:coreProperties>
</file>