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70" r:id="rId2"/>
    <p:sldId id="271" r:id="rId3"/>
    <p:sldId id="274" r:id="rId4"/>
    <p:sldId id="364" r:id="rId5"/>
    <p:sldId id="273" r:id="rId6"/>
    <p:sldId id="365" r:id="rId7"/>
    <p:sldId id="337" r:id="rId8"/>
    <p:sldId id="366" r:id="rId9"/>
    <p:sldId id="265" r:id="rId10"/>
    <p:sldId id="367"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0822F813-78B7-43CE-8D1E-DF0E666D3353}">
          <p14:sldIdLst>
            <p14:sldId id="270"/>
            <p14:sldId id="271"/>
            <p14:sldId id="274"/>
            <p14:sldId id="364"/>
            <p14:sldId id="273"/>
            <p14:sldId id="365"/>
            <p14:sldId id="337"/>
            <p14:sldId id="366"/>
            <p14:sldId id="265"/>
            <p14:sldId id="36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875" autoAdjust="0"/>
    <p:restoredTop sz="94660"/>
  </p:normalViewPr>
  <p:slideViewPr>
    <p:cSldViewPr snapToGrid="0">
      <p:cViewPr varScale="1">
        <p:scale>
          <a:sx n="78" d="100"/>
          <a:sy n="78" d="100"/>
        </p:scale>
        <p:origin x="111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F531D8-8D6C-47FD-8A56-69494DC2FD76}" type="datetimeFigureOut">
              <a:rPr lang="en-GB" smtClean="0"/>
              <a:t>13/10/2025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128C0C-BF40-42FA-BF79-48676C7A9918}" type="slidenum">
              <a:rPr lang="en-GB" smtClean="0"/>
              <a:t>‹#›</a:t>
            </a:fld>
            <a:endParaRPr lang="en-GB"/>
          </a:p>
        </p:txBody>
      </p:sp>
    </p:spTree>
    <p:extLst>
      <p:ext uri="{BB962C8B-B14F-4D97-AF65-F5344CB8AC3E}">
        <p14:creationId xmlns:p14="http://schemas.microsoft.com/office/powerpoint/2010/main" val="810863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F531D8-8D6C-47FD-8A56-69494DC2FD76}" type="datetimeFigureOut">
              <a:rPr lang="en-GB" smtClean="0"/>
              <a:t>13/10/2025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128C0C-BF40-42FA-BF79-48676C7A9918}" type="slidenum">
              <a:rPr lang="en-GB" smtClean="0"/>
              <a:t>‹#›</a:t>
            </a:fld>
            <a:endParaRPr lang="en-GB"/>
          </a:p>
        </p:txBody>
      </p:sp>
    </p:spTree>
    <p:extLst>
      <p:ext uri="{BB962C8B-B14F-4D97-AF65-F5344CB8AC3E}">
        <p14:creationId xmlns:p14="http://schemas.microsoft.com/office/powerpoint/2010/main" val="29659913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F531D8-8D6C-47FD-8A56-69494DC2FD76}" type="datetimeFigureOut">
              <a:rPr lang="en-GB" smtClean="0"/>
              <a:t>13/10/2025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128C0C-BF40-42FA-BF79-48676C7A9918}" type="slidenum">
              <a:rPr lang="en-GB" smtClean="0"/>
              <a:t>‹#›</a:t>
            </a:fld>
            <a:endParaRPr lang="en-GB"/>
          </a:p>
        </p:txBody>
      </p:sp>
    </p:spTree>
    <p:extLst>
      <p:ext uri="{BB962C8B-B14F-4D97-AF65-F5344CB8AC3E}">
        <p14:creationId xmlns:p14="http://schemas.microsoft.com/office/powerpoint/2010/main" val="10128167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AF531D8-8D6C-47FD-8A56-69494DC2FD76}" type="datetimeFigureOut">
              <a:rPr lang="en-GB" smtClean="0"/>
              <a:t>13/10/2025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128C0C-BF40-42FA-BF79-48676C7A9918}" type="slidenum">
              <a:rPr lang="en-GB" smtClean="0"/>
              <a:t>‹#›</a:t>
            </a:fld>
            <a:endParaRPr lang="en-GB"/>
          </a:p>
        </p:txBody>
      </p:sp>
    </p:spTree>
    <p:extLst>
      <p:ext uri="{BB962C8B-B14F-4D97-AF65-F5344CB8AC3E}">
        <p14:creationId xmlns:p14="http://schemas.microsoft.com/office/powerpoint/2010/main" val="8682426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AF531D8-8D6C-47FD-8A56-69494DC2FD76}" type="datetimeFigureOut">
              <a:rPr lang="en-GB" smtClean="0"/>
              <a:t>13/10/2025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5128C0C-BF40-42FA-BF79-48676C7A9918}" type="slidenum">
              <a:rPr lang="en-GB" smtClean="0"/>
              <a:t>‹#›</a:t>
            </a:fld>
            <a:endParaRPr lang="en-GB"/>
          </a:p>
        </p:txBody>
      </p:sp>
    </p:spTree>
    <p:extLst>
      <p:ext uri="{BB962C8B-B14F-4D97-AF65-F5344CB8AC3E}">
        <p14:creationId xmlns:p14="http://schemas.microsoft.com/office/powerpoint/2010/main" val="28928319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AF531D8-8D6C-47FD-8A56-69494DC2FD76}" type="datetimeFigureOut">
              <a:rPr lang="en-GB" smtClean="0"/>
              <a:t>13/10/2025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5128C0C-BF40-42FA-BF79-48676C7A9918}" type="slidenum">
              <a:rPr lang="en-GB" smtClean="0"/>
              <a:t>‹#›</a:t>
            </a:fld>
            <a:endParaRPr lang="en-GB"/>
          </a:p>
        </p:txBody>
      </p:sp>
    </p:spTree>
    <p:extLst>
      <p:ext uri="{BB962C8B-B14F-4D97-AF65-F5344CB8AC3E}">
        <p14:creationId xmlns:p14="http://schemas.microsoft.com/office/powerpoint/2010/main" val="40126446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F531D8-8D6C-47FD-8A56-69494DC2FD76}" type="datetimeFigureOut">
              <a:rPr lang="en-GB" smtClean="0"/>
              <a:t>13/10/2025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5128C0C-BF40-42FA-BF79-48676C7A9918}" type="slidenum">
              <a:rPr lang="en-GB" smtClean="0"/>
              <a:t>‹#›</a:t>
            </a:fld>
            <a:endParaRPr lang="en-GB"/>
          </a:p>
        </p:txBody>
      </p:sp>
    </p:spTree>
    <p:extLst>
      <p:ext uri="{BB962C8B-B14F-4D97-AF65-F5344CB8AC3E}">
        <p14:creationId xmlns:p14="http://schemas.microsoft.com/office/powerpoint/2010/main" val="218254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AF531D8-8D6C-47FD-8A56-69494DC2FD76}" type="datetimeFigureOut">
              <a:rPr lang="en-GB" smtClean="0"/>
              <a:t>13/10/2025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128C0C-BF40-42FA-BF79-48676C7A9918}" type="slidenum">
              <a:rPr lang="en-GB" smtClean="0"/>
              <a:t>‹#›</a:t>
            </a:fld>
            <a:endParaRPr lang="en-GB"/>
          </a:p>
        </p:txBody>
      </p:sp>
    </p:spTree>
    <p:extLst>
      <p:ext uri="{BB962C8B-B14F-4D97-AF65-F5344CB8AC3E}">
        <p14:creationId xmlns:p14="http://schemas.microsoft.com/office/powerpoint/2010/main" val="17684258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F531D8-8D6C-47FD-8A56-69494DC2FD76}" type="datetimeFigureOut">
              <a:rPr lang="en-GB" smtClean="0"/>
              <a:t>13/10/2025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128C0C-BF40-42FA-BF79-48676C7A9918}" type="slidenum">
              <a:rPr lang="en-GB" smtClean="0"/>
              <a:t>‹#›</a:t>
            </a:fld>
            <a:endParaRPr lang="en-GB"/>
          </a:p>
        </p:txBody>
      </p:sp>
    </p:spTree>
    <p:extLst>
      <p:ext uri="{BB962C8B-B14F-4D97-AF65-F5344CB8AC3E}">
        <p14:creationId xmlns:p14="http://schemas.microsoft.com/office/powerpoint/2010/main" val="17163187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F531D8-8D6C-47FD-8A56-69494DC2FD76}" type="datetimeFigureOut">
              <a:rPr lang="en-GB" smtClean="0"/>
              <a:t>13/10/2025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128C0C-BF40-42FA-BF79-48676C7A9918}" type="slidenum">
              <a:rPr lang="en-GB" smtClean="0"/>
              <a:t>‹#›</a:t>
            </a:fld>
            <a:endParaRPr lang="en-GB"/>
          </a:p>
        </p:txBody>
      </p:sp>
    </p:spTree>
    <p:extLst>
      <p:ext uri="{BB962C8B-B14F-4D97-AF65-F5344CB8AC3E}">
        <p14:creationId xmlns:p14="http://schemas.microsoft.com/office/powerpoint/2010/main" val="37417162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F531D8-8D6C-47FD-8A56-69494DC2FD76}" type="datetimeFigureOut">
              <a:rPr lang="en-GB" smtClean="0"/>
              <a:t>13/10/2025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128C0C-BF40-42FA-BF79-48676C7A9918}"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9862537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F531D8-8D6C-47FD-8A56-69494DC2FD76}" type="datetimeFigureOut">
              <a:rPr lang="en-GB" smtClean="0"/>
              <a:t>13/10/2025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128C0C-BF40-42FA-BF79-48676C7A9918}" type="slidenum">
              <a:rPr lang="en-GB" smtClean="0"/>
              <a:t>‹#›</a:t>
            </a:fld>
            <a:endParaRPr lang="en-GB"/>
          </a:p>
        </p:txBody>
      </p:sp>
    </p:spTree>
    <p:extLst>
      <p:ext uri="{BB962C8B-B14F-4D97-AF65-F5344CB8AC3E}">
        <p14:creationId xmlns:p14="http://schemas.microsoft.com/office/powerpoint/2010/main" val="18395584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F531D8-8D6C-47FD-8A56-69494DC2FD76}" type="datetimeFigureOut">
              <a:rPr lang="en-GB" smtClean="0"/>
              <a:t>13/10/2025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128C0C-BF40-42FA-BF79-48676C7A991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6880179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F531D8-8D6C-47FD-8A56-69494DC2FD76}" type="datetimeFigureOut">
              <a:rPr lang="en-GB" smtClean="0"/>
              <a:t>13/10/2025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128C0C-BF40-42FA-BF79-48676C7A9918}" type="slidenum">
              <a:rPr lang="en-GB" smtClean="0"/>
              <a:t>‹#›</a:t>
            </a:fld>
            <a:endParaRPr lang="en-GB"/>
          </a:p>
        </p:txBody>
      </p:sp>
    </p:spTree>
    <p:extLst>
      <p:ext uri="{BB962C8B-B14F-4D97-AF65-F5344CB8AC3E}">
        <p14:creationId xmlns:p14="http://schemas.microsoft.com/office/powerpoint/2010/main" val="4128339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F531D8-8D6C-47FD-8A56-69494DC2FD76}" type="datetimeFigureOut">
              <a:rPr lang="en-GB" smtClean="0"/>
              <a:t>13/10/2025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128C0C-BF40-42FA-BF79-48676C7A9918}" type="slidenum">
              <a:rPr lang="en-GB" smtClean="0"/>
              <a:t>‹#›</a:t>
            </a:fld>
            <a:endParaRPr lang="en-GB"/>
          </a:p>
        </p:txBody>
      </p:sp>
    </p:spTree>
    <p:extLst>
      <p:ext uri="{BB962C8B-B14F-4D97-AF65-F5344CB8AC3E}">
        <p14:creationId xmlns:p14="http://schemas.microsoft.com/office/powerpoint/2010/main" val="23234196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F531D8-8D6C-47FD-8A56-69494DC2FD76}" type="datetimeFigureOut">
              <a:rPr lang="en-GB" smtClean="0"/>
              <a:t>13/10/2025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128C0C-BF40-42FA-BF79-48676C7A9918}" type="slidenum">
              <a:rPr lang="en-GB" smtClean="0"/>
              <a:t>‹#›</a:t>
            </a:fld>
            <a:endParaRPr lang="en-GB"/>
          </a:p>
        </p:txBody>
      </p:sp>
    </p:spTree>
    <p:extLst>
      <p:ext uri="{BB962C8B-B14F-4D97-AF65-F5344CB8AC3E}">
        <p14:creationId xmlns:p14="http://schemas.microsoft.com/office/powerpoint/2010/main" val="20599812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AF531D8-8D6C-47FD-8A56-69494DC2FD76}" type="datetimeFigureOut">
              <a:rPr lang="en-GB" smtClean="0"/>
              <a:t>13/10/2025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5128C0C-BF40-42FA-BF79-48676C7A9918}" type="slidenum">
              <a:rPr lang="en-GB" smtClean="0"/>
              <a:t>‹#›</a:t>
            </a:fld>
            <a:endParaRPr lang="en-GB"/>
          </a:p>
        </p:txBody>
      </p:sp>
    </p:spTree>
    <p:extLst>
      <p:ext uri="{BB962C8B-B14F-4D97-AF65-F5344CB8AC3E}">
        <p14:creationId xmlns:p14="http://schemas.microsoft.com/office/powerpoint/2010/main" val="96682297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4893647"/>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Student Name:	KARIOL LOHORE</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Student ID:		2441747</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Lecturer’s Name:	</a:t>
            </a:r>
            <a:r>
              <a:rPr lang="en-GB" sz="3200" dirty="0"/>
              <a:t>Annamarie Dufficy</a:t>
            </a:r>
            <a:r>
              <a:rPr lang="en-GB" sz="3200" b="1" dirty="0">
                <a:latin typeface="Arial" panose="020B0604020202020204" pitchFamily="34" charset="0"/>
                <a:cs typeface="Arial" panose="020B0604020202020204" pitchFamily="34" charset="0"/>
              </a:rPr>
              <a:t> </a:t>
            </a: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Code: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LCLM 4004</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Name: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Problem Solving and Decision-Making</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Component 1: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Green Haven Florists</a:t>
            </a: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526211" y="227104"/>
            <a:ext cx="11326483" cy="747682"/>
          </a:xfrm>
        </p:spPr>
        <p:txBody>
          <a:bodyPr>
            <a:normAutofit/>
          </a:bodyPr>
          <a:lstStyle/>
          <a:p>
            <a:r>
              <a:rPr lang="en-GB" sz="3200" b="1" u="sng" dirty="0">
                <a:latin typeface="Arial" panose="020B0604020202020204" pitchFamily="34" charset="0"/>
                <a:cs typeface="Arial" panose="020B0604020202020204" pitchFamily="34" charset="0"/>
              </a:rPr>
              <a:t>Overview </a:t>
            </a:r>
          </a:p>
        </p:txBody>
      </p:sp>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526211" y="1161751"/>
            <a:ext cx="11102197" cy="5451893"/>
          </a:xfrm>
        </p:spPr>
        <p:txBody>
          <a:bodyPr>
            <a:normAutofit/>
          </a:bodyPr>
          <a:lstStyle/>
          <a:p>
            <a:endParaRPr lang="en-GB" sz="900" dirty="0">
              <a:latin typeface="Arial" panose="020B0604020202020204" pitchFamily="34" charset="0"/>
              <a:cs typeface="Arial" panose="020B0604020202020204" pitchFamily="34" charset="0"/>
            </a:endParaRPr>
          </a:p>
          <a:p>
            <a:pPr>
              <a:lnSpc>
                <a:spcPct val="120000"/>
              </a:lnSpc>
              <a:buFont typeface="Courier New" panose="02070309020205020404" pitchFamily="49" charset="0"/>
              <a:buChar char="o"/>
            </a:pPr>
            <a:r>
              <a:rPr lang="en-GB" dirty="0">
                <a:latin typeface="Arial" panose="020B0604020202020204" pitchFamily="34" charset="0"/>
                <a:cs typeface="Arial" panose="020B0604020202020204" pitchFamily="34" charset="0"/>
              </a:rPr>
              <a:t>Good morning my name is Kariol </a:t>
            </a:r>
            <a:r>
              <a:rPr lang="en-GB" dirty="0" err="1">
                <a:latin typeface="Arial" panose="020B0604020202020204" pitchFamily="34" charset="0"/>
                <a:cs typeface="Arial" panose="020B0604020202020204" pitchFamily="34" charset="0"/>
              </a:rPr>
              <a:t>lohore</a:t>
            </a:r>
            <a:endParaRPr lang="en-GB" dirty="0">
              <a:latin typeface="Arial" panose="020B0604020202020204" pitchFamily="34" charset="0"/>
              <a:cs typeface="Arial" panose="020B0604020202020204" pitchFamily="34" charset="0"/>
            </a:endParaRPr>
          </a:p>
          <a:p>
            <a:pPr marL="0" indent="0">
              <a:lnSpc>
                <a:spcPct val="120000"/>
              </a:lnSpc>
              <a:buNone/>
            </a:pPr>
            <a:endParaRPr lang="en-GB" sz="900" dirty="0">
              <a:latin typeface="Arial" panose="020B0604020202020204" pitchFamily="34" charset="0"/>
              <a:cs typeface="Arial" panose="020B0604020202020204" pitchFamily="34" charset="0"/>
            </a:endParaRPr>
          </a:p>
          <a:p>
            <a:pPr>
              <a:lnSpc>
                <a:spcPct val="120000"/>
              </a:lnSpc>
              <a:buFont typeface="Courier New" panose="02070309020205020404" pitchFamily="49" charset="0"/>
              <a:buChar char="o"/>
            </a:pPr>
            <a:r>
              <a:rPr lang="en-GB" dirty="0">
                <a:latin typeface="Arial" panose="020B0604020202020204" pitchFamily="34" charset="0"/>
                <a:cs typeface="Arial" panose="020B0604020202020204" pitchFamily="34" charset="0"/>
              </a:rPr>
              <a:t>In my presentation I will:</a:t>
            </a:r>
          </a:p>
          <a:p>
            <a:pPr lvl="1">
              <a:lnSpc>
                <a:spcPct val="120000"/>
              </a:lnSpc>
              <a:buFont typeface="Courier New" panose="02070309020205020404" pitchFamily="49" charset="0"/>
              <a:buChar char="o"/>
            </a:pPr>
            <a:r>
              <a:rPr lang="en-GB" dirty="0">
                <a:latin typeface="Arial" panose="020B0604020202020204" pitchFamily="34" charset="0"/>
                <a:cs typeface="Arial" panose="020B0604020202020204" pitchFamily="34" charset="0"/>
              </a:rPr>
              <a:t>Provide an overview of Green Havan Florists and the nature and scope of the problems they are encountering.</a:t>
            </a:r>
          </a:p>
          <a:p>
            <a:pPr lvl="1">
              <a:lnSpc>
                <a:spcPct val="120000"/>
              </a:lnSpc>
              <a:buFont typeface="Courier New" panose="02070309020205020404" pitchFamily="49" charset="0"/>
              <a:buChar char="o"/>
            </a:pPr>
            <a:r>
              <a:rPr lang="en-GB" dirty="0">
                <a:latin typeface="Arial" panose="020B0604020202020204" pitchFamily="34" charset="0"/>
                <a:cs typeface="Arial" panose="020B0604020202020204" pitchFamily="34" charset="0"/>
              </a:rPr>
              <a:t>Provide an application of the 5W2H model that summarises these issues.</a:t>
            </a:r>
          </a:p>
          <a:p>
            <a:pPr lvl="1">
              <a:lnSpc>
                <a:spcPct val="120000"/>
              </a:lnSpc>
              <a:buFont typeface="Courier New" panose="02070309020205020404" pitchFamily="49" charset="0"/>
              <a:buChar char="o"/>
            </a:pPr>
            <a:r>
              <a:rPr lang="en-GB" dirty="0">
                <a:latin typeface="Arial" panose="020B0604020202020204" pitchFamily="34" charset="0"/>
                <a:cs typeface="Arial" panose="020B0604020202020204" pitchFamily="34" charset="0"/>
              </a:rPr>
              <a:t>Provide a critique and application of the PESTEL framework.</a:t>
            </a:r>
          </a:p>
          <a:p>
            <a:pPr lvl="1">
              <a:lnSpc>
                <a:spcPct val="120000"/>
              </a:lnSpc>
              <a:buFont typeface="Courier New" panose="02070309020205020404" pitchFamily="49" charset="0"/>
              <a:buChar char="o"/>
            </a:pPr>
            <a:r>
              <a:rPr lang="en-GB" dirty="0">
                <a:latin typeface="Arial" panose="020B0604020202020204" pitchFamily="34" charset="0"/>
                <a:cs typeface="Arial" panose="020B0604020202020204" pitchFamily="34" charset="0"/>
              </a:rPr>
              <a:t>Provide a critique and application of the Cause-and-Effect model.</a:t>
            </a:r>
          </a:p>
          <a:p>
            <a:pPr lvl="1">
              <a:lnSpc>
                <a:spcPct val="120000"/>
              </a:lnSpc>
              <a:buFont typeface="Courier New" panose="02070309020205020404" pitchFamily="49" charset="0"/>
              <a:buChar char="o"/>
            </a:pPr>
            <a:r>
              <a:rPr lang="en-GB" dirty="0">
                <a:latin typeface="Arial" panose="020B0604020202020204" pitchFamily="34" charset="0"/>
                <a:cs typeface="Arial" panose="020B0604020202020204" pitchFamily="34" charset="0"/>
              </a:rPr>
              <a:t>And, finally, provide a summary of the key findings.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108155" y="104833"/>
            <a:ext cx="11577762" cy="1325563"/>
          </a:xfrm>
        </p:spPr>
        <p:txBody>
          <a:bodyPr>
            <a:normAutofit/>
          </a:bodyPr>
          <a:lstStyle/>
          <a:p>
            <a:pPr algn="ctr"/>
            <a:r>
              <a:rPr lang="en-GB" sz="3200" b="1" u="sng" dirty="0">
                <a:solidFill>
                  <a:schemeClr val="accent1">
                    <a:lumMod val="50000"/>
                  </a:schemeClr>
                </a:solidFill>
                <a:latin typeface="Arial" panose="020B0604020202020204" pitchFamily="34" charset="0"/>
                <a:cs typeface="Arial" panose="020B0604020202020204" pitchFamily="34" charset="0"/>
              </a:rPr>
              <a:t>Awareness of problems that Green Haven Florists are facing</a:t>
            </a:r>
            <a:endParaRPr lang="en-GB" sz="3200" u="sng" dirty="0">
              <a:solidFill>
                <a:schemeClr val="accent1">
                  <a:lumMod val="50000"/>
                </a:schemeClr>
              </a:solidFill>
            </a:endParaRPr>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823823" y="1430396"/>
            <a:ext cx="10515600" cy="4976215"/>
          </a:xfrm>
        </p:spPr>
        <p:txBody>
          <a:bodyPr>
            <a:normAutofit/>
          </a:bodyPr>
          <a:lstStyle/>
          <a:p>
            <a:pPr>
              <a:lnSpc>
                <a:spcPct val="120000"/>
              </a:lnSpc>
              <a:buFont typeface="Courier New" panose="02070309020205020404" pitchFamily="49" charset="0"/>
              <a:buChar char="o"/>
            </a:pPr>
            <a:r>
              <a:rPr lang="en-GB" dirty="0">
                <a:latin typeface="Arial" panose="020B0604020202020204" pitchFamily="34" charset="0"/>
                <a:cs typeface="Arial" panose="020B0604020202020204" pitchFamily="34" charset="0"/>
              </a:rPr>
              <a:t>Green Haven Florists is 30% decline in-store sales.</a:t>
            </a:r>
          </a:p>
          <a:p>
            <a:pPr lvl="1">
              <a:buFont typeface="Courier New" panose="02070309020205020404" pitchFamily="49" charset="0"/>
              <a:buChar char="o"/>
            </a:pPr>
            <a:r>
              <a:rPr lang="en-GB" dirty="0"/>
              <a:t>Convenience and lower prices of large online flower retailers</a:t>
            </a:r>
            <a:br>
              <a:rPr lang="en-GB" dirty="0"/>
            </a:br>
            <a:r>
              <a:rPr lang="en-GB" dirty="0"/>
              <a:t>which offer </a:t>
            </a:r>
            <a:r>
              <a:rPr lang="en-GB" b="1" u="sng" dirty="0"/>
              <a:t>same-day</a:t>
            </a:r>
            <a:r>
              <a:rPr lang="en-GB" dirty="0"/>
              <a:t> delivery and </a:t>
            </a:r>
            <a:r>
              <a:rPr lang="en-GB" b="1" u="sng" dirty="0"/>
              <a:t>frequent discounts</a:t>
            </a:r>
            <a:r>
              <a:rPr lang="en-GB" dirty="0"/>
              <a:t>.</a:t>
            </a:r>
          </a:p>
          <a:p>
            <a:pPr lvl="1">
              <a:buFont typeface="Courier New" panose="02070309020205020404" pitchFamily="49" charset="0"/>
              <a:buChar char="o"/>
            </a:pPr>
            <a:r>
              <a:rPr lang="en-GB" dirty="0"/>
              <a:t>Rising costs have further strained the business. </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Evaluation of the nature and scope of these problems.</a:t>
            </a:r>
          </a:p>
          <a:p>
            <a:pPr lvl="1">
              <a:buFont typeface="Courier New" panose="02070309020205020404" pitchFamily="49" charset="0"/>
              <a:buChar char="o"/>
            </a:pPr>
            <a:r>
              <a:rPr lang="en-GB" dirty="0"/>
              <a:t>shop’s website is outdated and difficult to navigate</a:t>
            </a:r>
          </a:p>
          <a:p>
            <a:pPr lvl="1">
              <a:buFont typeface="Courier New" panose="02070309020205020404" pitchFamily="49" charset="0"/>
              <a:buChar char="o"/>
            </a:pPr>
            <a:r>
              <a:rPr lang="en-GB" dirty="0"/>
              <a:t>Liam and Priya have also struggled to keep up with digital marketing trends, relying mostly on word-of-mouth and occasional social media posts.</a:t>
            </a:r>
          </a:p>
          <a:p>
            <a:pPr lvl="1">
              <a:buFont typeface="Courier New" panose="02070309020205020404" pitchFamily="49" charset="0"/>
              <a:buChar char="o"/>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603447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2312DBD8-AD0F-3491-64C7-F5AEDBB404FD}"/>
              </a:ext>
            </a:extLst>
          </p:cNvPr>
          <p:cNvGraphicFramePr>
            <a:graphicFrameLocks noGrp="1"/>
          </p:cNvGraphicFramePr>
          <p:nvPr>
            <p:extLst>
              <p:ext uri="{D42A27DB-BD31-4B8C-83A1-F6EECF244321}">
                <p14:modId xmlns:p14="http://schemas.microsoft.com/office/powerpoint/2010/main" val="1967718499"/>
              </p:ext>
            </p:extLst>
          </p:nvPr>
        </p:nvGraphicFramePr>
        <p:xfrm>
          <a:off x="1321156" y="1036046"/>
          <a:ext cx="8856980" cy="385318"/>
        </p:xfrm>
        <a:graphic>
          <a:graphicData uri="http://schemas.openxmlformats.org/drawingml/2006/table">
            <a:tbl>
              <a:tblPr firstRow="1" firstCol="1" bandRow="1"/>
              <a:tblGrid>
                <a:gridCol w="8856980">
                  <a:extLst>
                    <a:ext uri="{9D8B030D-6E8A-4147-A177-3AD203B41FA5}">
                      <a16:colId xmlns:a16="http://schemas.microsoft.com/office/drawing/2014/main" val="1818632159"/>
                    </a:ext>
                  </a:extLst>
                </a:gridCol>
              </a:tblGrid>
              <a:tr h="0">
                <a:tc>
                  <a:txBody>
                    <a:bodyPr/>
                    <a:lstStyle/>
                    <a:p>
                      <a:pPr marL="0" marR="0" lvl="0" indent="0" algn="l" defTabSz="914400" rtl="0" eaLnBrk="1" fontAlgn="auto" latinLnBrk="0" hangingPunct="1">
                        <a:lnSpc>
                          <a:spcPct val="115000"/>
                        </a:lnSpc>
                        <a:spcBef>
                          <a:spcPts val="0"/>
                        </a:spcBef>
                        <a:spcAft>
                          <a:spcPts val="800"/>
                        </a:spcAft>
                        <a:buClrTx/>
                        <a:buSzTx/>
                        <a:buFontTx/>
                        <a:buNone/>
                        <a:tabLst/>
                        <a:defRPr/>
                      </a:pPr>
                      <a:r>
                        <a:rPr lang="en-GB" sz="2200" kern="100" dirty="0">
                          <a:effectLst/>
                          <a:latin typeface="Arial" panose="020B0604020202020204" pitchFamily="34" charset="0"/>
                          <a:ea typeface="Aptos" panose="020B0004020202020204" pitchFamily="34" charset="0"/>
                          <a:cs typeface="Times New Roman" panose="02020603050405020304" pitchFamily="18" charset="0"/>
                        </a:rPr>
                        <a:t>The Root Problem is: </a:t>
                      </a:r>
                      <a:r>
                        <a:rPr lang="en-GB" sz="2400" dirty="0"/>
                        <a:t>30% decline in in-store sales</a:t>
                      </a:r>
                      <a:endParaRPr lang="en-GB" sz="2400" b="1" dirty="0">
                        <a:latin typeface="Arial" panose="020B06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95451878"/>
                  </a:ext>
                </a:extLst>
              </a:tr>
            </a:tbl>
          </a:graphicData>
        </a:graphic>
      </p:graphicFrame>
      <p:graphicFrame>
        <p:nvGraphicFramePr>
          <p:cNvPr id="5" name="Table 4">
            <a:extLst>
              <a:ext uri="{FF2B5EF4-FFF2-40B4-BE49-F238E27FC236}">
                <a16:creationId xmlns:a16="http://schemas.microsoft.com/office/drawing/2014/main" id="{42070FE7-4238-224B-BF3D-D1C216FED269}"/>
              </a:ext>
            </a:extLst>
          </p:cNvPr>
          <p:cNvGraphicFramePr>
            <a:graphicFrameLocks noGrp="1"/>
          </p:cNvGraphicFramePr>
          <p:nvPr>
            <p:extLst>
              <p:ext uri="{D42A27DB-BD31-4B8C-83A1-F6EECF244321}">
                <p14:modId xmlns:p14="http://schemas.microsoft.com/office/powerpoint/2010/main" val="3377250512"/>
              </p:ext>
            </p:extLst>
          </p:nvPr>
        </p:nvGraphicFramePr>
        <p:xfrm>
          <a:off x="226140" y="1626875"/>
          <a:ext cx="10884311" cy="4931242"/>
        </p:xfrm>
        <a:graphic>
          <a:graphicData uri="http://schemas.openxmlformats.org/drawingml/2006/table">
            <a:tbl>
              <a:tblPr firstRow="1" firstCol="1" bandRow="1"/>
              <a:tblGrid>
                <a:gridCol w="1571783">
                  <a:extLst>
                    <a:ext uri="{9D8B030D-6E8A-4147-A177-3AD203B41FA5}">
                      <a16:colId xmlns:a16="http://schemas.microsoft.com/office/drawing/2014/main" val="142471135"/>
                    </a:ext>
                  </a:extLst>
                </a:gridCol>
                <a:gridCol w="1552348">
                  <a:extLst>
                    <a:ext uri="{9D8B030D-6E8A-4147-A177-3AD203B41FA5}">
                      <a16:colId xmlns:a16="http://schemas.microsoft.com/office/drawing/2014/main" val="1080611364"/>
                    </a:ext>
                  </a:extLst>
                </a:gridCol>
                <a:gridCol w="1567747">
                  <a:extLst>
                    <a:ext uri="{9D8B030D-6E8A-4147-A177-3AD203B41FA5}">
                      <a16:colId xmlns:a16="http://schemas.microsoft.com/office/drawing/2014/main" val="1822394541"/>
                    </a:ext>
                  </a:extLst>
                </a:gridCol>
                <a:gridCol w="1542824">
                  <a:extLst>
                    <a:ext uri="{9D8B030D-6E8A-4147-A177-3AD203B41FA5}">
                      <a16:colId xmlns:a16="http://schemas.microsoft.com/office/drawing/2014/main" val="3586733617"/>
                    </a:ext>
                  </a:extLst>
                </a:gridCol>
                <a:gridCol w="1544913">
                  <a:extLst>
                    <a:ext uri="{9D8B030D-6E8A-4147-A177-3AD203B41FA5}">
                      <a16:colId xmlns:a16="http://schemas.microsoft.com/office/drawing/2014/main" val="3486801009"/>
                    </a:ext>
                  </a:extLst>
                </a:gridCol>
                <a:gridCol w="1552348">
                  <a:extLst>
                    <a:ext uri="{9D8B030D-6E8A-4147-A177-3AD203B41FA5}">
                      <a16:colId xmlns:a16="http://schemas.microsoft.com/office/drawing/2014/main" val="2403760891"/>
                    </a:ext>
                  </a:extLst>
                </a:gridCol>
                <a:gridCol w="1552348">
                  <a:extLst>
                    <a:ext uri="{9D8B030D-6E8A-4147-A177-3AD203B41FA5}">
                      <a16:colId xmlns:a16="http://schemas.microsoft.com/office/drawing/2014/main" val="4285658868"/>
                    </a:ext>
                  </a:extLst>
                </a:gridCol>
              </a:tblGrid>
              <a:tr h="645335">
                <a:tc>
                  <a:txBody>
                    <a:bodyPr/>
                    <a:lstStyle/>
                    <a:p>
                      <a:pPr algn="ctr">
                        <a:lnSpc>
                          <a:spcPct val="115000"/>
                        </a:lnSpc>
                        <a:spcAft>
                          <a:spcPts val="800"/>
                        </a:spcAft>
                        <a:buNone/>
                      </a:pPr>
                      <a:r>
                        <a:rPr lang="en-GB" sz="2000" b="1" kern="100" dirty="0">
                          <a:effectLst/>
                          <a:latin typeface="Arial" panose="020B0604020202020204" pitchFamily="34" charset="0"/>
                          <a:ea typeface="Aptos" panose="020B0004020202020204" pitchFamily="34" charset="0"/>
                          <a:cs typeface="Times New Roman" panose="02020603050405020304" pitchFamily="18" charset="0"/>
                        </a:rPr>
                        <a:t>What?</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2053" marR="62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2000" b="1" kern="100" dirty="0">
                          <a:effectLst/>
                          <a:latin typeface="Arial" panose="020B0604020202020204" pitchFamily="34" charset="0"/>
                          <a:ea typeface="Aptos" panose="020B0004020202020204" pitchFamily="34" charset="0"/>
                          <a:cs typeface="Times New Roman" panose="02020603050405020304" pitchFamily="18" charset="0"/>
                        </a:rPr>
                        <a:t>Where?</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2053" marR="62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2000" b="1" kern="100">
                          <a:effectLst/>
                          <a:latin typeface="Arial" panose="020B0604020202020204" pitchFamily="34" charset="0"/>
                          <a:ea typeface="Aptos" panose="020B0004020202020204" pitchFamily="34" charset="0"/>
                          <a:cs typeface="Times New Roman" panose="02020603050405020304" pitchFamily="18" charset="0"/>
                        </a:rPr>
                        <a:t>When?</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2053" marR="62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2000" b="1" kern="100">
                          <a:effectLst/>
                          <a:latin typeface="Arial" panose="020B0604020202020204" pitchFamily="34" charset="0"/>
                          <a:ea typeface="Aptos" panose="020B0004020202020204" pitchFamily="34" charset="0"/>
                          <a:cs typeface="Times New Roman" panose="02020603050405020304" pitchFamily="18" charset="0"/>
                        </a:rPr>
                        <a:t>Who?</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2053" marR="62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2000" b="1" kern="100">
                          <a:effectLst/>
                          <a:latin typeface="Arial" panose="020B0604020202020204" pitchFamily="34" charset="0"/>
                          <a:ea typeface="Aptos" panose="020B0004020202020204" pitchFamily="34" charset="0"/>
                          <a:cs typeface="Times New Roman" panose="02020603050405020304" pitchFamily="18" charset="0"/>
                        </a:rPr>
                        <a:t>Why?</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2053" marR="62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2000" b="1" kern="100">
                          <a:effectLst/>
                          <a:latin typeface="Arial" panose="020B0604020202020204" pitchFamily="34" charset="0"/>
                          <a:ea typeface="Aptos" panose="020B0004020202020204" pitchFamily="34" charset="0"/>
                          <a:cs typeface="Times New Roman" panose="02020603050405020304" pitchFamily="18" charset="0"/>
                        </a:rPr>
                        <a:t>How?</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2053" marR="62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2000" b="1" kern="100">
                          <a:effectLst/>
                          <a:latin typeface="Arial" panose="020B0604020202020204" pitchFamily="34" charset="0"/>
                          <a:ea typeface="Aptos" panose="020B0004020202020204" pitchFamily="34" charset="0"/>
                          <a:cs typeface="Times New Roman" panose="02020603050405020304" pitchFamily="18" charset="0"/>
                        </a:rPr>
                        <a:t>How Much?</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2053" marR="62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27675312"/>
                  </a:ext>
                </a:extLst>
              </a:tr>
              <a:tr h="4285907">
                <a:tc>
                  <a:txBody>
                    <a:bodyPr/>
                    <a:lstStyle/>
                    <a:p>
                      <a:pPr marL="0" marR="0" lvl="0" indent="0" algn="l" defTabSz="457200" rtl="0" eaLnBrk="1" fontAlgn="auto" latinLnBrk="0" hangingPunct="1">
                        <a:lnSpc>
                          <a:spcPct val="115000"/>
                        </a:lnSpc>
                        <a:spcBef>
                          <a:spcPts val="0"/>
                        </a:spcBef>
                        <a:spcAft>
                          <a:spcPts val="800"/>
                        </a:spcAft>
                        <a:buClrTx/>
                        <a:buSzTx/>
                        <a:buFontTx/>
                        <a:buNone/>
                        <a:tabLst/>
                        <a:defRPr/>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Decline in sales, </a:t>
                      </a:r>
                    </a:p>
                    <a:p>
                      <a:pPr marL="0" marR="0" lvl="0" indent="0" algn="l" defTabSz="457200" rtl="0" eaLnBrk="1" fontAlgn="auto" latinLnBrk="0" hangingPunct="1">
                        <a:lnSpc>
                          <a:spcPct val="115000"/>
                        </a:lnSpc>
                        <a:spcBef>
                          <a:spcPts val="0"/>
                        </a:spcBef>
                        <a:spcAft>
                          <a:spcPts val="800"/>
                        </a:spcAft>
                        <a:buClrTx/>
                        <a:buSzTx/>
                        <a:buFontTx/>
                        <a:buNone/>
                        <a:tabLst/>
                        <a:defRPr/>
                      </a:pPr>
                      <a:r>
                        <a:rPr lang="en-GB" sz="1600" kern="1200" dirty="0">
                          <a:solidFill>
                            <a:schemeClr val="tx1"/>
                          </a:solidFill>
                          <a:effectLst/>
                          <a:latin typeface="+mn-lt"/>
                          <a:ea typeface="+mn-ea"/>
                          <a:cs typeface="+mn-cs"/>
                        </a:rPr>
                        <a:t> significant downturn in revenue and foot traffic</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gn="l">
                        <a:lnSpc>
                          <a:spcPct val="115000"/>
                        </a:lnSpc>
                        <a:spcAft>
                          <a:spcPts val="800"/>
                        </a:spcAft>
                        <a:buNone/>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gn="l">
                        <a:lnSpc>
                          <a:spcPct val="115000"/>
                        </a:lnSpc>
                        <a:spcAft>
                          <a:spcPts val="800"/>
                        </a:spcAft>
                        <a:buNone/>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gn="l">
                        <a:lnSpc>
                          <a:spcPct val="115000"/>
                        </a:lnSpc>
                        <a:spcAft>
                          <a:spcPts val="800"/>
                        </a:spcAft>
                        <a:buNone/>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gn="l">
                        <a:lnSpc>
                          <a:spcPct val="115000"/>
                        </a:lnSpc>
                        <a:spcAft>
                          <a:spcPts val="800"/>
                        </a:spcAft>
                        <a:buNone/>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gn="l">
                        <a:lnSpc>
                          <a:spcPct val="115000"/>
                        </a:lnSpc>
                        <a:spcAft>
                          <a:spcPts val="800"/>
                        </a:spcAft>
                        <a:buNone/>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gn="l">
                        <a:lnSpc>
                          <a:spcPct val="115000"/>
                        </a:lnSpc>
                        <a:spcAft>
                          <a:spcPts val="800"/>
                        </a:spcAft>
                        <a:buNone/>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2053" marR="62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a:lnSpc>
                          <a:spcPct val="115000"/>
                        </a:lnSpc>
                        <a:spcAft>
                          <a:spcPts val="800"/>
                        </a:spcAft>
                        <a:buNone/>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600" kern="1200" dirty="0">
                          <a:solidFill>
                            <a:schemeClr val="tx1"/>
                          </a:solidFill>
                          <a:effectLst/>
                          <a:latin typeface="+mn-lt"/>
                          <a:ea typeface="+mn-ea"/>
                          <a:cs typeface="+mn-cs"/>
                        </a:rPr>
                        <a:t>independent flower shop located in Norwich, UK</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2053" marR="62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a:lnSpc>
                          <a:spcPct val="115000"/>
                        </a:lnSpc>
                        <a:spcAft>
                          <a:spcPts val="800"/>
                        </a:spcAft>
                        <a:buNone/>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800" kern="1200" dirty="0">
                          <a:solidFill>
                            <a:schemeClr val="tx1"/>
                          </a:solidFill>
                          <a:effectLst/>
                          <a:latin typeface="+mn-lt"/>
                          <a:ea typeface="+mn-ea"/>
                          <a:cs typeface="+mn-cs"/>
                        </a:rPr>
                        <a:t>In the last 12 months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2053" marR="62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a:lnSpc>
                          <a:spcPct val="115000"/>
                        </a:lnSpc>
                        <a:spcAft>
                          <a:spcPts val="800"/>
                        </a:spcAft>
                        <a:buNone/>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800" kern="1200" dirty="0">
                          <a:solidFill>
                            <a:schemeClr val="tx1"/>
                          </a:solidFill>
                          <a:effectLst/>
                          <a:latin typeface="+mn-lt"/>
                          <a:ea typeface="+mn-ea"/>
                          <a:cs typeface="+mn-cs"/>
                        </a:rPr>
                        <a:t>Liam and Priya Patel</a:t>
                      </a:r>
                    </a:p>
                    <a:p>
                      <a:pPr algn="l">
                        <a:lnSpc>
                          <a:spcPct val="115000"/>
                        </a:lnSpc>
                        <a:spcAft>
                          <a:spcPts val="800"/>
                        </a:spcAft>
                        <a:buNone/>
                      </a:pPr>
                      <a:r>
                        <a:rPr lang="en-GB" sz="1400" kern="1200" dirty="0">
                          <a:solidFill>
                            <a:schemeClr val="tx1"/>
                          </a:solidFill>
                          <a:effectLst/>
                          <a:latin typeface="+mn-lt"/>
                          <a:ea typeface="+mn-ea"/>
                          <a:cs typeface="+mn-cs"/>
                        </a:rPr>
                        <a:t>Liam and Priya have also struggled to keep up with digital marketing trends, relying mostly on word-of-mouth and occasional social media posts.</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2053" marR="62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a:lnSpc>
                          <a:spcPct val="115000"/>
                        </a:lnSpc>
                        <a:spcAft>
                          <a:spcPts val="800"/>
                        </a:spcAft>
                        <a:buNone/>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400" kern="1200" dirty="0">
                          <a:solidFill>
                            <a:schemeClr val="tx1"/>
                          </a:solidFill>
                          <a:effectLst/>
                          <a:latin typeface="+mn-lt"/>
                          <a:ea typeface="+mn-ea"/>
                          <a:cs typeface="+mn-cs"/>
                        </a:rPr>
                        <a:t>shop’s location</a:t>
                      </a:r>
                      <a:br>
                        <a:rPr lang="en-GB" sz="1400" kern="1200" dirty="0">
                          <a:solidFill>
                            <a:schemeClr val="tx1"/>
                          </a:solidFill>
                          <a:effectLst/>
                          <a:latin typeface="+mn-lt"/>
                          <a:ea typeface="+mn-ea"/>
                          <a:cs typeface="+mn-cs"/>
                        </a:rPr>
                      </a:br>
                      <a:r>
                        <a:rPr lang="en-GB" sz="1400" kern="1200" dirty="0">
                          <a:solidFill>
                            <a:schemeClr val="tx1"/>
                          </a:solidFill>
                          <a:effectLst/>
                          <a:latin typeface="+mn-lt"/>
                          <a:ea typeface="+mn-ea"/>
                          <a:cs typeface="+mn-cs"/>
                        </a:rPr>
                        <a:t>high street has seen reduced activity due to the closure of nearby businesses and a general shift toward online shopping.</a:t>
                      </a:r>
                      <a:r>
                        <a:rPr lang="en-GB" sz="1800" kern="1200" dirty="0">
                          <a:solidFill>
                            <a:schemeClr val="tx1"/>
                          </a:solidFill>
                          <a:effectLst/>
                          <a:latin typeface="+mn-lt"/>
                          <a:ea typeface="+mn-ea"/>
                          <a:cs typeface="+mn-cs"/>
                        </a:rPr>
                        <a:t> </a:t>
                      </a:r>
                      <a:r>
                        <a:rPr lang="en-GB" sz="1400" kern="1200" dirty="0">
                          <a:solidFill>
                            <a:schemeClr val="tx1"/>
                          </a:solidFill>
                          <a:effectLst/>
                          <a:latin typeface="+mn-lt"/>
                          <a:ea typeface="+mn-ea"/>
                          <a:cs typeface="+mn-cs"/>
                        </a:rPr>
                        <a:t>two new competitors have entered the local market</a:t>
                      </a:r>
                    </a:p>
                    <a:p>
                      <a:pPr algn="l">
                        <a:lnSpc>
                          <a:spcPct val="115000"/>
                        </a:lnSpc>
                        <a:spcAft>
                          <a:spcPts val="800"/>
                        </a:spcAft>
                        <a:buNone/>
                      </a:pP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2053" marR="62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a:lnSpc>
                          <a:spcPct val="115000"/>
                        </a:lnSpc>
                        <a:spcAft>
                          <a:spcPts val="800"/>
                        </a:spcAft>
                        <a:buNone/>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400" kern="1200" dirty="0">
                          <a:solidFill>
                            <a:schemeClr val="tx1"/>
                          </a:solidFill>
                          <a:effectLst/>
                          <a:latin typeface="+mn-lt"/>
                          <a:ea typeface="+mn-ea"/>
                          <a:cs typeface="+mn-cs"/>
                        </a:rPr>
                        <a:t>Many long-time customers now prefer the convenience and lower prices of large online flower retailers, which offer same-day delivery and frequent discounts</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2053" marR="62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a:lnSpc>
                          <a:spcPct val="115000"/>
                        </a:lnSpc>
                        <a:spcAft>
                          <a:spcPts val="800"/>
                        </a:spcAft>
                        <a:buNone/>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800" kern="1200" dirty="0">
                          <a:solidFill>
                            <a:schemeClr val="tx1"/>
                          </a:solidFill>
                          <a:effectLst/>
                          <a:latin typeface="+mn-lt"/>
                          <a:ea typeface="+mn-ea"/>
                          <a:cs typeface="+mn-cs"/>
                        </a:rPr>
                        <a:t>30% decline in </a:t>
                      </a:r>
                      <a:r>
                        <a:rPr lang="en-GB" sz="1600" kern="1200" dirty="0">
                          <a:solidFill>
                            <a:schemeClr val="tx1"/>
                          </a:solidFill>
                          <a:effectLst/>
                          <a:latin typeface="+mn-lt"/>
                          <a:ea typeface="+mn-ea"/>
                          <a:cs typeface="+mn-cs"/>
                        </a:rPr>
                        <a:t>in-store</a:t>
                      </a:r>
                      <a:r>
                        <a:rPr lang="en-GB" sz="1800" kern="1200" dirty="0">
                          <a:solidFill>
                            <a:schemeClr val="tx1"/>
                          </a:solidFill>
                          <a:effectLst/>
                          <a:latin typeface="+mn-lt"/>
                          <a:ea typeface="+mn-ea"/>
                          <a:cs typeface="+mn-cs"/>
                        </a:rPr>
                        <a:t> sales</a:t>
                      </a:r>
                    </a:p>
                    <a:p>
                      <a:pPr algn="l">
                        <a:lnSpc>
                          <a:spcPct val="115000"/>
                        </a:lnSpc>
                        <a:spcAft>
                          <a:spcPts val="800"/>
                        </a:spcAft>
                        <a:buNone/>
                      </a:pPr>
                      <a:r>
                        <a:rPr lang="en-GB" sz="1600" kern="1200" dirty="0">
                          <a:solidFill>
                            <a:schemeClr val="tx1"/>
                          </a:solidFill>
                          <a:effectLst/>
                          <a:latin typeface="+mn-lt"/>
                          <a:ea typeface="+mn-ea"/>
                          <a:cs typeface="+mn-cs"/>
                        </a:rPr>
                        <a:t>they have not compensated for the loss of foot traffic</a:t>
                      </a:r>
                    </a:p>
                    <a:p>
                      <a:pPr algn="l">
                        <a:lnSpc>
                          <a:spcPct val="115000"/>
                        </a:lnSpc>
                        <a:spcAft>
                          <a:spcPts val="800"/>
                        </a:spcAft>
                        <a:buNone/>
                      </a:pP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2053" marR="62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942830018"/>
                  </a:ext>
                </a:extLst>
              </a:tr>
            </a:tbl>
          </a:graphicData>
        </a:graphic>
      </p:graphicFrame>
      <p:sp>
        <p:nvSpPr>
          <p:cNvPr id="6" name="Rectangle 1">
            <a:extLst>
              <a:ext uri="{FF2B5EF4-FFF2-40B4-BE49-F238E27FC236}">
                <a16:creationId xmlns:a16="http://schemas.microsoft.com/office/drawing/2014/main" id="{B3DFA857-11B6-7222-8398-6142047C80D0}"/>
              </a:ext>
            </a:extLst>
          </p:cNvPr>
          <p:cNvSpPr>
            <a:spLocks noChangeArrowheads="1"/>
          </p:cNvSpPr>
          <p:nvPr/>
        </p:nvSpPr>
        <p:spPr bwMode="auto">
          <a:xfrm>
            <a:off x="-1" y="-186899"/>
            <a:ext cx="12191999"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2400" b="1" dirty="0">
              <a:latin typeface="Arial" panose="020B0604020202020204" pitchFamily="34" charset="0"/>
              <a:ea typeface="Aptos" panose="020B0004020202020204" pitchFamily="34" charset="0"/>
              <a:cs typeface="Arial" panose="020B0604020202020204" pitchFamily="34" charset="0"/>
            </a:endParaRPr>
          </a:p>
          <a:p>
            <a:pPr lvl="0" eaLnBrk="0" fontAlgn="base" hangingPunct="0">
              <a:spcBef>
                <a:spcPct val="0"/>
              </a:spcBef>
              <a:spcAft>
                <a:spcPct val="0"/>
              </a:spcAft>
            </a:pPr>
            <a:r>
              <a:rPr kumimoji="0" lang="en-GB" altLang="en-US" sz="24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5W2H Model </a:t>
            </a:r>
            <a:r>
              <a:rPr kumimoji="0" lang="en-GB" altLang="en-US" sz="22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Company Name: </a:t>
            </a:r>
            <a:r>
              <a:rPr lang="en-GB" sz="2400" dirty="0">
                <a:latin typeface="Arial" panose="020B0604020202020204" pitchFamily="34" charset="0"/>
                <a:cs typeface="Arial" panose="020B0604020202020204" pitchFamily="34" charset="0"/>
              </a:rPr>
              <a:t>Green Havan Florists </a:t>
            </a:r>
            <a:endParaRPr kumimoji="0" lang="en-GB" altLang="en-US" sz="24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1854893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a:xfrm>
            <a:off x="917713" y="407039"/>
            <a:ext cx="10515600" cy="6023578"/>
          </a:xfrm>
        </p:spPr>
        <p:txBody>
          <a:bodyPr>
            <a:normAutofit/>
          </a:bodyPr>
          <a:lstStyle/>
          <a:p>
            <a:pPr marL="457200" lvl="1" indent="0" algn="ctr">
              <a:lnSpc>
                <a:spcPct val="100000"/>
              </a:lnSpc>
              <a:buNone/>
            </a:pPr>
            <a:r>
              <a:rPr lang="en-GB" sz="2800" dirty="0">
                <a:latin typeface="Arial" panose="020B0604020202020204" pitchFamily="34" charset="0"/>
                <a:cs typeface="Arial" panose="020B0604020202020204" pitchFamily="34" charset="0"/>
              </a:rPr>
              <a:t>PESTEL Framework :</a:t>
            </a:r>
          </a:p>
          <a:p>
            <a:pPr marL="457200" lvl="1" indent="0">
              <a:lnSpc>
                <a:spcPct val="100000"/>
              </a:lnSpc>
              <a:buNone/>
            </a:pPr>
            <a:endParaRPr lang="en-GB" sz="2800" dirty="0">
              <a:latin typeface="Arial" panose="020B0604020202020204" pitchFamily="34" charset="0"/>
              <a:cs typeface="Arial" panose="020B0604020202020204" pitchFamily="34" charset="0"/>
            </a:endParaRPr>
          </a:p>
          <a:p>
            <a:pPr lvl="1">
              <a:lnSpc>
                <a:spcPct val="100000"/>
              </a:lnSpc>
            </a:pPr>
            <a:r>
              <a:rPr lang="en-GB" sz="1600" dirty="0">
                <a:latin typeface="Arial" panose="020B0604020202020204" pitchFamily="34" charset="0"/>
                <a:cs typeface="Arial" panose="020B0604020202020204" pitchFamily="34" charset="0"/>
              </a:rPr>
              <a:t>Quite simply, it is a model that helps us understand actual or potential issues that occur </a:t>
            </a:r>
            <a:r>
              <a:rPr lang="en-GB" sz="1600" b="1" u="sng" dirty="0">
                <a:latin typeface="Arial" panose="020B0604020202020204" pitchFamily="34" charset="0"/>
                <a:cs typeface="Arial" panose="020B0604020202020204" pitchFamily="34" charset="0"/>
              </a:rPr>
              <a:t>outside</a:t>
            </a:r>
            <a:r>
              <a:rPr lang="en-GB" sz="1600" dirty="0">
                <a:latin typeface="Arial" panose="020B0604020202020204" pitchFamily="34" charset="0"/>
                <a:cs typeface="Arial" panose="020B0604020202020204" pitchFamily="34" charset="0"/>
              </a:rPr>
              <a:t> of the organisation. Although these issues occur outside of the organisation these issues, non-the-less, can impact on the business.</a:t>
            </a:r>
          </a:p>
          <a:p>
            <a:pPr lvl="1">
              <a:lnSpc>
                <a:spcPct val="100000"/>
              </a:lnSpc>
            </a:pPr>
            <a:r>
              <a:rPr lang="en-GB" sz="1600" dirty="0">
                <a:latin typeface="Arial" panose="020B0604020202020204" pitchFamily="34" charset="0"/>
                <a:cs typeface="Arial" panose="020B0604020202020204" pitchFamily="34" charset="0"/>
              </a:rPr>
              <a:t>A PESTEL analysis studies the key external factors (Political, Economic, Social, Technological, Environmental and Legal) that influence an organisation.</a:t>
            </a:r>
          </a:p>
          <a:p>
            <a:pPr lvl="1">
              <a:lnSpc>
                <a:spcPct val="100000"/>
              </a:lnSpc>
            </a:pPr>
            <a:r>
              <a:rPr lang="en-GB" sz="1800" dirty="0">
                <a:latin typeface="Arial" panose="020B0604020202020204" pitchFamily="34" charset="0"/>
                <a:cs typeface="Arial" panose="020B0604020202020204" pitchFamily="34" charset="0"/>
              </a:rPr>
              <a:t>It is used in a range of different scenarios and can guide senior management in strategic decision making.</a:t>
            </a:r>
          </a:p>
          <a:p>
            <a:pPr lvl="1">
              <a:lnSpc>
                <a:spcPct val="100000"/>
              </a:lnSpc>
            </a:pPr>
            <a:r>
              <a:rPr lang="en-GB" sz="1600" dirty="0">
                <a:latin typeface="Arial" panose="020B0604020202020204" pitchFamily="34" charset="0"/>
                <a:cs typeface="Arial" panose="020B0604020202020204" pitchFamily="34" charset="0"/>
              </a:rPr>
              <a:t>The benefits of this framework It is a simple framework to understand. It enables an understanding of the wider business environment. It allows a business to anticipate future business threats and to take action to avoid or minimise their impact. It can enable an organisation to spot business opportunities and exploit them.</a:t>
            </a:r>
          </a:p>
          <a:p>
            <a:pPr lvl="1"/>
            <a:r>
              <a:rPr lang="en-GB" dirty="0">
                <a:latin typeface="Arial" panose="020B0604020202020204" pitchFamily="34" charset="0"/>
                <a:cs typeface="Arial" panose="020B0604020202020204" pitchFamily="34" charset="0"/>
              </a:rPr>
              <a:t>There is a temptation to identify “generic factors” rather than “impactful factors”. Difficult to draw a specific conclusion from the data. N weighting are allocated to the factors identified.</a:t>
            </a:r>
          </a:p>
          <a:p>
            <a:pPr lvl="1"/>
            <a:endParaRPr lang="en-GB" dirty="0">
              <a:latin typeface="Arial" panose="020B0604020202020204" pitchFamily="34" charset="0"/>
              <a:cs typeface="Arial" panose="020B0604020202020204" pitchFamily="34" charset="0"/>
            </a:endParaRPr>
          </a:p>
          <a:p>
            <a:pPr lvl="1"/>
            <a:r>
              <a:rPr lang="en-GB" dirty="0">
                <a:latin typeface="Arial" panose="020B0604020202020204" pitchFamily="34" charset="0"/>
                <a:cs typeface="Arial" panose="020B0604020202020204" pitchFamily="34" charset="0"/>
              </a:rPr>
              <a:t>Resources </a:t>
            </a:r>
            <a:r>
              <a:rPr lang="en-GB" dirty="0"/>
              <a:t>https://www.cipd.org/uk/knowledge/factsheets/pestle-analysis-factsheet/</a:t>
            </a:r>
          </a:p>
          <a:p>
            <a:pPr marL="457200" lvl="1" indent="0">
              <a:buNone/>
            </a:pPr>
            <a:endParaRPr lang="en-GB" dirty="0">
              <a:latin typeface="Arial" panose="020B0604020202020204" pitchFamily="34" charset="0"/>
              <a:cs typeface="Arial" panose="020B0604020202020204" pitchFamily="34" charset="0"/>
            </a:endParaRPr>
          </a:p>
          <a:p>
            <a:pPr lvl="1">
              <a:lnSpc>
                <a:spcPct val="100000"/>
              </a:lnSpc>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616103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8F58C647-0E7F-18A1-0D5D-9ABB690238E0}"/>
              </a:ext>
            </a:extLst>
          </p:cNvPr>
          <p:cNvGraphicFramePr>
            <a:graphicFrameLocks noGrp="1"/>
          </p:cNvGraphicFramePr>
          <p:nvPr>
            <p:extLst>
              <p:ext uri="{D42A27DB-BD31-4B8C-83A1-F6EECF244321}">
                <p14:modId xmlns:p14="http://schemas.microsoft.com/office/powerpoint/2010/main" val="347017713"/>
              </p:ext>
            </p:extLst>
          </p:nvPr>
        </p:nvGraphicFramePr>
        <p:xfrm>
          <a:off x="407504" y="894522"/>
          <a:ext cx="11270976" cy="4661453"/>
        </p:xfrm>
        <a:graphic>
          <a:graphicData uri="http://schemas.openxmlformats.org/drawingml/2006/table">
            <a:tbl>
              <a:tblPr firstRow="1" firstCol="1" bandRow="1"/>
              <a:tblGrid>
                <a:gridCol w="1878010">
                  <a:extLst>
                    <a:ext uri="{9D8B030D-6E8A-4147-A177-3AD203B41FA5}">
                      <a16:colId xmlns:a16="http://schemas.microsoft.com/office/drawing/2014/main" val="3119095659"/>
                    </a:ext>
                  </a:extLst>
                </a:gridCol>
                <a:gridCol w="1878739">
                  <a:extLst>
                    <a:ext uri="{9D8B030D-6E8A-4147-A177-3AD203B41FA5}">
                      <a16:colId xmlns:a16="http://schemas.microsoft.com/office/drawing/2014/main" val="3750446140"/>
                    </a:ext>
                  </a:extLst>
                </a:gridCol>
                <a:gridCol w="1878739">
                  <a:extLst>
                    <a:ext uri="{9D8B030D-6E8A-4147-A177-3AD203B41FA5}">
                      <a16:colId xmlns:a16="http://schemas.microsoft.com/office/drawing/2014/main" val="3979905082"/>
                    </a:ext>
                  </a:extLst>
                </a:gridCol>
                <a:gridCol w="1878010">
                  <a:extLst>
                    <a:ext uri="{9D8B030D-6E8A-4147-A177-3AD203B41FA5}">
                      <a16:colId xmlns:a16="http://schemas.microsoft.com/office/drawing/2014/main" val="1064446987"/>
                    </a:ext>
                  </a:extLst>
                </a:gridCol>
                <a:gridCol w="1878739">
                  <a:extLst>
                    <a:ext uri="{9D8B030D-6E8A-4147-A177-3AD203B41FA5}">
                      <a16:colId xmlns:a16="http://schemas.microsoft.com/office/drawing/2014/main" val="3957090061"/>
                    </a:ext>
                  </a:extLst>
                </a:gridCol>
                <a:gridCol w="1878739">
                  <a:extLst>
                    <a:ext uri="{9D8B030D-6E8A-4147-A177-3AD203B41FA5}">
                      <a16:colId xmlns:a16="http://schemas.microsoft.com/office/drawing/2014/main" val="3135808605"/>
                    </a:ext>
                  </a:extLst>
                </a:gridCol>
              </a:tblGrid>
              <a:tr h="737858">
                <a:tc>
                  <a:txBody>
                    <a:bodyPr/>
                    <a:lstStyle/>
                    <a:p>
                      <a:pPr algn="ctr">
                        <a:lnSpc>
                          <a:spcPct val="115000"/>
                        </a:lnSpc>
                        <a:spcAft>
                          <a:spcPts val="800"/>
                        </a:spcAft>
                        <a:buNone/>
                      </a:pPr>
                      <a:r>
                        <a:rPr lang="en-GB" sz="2400" b="1" kern="100">
                          <a:effectLst/>
                          <a:latin typeface="Arial" panose="020B0604020202020204" pitchFamily="34" charset="0"/>
                          <a:ea typeface="Aptos" panose="020B0004020202020204" pitchFamily="34" charset="0"/>
                          <a:cs typeface="Times New Roman" panose="02020603050405020304" pitchFamily="18" charset="0"/>
                        </a:rPr>
                        <a:t>P</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2400" b="1" kern="100">
                          <a:effectLst/>
                          <a:latin typeface="Aptos" panose="020B0004020202020204" pitchFamily="34" charset="0"/>
                          <a:ea typeface="Aptos" panose="020B0004020202020204" pitchFamily="34" charset="0"/>
                          <a:cs typeface="Times New Roman" panose="02020603050405020304" pitchFamily="18" charset="0"/>
                        </a:rPr>
                        <a:t>E</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2400" b="1" kern="100">
                          <a:effectLst/>
                          <a:latin typeface="Aptos" panose="020B0004020202020204" pitchFamily="34" charset="0"/>
                          <a:ea typeface="Aptos" panose="020B0004020202020204" pitchFamily="34" charset="0"/>
                          <a:cs typeface="Times New Roman" panose="02020603050405020304" pitchFamily="18" charset="0"/>
                        </a:rPr>
                        <a:t>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2400" b="1" kern="100">
                          <a:effectLst/>
                          <a:latin typeface="Aptos" panose="020B0004020202020204" pitchFamily="34" charset="0"/>
                          <a:ea typeface="Aptos" panose="020B0004020202020204" pitchFamily="34" charset="0"/>
                          <a:cs typeface="Times New Roman" panose="02020603050405020304" pitchFamily="18" charset="0"/>
                        </a:rPr>
                        <a:t>T</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2400" b="1" kern="100">
                          <a:effectLst/>
                          <a:latin typeface="Aptos" panose="020B0004020202020204" pitchFamily="34" charset="0"/>
                          <a:ea typeface="Aptos" panose="020B0004020202020204" pitchFamily="34" charset="0"/>
                          <a:cs typeface="Times New Roman" panose="02020603050405020304" pitchFamily="18" charset="0"/>
                        </a:rPr>
                        <a:t>E</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2400" b="1" kern="100">
                          <a:effectLst/>
                          <a:latin typeface="Aptos" panose="020B0004020202020204" pitchFamily="34" charset="0"/>
                          <a:ea typeface="Aptos" panose="020B0004020202020204" pitchFamily="34" charset="0"/>
                          <a:cs typeface="Times New Roman" panose="02020603050405020304" pitchFamily="18" charset="0"/>
                        </a:rPr>
                        <a:t>L</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55565921"/>
                  </a:ext>
                </a:extLst>
              </a:tr>
              <a:tr h="505533">
                <a:tc>
                  <a:txBody>
                    <a:bodyPr/>
                    <a:lstStyle/>
                    <a:p>
                      <a:pPr algn="ctr">
                        <a:lnSpc>
                          <a:spcPct val="115000"/>
                        </a:lnSpc>
                        <a:spcAft>
                          <a:spcPts val="800"/>
                        </a:spcAft>
                        <a:buNone/>
                      </a:pPr>
                      <a:r>
                        <a:rPr lang="en-GB" sz="1600" b="1" kern="100">
                          <a:effectLst/>
                          <a:latin typeface="Arial" panose="020B0604020202020204" pitchFamily="34" charset="0"/>
                          <a:ea typeface="Aptos" panose="020B0004020202020204" pitchFamily="34" charset="0"/>
                          <a:cs typeface="Times New Roman" panose="02020603050405020304" pitchFamily="18" charset="0"/>
                        </a:rPr>
                        <a:t>Political</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1600" b="1" kern="100">
                          <a:effectLst/>
                          <a:latin typeface="Arial" panose="020B0604020202020204" pitchFamily="34" charset="0"/>
                          <a:ea typeface="Aptos" panose="020B0004020202020204" pitchFamily="34" charset="0"/>
                          <a:cs typeface="Times New Roman" panose="02020603050405020304" pitchFamily="18" charset="0"/>
                        </a:rPr>
                        <a:t>Economical</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1600" b="1" kern="100">
                          <a:effectLst/>
                          <a:latin typeface="Arial" panose="020B0604020202020204" pitchFamily="34" charset="0"/>
                          <a:ea typeface="Aptos" panose="020B0004020202020204" pitchFamily="34" charset="0"/>
                          <a:cs typeface="Times New Roman" panose="02020603050405020304" pitchFamily="18" charset="0"/>
                        </a:rPr>
                        <a:t>Social</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1600" b="1" kern="100">
                          <a:effectLst/>
                          <a:latin typeface="Arial" panose="020B0604020202020204" pitchFamily="34" charset="0"/>
                          <a:ea typeface="Aptos" panose="020B0004020202020204" pitchFamily="34" charset="0"/>
                          <a:cs typeface="Times New Roman" panose="02020603050405020304" pitchFamily="18" charset="0"/>
                        </a:rPr>
                        <a:t>Technological</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1600" b="1" kern="100">
                          <a:effectLst/>
                          <a:latin typeface="Arial" panose="020B0604020202020204" pitchFamily="34" charset="0"/>
                          <a:ea typeface="Aptos" panose="020B0004020202020204" pitchFamily="34" charset="0"/>
                          <a:cs typeface="Times New Roman" panose="02020603050405020304" pitchFamily="18" charset="0"/>
                        </a:rPr>
                        <a:t>Environmental</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1600" b="1" kern="100">
                          <a:effectLst/>
                          <a:latin typeface="Arial" panose="020B0604020202020204" pitchFamily="34" charset="0"/>
                          <a:ea typeface="Aptos" panose="020B0004020202020204" pitchFamily="34" charset="0"/>
                          <a:cs typeface="Times New Roman" panose="02020603050405020304" pitchFamily="18" charset="0"/>
                        </a:rPr>
                        <a:t>Legal</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04686286"/>
                  </a:ext>
                </a:extLst>
              </a:tr>
              <a:tr h="3418062">
                <a:tc>
                  <a:txBody>
                    <a:bodyPr/>
                    <a:lstStyle/>
                    <a:p>
                      <a:pPr algn="l">
                        <a:lnSpc>
                          <a:spcPct val="115000"/>
                        </a:lnSpc>
                        <a:spcAft>
                          <a:spcPts val="800"/>
                        </a:spcAft>
                        <a:buNone/>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l">
                        <a:lnSpc>
                          <a:spcPct val="115000"/>
                        </a:lnSpc>
                        <a:spcAft>
                          <a:spcPts val="800"/>
                        </a:spcAft>
                        <a:buNone/>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l">
                        <a:lnSpc>
                          <a:spcPct val="115000"/>
                        </a:lnSpc>
                        <a:spcAft>
                          <a:spcPts val="800"/>
                        </a:spcAft>
                        <a:buNone/>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l">
                        <a:lnSpc>
                          <a:spcPct val="115000"/>
                        </a:lnSpc>
                        <a:spcAft>
                          <a:spcPts val="800"/>
                        </a:spcAft>
                        <a:buNone/>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l">
                        <a:lnSpc>
                          <a:spcPct val="115000"/>
                        </a:lnSpc>
                        <a:spcAft>
                          <a:spcPts val="800"/>
                        </a:spcAft>
                        <a:buNone/>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l">
                        <a:lnSpc>
                          <a:spcPct val="115000"/>
                        </a:lnSpc>
                        <a:spcAft>
                          <a:spcPts val="800"/>
                        </a:spcAft>
                        <a:buNone/>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a:lnSpc>
                          <a:spcPct val="115000"/>
                        </a:lnSpc>
                        <a:spcAft>
                          <a:spcPts val="800"/>
                        </a:spcAft>
                        <a:buNone/>
                      </a:pPr>
                      <a:r>
                        <a:rPr lang="en-GB" sz="1400" kern="100" dirty="0">
                          <a:effectLst/>
                          <a:latin typeface="Arial" panose="020B0604020202020204" pitchFamily="34" charset="0"/>
                          <a:ea typeface="Aptos" panose="020B0004020202020204" pitchFamily="34" charset="0"/>
                          <a:cs typeface="Times New Roman" panose="02020603050405020304" pitchFamily="18" charset="0"/>
                        </a:rPr>
                        <a:t> Online services</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171450" indent="-171450" algn="l">
                        <a:lnSpc>
                          <a:spcPct val="115000"/>
                        </a:lnSpc>
                        <a:spcAft>
                          <a:spcPts val="800"/>
                        </a:spcAft>
                        <a:buFont typeface="Arial" panose="020B0604020202020204" pitchFamily="34" charset="0"/>
                        <a:buChar char="•"/>
                      </a:pPr>
                      <a:r>
                        <a:rPr lang="en-GB" sz="1400" kern="100" dirty="0">
                          <a:effectLst/>
                          <a:latin typeface="Arial" panose="020B0604020202020204" pitchFamily="34" charset="0"/>
                          <a:ea typeface="Aptos" panose="020B0004020202020204" pitchFamily="34" charset="0"/>
                          <a:cs typeface="Times New Roman" panose="02020603050405020304" pitchFamily="18" charset="0"/>
                        </a:rPr>
                        <a:t> Strong communication ties </a:t>
                      </a:r>
                    </a:p>
                    <a:p>
                      <a:pPr marL="171450" indent="-171450" algn="l">
                        <a:lnSpc>
                          <a:spcPct val="115000"/>
                        </a:lnSpc>
                        <a:spcAft>
                          <a:spcPts val="800"/>
                        </a:spcAft>
                        <a:buFont typeface="Arial" panose="020B0604020202020204" pitchFamily="34" charset="0"/>
                        <a:buChar char="•"/>
                      </a:pPr>
                      <a:r>
                        <a:rPr lang="en-GB" sz="1400" kern="100" dirty="0">
                          <a:effectLst/>
                          <a:latin typeface="Arial" panose="020B0604020202020204" pitchFamily="34" charset="0"/>
                          <a:ea typeface="Aptos" panose="020B0004020202020204" pitchFamily="34" charset="0"/>
                          <a:cs typeface="Times New Roman" panose="02020603050405020304" pitchFamily="18" charset="0"/>
                        </a:rPr>
                        <a:t>Wide range of customers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171450" indent="-171450" algn="l">
                        <a:lnSpc>
                          <a:spcPct val="115000"/>
                        </a:lnSpc>
                        <a:spcAft>
                          <a:spcPts val="800"/>
                        </a:spcAft>
                        <a:buFont typeface="Arial" panose="020B0604020202020204" pitchFamily="34" charset="0"/>
                        <a:buChar char="•"/>
                      </a:pPr>
                      <a:r>
                        <a:rPr lang="en-GB" sz="1400" b="0" kern="100" dirty="0">
                          <a:effectLst/>
                          <a:latin typeface="Arial" panose="020B0604020202020204" pitchFamily="34" charset="0"/>
                          <a:ea typeface="Aptos" panose="020B0004020202020204" pitchFamily="34" charset="0"/>
                          <a:cs typeface="Times New Roman" panose="02020603050405020304" pitchFamily="18" charset="0"/>
                        </a:rPr>
                        <a:t> Online flower services</a:t>
                      </a:r>
                    </a:p>
                    <a:p>
                      <a:pPr marL="171450" indent="-171450" algn="l">
                        <a:lnSpc>
                          <a:spcPct val="115000"/>
                        </a:lnSpc>
                        <a:spcAft>
                          <a:spcPts val="800"/>
                        </a:spcAft>
                        <a:buFont typeface="Arial" panose="020B0604020202020204" pitchFamily="34" charset="0"/>
                        <a:buChar char="•"/>
                      </a:pPr>
                      <a:r>
                        <a:rPr lang="en-GB" sz="1400" b="0" i="0" kern="1200" dirty="0">
                          <a:solidFill>
                            <a:schemeClr val="tx1"/>
                          </a:solidFill>
                          <a:effectLst/>
                          <a:latin typeface="Arial" panose="020B0604020202020204" pitchFamily="34" charset="0"/>
                          <a:ea typeface="+mn-ea"/>
                          <a:cs typeface="Arial" panose="020B0604020202020204" pitchFamily="34" charset="0"/>
                        </a:rPr>
                        <a:t>digital trends</a:t>
                      </a:r>
                      <a:endParaRPr lang="en-GB" sz="1400" b="0" i="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171450" indent="-171450" algn="l">
                        <a:lnSpc>
                          <a:spcPct val="115000"/>
                        </a:lnSpc>
                        <a:spcAft>
                          <a:spcPts val="800"/>
                        </a:spcAft>
                        <a:buFont typeface="Arial" panose="020B0604020202020204" pitchFamily="34" charset="0"/>
                        <a:buChar char="•"/>
                      </a:pPr>
                      <a:r>
                        <a:rPr lang="en-GB" sz="1400" b="0" kern="100" dirty="0">
                          <a:effectLst/>
                          <a:latin typeface="Arial" panose="020B0604020202020204" pitchFamily="34" charset="0"/>
                          <a:ea typeface="Aptos" panose="020B0004020202020204" pitchFamily="34" charset="0"/>
                          <a:cs typeface="Times New Roman" panose="02020603050405020304" pitchFamily="18" charset="0"/>
                        </a:rPr>
                        <a:t> Eco-friendly packaging</a:t>
                      </a:r>
                    </a:p>
                    <a:p>
                      <a:pPr marL="171450" indent="-171450" algn="l">
                        <a:lnSpc>
                          <a:spcPct val="115000"/>
                        </a:lnSpc>
                        <a:spcAft>
                          <a:spcPts val="800"/>
                        </a:spcAft>
                        <a:buFont typeface="Arial" panose="020B0604020202020204" pitchFamily="34" charset="0"/>
                        <a:buChar char="•"/>
                      </a:pPr>
                      <a:r>
                        <a:rPr lang="en-GB" sz="1400" kern="1200" dirty="0">
                          <a:solidFill>
                            <a:schemeClr val="tx1"/>
                          </a:solidFill>
                          <a:effectLst/>
                          <a:latin typeface="Arial" panose="020B0604020202020204" pitchFamily="34" charset="0"/>
                          <a:ea typeface="+mn-ea"/>
                          <a:cs typeface="Arial" panose="020B0604020202020204" pitchFamily="34" charset="0"/>
                        </a:rPr>
                        <a:t>biodegradable wrapping and locally sourced blooms</a:t>
                      </a:r>
                      <a:endParaRPr lang="en-GB" sz="1400" b="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a:lnSpc>
                          <a:spcPct val="115000"/>
                        </a:lnSpc>
                        <a:spcAft>
                          <a:spcPts val="800"/>
                        </a:spcAft>
                        <a:buNone/>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87867863"/>
                  </a:ext>
                </a:extLst>
              </a:tr>
            </a:tbl>
          </a:graphicData>
        </a:graphic>
      </p:graphicFrame>
      <p:sp>
        <p:nvSpPr>
          <p:cNvPr id="6" name="Rectangle 3">
            <a:extLst>
              <a:ext uri="{FF2B5EF4-FFF2-40B4-BE49-F238E27FC236}">
                <a16:creationId xmlns:a16="http://schemas.microsoft.com/office/drawing/2014/main" id="{E6E0FE51-FDC8-1396-8783-A8B8E2F6C32C}"/>
              </a:ext>
            </a:extLst>
          </p:cNvPr>
          <p:cNvSpPr>
            <a:spLocks noChangeArrowheads="1"/>
          </p:cNvSpPr>
          <p:nvPr/>
        </p:nvSpPr>
        <p:spPr bwMode="auto">
          <a:xfrm>
            <a:off x="167868" y="-296061"/>
            <a:ext cx="12024131" cy="11079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4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endParaRPr>
          </a:p>
          <a:p>
            <a:pPr lvl="0" eaLnBrk="0" fontAlgn="base" hangingPunct="0">
              <a:spcBef>
                <a:spcPct val="0"/>
              </a:spcBef>
              <a:spcAft>
                <a:spcPct val="0"/>
              </a:spcAft>
            </a:pPr>
            <a:r>
              <a:rPr kumimoji="0" lang="en-GB" altLang="en-US" sz="24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Company Name: </a:t>
            </a:r>
            <a:r>
              <a:rPr lang="en-GB" sz="2400" dirty="0">
                <a:latin typeface="Arial" panose="020B0604020202020204" pitchFamily="34" charset="0"/>
                <a:cs typeface="Arial" panose="020B0604020202020204" pitchFamily="34" charset="0"/>
              </a:rPr>
              <a:t>Green Havan Florists </a:t>
            </a:r>
            <a:endParaRPr kumimoji="0" lang="en-GB"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4869758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838200" y="218476"/>
            <a:ext cx="10515600" cy="1325563"/>
          </a:xfrm>
        </p:spPr>
        <p:txBody>
          <a:bodyPr>
            <a:normAutofit/>
          </a:bodyPr>
          <a:lstStyle/>
          <a:p>
            <a:pPr algn="ctr"/>
            <a:r>
              <a:rPr lang="en-GB" sz="3200" b="1" u="sng" dirty="0">
                <a:latin typeface="Arial" panose="020B0604020202020204" pitchFamily="34" charset="0"/>
                <a:cs typeface="Arial" panose="020B0604020202020204" pitchFamily="34" charset="0"/>
              </a:rPr>
              <a:t>Cause-and-Effect model</a:t>
            </a:r>
          </a:p>
        </p:txBody>
      </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a:xfrm>
            <a:off x="442452" y="1262958"/>
            <a:ext cx="9812593" cy="4332084"/>
          </a:xfrm>
        </p:spPr>
        <p:txBody>
          <a:bodyPr>
            <a:normAutofit fontScale="77500" lnSpcReduction="20000"/>
          </a:bodyPr>
          <a:lstStyle/>
          <a:p>
            <a:pPr lvl="1">
              <a:lnSpc>
                <a:spcPct val="100000"/>
              </a:lnSpc>
              <a:buFont typeface="Courier New" panose="02070309020205020404" pitchFamily="49" charset="0"/>
              <a:buChar char="o"/>
            </a:pPr>
            <a:r>
              <a:rPr lang="en-GB" sz="2800" dirty="0">
                <a:latin typeface="Arial" panose="020B0604020202020204" pitchFamily="34" charset="0"/>
                <a:cs typeface="Arial" panose="020B0604020202020204" pitchFamily="34" charset="0"/>
              </a:rPr>
              <a:t>A tool that helps us identify, organise, and display possible causes of a specific problem. It was created by Dr. Kaoru Ishikawa (a Japanese Consultant) and is also referred to as the Ishikawa diagram</a:t>
            </a:r>
          </a:p>
          <a:p>
            <a:pPr lvl="1">
              <a:lnSpc>
                <a:spcPct val="100000"/>
              </a:lnSpc>
              <a:buFont typeface="Courier New" panose="02070309020205020404" pitchFamily="49" charset="0"/>
              <a:buChar char="o"/>
            </a:pPr>
            <a:r>
              <a:rPr lang="en-GB" sz="2800" dirty="0">
                <a:latin typeface="Arial" panose="020B0604020202020204" pitchFamily="34" charset="0"/>
                <a:cs typeface="Arial" panose="020B0604020202020204" pitchFamily="34" charset="0"/>
              </a:rPr>
              <a:t>We use it During the brainstorming session </a:t>
            </a:r>
          </a:p>
          <a:p>
            <a:pPr lvl="1">
              <a:lnSpc>
                <a:spcPct val="100000"/>
              </a:lnSpc>
              <a:buFont typeface="Courier New" panose="02070309020205020404" pitchFamily="49" charset="0"/>
              <a:buChar char="o"/>
            </a:pPr>
            <a:r>
              <a:rPr lang="en-GB" sz="2800" dirty="0">
                <a:latin typeface="Arial" panose="020B0604020202020204" pitchFamily="34" charset="0"/>
                <a:cs typeface="Arial" panose="020B0604020202020204" pitchFamily="34" charset="0"/>
              </a:rPr>
              <a:t>It helps the team members communicates with the team and with the rest of the organisation, It provides a structure to understanding the relationship between many causes of a problem </a:t>
            </a:r>
          </a:p>
          <a:p>
            <a:pPr lvl="1">
              <a:lnSpc>
                <a:spcPct val="100000"/>
              </a:lnSpc>
              <a:buFont typeface="Courier New" panose="02070309020205020404" pitchFamily="49" charset="0"/>
              <a:buChar char="o"/>
            </a:pPr>
            <a:r>
              <a:rPr lang="en-GB" sz="2800" dirty="0">
                <a:latin typeface="Arial" panose="020B0604020202020204" pitchFamily="34" charset="0"/>
                <a:cs typeface="Arial" panose="020B0604020202020204" pitchFamily="34" charset="0"/>
              </a:rPr>
              <a:t>It is easy to use and understand, </a:t>
            </a:r>
            <a:r>
              <a:rPr lang="en-GB" sz="2400" dirty="0">
                <a:latin typeface="Arial" panose="020B0604020202020204" pitchFamily="34" charset="0"/>
                <a:cs typeface="Arial" panose="020B0604020202020204" pitchFamily="34" charset="0"/>
              </a:rPr>
              <a:t>It categorises possible causes and provides structure. </a:t>
            </a:r>
            <a:r>
              <a:rPr lang="en-GB" sz="2800" dirty="0">
                <a:latin typeface="Arial" panose="020B0604020202020204" pitchFamily="34" charset="0"/>
                <a:cs typeface="Arial" panose="020B0604020202020204" pitchFamily="34" charset="0"/>
              </a:rPr>
              <a:t>visually represents complex relationships and correlation between factors</a:t>
            </a:r>
          </a:p>
          <a:p>
            <a:pPr lvl="1">
              <a:lnSpc>
                <a:spcPct val="100000"/>
              </a:lnSpc>
              <a:buFont typeface="Courier New" panose="02070309020205020404" pitchFamily="49" charset="0"/>
              <a:buChar char="o"/>
            </a:pPr>
            <a:r>
              <a:rPr lang="en-GB" sz="2800" dirty="0">
                <a:latin typeface="Arial" panose="020B0604020202020204" pitchFamily="34" charset="0"/>
                <a:cs typeface="Arial" panose="020B0604020202020204" pitchFamily="34" charset="0"/>
              </a:rPr>
              <a:t>It requires discipline and skill in order to create a useful diagram, too simplistic, does not provide insight into complex correlations.</a:t>
            </a:r>
            <a:br>
              <a:rPr lang="en-GB"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90791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A6CDD35C-6B20-DCBF-5E08-10B7264A7F6C}"/>
              </a:ext>
            </a:extLst>
          </p:cNvPr>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sp>
        <p:nvSpPr>
          <p:cNvPr id="5" name="TextBox 4">
            <a:extLst>
              <a:ext uri="{FF2B5EF4-FFF2-40B4-BE49-F238E27FC236}">
                <a16:creationId xmlns:a16="http://schemas.microsoft.com/office/drawing/2014/main" id="{AAD74713-CD47-67F8-69C7-14AB67DBE038}"/>
              </a:ext>
            </a:extLst>
          </p:cNvPr>
          <p:cNvSpPr txBox="1"/>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dirty="0">
                <a:solidFill>
                  <a:srgbClr val="FFC000"/>
                </a:solidFill>
                <a:latin typeface="Arial" panose="020B0604020202020204" pitchFamily="34" charset="0"/>
                <a:cs typeface="Arial" panose="020B0604020202020204" pitchFamily="34" charset="0"/>
              </a:rPr>
              <a:t>Methods</a:t>
            </a:r>
          </a:p>
        </p:txBody>
      </p:sp>
      <p:sp>
        <p:nvSpPr>
          <p:cNvPr id="6" name="TextBox 5">
            <a:extLst>
              <a:ext uri="{FF2B5EF4-FFF2-40B4-BE49-F238E27FC236}">
                <a16:creationId xmlns:a16="http://schemas.microsoft.com/office/drawing/2014/main" id="{A317A750-70DF-E9B3-E341-EB859058FD0B}"/>
              </a:ext>
            </a:extLst>
          </p:cNvPr>
          <p:cNvSpPr txBox="1"/>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Machines</a:t>
            </a:r>
          </a:p>
        </p:txBody>
      </p:sp>
      <p:sp>
        <p:nvSpPr>
          <p:cNvPr id="7" name="TextBox 6">
            <a:extLst>
              <a:ext uri="{FF2B5EF4-FFF2-40B4-BE49-F238E27FC236}">
                <a16:creationId xmlns:a16="http://schemas.microsoft.com/office/drawing/2014/main" id="{66DBC98C-9E70-0DF8-1D44-3BA06BD6D21C}"/>
              </a:ext>
            </a:extLst>
          </p:cNvPr>
          <p:cNvSpPr txBox="1"/>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People</a:t>
            </a:r>
          </a:p>
        </p:txBody>
      </p:sp>
      <p:sp>
        <p:nvSpPr>
          <p:cNvPr id="8" name="TextBox 7">
            <a:extLst>
              <a:ext uri="{FF2B5EF4-FFF2-40B4-BE49-F238E27FC236}">
                <a16:creationId xmlns:a16="http://schemas.microsoft.com/office/drawing/2014/main" id="{2E37892E-A8C8-FA05-DB98-7CC9DD34B301}"/>
              </a:ext>
            </a:extLst>
          </p:cNvPr>
          <p:cNvSpPr txBox="1"/>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9" name="TextBox 8">
            <a:extLst>
              <a:ext uri="{FF2B5EF4-FFF2-40B4-BE49-F238E27FC236}">
                <a16:creationId xmlns:a16="http://schemas.microsoft.com/office/drawing/2014/main" id="{221742D9-91A0-4C6C-DCB3-BC52C7FDE7BC}"/>
              </a:ext>
            </a:extLst>
          </p:cNvPr>
          <p:cNvSpPr txBox="1"/>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dirty="0">
                <a:solidFill>
                  <a:srgbClr val="00B0F0"/>
                </a:solidFill>
                <a:latin typeface="Arial" panose="020B0604020202020204" pitchFamily="34" charset="0"/>
                <a:cs typeface="Arial" panose="020B0604020202020204" pitchFamily="34" charset="0"/>
              </a:rPr>
              <a:t>Measurement</a:t>
            </a:r>
          </a:p>
        </p:txBody>
      </p:sp>
      <p:sp>
        <p:nvSpPr>
          <p:cNvPr id="10" name="TextBox 9">
            <a:extLst>
              <a:ext uri="{FF2B5EF4-FFF2-40B4-BE49-F238E27FC236}">
                <a16:creationId xmlns:a16="http://schemas.microsoft.com/office/drawing/2014/main" id="{E39B5287-C25B-E6FE-F6EB-FD99C880304D}"/>
              </a:ext>
            </a:extLst>
          </p:cNvPr>
          <p:cNvSpPr txBox="1"/>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11" name="TextBox 10">
            <a:extLst>
              <a:ext uri="{FF2B5EF4-FFF2-40B4-BE49-F238E27FC236}">
                <a16:creationId xmlns:a16="http://schemas.microsoft.com/office/drawing/2014/main" id="{B6D2AC15-9CEC-A764-3D14-5270E3B74924}"/>
              </a:ext>
            </a:extLst>
          </p:cNvPr>
          <p:cNvSpPr txBox="1"/>
          <p:nvPr/>
        </p:nvSpPr>
        <p:spPr>
          <a:xfrm>
            <a:off x="9424002" y="3186737"/>
            <a:ext cx="2167128" cy="276999"/>
          </a:xfrm>
          <a:prstGeom prst="rect">
            <a:avLst/>
          </a:prstGeom>
          <a:noFill/>
          <a:ln w="57150">
            <a:solidFill>
              <a:schemeClr val="tx1"/>
            </a:solidFill>
          </a:ln>
        </p:spPr>
        <p:txBody>
          <a:bodyPr wrap="square" rtlCol="0">
            <a:spAutoFit/>
          </a:bodyPr>
          <a:lstStyle/>
          <a:p>
            <a:r>
              <a:rPr lang="en-GB" sz="1200" dirty="0"/>
              <a:t>30% decline in in-store sales</a:t>
            </a:r>
            <a:endParaRPr lang="en-GB" sz="1200" b="1"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B1D2BBAF-37EB-BC04-A1CE-4C7717E35692}"/>
              </a:ext>
            </a:extLst>
          </p:cNvPr>
          <p:cNvSpPr txBox="1"/>
          <p:nvPr/>
        </p:nvSpPr>
        <p:spPr>
          <a:xfrm>
            <a:off x="6369413" y="4416742"/>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distance</a:t>
            </a:r>
          </a:p>
        </p:txBody>
      </p:sp>
      <p:sp>
        <p:nvSpPr>
          <p:cNvPr id="13" name="TextBox 12">
            <a:extLst>
              <a:ext uri="{FF2B5EF4-FFF2-40B4-BE49-F238E27FC236}">
                <a16:creationId xmlns:a16="http://schemas.microsoft.com/office/drawing/2014/main" id="{1B9D0D45-DD27-DCA3-CCB3-9E9EC1DB7949}"/>
              </a:ext>
            </a:extLst>
          </p:cNvPr>
          <p:cNvSpPr txBox="1"/>
          <p:nvPr/>
        </p:nvSpPr>
        <p:spPr>
          <a:xfrm>
            <a:off x="6377453" y="3799203"/>
            <a:ext cx="2207594" cy="430887"/>
          </a:xfrm>
          <a:prstGeom prst="rect">
            <a:avLst/>
          </a:prstGeom>
          <a:noFill/>
          <a:ln w="12700">
            <a:solidFill>
              <a:schemeClr val="tx1"/>
            </a:solidFill>
          </a:ln>
        </p:spPr>
        <p:txBody>
          <a:bodyPr wrap="square" rtlCol="0">
            <a:spAutoFit/>
          </a:bodyPr>
          <a:lstStyle/>
          <a:p>
            <a:r>
              <a:rPr lang="en-GB" sz="1100" dirty="0"/>
              <a:t>convenience and lower prices of large online flower retailers</a:t>
            </a:r>
            <a:endParaRPr lang="en-GB" sz="1100"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E7458614-8E50-D00B-3E83-B8962517C0FD}"/>
              </a:ext>
            </a:extLst>
          </p:cNvPr>
          <p:cNvSpPr txBox="1"/>
          <p:nvPr/>
        </p:nvSpPr>
        <p:spPr>
          <a:xfrm>
            <a:off x="6405359" y="2241614"/>
            <a:ext cx="2207594" cy="400110"/>
          </a:xfrm>
          <a:prstGeom prst="rect">
            <a:avLst/>
          </a:prstGeom>
          <a:noFill/>
          <a:ln w="12700">
            <a:solidFill>
              <a:schemeClr val="tx1"/>
            </a:solidFill>
          </a:ln>
        </p:spPr>
        <p:txBody>
          <a:bodyPr wrap="square" rtlCol="0">
            <a:spAutoFit/>
          </a:bodyPr>
          <a:lstStyle/>
          <a:p>
            <a:r>
              <a:rPr lang="en-GB" sz="1000" dirty="0"/>
              <a:t>downturn in revenue and foot</a:t>
            </a:r>
            <a:br>
              <a:rPr lang="en-GB" sz="1000" dirty="0"/>
            </a:br>
            <a:r>
              <a:rPr lang="en-GB" sz="1000" dirty="0"/>
              <a:t> traffic</a:t>
            </a:r>
            <a:endParaRPr lang="en-GB" sz="1000"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9BDE9862-B6AC-E799-1513-B4A5309D84AC}"/>
              </a:ext>
            </a:extLst>
          </p:cNvPr>
          <p:cNvSpPr txBox="1"/>
          <p:nvPr/>
        </p:nvSpPr>
        <p:spPr>
          <a:xfrm>
            <a:off x="6405359" y="2814221"/>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Friendly team</a:t>
            </a:r>
          </a:p>
        </p:txBody>
      </p:sp>
      <p:sp>
        <p:nvSpPr>
          <p:cNvPr id="16" name="TextBox 15">
            <a:extLst>
              <a:ext uri="{FF2B5EF4-FFF2-40B4-BE49-F238E27FC236}">
                <a16:creationId xmlns:a16="http://schemas.microsoft.com/office/drawing/2014/main" id="{A6C90AFA-4039-C9F6-99CD-18F06C037D51}"/>
              </a:ext>
            </a:extLst>
          </p:cNvPr>
          <p:cNvSpPr txBox="1"/>
          <p:nvPr/>
        </p:nvSpPr>
        <p:spPr>
          <a:xfrm>
            <a:off x="3506303" y="4416742"/>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Time management</a:t>
            </a:r>
          </a:p>
        </p:txBody>
      </p:sp>
      <p:sp>
        <p:nvSpPr>
          <p:cNvPr id="17" name="TextBox 16">
            <a:extLst>
              <a:ext uri="{FF2B5EF4-FFF2-40B4-BE49-F238E27FC236}">
                <a16:creationId xmlns:a16="http://schemas.microsoft.com/office/drawing/2014/main" id="{E2A0BF41-90D6-4475-0F90-FF7247080E31}"/>
              </a:ext>
            </a:extLst>
          </p:cNvPr>
          <p:cNvSpPr txBox="1"/>
          <p:nvPr/>
        </p:nvSpPr>
        <p:spPr>
          <a:xfrm>
            <a:off x="3545260" y="3791588"/>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Grades/ deadline</a:t>
            </a:r>
          </a:p>
        </p:txBody>
      </p:sp>
      <p:sp>
        <p:nvSpPr>
          <p:cNvPr id="18" name="TextBox 17">
            <a:extLst>
              <a:ext uri="{FF2B5EF4-FFF2-40B4-BE49-F238E27FC236}">
                <a16:creationId xmlns:a16="http://schemas.microsoft.com/office/drawing/2014/main" id="{66DF9023-3DFA-0C8C-A0E3-64BC4A14373B}"/>
              </a:ext>
            </a:extLst>
          </p:cNvPr>
          <p:cNvSpPr txBox="1"/>
          <p:nvPr/>
        </p:nvSpPr>
        <p:spPr>
          <a:xfrm>
            <a:off x="614996" y="4389626"/>
            <a:ext cx="2207594" cy="461665"/>
          </a:xfrm>
          <a:prstGeom prst="rect">
            <a:avLst/>
          </a:prstGeom>
          <a:noFill/>
          <a:ln w="12700">
            <a:solidFill>
              <a:schemeClr val="tx1"/>
            </a:solidFill>
          </a:ln>
        </p:spPr>
        <p:txBody>
          <a:bodyPr wrap="square" rtlCol="0">
            <a:spAutoFit/>
          </a:bodyPr>
          <a:lstStyle/>
          <a:p>
            <a:r>
              <a:rPr lang="en-GB" sz="1200" dirty="0"/>
              <a:t>online flower delivery</a:t>
            </a:r>
            <a:br>
              <a:rPr lang="en-GB" sz="1200" dirty="0"/>
            </a:br>
            <a:r>
              <a:rPr lang="en-GB" sz="1200" dirty="0"/>
              <a:t> services</a:t>
            </a:r>
            <a:endParaRPr lang="en-GB" sz="1200" dirty="0">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387BCB87-2379-4806-13B1-51E140754862}"/>
              </a:ext>
            </a:extLst>
          </p:cNvPr>
          <p:cNvSpPr txBox="1"/>
          <p:nvPr/>
        </p:nvSpPr>
        <p:spPr>
          <a:xfrm>
            <a:off x="614996" y="3799203"/>
            <a:ext cx="2207594" cy="430887"/>
          </a:xfrm>
          <a:prstGeom prst="rect">
            <a:avLst/>
          </a:prstGeom>
          <a:noFill/>
          <a:ln w="12700">
            <a:solidFill>
              <a:schemeClr val="tx1"/>
            </a:solidFill>
          </a:ln>
        </p:spPr>
        <p:txBody>
          <a:bodyPr wrap="square" rtlCol="0">
            <a:spAutoFit/>
          </a:bodyPr>
          <a:lstStyle/>
          <a:p>
            <a:r>
              <a:rPr lang="en-GB" sz="1100"/>
              <a:t>the shop’s commitment to sustainable materials</a:t>
            </a:r>
            <a:endParaRPr lang="en-GB" sz="1100" dirty="0">
              <a:latin typeface="Arial" panose="020B0604020202020204" pitchFamily="34" charset="0"/>
              <a:cs typeface="Arial" panose="020B0604020202020204" pitchFamily="34" charset="0"/>
            </a:endParaRPr>
          </a:p>
        </p:txBody>
      </p:sp>
      <p:sp>
        <p:nvSpPr>
          <p:cNvPr id="20" name="TextBox 19">
            <a:extLst>
              <a:ext uri="{FF2B5EF4-FFF2-40B4-BE49-F238E27FC236}">
                <a16:creationId xmlns:a16="http://schemas.microsoft.com/office/drawing/2014/main" id="{BF6903EA-4ECA-0611-0A1E-A65C3FE62139}"/>
              </a:ext>
            </a:extLst>
          </p:cNvPr>
          <p:cNvSpPr txBox="1"/>
          <p:nvPr/>
        </p:nvSpPr>
        <p:spPr>
          <a:xfrm>
            <a:off x="3492003" y="2178258"/>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computer</a:t>
            </a:r>
          </a:p>
        </p:txBody>
      </p:sp>
      <p:sp>
        <p:nvSpPr>
          <p:cNvPr id="21" name="TextBox 20">
            <a:extLst>
              <a:ext uri="{FF2B5EF4-FFF2-40B4-BE49-F238E27FC236}">
                <a16:creationId xmlns:a16="http://schemas.microsoft.com/office/drawing/2014/main" id="{430DB053-CB69-1B9D-6A51-92DDE3529834}"/>
              </a:ext>
            </a:extLst>
          </p:cNvPr>
          <p:cNvSpPr txBox="1"/>
          <p:nvPr/>
        </p:nvSpPr>
        <p:spPr>
          <a:xfrm>
            <a:off x="3519909" y="2814220"/>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Tablet, phone, </a:t>
            </a:r>
            <a:r>
              <a:rPr lang="en-GB" sz="1200" dirty="0" err="1">
                <a:latin typeface="Arial" panose="020B0604020202020204" pitchFamily="34" charset="0"/>
                <a:cs typeface="Arial" panose="020B0604020202020204" pitchFamily="34" charset="0"/>
              </a:rPr>
              <a:t>scaner</a:t>
            </a:r>
            <a:endParaRPr lang="en-GB" sz="1200" dirty="0">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EF87C579-29CC-2344-6047-C27C0BDB52F8}"/>
              </a:ext>
            </a:extLst>
          </p:cNvPr>
          <p:cNvSpPr txBox="1"/>
          <p:nvPr/>
        </p:nvSpPr>
        <p:spPr>
          <a:xfrm>
            <a:off x="569555" y="2177470"/>
            <a:ext cx="2207594" cy="461665"/>
          </a:xfrm>
          <a:prstGeom prst="rect">
            <a:avLst/>
          </a:prstGeom>
          <a:noFill/>
          <a:ln w="12700">
            <a:solidFill>
              <a:schemeClr val="tx1"/>
            </a:solidFill>
          </a:ln>
        </p:spPr>
        <p:txBody>
          <a:bodyPr wrap="square" rtlCol="0">
            <a:spAutoFit/>
          </a:bodyPr>
          <a:lstStyle/>
          <a:p>
            <a:r>
              <a:rPr lang="en-GB" sz="1200" dirty="0"/>
              <a:t>supply chain disruptions and inflation</a:t>
            </a:r>
            <a:endParaRPr lang="en-GB" sz="1200" dirty="0">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73EDA854-C09D-0BE5-AA09-7567175A38AA}"/>
              </a:ext>
            </a:extLst>
          </p:cNvPr>
          <p:cNvSpPr txBox="1"/>
          <p:nvPr/>
        </p:nvSpPr>
        <p:spPr>
          <a:xfrm>
            <a:off x="606084" y="2797352"/>
            <a:ext cx="2207594" cy="430887"/>
          </a:xfrm>
          <a:prstGeom prst="rect">
            <a:avLst/>
          </a:prstGeom>
          <a:noFill/>
          <a:ln w="12700">
            <a:solidFill>
              <a:schemeClr val="tx1"/>
            </a:solidFill>
          </a:ln>
        </p:spPr>
        <p:txBody>
          <a:bodyPr wrap="square" rtlCol="0">
            <a:spAutoFit/>
          </a:bodyPr>
          <a:lstStyle/>
          <a:p>
            <a:r>
              <a:rPr lang="en-GB" sz="1100" dirty="0"/>
              <a:t>biodegradable wrapping and locally sourced blooms</a:t>
            </a:r>
            <a:endParaRPr lang="en-GB" sz="1100" dirty="0">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304B04B6-848B-8AF3-88D5-3344569C3198}"/>
              </a:ext>
            </a:extLst>
          </p:cNvPr>
          <p:cNvSpPr txBox="1"/>
          <p:nvPr/>
        </p:nvSpPr>
        <p:spPr>
          <a:xfrm>
            <a:off x="355823" y="196428"/>
            <a:ext cx="10743360" cy="1015663"/>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Fishbone Diagram :</a:t>
            </a:r>
            <a:r>
              <a:rPr lang="en-GB" altLang="en-US" sz="2400" b="1" dirty="0">
                <a:latin typeface="Arial" panose="020B0604020202020204" pitchFamily="34" charset="0"/>
                <a:ea typeface="Aptos" panose="020B00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Green Havan Florists </a:t>
            </a:r>
            <a:endParaRPr lang="en-GB" altLang="en-US" sz="2400" dirty="0"/>
          </a:p>
          <a:p>
            <a:endParaRPr lang="en-GB" b="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6595565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563533"/>
            <a:ext cx="10515600" cy="930275"/>
          </a:xfrm>
        </p:spPr>
        <p:txBody>
          <a:bodyPr>
            <a:noAutofit/>
          </a:bodyPr>
          <a:lstStyle/>
          <a:p>
            <a:pPr algn="ctr"/>
            <a:r>
              <a:rPr lang="en-GB" sz="3200" b="1" u="sng" dirty="0">
                <a:latin typeface="Arial" panose="020B0604020202020204" pitchFamily="34" charset="0"/>
                <a:cs typeface="Arial" panose="020B0604020202020204" pitchFamily="34" charset="0"/>
              </a:rPr>
              <a:t>Key</a:t>
            </a: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287594" y="1493808"/>
            <a:ext cx="10515600" cy="3294502"/>
          </a:xfrm>
        </p:spPr>
        <p:txBody>
          <a:bodyPr/>
          <a:lstStyle/>
          <a:p>
            <a:pPr marL="0" indent="0">
              <a:buNone/>
            </a:pPr>
            <a:endParaRPr lang="en-GB" sz="1000"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Key Finding 1</a:t>
            </a:r>
            <a:r>
              <a:rPr lang="en-GB" sz="2400" dirty="0">
                <a:latin typeface="Arial" panose="020B0604020202020204" pitchFamily="34" charset="0"/>
                <a:cs typeface="Arial" panose="020B0604020202020204" pitchFamily="34" charset="0"/>
              </a:rPr>
              <a:t>: </a:t>
            </a:r>
            <a:r>
              <a:rPr lang="en-GB" sz="2400" dirty="0"/>
              <a:t>30% decline in in-store sales</a:t>
            </a: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Key Finding 2</a:t>
            </a:r>
            <a:r>
              <a:rPr lang="en-GB" sz="2000" dirty="0">
                <a:latin typeface="Arial" panose="020B0604020202020204" pitchFamily="34" charset="0"/>
                <a:cs typeface="Arial" panose="020B0604020202020204" pitchFamily="34" charset="0"/>
              </a:rPr>
              <a:t>: </a:t>
            </a:r>
            <a:r>
              <a:rPr lang="en-GB" sz="2000" dirty="0"/>
              <a:t>Liam and Priya must now assess the root causes of their declining performance, understand the broader market dynamics—including consumer behaviour, digital trends, and competitive threats—and make strategic decisions to reposition their business for long-term sustainability</a:t>
            </a:r>
            <a:endParaRPr lang="en-GB" sz="20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72578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95504406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5837</TotalTime>
  <Words>880</Words>
  <Application>Microsoft Office PowerPoint</Application>
  <PresentationFormat>Widescreen</PresentationFormat>
  <Paragraphs>124</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Arial</vt:lpstr>
      <vt:lpstr>Courier New</vt:lpstr>
      <vt:lpstr>Trebuchet MS</vt:lpstr>
      <vt:lpstr>Wingdings 3</vt:lpstr>
      <vt:lpstr>Facet</vt:lpstr>
      <vt:lpstr>PowerPoint Presentation</vt:lpstr>
      <vt:lpstr>Overview </vt:lpstr>
      <vt:lpstr>Awareness of problems that Green Haven Florists are facing</vt:lpstr>
      <vt:lpstr>PowerPoint Presentation</vt:lpstr>
      <vt:lpstr>PowerPoint Presentation</vt:lpstr>
      <vt:lpstr>PowerPoint Presentation</vt:lpstr>
      <vt:lpstr>Cause-and-Effect model</vt:lpstr>
      <vt:lpstr>PowerPoint Presentation</vt:lpstr>
      <vt:lpstr>Key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Annamarie Dufficy</dc:creator>
  <cp:lastModifiedBy>Kariol Lohore (2441747)</cp:lastModifiedBy>
  <cp:revision>14</cp:revision>
  <dcterms:created xsi:type="dcterms:W3CDTF">2025-08-25T12:40:29Z</dcterms:created>
  <dcterms:modified xsi:type="dcterms:W3CDTF">2025-10-13T07:02:43Z</dcterms:modified>
</cp:coreProperties>
</file>