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16.xml" ContentType="application/vnd.openxmlformats-officedocument.theme+xml"/>
  <Override PartName="/ppt/slideLayouts/slideLayout18.xml" ContentType="application/vnd.openxmlformats-officedocument.presentationml.slideLayout+xml"/>
  <Override PartName="/ppt/theme/theme17.xml" ContentType="application/vnd.openxmlformats-officedocument.theme+xml"/>
  <Override PartName="/ppt/slideLayouts/slideLayout19.xml" ContentType="application/vnd.openxmlformats-officedocument.presentationml.slideLayout+xml"/>
  <Override PartName="/ppt/theme/theme18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6" r:id="rId9"/>
    <p:sldMasterId id="2147483706" r:id="rId10"/>
    <p:sldMasterId id="2147483708" r:id="rId11"/>
    <p:sldMasterId id="2147483710" r:id="rId12"/>
    <p:sldMasterId id="2147483712" r:id="rId13"/>
    <p:sldMasterId id="2147483714" r:id="rId14"/>
    <p:sldMasterId id="2147483716" r:id="rId15"/>
    <p:sldMasterId id="2147483718" r:id="rId16"/>
    <p:sldMasterId id="2147483720" r:id="rId17"/>
    <p:sldMasterId id="2147483722" r:id="rId18"/>
    <p:sldMasterId id="2147483658" r:id="rId19"/>
    <p:sldMasterId id="2147483659" r:id="rId20"/>
    <p:sldMasterId id="2147483662" r:id="rId21"/>
    <p:sldMasterId id="2147483666" r:id="rId22"/>
  </p:sldMasterIdLst>
  <p:notesMasterIdLst>
    <p:notesMasterId r:id="rId30"/>
  </p:notesMasterIdLst>
  <p:sldIdLst>
    <p:sldId id="258" r:id="rId23"/>
    <p:sldId id="288" r:id="rId24"/>
    <p:sldId id="259" r:id="rId25"/>
    <p:sldId id="260" r:id="rId26"/>
    <p:sldId id="261" r:id="rId27"/>
    <p:sldId id="262" r:id="rId28"/>
    <p:sldId id="282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70"/>
    <p:restoredTop sz="83314" autoAdjust="0"/>
  </p:normalViewPr>
  <p:slideViewPr>
    <p:cSldViewPr snapToGrid="0" snapToObjects="1">
      <p:cViewPr varScale="1">
        <p:scale>
          <a:sx n="93" d="100"/>
          <a:sy n="93" d="100"/>
        </p:scale>
        <p:origin x="58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4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7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19/12/2023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86979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23767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2394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6945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16941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2138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093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63592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261344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>
              <a:defRPr sz="2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216160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theme" Target="../theme/theme16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6.png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8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19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5" Type="http://schemas.openxmlformats.org/officeDocument/2006/relationships/slideLayout" Target="../slideLayouts/slideLayout24.xml"/><Relationship Id="rId4" Type="http://schemas.openxmlformats.org/officeDocument/2006/relationships/slideLayout" Target="../slideLayouts/slideLayout23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poster, graphic design, screenshot&#10;&#10;Description automatically generated">
            <a:extLst>
              <a:ext uri="{FF2B5EF4-FFF2-40B4-BE49-F238E27FC236}">
                <a16:creationId xmlns:a16="http://schemas.microsoft.com/office/drawing/2014/main" id="{5CBD028D-E99F-30B1-1034-10971F84743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1788912F-D87C-B9E8-31BB-C2F595B359D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blue background with yellow text&#10;&#10;Description automatically generated with low confidence">
            <a:extLst>
              <a:ext uri="{FF2B5EF4-FFF2-40B4-BE49-F238E27FC236}">
                <a16:creationId xmlns:a16="http://schemas.microsoft.com/office/drawing/2014/main" id="{C57804DB-28D9-A0D4-1910-EE6AC086140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cloud, sky, grass, outdoor&#10;&#10;Description automatically generated">
            <a:extLst>
              <a:ext uri="{FF2B5EF4-FFF2-40B4-BE49-F238E27FC236}">
                <a16:creationId xmlns:a16="http://schemas.microsoft.com/office/drawing/2014/main" id="{359D794F-FA3A-FA7E-25A6-BC20EF548E5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483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cloud, plant&#10;&#10;Description automatically generated">
            <a:extLst>
              <a:ext uri="{FF2B5EF4-FFF2-40B4-BE49-F238E27FC236}">
                <a16:creationId xmlns:a16="http://schemas.microsoft.com/office/drawing/2014/main" id="{4224E1C2-2722-7C36-7CE7-FDC543077DB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765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close-up of a sign&#10;&#10;Description automatically generated with medium confidence">
            <a:extLst>
              <a:ext uri="{FF2B5EF4-FFF2-40B4-BE49-F238E27FC236}">
                <a16:creationId xmlns:a16="http://schemas.microsoft.com/office/drawing/2014/main" id="{9D880B56-BEBF-01F4-2D55-337F85A9196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080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7A89F437-7263-A4AF-4095-1BF88D5C3A8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13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ky, building, screenshot, text&#10;&#10;Description automatically generated">
            <a:extLst>
              <a:ext uri="{FF2B5EF4-FFF2-40B4-BE49-F238E27FC236}">
                <a16:creationId xmlns:a16="http://schemas.microsoft.com/office/drawing/2014/main" id="{1CD59662-5B42-6CF1-D2C8-D79E269172B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22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creenshot, sky, building, architecture&#10;&#10;Description automatically generated">
            <a:extLst>
              <a:ext uri="{FF2B5EF4-FFF2-40B4-BE49-F238E27FC236}">
                <a16:creationId xmlns:a16="http://schemas.microsoft.com/office/drawing/2014/main" id="{7AE68DFF-2CB8-C402-8E59-DF494BAED7E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012B580-B5A2-C938-6463-FAB625A271D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216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tree, cloud, sky, screenshot&#10;&#10;Description automatically generated">
            <a:extLst>
              <a:ext uri="{FF2B5EF4-FFF2-40B4-BE49-F238E27FC236}">
                <a16:creationId xmlns:a16="http://schemas.microsoft.com/office/drawing/2014/main" id="{69CC95D1-8F62-A0C0-ACD1-B9FF67EB9A0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027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2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g"/><Relationship Id="rId3" Type="http://schemas.openxmlformats.org/officeDocument/2006/relationships/hyperlink" Target="mailto:m.gordon@uwtsd.ac.uk" TargetMode="External"/><Relationship Id="rId7" Type="http://schemas.openxmlformats.org/officeDocument/2006/relationships/image" Target="../media/image29.jfif"/><Relationship Id="rId2" Type="http://schemas.openxmlformats.org/officeDocument/2006/relationships/hyperlink" Target="mailto:t.cruickshank@uwtsd.ac.uk" TargetMode="Externa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28.jfif"/><Relationship Id="rId5" Type="http://schemas.openxmlformats.org/officeDocument/2006/relationships/image" Target="../media/image27.jfif"/><Relationship Id="rId4" Type="http://schemas.openxmlformats.org/officeDocument/2006/relationships/hyperlink" Target="mailto:j.harcourt@uwtsd.ac.uk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11431" TargetMode="Externa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758" y="1470582"/>
            <a:ext cx="6955604" cy="3751868"/>
          </a:xfrm>
        </p:spPr>
        <p:txBody>
          <a:bodyPr/>
          <a:lstStyle/>
          <a:p>
            <a:pPr marL="0" indent="0" algn="ctr">
              <a:buNone/>
            </a:pPr>
            <a:r>
              <a:rPr lang="en-GB" sz="4400" dirty="0"/>
              <a:t>Institute of Inner-City Learning</a:t>
            </a:r>
          </a:p>
          <a:p>
            <a:pPr marL="0" indent="0" algn="ctr">
              <a:buNone/>
            </a:pPr>
            <a:r>
              <a:rPr lang="en-GB" sz="4400" dirty="0"/>
              <a:t> (IICL)</a:t>
            </a:r>
          </a:p>
          <a:p>
            <a:pPr marL="0" indent="0" algn="ctr">
              <a:buNone/>
            </a:pPr>
            <a:endParaRPr lang="en-GB" sz="4400" dirty="0"/>
          </a:p>
          <a:p>
            <a:pPr marL="0" indent="0" algn="ctr">
              <a:buNone/>
            </a:pPr>
            <a:r>
              <a:rPr lang="en-GB" sz="4400" dirty="0"/>
              <a:t>Quality and Assurance Team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7616F30-3E77-43C1-8735-448343CB3F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dirty="0"/>
          </a:p>
          <a:p>
            <a:pPr marL="0" indent="0" algn="ctr">
              <a:buNone/>
            </a:pPr>
            <a:r>
              <a:rPr lang="en-GB" sz="4000" dirty="0"/>
              <a:t>The Quality Team</a:t>
            </a:r>
          </a:p>
          <a:p>
            <a:pPr marL="0" indent="0" algn="ctr">
              <a:buNone/>
            </a:pPr>
            <a:r>
              <a:rPr lang="en-GB" dirty="0"/>
              <a:t>Iicl.quality@uwtsd.ac.uk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FAA9EC-7E13-4DE4-8265-6D21FA61B328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629400" y="92467"/>
            <a:ext cx="5433645" cy="6459638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400" b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b="1" dirty="0"/>
              <a:t>Dr Tracy Cruickshank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b="1" dirty="0"/>
              <a:t>Assistant Dean (Quality and Enhancement)</a:t>
            </a:r>
          </a:p>
          <a:p>
            <a:pPr marL="0" indent="0">
              <a:buNone/>
            </a:pPr>
            <a:r>
              <a:rPr lang="en-GB" sz="1400" b="1" dirty="0">
                <a:solidFill>
                  <a:srgbClr val="0070C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t.cruickshank@uwtsd.ac.uk</a:t>
            </a:r>
            <a:r>
              <a:rPr lang="en-GB" sz="1400" b="1" dirty="0">
                <a:solidFill>
                  <a:srgbClr val="0070C0"/>
                </a:solidFill>
              </a:rPr>
              <a:t>    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400" b="1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400" b="1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400" b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b="1" dirty="0"/>
              <a:t>Margaret Gordon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b="1" dirty="0"/>
              <a:t>Principal Administrative Officer (Quality)</a:t>
            </a:r>
          </a:p>
          <a:p>
            <a:pPr marL="0" indent="0">
              <a:buNone/>
            </a:pPr>
            <a:r>
              <a:rPr lang="en-GB" sz="1400" b="1" dirty="0">
                <a:solidFill>
                  <a:srgbClr val="0070C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m.gordon@uwtsd.ac.uk</a:t>
            </a:r>
            <a:r>
              <a:rPr lang="en-GB" sz="1400" b="1" dirty="0">
                <a:solidFill>
                  <a:srgbClr val="0070C0"/>
                </a:solidFill>
              </a:rPr>
              <a:t>      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400" b="1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400" b="1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400" b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b="1" dirty="0"/>
              <a:t>Jason Harcourt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b="1" dirty="0"/>
              <a:t>Principal Administrative Officer (Quality)</a:t>
            </a:r>
          </a:p>
          <a:p>
            <a:pPr marL="0" indent="0">
              <a:buNone/>
            </a:pPr>
            <a:r>
              <a:rPr lang="en-GB" sz="1400" b="1" dirty="0">
                <a:solidFill>
                  <a:srgbClr val="0563C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j.harcourt@uwtsd.ac.</a:t>
            </a:r>
            <a:r>
              <a:rPr lang="en-GB" sz="1400" b="1" dirty="0">
                <a:solidFill>
                  <a:srgbClr val="0070C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uk</a:t>
            </a:r>
            <a:r>
              <a:rPr lang="en-GB" sz="1400" b="1" dirty="0">
                <a:solidFill>
                  <a:srgbClr val="0070C0"/>
                </a:solidFill>
              </a:rPr>
              <a:t>        </a:t>
            </a:r>
          </a:p>
          <a:p>
            <a:pPr>
              <a:lnSpc>
                <a:spcPct val="100000"/>
              </a:lnSpc>
            </a:pPr>
            <a:endParaRPr lang="en-GB" sz="1400" b="1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400" b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b="1" dirty="0"/>
              <a:t>Bella Anton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b="1" dirty="0"/>
              <a:t>Senior Administrative Officer  (Quality) </a:t>
            </a:r>
          </a:p>
          <a:p>
            <a:r>
              <a:rPr lang="en-GB" sz="1400" b="1" dirty="0">
                <a:solidFill>
                  <a:srgbClr val="0070C0"/>
                </a:solidFill>
              </a:rPr>
              <a:t>i.anton@uwtsd.ac.uk</a:t>
            </a:r>
          </a:p>
          <a:p>
            <a:endParaRPr lang="en-GB" sz="1400" b="1" dirty="0"/>
          </a:p>
          <a:p>
            <a:endParaRPr lang="en-GB" sz="1400" b="1" dirty="0"/>
          </a:p>
          <a:p>
            <a:endParaRPr lang="en-GB" sz="1400" b="1" dirty="0"/>
          </a:p>
          <a:p>
            <a:endParaRPr lang="en-GB" sz="1400" b="1" dirty="0"/>
          </a:p>
          <a:p>
            <a:endParaRPr lang="en-GB" sz="1400" b="1" dirty="0"/>
          </a:p>
        </p:txBody>
      </p:sp>
      <p:pic>
        <p:nvPicPr>
          <p:cNvPr id="9" name="Picture 8" descr="A person taking a selfie&#10;&#10;Description automatically generated">
            <a:extLst>
              <a:ext uri="{FF2B5EF4-FFF2-40B4-BE49-F238E27FC236}">
                <a16:creationId xmlns:a16="http://schemas.microsoft.com/office/drawing/2014/main" id="{2C5A56A8-45CF-B101-78C8-E885D5B05D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35935" y="4505293"/>
            <a:ext cx="1143000" cy="1143000"/>
          </a:xfrm>
          <a:prstGeom prst="rect">
            <a:avLst/>
          </a:prstGeom>
        </p:spPr>
      </p:pic>
      <p:pic>
        <p:nvPicPr>
          <p:cNvPr id="11" name="Picture 10" descr="A person smiling for the camera&#10;&#10;Description automatically generated with low confidence">
            <a:extLst>
              <a:ext uri="{FF2B5EF4-FFF2-40B4-BE49-F238E27FC236}">
                <a16:creationId xmlns:a16="http://schemas.microsoft.com/office/drawing/2014/main" id="{E049D24B-1941-56C9-57D5-A2A187FA632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40839" y="1591409"/>
            <a:ext cx="1143000" cy="1143000"/>
          </a:xfrm>
          <a:prstGeom prst="rect">
            <a:avLst/>
          </a:prstGeom>
        </p:spPr>
      </p:pic>
      <p:pic>
        <p:nvPicPr>
          <p:cNvPr id="13" name="Picture 12" descr="A picture containing clothing, hairpiece&#10;&#10;Description automatically generated">
            <a:extLst>
              <a:ext uri="{FF2B5EF4-FFF2-40B4-BE49-F238E27FC236}">
                <a16:creationId xmlns:a16="http://schemas.microsoft.com/office/drawing/2014/main" id="{3CE4D05F-6184-969C-F6AB-BCC05B1A5CB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635935" y="202034"/>
            <a:ext cx="1143000" cy="1143000"/>
          </a:xfrm>
          <a:prstGeom prst="rect">
            <a:avLst/>
          </a:prstGeom>
        </p:spPr>
      </p:pic>
      <p:pic>
        <p:nvPicPr>
          <p:cNvPr id="15" name="Picture 14" descr="A person in a green shirt&#10;&#10;Description automatically generated with medium confidence">
            <a:extLst>
              <a:ext uri="{FF2B5EF4-FFF2-40B4-BE49-F238E27FC236}">
                <a16:creationId xmlns:a16="http://schemas.microsoft.com/office/drawing/2014/main" id="{61173FF7-106E-B679-A29C-0C248219329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640839" y="3084311"/>
            <a:ext cx="1143000" cy="1142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0294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11E703-BD12-4DCB-9127-2D28CEDF7A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 algn="ctr">
              <a:buNone/>
            </a:pPr>
            <a:r>
              <a:rPr lang="en-GB" sz="4000" dirty="0"/>
              <a:t>QUALITY MATTERS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1F74FE-D315-44B8-B4A4-DA368EDF26EC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QUALITY ASSURANCE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CURRICULUM DESIGN AND DEVELOPMENT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CONTINUED PROFESSIONAL DEVELOPMENT (CPD)</a:t>
            </a:r>
          </a:p>
        </p:txBody>
      </p:sp>
    </p:spTree>
    <p:extLst>
      <p:ext uri="{BB962C8B-B14F-4D97-AF65-F5344CB8AC3E}">
        <p14:creationId xmlns:p14="http://schemas.microsoft.com/office/powerpoint/2010/main" val="16915732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BACBED1-4914-4215-B5DC-481473ED38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 algn="ctr">
              <a:buNone/>
            </a:pPr>
            <a:r>
              <a:rPr lang="en-GB" sz="4000" dirty="0"/>
              <a:t>QUALITY ASSURANCE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4DEC5-5A71-457A-9248-1AD7BCF437CC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QAA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QUALITY FRAMEWORK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THE ACADEMIC QUALITY HANDBOOK (</a:t>
            </a:r>
            <a:r>
              <a:rPr lang="en-GB" sz="2000" b="1" dirty="0" err="1"/>
              <a:t>AQH</a:t>
            </a:r>
            <a:r>
              <a:rPr lang="en-GB" sz="2000" b="1" dirty="0"/>
              <a:t>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INTERNAL AND EXTERNAL MONITORING AND MODERATION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00968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2990AE0-5E0B-452D-BC90-9B83DF08EC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dirty="0"/>
          </a:p>
          <a:p>
            <a:pPr marL="0" indent="0" algn="ctr">
              <a:buNone/>
            </a:pPr>
            <a:r>
              <a:rPr lang="en-GB" sz="4000" dirty="0"/>
              <a:t>CURRICULUM DESIGN AND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9D5F-978B-409C-8154-B2259CF93A87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VALIDATION AND REVALIDATION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MODULE MODIFICATIONS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ASSESSMENT STRATEGIES AND PRACTICES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ACADEMIC INTEGRITY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2118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571D8B-CEF7-46CB-9DB4-126FE421B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91387"/>
            <a:ext cx="4535079" cy="5144184"/>
          </a:xfrm>
        </p:spPr>
        <p:txBody>
          <a:bodyPr/>
          <a:lstStyle/>
          <a:p>
            <a:pPr algn="ctr"/>
            <a:endParaRPr lang="en-GB" dirty="0"/>
          </a:p>
          <a:p>
            <a:pPr marL="0" indent="0" algn="ctr">
              <a:buNone/>
            </a:pPr>
            <a:r>
              <a:rPr lang="en-GB" dirty="0"/>
              <a:t>CONTINUED PROFESSIONAL DEVELOPMENT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marL="0" indent="0" algn="ctr">
              <a:buNone/>
            </a:pPr>
            <a:r>
              <a:rPr lang="en-GB" sz="2800" dirty="0"/>
              <a:t>The quality team organise a programme of CPD workshops that  cover various subjects.  A selection are listed here:</a:t>
            </a:r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E0166AC7-7A6A-4016-A5A0-F2FD3E15D6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-3318175" y="-24060"/>
            <a:ext cx="18636566" cy="538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CPD/MS Teams Delivered workshops:</a:t>
            </a:r>
            <a:endParaRPr kumimoji="0" lang="en-GB" altLang="en-US" sz="6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18BA92-D998-76BF-1367-E0688882700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598025" y="514549"/>
            <a:ext cx="5118846" cy="568865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1800" dirty="0"/>
              <a:t>A Moodle site where all dates/times and links are stored can be found at: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 </a:t>
            </a:r>
            <a:r>
              <a:rPr lang="en-GB" sz="1600" dirty="0">
                <a:hlinkClick r:id="rId2"/>
              </a:rPr>
              <a:t>Course: IICL Staff Development (uwtsd.ac.uk)</a:t>
            </a:r>
            <a:endParaRPr lang="en-GB" sz="2000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4FE24E6-F117-03F1-F262-8CD3434AA2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0220905"/>
              </p:ext>
            </p:extLst>
          </p:nvPr>
        </p:nvGraphicFramePr>
        <p:xfrm>
          <a:off x="6598025" y="1765005"/>
          <a:ext cx="5011269" cy="383835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011269">
                  <a:extLst>
                    <a:ext uri="{9D8B030D-6E8A-4147-A177-3AD203B41FA5}">
                      <a16:colId xmlns:a16="http://schemas.microsoft.com/office/drawing/2014/main" val="2211630766"/>
                    </a:ext>
                  </a:extLst>
                </a:gridCol>
              </a:tblGrid>
              <a:tr h="1926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Workshops </a:t>
                      </a:r>
                      <a:endParaRPr lang="en-GB" sz="11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63882231"/>
                  </a:ext>
                </a:extLst>
              </a:tr>
              <a:tr h="1926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Academic Misconduct</a:t>
                      </a:r>
                      <a:endParaRPr lang="en-GB" sz="11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03078749"/>
                  </a:ext>
                </a:extLst>
              </a:tr>
              <a:tr h="1926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Annual Refresher on Chairing a Viva (NEW)</a:t>
                      </a:r>
                      <a:endParaRPr lang="en-GB" sz="11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40627911"/>
                  </a:ext>
                </a:extLst>
              </a:tr>
              <a:tr h="1926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Assessment Cycle</a:t>
                      </a:r>
                      <a:endParaRPr lang="en-GB" sz="11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70230557"/>
                  </a:ext>
                </a:extLst>
              </a:tr>
              <a:tr h="1926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Best Practice in Formative Feedback</a:t>
                      </a:r>
                      <a:endParaRPr lang="en-GB" sz="11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94124149"/>
                  </a:ext>
                </a:extLst>
              </a:tr>
              <a:tr h="1926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Best Practice in Marking, Moderation and Standardisation</a:t>
                      </a:r>
                      <a:endParaRPr lang="en-GB" sz="11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85785692"/>
                  </a:ext>
                </a:extLst>
              </a:tr>
              <a:tr h="1926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Careers and Employability Support at UWTSD</a:t>
                      </a:r>
                      <a:endParaRPr lang="en-GB" sz="11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0525090"/>
                  </a:ext>
                </a:extLst>
              </a:tr>
              <a:tr h="1926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Developing and Verifying Assessment Briefs (NEW)</a:t>
                      </a:r>
                      <a:endParaRPr lang="en-GB" sz="11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63592370"/>
                  </a:ext>
                </a:extLst>
              </a:tr>
              <a:tr h="1926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Disability Support + Awareness Sessions</a:t>
                      </a:r>
                      <a:endParaRPr lang="en-GB" sz="11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26520222"/>
                  </a:ext>
                </a:extLst>
              </a:tr>
              <a:tr h="1926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Exam Board Process/Procedures (NEW)</a:t>
                      </a:r>
                      <a:endParaRPr lang="en-GB" sz="11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82574082"/>
                  </a:ext>
                </a:extLst>
              </a:tr>
              <a:tr h="1926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Fellowship Q&amp;A Session (NEW)</a:t>
                      </a:r>
                      <a:endParaRPr lang="en-GB" sz="11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6499854"/>
                  </a:ext>
                </a:extLst>
              </a:tr>
              <a:tr h="1926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Invigilator Training (NEW)</a:t>
                      </a:r>
                      <a:endParaRPr lang="en-GB" sz="11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39391536"/>
                  </a:ext>
                </a:extLst>
              </a:tr>
              <a:tr h="1926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Library Information/Digital – Literacy</a:t>
                      </a:r>
                      <a:endParaRPr lang="en-GB" sz="11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85380260"/>
                  </a:ext>
                </a:extLst>
              </a:tr>
              <a:tr h="1926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Monitoring and Evaluation Process (PMs and ADs Only) (NEW)</a:t>
                      </a:r>
                      <a:endParaRPr lang="en-GB" sz="11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60851490"/>
                  </a:ext>
                </a:extLst>
              </a:tr>
              <a:tr h="1926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Peer Observation</a:t>
                      </a:r>
                      <a:endParaRPr lang="en-GB" sz="11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10614667"/>
                  </a:ext>
                </a:extLst>
              </a:tr>
              <a:tr h="1926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Student Complaints</a:t>
                      </a:r>
                      <a:endParaRPr lang="en-GB" sz="11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03206130"/>
                  </a:ext>
                </a:extLst>
              </a:tr>
              <a:tr h="1926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Student Support</a:t>
                      </a:r>
                      <a:endParaRPr lang="en-GB" sz="11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15472249"/>
                  </a:ext>
                </a:extLst>
              </a:tr>
              <a:tr h="1926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1378585" algn="l"/>
                        </a:tabLst>
                      </a:pPr>
                      <a:r>
                        <a:rPr lang="en-GB" sz="1100">
                          <a:effectLst/>
                        </a:rPr>
                        <a:t>Student Union (SU) Staff Workshop</a:t>
                      </a:r>
                      <a:endParaRPr lang="en-GB" sz="11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23294809"/>
                  </a:ext>
                </a:extLst>
              </a:tr>
              <a:tr h="1926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Understanding the Extenuating Circumstances Policy</a:t>
                      </a:r>
                      <a:endParaRPr lang="en-GB" sz="110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20239916"/>
                  </a:ext>
                </a:extLst>
              </a:tr>
              <a:tr h="17743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IICL New Staff Welcome Workshop (TBC)</a:t>
                      </a:r>
                      <a:endParaRPr lang="en-GB" sz="1100" dirty="0">
                        <a:effectLst/>
                        <a:latin typeface="Trebuchet MS" panose="020B0603020202020204" pitchFamily="34" charset="0"/>
                        <a:ea typeface="Trebuchet MS" panose="020B0603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211637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06689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5947705" y="1566952"/>
            <a:ext cx="6244295" cy="470898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Question time!</a:t>
            </a:r>
          </a:p>
          <a:p>
            <a:pPr marL="0" indent="0" algn="ctr">
              <a:lnSpc>
                <a:spcPct val="100000"/>
              </a:lnSpc>
              <a:buNone/>
            </a:pPr>
            <a:endParaRPr lang="en-GB" sz="3200" dirty="0">
              <a:solidFill>
                <a:srgbClr val="FFC000"/>
              </a:solidFill>
            </a:endParaRPr>
          </a:p>
          <a:p>
            <a:pPr marL="0" indent="0" algn="ctr">
              <a:lnSpc>
                <a:spcPct val="100000"/>
              </a:lnSpc>
              <a:buNone/>
            </a:pPr>
            <a:endParaRPr lang="en-GB" sz="3200" dirty="0">
              <a:solidFill>
                <a:srgbClr val="FFC000"/>
              </a:solidFill>
            </a:endParaRP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3200" dirty="0">
                <a:solidFill>
                  <a:srgbClr val="FFC000"/>
                </a:solidFill>
              </a:rPr>
              <a:t>If you have any questions or queries 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3200" dirty="0">
                <a:solidFill>
                  <a:srgbClr val="FFC000"/>
                </a:solidFill>
              </a:rPr>
              <a:t>relating to Quality please email us at:</a:t>
            </a:r>
          </a:p>
          <a:p>
            <a:pPr marL="0" indent="0" algn="ctr">
              <a:buNone/>
            </a:pPr>
            <a:r>
              <a:rPr lang="en-GB" sz="3200" dirty="0">
                <a:solidFill>
                  <a:srgbClr val="FFC000"/>
                </a:solidFill>
              </a:rPr>
              <a:t>iicl.quality.uwtsd.ac.uk</a:t>
            </a:r>
          </a:p>
          <a:p>
            <a:pPr algn="ctr"/>
            <a:endParaRPr lang="en-US" sz="5400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57371445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1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2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3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4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5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7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8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9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5AC00B7-894A-4FF9-8954-5C11DD8B84A2}">
  <ds:schemaRefs>
    <ds:schemaRef ds:uri="http://schemas.microsoft.com/office/2006/metadata/properties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http://purl.org/dc/elements/1.1/"/>
    <ds:schemaRef ds:uri="http://www.w3.org/XML/1998/namespace"/>
    <ds:schemaRef ds:uri="http://purl.org/dc/terms/"/>
    <ds:schemaRef ds:uri="http://schemas.microsoft.com/office/infopath/2007/PartnerControls"/>
    <ds:schemaRef ds:uri="1084fe36-8241-4751-a893-1fa9f44ff207"/>
    <ds:schemaRef ds:uri="58fca413-3b36-4298-af2b-d24aa1f4750f"/>
  </ds:schemaRefs>
</ds:datastoreItem>
</file>

<file path=customXml/itemProps2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345</Words>
  <Application>Microsoft Office PowerPoint</Application>
  <PresentationFormat>Widescreen</PresentationFormat>
  <Paragraphs>84</Paragraphs>
  <Slides>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7</vt:i4>
      </vt:variant>
    </vt:vector>
  </HeadingPairs>
  <TitlesOfParts>
    <vt:vector size="30" baseType="lpstr">
      <vt:lpstr>Arial</vt:lpstr>
      <vt:lpstr>Calibri</vt:lpstr>
      <vt:lpstr>Calibri Light</vt:lpstr>
      <vt:lpstr>Trebuchet MS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1_UWTSD 200_Subtitle 3</vt:lpstr>
      <vt:lpstr>2_UWTSD 200_Subtitle 3</vt:lpstr>
      <vt:lpstr>3_UWTSD 200_Subtitle 3</vt:lpstr>
      <vt:lpstr>4_UWTSD 200_Subtitle 3</vt:lpstr>
      <vt:lpstr>5_UWTSD 200_Subtitle 3</vt:lpstr>
      <vt:lpstr>6_UWTSD 200_Subtitle 3</vt:lpstr>
      <vt:lpstr>7_UWTSD 200_Subtitle 3</vt:lpstr>
      <vt:lpstr>8_UWTSD 200_Subtitle 3</vt:lpstr>
      <vt:lpstr>9_UWTSD 200_Subtitle 3</vt:lpstr>
      <vt:lpstr>UWTSD 200_Text 1</vt:lpstr>
      <vt:lpstr>UWTSD 200_Text 3</vt:lpstr>
      <vt:lpstr>UWTSD 200_Text 5</vt:lpstr>
      <vt:lpstr>UWTSD Logo Variations with Image Behind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Margaret Gordon</cp:lastModifiedBy>
  <cp:revision>23</cp:revision>
  <dcterms:created xsi:type="dcterms:W3CDTF">2021-03-09T15:35:42Z</dcterms:created>
  <dcterms:modified xsi:type="dcterms:W3CDTF">2023-12-19T11:23:25Z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