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1" r:id="rId6"/>
    <p:sldId id="262" r:id="rId7"/>
    <p:sldId id="259"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0" d="100"/>
          <a:sy n="80" d="100"/>
        </p:scale>
        <p:origin x="120" y="7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2/4/2021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2/4/2021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carersuk.org/help-and-advice/financial-support/help-with-benefits/carers-allowanc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skillsforcare.org.uk/adult-social-care-workforce-data/Workforce-intelligence/publications/The-state-of-the-adult-social-care-sector-and-workforce-in-England.aspx" TargetMode="External"/><Relationship Id="rId3" Type="http://schemas.openxmlformats.org/officeDocument/2006/relationships/hyperlink" Target="file:///C:\Users\j.davies1\Downloads\carers-at-breaking-point.pdf" TargetMode="External"/><Relationship Id="rId7" Type="http://schemas.openxmlformats.org/officeDocument/2006/relationships/hyperlink" Target="https://journals.lww.com/jbisrir/toc/2019/05000" TargetMode="External"/><Relationship Id="rId2" Type="http://schemas.openxmlformats.org/officeDocument/2006/relationships/hyperlink" Target="https://www.carersuk.org/news-and-campaigns/press-releases/facts-and-figures" TargetMode="External"/><Relationship Id="rId1" Type="http://schemas.openxmlformats.org/officeDocument/2006/relationships/slideLayout" Target="../slideLayouts/slideLayout7.xml"/><Relationship Id="rId6" Type="http://schemas.openxmlformats.org/officeDocument/2006/relationships/hyperlink" Target="https://www.jrf.org.uk/report/costs-and-benefits-paying-all-lowest-paid-care-home-workers-uk-living-wage" TargetMode="External"/><Relationship Id="rId5" Type="http://schemas.openxmlformats.org/officeDocument/2006/relationships/hyperlink" Target="https://careinspectorate.wales/sites/default/files/2018-02/171102annualreporten.pdf" TargetMode="External"/><Relationship Id="rId10" Type="http://schemas.openxmlformats.org/officeDocument/2006/relationships/hyperlink" Target="https://www.kingsfund.org.uk/blog/2019/10/cleaners-paid-more-than-care-workers" TargetMode="External"/><Relationship Id="rId4" Type="http://schemas.openxmlformats.org/officeDocument/2006/relationships/hyperlink" Target="http://www.cqc.org.uk/publications/major-report/state-care" TargetMode="External"/><Relationship Id="rId9" Type="http://schemas.openxmlformats.org/officeDocument/2006/relationships/hyperlink" Target="https://www.kingsfund.org.uk/publications/health-care-workforce-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Arial" panose="020B0604020202020204" pitchFamily="34" charset="0"/>
                <a:cs typeface="Arial" panose="020B0604020202020204" pitchFamily="34" charset="0"/>
              </a:rPr>
              <a:t>Elderly Care and Carers in the UK</a:t>
            </a:r>
            <a:endParaRPr lang="en-GB" dirty="0">
              <a:latin typeface="Arial" panose="020B0604020202020204" pitchFamily="34" charset="0"/>
              <a:cs typeface="Arial" panose="020B0604020202020204" pitchFamily="34" charset="0"/>
            </a:endParaRPr>
          </a:p>
        </p:txBody>
      </p:sp>
      <p:pic>
        <p:nvPicPr>
          <p:cNvPr id="5" name="Picture 4" descr="ᐈ Homecare stock pictures, Royalty Free home health care photos | download  on Depositphotos®"/>
          <p:cNvPicPr/>
          <p:nvPr/>
        </p:nvPicPr>
        <p:blipFill rotWithShape="1">
          <a:blip r:embed="rId2">
            <a:extLst>
              <a:ext uri="{28A0092B-C50C-407E-A947-70E740481C1C}">
                <a14:useLocalDpi xmlns:a14="http://schemas.microsoft.com/office/drawing/2010/main" val="0"/>
              </a:ext>
            </a:extLst>
          </a:blip>
          <a:srcRect l="7500" r="2833"/>
          <a:stretch/>
        </p:blipFill>
        <p:spPr bwMode="auto">
          <a:xfrm>
            <a:off x="2469746" y="3557844"/>
            <a:ext cx="1994189" cy="1692246"/>
          </a:xfrm>
          <a:prstGeom prst="rect">
            <a:avLst/>
          </a:prstGeom>
          <a:noFill/>
          <a:ln>
            <a:noFill/>
          </a:ln>
          <a:extLst>
            <a:ext uri="{53640926-AAD7-44D8-BBD7-CCE9431645EC}">
              <a14:shadowObscured xmlns:a14="http://schemas.microsoft.com/office/drawing/2010/main"/>
            </a:ext>
          </a:extLst>
        </p:spPr>
      </p:pic>
      <p:sp>
        <p:nvSpPr>
          <p:cNvPr id="6" name="AutoShape 4" descr="ᐈ Homecare stock pictures, Royalty Free homecare photos | download on  Depositphotos®"/>
          <p:cNvSpPr>
            <a:spLocks noGrp="1" noChangeAspect="1" noChangeArrowheads="1"/>
          </p:cNvSpPr>
          <p:nvPr>
            <p:ph type="subTitle" idx="1"/>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 name="Picture 7" descr="Care homes | Retirement and residential care | Bupa UK"/>
          <p:cNvPicPr/>
          <p:nvPr/>
        </p:nvPicPr>
        <p:blipFill rotWithShape="1">
          <a:blip r:embed="rId3">
            <a:extLst>
              <a:ext uri="{28A0092B-C50C-407E-A947-70E740481C1C}">
                <a14:useLocalDpi xmlns:a14="http://schemas.microsoft.com/office/drawing/2010/main" val="0"/>
              </a:ext>
            </a:extLst>
          </a:blip>
          <a:srcRect l="14616" t="6334" r="11730"/>
          <a:stretch/>
        </p:blipFill>
        <p:spPr bwMode="auto">
          <a:xfrm>
            <a:off x="8068887" y="3777916"/>
            <a:ext cx="1889760" cy="1386205"/>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099197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rPr>
              <a:t>Types of Elderly Care Setting</a:t>
            </a:r>
            <a:endParaRPr lang="en-GB" b="1" dirty="0">
              <a:latin typeface="Arial" panose="020B0604020202020204" pitchFamily="34" charset="0"/>
            </a:endParaRPr>
          </a:p>
        </p:txBody>
      </p:sp>
      <p:sp>
        <p:nvSpPr>
          <p:cNvPr id="3" name="Content Placeholder 2"/>
          <p:cNvSpPr>
            <a:spLocks noGrp="1"/>
          </p:cNvSpPr>
          <p:nvPr>
            <p:ph idx="1"/>
          </p:nvPr>
        </p:nvSpPr>
        <p:spPr>
          <a:xfrm>
            <a:off x="1436717" y="3305077"/>
            <a:ext cx="9601196" cy="3318936"/>
          </a:xfrm>
        </p:spPr>
        <p:txBody>
          <a:bodyPr>
            <a:normAutofit/>
          </a:bodyPr>
          <a:lstStyle/>
          <a:p>
            <a:r>
              <a:rPr lang="en-GB" sz="3200" dirty="0" smtClean="0">
                <a:latin typeface="Arial" panose="020B0604020202020204" pitchFamily="34" charset="0"/>
                <a:cs typeface="Arial" panose="020B0604020202020204" pitchFamily="34" charset="0"/>
              </a:rPr>
              <a:t>How many elderly care settings can you think of?</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66767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Elderly Care Settings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Residential Care</a:t>
            </a:r>
          </a:p>
          <a:p>
            <a:r>
              <a:rPr lang="en-GB" dirty="0" smtClean="0">
                <a:latin typeface="Arial" panose="020B0604020202020204" pitchFamily="34" charset="0"/>
                <a:cs typeface="Arial" panose="020B0604020202020204" pitchFamily="34" charset="0"/>
              </a:rPr>
              <a:t>Residential Nursing Care</a:t>
            </a:r>
          </a:p>
          <a:p>
            <a:r>
              <a:rPr lang="en-GB" dirty="0" smtClean="0">
                <a:latin typeface="Arial" panose="020B0604020202020204" pitchFamily="34" charset="0"/>
                <a:cs typeface="Arial" panose="020B0604020202020204" pitchFamily="34" charset="0"/>
              </a:rPr>
              <a:t>Hospital Care</a:t>
            </a:r>
          </a:p>
          <a:p>
            <a:r>
              <a:rPr lang="en-GB" dirty="0" smtClean="0">
                <a:latin typeface="Arial" panose="020B0604020202020204" pitchFamily="34" charset="0"/>
                <a:cs typeface="Arial" panose="020B0604020202020204" pitchFamily="34" charset="0"/>
              </a:rPr>
              <a:t>Domiciliary Care</a:t>
            </a:r>
          </a:p>
          <a:p>
            <a:r>
              <a:rPr lang="en-GB" dirty="0" smtClean="0">
                <a:latin typeface="Arial" panose="020B0604020202020204" pitchFamily="34" charset="0"/>
                <a:cs typeface="Arial" panose="020B0604020202020204" pitchFamily="34" charset="0"/>
              </a:rPr>
              <a:t>Assisted or supported living</a:t>
            </a:r>
            <a:endParaRPr lang="en-GB" dirty="0">
              <a:latin typeface="Arial" panose="020B0604020202020204" pitchFamily="34" charset="0"/>
              <a:cs typeface="Arial" panose="020B0604020202020204" pitchFamily="34" charset="0"/>
            </a:endParaRPr>
          </a:p>
        </p:txBody>
      </p:sp>
      <p:pic>
        <p:nvPicPr>
          <p:cNvPr id="6" name="Picture 5" descr="Coronavirus deaths: How big is the epidemic in care homes? - BBC News"/>
          <p:cNvPicPr/>
          <p:nvPr/>
        </p:nvPicPr>
        <p:blipFill rotWithShape="1">
          <a:blip r:embed="rId2">
            <a:extLst>
              <a:ext uri="{28A0092B-C50C-407E-A947-70E740481C1C}">
                <a14:useLocalDpi xmlns:a14="http://schemas.microsoft.com/office/drawing/2010/main" val="0"/>
              </a:ext>
            </a:extLst>
          </a:blip>
          <a:srcRect l="22768"/>
          <a:stretch/>
        </p:blipFill>
        <p:spPr bwMode="auto">
          <a:xfrm>
            <a:off x="7240386" y="2612973"/>
            <a:ext cx="1757622" cy="1286366"/>
          </a:xfrm>
          <a:prstGeom prst="rect">
            <a:avLst/>
          </a:prstGeom>
          <a:noFill/>
          <a:ln>
            <a:noFill/>
          </a:ln>
          <a:extLst>
            <a:ext uri="{53640926-AAD7-44D8-BBD7-CCE9431645EC}">
              <a14:shadowObscured xmlns:a14="http://schemas.microsoft.com/office/drawing/2010/main"/>
            </a:ext>
          </a:extLst>
        </p:spPr>
      </p:pic>
      <p:pic>
        <p:nvPicPr>
          <p:cNvPr id="7" name="Picture 6" descr="Elderly woman being cared for on a geriatric hospital ward Stock Photo -  Alamy"/>
          <p:cNvPicPr/>
          <p:nvPr/>
        </p:nvPicPr>
        <p:blipFill rotWithShape="1">
          <a:blip r:embed="rId3">
            <a:extLst>
              <a:ext uri="{28A0092B-C50C-407E-A947-70E740481C1C}">
                <a14:useLocalDpi xmlns:a14="http://schemas.microsoft.com/office/drawing/2010/main" val="0"/>
              </a:ext>
            </a:extLst>
          </a:blip>
          <a:srcRect b="18408"/>
          <a:stretch/>
        </p:blipFill>
        <p:spPr bwMode="auto">
          <a:xfrm>
            <a:off x="5633172" y="4216400"/>
            <a:ext cx="2486025" cy="1562100"/>
          </a:xfrm>
          <a:prstGeom prst="rect">
            <a:avLst/>
          </a:prstGeom>
          <a:noFill/>
          <a:ln>
            <a:noFill/>
          </a:ln>
          <a:extLst>
            <a:ext uri="{53640926-AAD7-44D8-BBD7-CCE9431645EC}">
              <a14:shadowObscured xmlns:a14="http://schemas.microsoft.com/office/drawing/2010/main"/>
            </a:ext>
          </a:extLst>
        </p:spPr>
      </p:pic>
      <p:pic>
        <p:nvPicPr>
          <p:cNvPr id="8" name="Picture 7" descr="C:\Users\j.davies1\AppData\Local\Microsoft\Windows\INetCache\Content.MSO\95899157.tmp"/>
          <p:cNvPicPr/>
          <p:nvPr/>
        </p:nvPicPr>
        <p:blipFill>
          <a:blip r:embed="rId4">
            <a:extLst>
              <a:ext uri="{28A0092B-C50C-407E-A947-70E740481C1C}">
                <a14:useLocalDpi xmlns:a14="http://schemas.microsoft.com/office/drawing/2010/main" val="0"/>
              </a:ext>
            </a:extLst>
          </a:blip>
          <a:srcRect/>
          <a:stretch>
            <a:fillRect/>
          </a:stretch>
        </p:blipFill>
        <p:spPr bwMode="auto">
          <a:xfrm>
            <a:off x="8648873" y="4113523"/>
            <a:ext cx="2619375" cy="1743075"/>
          </a:xfrm>
          <a:prstGeom prst="rect">
            <a:avLst/>
          </a:prstGeom>
          <a:noFill/>
          <a:ln>
            <a:noFill/>
          </a:ln>
        </p:spPr>
      </p:pic>
    </p:spTree>
    <p:extLst>
      <p:ext uri="{BB962C8B-B14F-4D97-AF65-F5344CB8AC3E}">
        <p14:creationId xmlns:p14="http://schemas.microsoft.com/office/powerpoint/2010/main" val="2841016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Compassion Fatigue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03132" y="3216355"/>
            <a:ext cx="9601196" cy="1355645"/>
          </a:xfrm>
        </p:spPr>
        <p:txBody>
          <a:bodyPr/>
          <a:lstStyle/>
          <a:p>
            <a:r>
              <a:rPr lang="en-GB" dirty="0" smtClean="0">
                <a:latin typeface="Arial" panose="020B0604020202020204" pitchFamily="34" charset="0"/>
                <a:cs typeface="Arial" panose="020B0604020202020204" pitchFamily="34" charset="0"/>
              </a:rPr>
              <a:t>Before we look at ‘carers’ I want you to consider ‘compassion fatigue’ and how it may affect those in a caring role.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79855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latin typeface="Arial" panose="020B0604020202020204" pitchFamily="34" charset="0"/>
                <a:cs typeface="Arial" panose="020B0604020202020204" pitchFamily="34" charset="0"/>
              </a:rPr>
              <a:t>Compassion Fatigue</a:t>
            </a:r>
            <a:br>
              <a:rPr lang="en-GB" b="1" dirty="0" smtClean="0">
                <a:latin typeface="Arial" panose="020B0604020202020204" pitchFamily="34" charset="0"/>
                <a:cs typeface="Arial" panose="020B0604020202020204" pitchFamily="34" charset="0"/>
              </a:rPr>
            </a:br>
            <a:r>
              <a:rPr lang="en-GB" sz="3100" b="1" dirty="0" smtClean="0">
                <a:latin typeface="Arial" panose="020B0604020202020204" pitchFamily="34" charset="0"/>
                <a:cs typeface="Arial" panose="020B0604020202020204" pitchFamily="34" charset="0"/>
              </a:rPr>
              <a:t>(Secondary Traumatic Stress</a:t>
            </a:r>
            <a:r>
              <a:rPr lang="en-GB" sz="3100" dirty="0" smtClean="0"/>
              <a:t>)</a:t>
            </a:r>
            <a:endParaRPr lang="en-GB" sz="3100" dirty="0"/>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F</a:t>
            </a:r>
            <a:r>
              <a:rPr lang="en-GB" dirty="0" smtClean="0">
                <a:latin typeface="Arial" panose="020B0604020202020204" pitchFamily="34" charset="0"/>
                <a:cs typeface="Arial" panose="020B0604020202020204" pitchFamily="34" charset="0"/>
              </a:rPr>
              <a:t>atigue</a:t>
            </a:r>
            <a:r>
              <a:rPr lang="en-GB" dirty="0">
                <a:latin typeface="Arial" panose="020B0604020202020204" pitchFamily="34" charset="0"/>
                <a:cs typeface="Arial" panose="020B0604020202020204" pitchFamily="34" charset="0"/>
              </a:rPr>
              <a:t>, emotional distress, or apathy resulting from the constant demands of caring for others or from constant appeals from </a:t>
            </a:r>
            <a:r>
              <a:rPr lang="en-GB" dirty="0" smtClean="0">
                <a:latin typeface="Arial" panose="020B0604020202020204" pitchFamily="34" charset="0"/>
                <a:cs typeface="Arial" panose="020B0604020202020204" pitchFamily="34" charset="0"/>
              </a:rPr>
              <a:t>charities</a:t>
            </a:r>
          </a:p>
          <a:p>
            <a:r>
              <a:rPr lang="en-GB" dirty="0" smtClean="0">
                <a:latin typeface="Arial" panose="020B0604020202020204" pitchFamily="34" charset="0"/>
                <a:cs typeface="Arial" panose="020B0604020202020204" pitchFamily="34" charset="0"/>
              </a:rPr>
              <a:t>Used to be largely confined to health care workers etc.</a:t>
            </a:r>
          </a:p>
          <a:p>
            <a:r>
              <a:rPr lang="en-GB" dirty="0" smtClean="0">
                <a:latin typeface="Arial" panose="020B0604020202020204" pitchFamily="34" charset="0"/>
                <a:cs typeface="Arial" panose="020B0604020202020204" pitchFamily="34" charset="0"/>
              </a:rPr>
              <a:t>Now a more common occurrence</a:t>
            </a:r>
          </a:p>
          <a:p>
            <a:r>
              <a:rPr lang="en-GB" dirty="0" smtClean="0">
                <a:latin typeface="Arial" panose="020B0604020202020204" pitchFamily="34" charset="0"/>
                <a:cs typeface="Arial" panose="020B0604020202020204" pitchFamily="34" charset="0"/>
              </a:rPr>
              <a:t>In a world where tragedy is ‘everyday’ have we become numb?</a:t>
            </a:r>
          </a:p>
          <a:p>
            <a:pPr marL="0" indent="0">
              <a:buNone/>
            </a:pPr>
            <a:r>
              <a:rPr lang="en-GB" sz="3200" dirty="0" smtClean="0">
                <a:latin typeface="Arial" panose="020B0604020202020204" pitchFamily="34" charset="0"/>
                <a:cs typeface="Arial" panose="020B0604020202020204" pitchFamily="34" charset="0"/>
              </a:rPr>
              <a:t>                      </a:t>
            </a:r>
            <a:r>
              <a:rPr lang="en-GB" sz="3200" b="1" dirty="0" smtClean="0">
                <a:latin typeface="Arial" panose="020B0604020202020204" pitchFamily="34" charset="0"/>
                <a:cs typeface="Arial" panose="020B0604020202020204" pitchFamily="34" charset="0"/>
              </a:rPr>
              <a:t>What do you think about this?</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590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01532" y="1251284"/>
            <a:ext cx="10239710" cy="3416320"/>
          </a:xfrm>
          <a:prstGeom prst="rect">
            <a:avLst/>
          </a:prstGeom>
          <a:noFill/>
        </p:spPr>
        <p:txBody>
          <a:bodyPr wrap="square" rtlCol="0">
            <a:spAutoFit/>
          </a:bodyPr>
          <a:lstStyle/>
          <a:p>
            <a:pPr marL="571500" indent="-571500">
              <a:buFont typeface="Arial" panose="020B0604020202020204" pitchFamily="34" charset="0"/>
              <a:buChar char="•"/>
            </a:pPr>
            <a:r>
              <a:rPr lang="en-GB" sz="3600" dirty="0" smtClean="0">
                <a:latin typeface="Arial" panose="020B0604020202020204" pitchFamily="34" charset="0"/>
                <a:cs typeface="Arial" panose="020B0604020202020204" pitchFamily="34" charset="0"/>
              </a:rPr>
              <a:t>How do you think Compassion Fatigue is affecting </a:t>
            </a:r>
            <a:r>
              <a:rPr lang="en-GB" sz="3600" dirty="0" smtClean="0">
                <a:latin typeface="Arial" panose="020B0604020202020204" pitchFamily="34" charset="0"/>
                <a:cs typeface="Arial" panose="020B0604020202020204" pitchFamily="34" charset="0"/>
              </a:rPr>
              <a:t>carers in todays </a:t>
            </a:r>
            <a:r>
              <a:rPr lang="en-GB" sz="3600" dirty="0" smtClean="0">
                <a:latin typeface="Arial" panose="020B0604020202020204" pitchFamily="34" charset="0"/>
                <a:cs typeface="Arial" panose="020B0604020202020204" pitchFamily="34" charset="0"/>
              </a:rPr>
              <a:t>society</a:t>
            </a:r>
            <a:r>
              <a:rPr lang="en-GB" sz="3600" dirty="0" smtClean="0">
                <a:latin typeface="Arial" panose="020B0604020202020204" pitchFamily="34" charset="0"/>
                <a:cs typeface="Arial" panose="020B0604020202020204" pitchFamily="34" charset="0"/>
              </a:rPr>
              <a:t>?</a:t>
            </a:r>
            <a:endParaRPr lang="en-GB" sz="3600" dirty="0" smtClean="0">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3600" dirty="0" smtClean="0">
                <a:latin typeface="Arial" panose="020B0604020202020204" pitchFamily="34" charset="0"/>
                <a:cs typeface="Arial" panose="020B0604020202020204" pitchFamily="34" charset="0"/>
              </a:rPr>
              <a:t>How are all the other issues discussed affecting carers both paid and unpaid</a:t>
            </a:r>
            <a:r>
              <a:rPr lang="en-GB" sz="3600" dirty="0" smtClean="0">
                <a:latin typeface="Arial" panose="020B0604020202020204" pitchFamily="34" charset="0"/>
                <a:cs typeface="Arial" panose="020B0604020202020204" pitchFamily="34" charset="0"/>
              </a:rPr>
              <a:t>?</a:t>
            </a:r>
          </a:p>
          <a:p>
            <a:pPr marL="571500" indent="-571500">
              <a:buFont typeface="Arial" panose="020B0604020202020204" pitchFamily="34" charset="0"/>
              <a:buChar char="•"/>
            </a:pPr>
            <a:r>
              <a:rPr lang="en-GB" sz="3600" dirty="0" smtClean="0">
                <a:latin typeface="Arial" panose="020B0604020202020204" pitchFamily="34" charset="0"/>
                <a:cs typeface="Arial" panose="020B0604020202020204" pitchFamily="34" charset="0"/>
              </a:rPr>
              <a:t>Think about this as we go through and be prepared to feedback at the end of the session</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4643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Some Statistics…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There are around 3million paid care workers in the UK</a:t>
            </a:r>
          </a:p>
          <a:p>
            <a:r>
              <a:rPr lang="en-GB" dirty="0">
                <a:latin typeface="Arial" panose="020B0604020202020204" pitchFamily="34" charset="0"/>
                <a:cs typeface="Arial" panose="020B0604020202020204" pitchFamily="34" charset="0"/>
              </a:rPr>
              <a:t>More than 1.6 million of these work in frontline social care</a:t>
            </a:r>
          </a:p>
          <a:p>
            <a:r>
              <a:rPr lang="en-GB" dirty="0">
                <a:latin typeface="Arial" panose="020B0604020202020204" pitchFamily="34" charset="0"/>
                <a:cs typeface="Arial" panose="020B0604020202020204" pitchFamily="34" charset="0"/>
              </a:rPr>
              <a:t>Almost 80% of these are women</a:t>
            </a:r>
          </a:p>
          <a:p>
            <a:r>
              <a:rPr lang="en-GB" dirty="0">
                <a:latin typeface="Arial" panose="020B0604020202020204" pitchFamily="34" charset="0"/>
                <a:cs typeface="Arial" panose="020B0604020202020204" pitchFamily="34" charset="0"/>
              </a:rPr>
              <a:t>The social care workforce is relatively unskilled</a:t>
            </a:r>
          </a:p>
          <a:p>
            <a:r>
              <a:rPr lang="en-GB" dirty="0">
                <a:latin typeface="Arial" panose="020B0604020202020204" pitchFamily="34" charset="0"/>
                <a:cs typeface="Arial" panose="020B0604020202020204" pitchFamily="34" charset="0"/>
              </a:rPr>
              <a:t>Most of these workers receive minimum wage or just above</a:t>
            </a:r>
          </a:p>
          <a:p>
            <a:pPr marL="0" indent="0">
              <a:buNone/>
            </a:pPr>
            <a:r>
              <a:rPr lang="en-GB" b="1" dirty="0">
                <a:latin typeface="Arial" panose="020B0604020202020204" pitchFamily="34" charset="0"/>
                <a:cs typeface="Arial" panose="020B0604020202020204" pitchFamily="34" charset="0"/>
              </a:rPr>
              <a:t>In 2012/13 shop workers and cleaners were paid less than care workers but in 2018/19 they were paid more</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822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ea typeface="Calibri" panose="020F0502020204030204" pitchFamily="34" charset="0"/>
                <a:cs typeface="Arial" panose="020B0604020202020204" pitchFamily="34" charset="0"/>
              </a:rPr>
              <a:t>Paid Care Workers</a:t>
            </a:r>
            <a:br>
              <a:rPr lang="en-GB" b="1" dirty="0" smtClean="0">
                <a:latin typeface="Arial" panose="020B0604020202020204" pitchFamily="34" charset="0"/>
                <a:ea typeface="Calibri" panose="020F0502020204030204" pitchFamily="34" charset="0"/>
                <a:cs typeface="Arial" panose="020B0604020202020204" pitchFamily="34" charset="0"/>
              </a:rPr>
            </a:br>
            <a:r>
              <a:rPr lang="en-GB" b="1" dirty="0" smtClean="0">
                <a:latin typeface="Arial" panose="020B0604020202020204" pitchFamily="34" charset="0"/>
                <a:ea typeface="Calibri" panose="020F0502020204030204" pitchFamily="34" charset="0"/>
                <a:cs typeface="Arial" panose="020B0604020202020204" pitchFamily="34" charset="0"/>
              </a:rPr>
              <a:t>Residential and Nursing Homes (RCW’s)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4" y="2603500"/>
            <a:ext cx="9779746" cy="3721100"/>
          </a:xfrm>
        </p:spPr>
        <p:txBody>
          <a:bodyPr>
            <a:normAutofit fontScale="92500"/>
          </a:bodyPr>
          <a:lstStyle/>
          <a:p>
            <a:r>
              <a:rPr lang="en-GB" dirty="0" smtClean="0">
                <a:latin typeface="Arial" panose="020B0604020202020204" pitchFamily="34" charset="0"/>
                <a:cs typeface="Arial" panose="020B0604020202020204" pitchFamily="34" charset="0"/>
              </a:rPr>
              <a:t>There are around  16,000 </a:t>
            </a:r>
            <a:r>
              <a:rPr lang="en-GB" dirty="0">
                <a:latin typeface="Arial" panose="020B0604020202020204" pitchFamily="34" charset="0"/>
                <a:cs typeface="Arial" panose="020B0604020202020204" pitchFamily="34" charset="0"/>
              </a:rPr>
              <a:t>residential and nursing care homes in the </a:t>
            </a:r>
            <a:r>
              <a:rPr lang="en-GB" dirty="0" smtClean="0">
                <a:latin typeface="Arial" panose="020B0604020202020204" pitchFamily="34" charset="0"/>
                <a:cs typeface="Arial" panose="020B0604020202020204" pitchFamily="34" charset="0"/>
              </a:rPr>
              <a:t>UK</a:t>
            </a:r>
          </a:p>
          <a:p>
            <a:r>
              <a:rPr lang="en-GB" dirty="0" smtClean="0">
                <a:latin typeface="Arial" panose="020B0604020202020204" pitchFamily="34" charset="0"/>
                <a:cs typeface="Arial" panose="020B0604020202020204" pitchFamily="34" charset="0"/>
              </a:rPr>
              <a:t>673 of these are in Wales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majority of staff who work there are care </a:t>
            </a:r>
            <a:r>
              <a:rPr lang="en-GB" dirty="0" smtClean="0">
                <a:latin typeface="Arial" panose="020B0604020202020204" pitchFamily="34" charset="0"/>
                <a:cs typeface="Arial" panose="020B0604020202020204" pitchFamily="34" charset="0"/>
              </a:rPr>
              <a:t>workers</a:t>
            </a:r>
          </a:p>
          <a:p>
            <a:r>
              <a:rPr lang="en-GB" dirty="0">
                <a:latin typeface="Arial" panose="020B0604020202020204" pitchFamily="34" charset="0"/>
                <a:cs typeface="Arial" panose="020B0604020202020204" pitchFamily="34" charset="0"/>
              </a:rPr>
              <a:t>P</a:t>
            </a:r>
            <a:r>
              <a:rPr lang="en-GB" dirty="0" smtClean="0">
                <a:latin typeface="Arial" panose="020B0604020202020204" pitchFamily="34" charset="0"/>
                <a:cs typeface="Arial" panose="020B0604020202020204" pitchFamily="34" charset="0"/>
              </a:rPr>
              <a:t>redominantly </a:t>
            </a:r>
            <a:r>
              <a:rPr lang="en-GB" dirty="0">
                <a:latin typeface="Arial" panose="020B0604020202020204" pitchFamily="34" charset="0"/>
                <a:cs typeface="Arial" panose="020B0604020202020204" pitchFamily="34" charset="0"/>
              </a:rPr>
              <a:t>female (4 in 5)</a:t>
            </a:r>
          </a:p>
          <a:p>
            <a:r>
              <a:rPr lang="en-GB" dirty="0">
                <a:latin typeface="Arial" panose="020B0604020202020204" pitchFamily="34" charset="0"/>
                <a:cs typeface="Arial" panose="020B0604020202020204" pitchFamily="34" charset="0"/>
              </a:rPr>
              <a:t>A</a:t>
            </a:r>
            <a:r>
              <a:rPr lang="en-GB" dirty="0" smtClean="0">
                <a:latin typeface="Arial" panose="020B0604020202020204" pitchFamily="34" charset="0"/>
                <a:cs typeface="Arial" panose="020B0604020202020204" pitchFamily="34" charset="0"/>
              </a:rPr>
              <a:t>verage </a:t>
            </a:r>
            <a:r>
              <a:rPr lang="en-GB" dirty="0">
                <a:latin typeface="Arial" panose="020B0604020202020204" pitchFamily="34" charset="0"/>
                <a:cs typeface="Arial" panose="020B0604020202020204" pitchFamily="34" charset="0"/>
              </a:rPr>
              <a:t>age is 43</a:t>
            </a:r>
          </a:p>
          <a:p>
            <a:r>
              <a:rPr lang="en-GB" dirty="0">
                <a:latin typeface="Arial" panose="020B0604020202020204" pitchFamily="34" charset="0"/>
                <a:cs typeface="Arial" panose="020B0604020202020204" pitchFamily="34" charset="0"/>
              </a:rPr>
              <a:t>R</a:t>
            </a:r>
            <a:r>
              <a:rPr lang="en-GB" dirty="0" smtClean="0">
                <a:latin typeface="Arial" panose="020B0604020202020204" pitchFamily="34" charset="0"/>
                <a:cs typeface="Arial" panose="020B0604020202020204" pitchFamily="34" charset="0"/>
              </a:rPr>
              <a:t>elatively </a:t>
            </a:r>
            <a:r>
              <a:rPr lang="en-GB" dirty="0">
                <a:latin typeface="Arial" panose="020B0604020202020204" pitchFamily="34" charset="0"/>
                <a:cs typeface="Arial" panose="020B0604020202020204" pitchFamily="34" charset="0"/>
              </a:rPr>
              <a:t>poorly educated</a:t>
            </a:r>
          </a:p>
          <a:p>
            <a:r>
              <a:rPr lang="en-GB" dirty="0">
                <a:latin typeface="Arial" panose="020B0604020202020204" pitchFamily="34" charset="0"/>
                <a:cs typeface="Arial" panose="020B0604020202020204" pitchFamily="34" charset="0"/>
              </a:rPr>
              <a:t>M</a:t>
            </a:r>
            <a:r>
              <a:rPr lang="en-GB" dirty="0" smtClean="0">
                <a:latin typeface="Arial" panose="020B0604020202020204" pitchFamily="34" charset="0"/>
                <a:cs typeface="Arial" panose="020B0604020202020204" pitchFamily="34" charset="0"/>
              </a:rPr>
              <a:t>any </a:t>
            </a:r>
            <a:r>
              <a:rPr lang="en-GB" dirty="0">
                <a:latin typeface="Arial" panose="020B0604020202020204" pitchFamily="34" charset="0"/>
                <a:cs typeface="Arial" panose="020B0604020202020204" pitchFamily="34" charset="0"/>
              </a:rPr>
              <a:t>are paid national minimum wage </a:t>
            </a:r>
          </a:p>
          <a:p>
            <a:pPr marL="914400" lvl="2" indent="0">
              <a:buNone/>
            </a:pPr>
            <a:r>
              <a:rPr lang="en-GB" sz="1200" dirty="0" smtClean="0">
                <a:latin typeface="Arial" panose="020B0604020202020204" pitchFamily="34" charset="0"/>
                <a:cs typeface="Arial" panose="020B0604020202020204" pitchFamily="34" charset="0"/>
              </a:rPr>
              <a:t>                                                                                                                                                            (CQC, 2017;JRF</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2015; CSSIW, 2017)</a:t>
            </a:r>
            <a:endParaRPr lang="en-GB" sz="12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a:xfrm>
            <a:off x="13097101" y="6666173"/>
            <a:ext cx="542697" cy="279400"/>
          </a:xfrm>
        </p:spPr>
        <p:txBody>
          <a:bodyPr/>
          <a:lstStyle/>
          <a:p>
            <a:endParaRPr lang="en-US" dirty="0"/>
          </a:p>
        </p:txBody>
      </p:sp>
    </p:spTree>
    <p:extLst>
      <p:ext uri="{BB962C8B-B14F-4D97-AF65-F5344CB8AC3E}">
        <p14:creationId xmlns:p14="http://schemas.microsoft.com/office/powerpoint/2010/main" val="131509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ea typeface="Calibri" panose="020F0502020204030204" pitchFamily="34" charset="0"/>
                <a:cs typeface="Arial" panose="020B0604020202020204" pitchFamily="34" charset="0"/>
              </a:rPr>
              <a:t>Paid Care </a:t>
            </a:r>
            <a:r>
              <a:rPr lang="en-GB" b="1" dirty="0" smtClean="0">
                <a:latin typeface="Arial" panose="020B0604020202020204" pitchFamily="34" charset="0"/>
                <a:ea typeface="Calibri" panose="020F0502020204030204" pitchFamily="34" charset="0"/>
                <a:cs typeface="Arial" panose="020B0604020202020204" pitchFamily="34" charset="0"/>
              </a:rPr>
              <a:t>Workers</a:t>
            </a:r>
            <a:br>
              <a:rPr lang="en-GB" b="1" dirty="0" smtClean="0">
                <a:latin typeface="Arial" panose="020B0604020202020204" pitchFamily="34" charset="0"/>
                <a:ea typeface="Calibri" panose="020F0502020204030204" pitchFamily="34" charset="0"/>
                <a:cs typeface="Arial" panose="020B0604020202020204" pitchFamily="34" charset="0"/>
              </a:rPr>
            </a:br>
            <a:r>
              <a:rPr lang="en-GB" b="1" dirty="0" smtClean="0">
                <a:latin typeface="Arial" panose="020B0604020202020204" pitchFamily="34" charset="0"/>
                <a:ea typeface="Calibri" panose="020F0502020204030204" pitchFamily="34" charset="0"/>
                <a:cs typeface="Arial" panose="020B0604020202020204" pitchFamily="34" charset="0"/>
              </a:rPr>
              <a:t>Domiciliary Care (DCW’s)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10291548" cy="3318936"/>
          </a:xfrm>
        </p:spPr>
        <p:txBody>
          <a:bodyPr>
            <a:normAutofit fontScale="92500"/>
          </a:bodyPr>
          <a:lstStyle/>
          <a:p>
            <a:r>
              <a:rPr lang="en-GB" dirty="0" smtClean="0">
                <a:latin typeface="Arial" panose="020B0604020202020204" pitchFamily="34" charset="0"/>
                <a:cs typeface="Arial" panose="020B0604020202020204" pitchFamily="34" charset="0"/>
              </a:rPr>
              <a:t>426 Domiciliary Care Agencies registered in Wales employing around 20,000</a:t>
            </a:r>
          </a:p>
          <a:p>
            <a:r>
              <a:rPr lang="en-GB" dirty="0" smtClean="0">
                <a:latin typeface="Arial" panose="020B0604020202020204" pitchFamily="34" charset="0"/>
                <a:cs typeface="Arial" panose="020B0604020202020204" pitchFamily="34" charset="0"/>
              </a:rPr>
              <a:t>9,000 in England employing over 500,000 </a:t>
            </a:r>
          </a:p>
          <a:p>
            <a:r>
              <a:rPr lang="en-GB" dirty="0" smtClean="0">
                <a:latin typeface="Arial" panose="020B0604020202020204" pitchFamily="34" charset="0"/>
                <a:cs typeface="Arial" panose="020B0604020202020204" pitchFamily="34" charset="0"/>
              </a:rPr>
              <a:t>Most are female (over 80%)</a:t>
            </a:r>
          </a:p>
          <a:p>
            <a:r>
              <a:rPr lang="en-GB" dirty="0">
                <a:latin typeface="Arial" panose="020B0604020202020204" pitchFamily="34" charset="0"/>
                <a:cs typeface="Arial" panose="020B0604020202020204" pitchFamily="34" charset="0"/>
              </a:rPr>
              <a:t>A fifth of these are over </a:t>
            </a:r>
            <a:r>
              <a:rPr lang="en-GB" dirty="0" smtClean="0">
                <a:latin typeface="Arial" panose="020B0604020202020204" pitchFamily="34" charset="0"/>
                <a:cs typeface="Arial" panose="020B0604020202020204" pitchFamily="34" charset="0"/>
              </a:rPr>
              <a:t>55</a:t>
            </a:r>
          </a:p>
          <a:p>
            <a:r>
              <a:rPr lang="en-GB" dirty="0" smtClean="0">
                <a:latin typeface="Arial" panose="020B0604020202020204" pitchFamily="34" charset="0"/>
                <a:cs typeface="Arial" panose="020B0604020202020204" pitchFamily="34" charset="0"/>
              </a:rPr>
              <a:t>Nearly half are on involuntary Zero Hours Contracts (ZHC’s)</a:t>
            </a:r>
          </a:p>
          <a:p>
            <a:pPr marL="0" indent="0">
              <a:buNone/>
            </a:pPr>
            <a:r>
              <a:rPr lang="en-GB" sz="1200" dirty="0" smtClean="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(CSSIW, 2017; Skills for Care, 2019)</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7920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29762"/>
            <a:ext cx="9601196" cy="1556237"/>
          </a:xfrm>
        </p:spPr>
        <p:txBody>
          <a:bodyPr>
            <a:normAutofit fontScale="90000"/>
          </a:bodyPr>
          <a:lstStyle/>
          <a:p>
            <a:r>
              <a:rPr lang="en-GB" b="1" dirty="0" smtClean="0">
                <a:latin typeface="Arial" panose="020B0604020202020204" pitchFamily="34" charset="0"/>
                <a:cs typeface="Arial" panose="020B0604020202020204" pitchFamily="34" charset="0"/>
              </a:rPr>
              <a:t>Issues Faced by Individuals Working in </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Health and Social Care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19200" y="2556932"/>
            <a:ext cx="9601196" cy="3318936"/>
          </a:xfrm>
        </p:spPr>
        <p:txBody>
          <a:bodyPr>
            <a:normAutofit fontScale="77500" lnSpcReduction="20000"/>
          </a:bodyPr>
          <a:lstStyle/>
          <a:p>
            <a:r>
              <a:rPr lang="en-GB" dirty="0" smtClean="0">
                <a:latin typeface="Arial" panose="020B0604020202020204" pitchFamily="34" charset="0"/>
                <a:cs typeface="Arial" panose="020B0604020202020204" pitchFamily="34" charset="0"/>
              </a:rPr>
              <a:t>Pressures of home life</a:t>
            </a:r>
          </a:p>
          <a:p>
            <a:r>
              <a:rPr lang="en-GB" dirty="0" smtClean="0">
                <a:latin typeface="Arial" panose="020B0604020202020204" pitchFamily="34" charset="0"/>
                <a:cs typeface="Arial" panose="020B0604020202020204" pitchFamily="34" charset="0"/>
              </a:rPr>
              <a:t>Financial issues</a:t>
            </a:r>
          </a:p>
          <a:p>
            <a:r>
              <a:rPr lang="en-GB" dirty="0" smtClean="0">
                <a:latin typeface="Arial" panose="020B0604020202020204" pitchFamily="34" charset="0"/>
                <a:cs typeface="Arial" panose="020B0604020202020204" pitchFamily="34" charset="0"/>
              </a:rPr>
              <a:t>Work conditions</a:t>
            </a:r>
          </a:p>
          <a:p>
            <a:pPr lvl="0">
              <a:buClr>
                <a:srgbClr val="D9B247"/>
              </a:buClr>
            </a:pPr>
            <a:r>
              <a:rPr lang="en-GB" dirty="0">
                <a:solidFill>
                  <a:prstClr val="black">
                    <a:lumMod val="85000"/>
                    <a:lumOff val="15000"/>
                  </a:prstClr>
                </a:solidFill>
                <a:latin typeface="Arial" panose="020B0604020202020204" pitchFamily="34" charset="0"/>
                <a:cs typeface="Arial" panose="020B0604020202020204" pitchFamily="34" charset="0"/>
              </a:rPr>
              <a:t>Unsuitability for care </a:t>
            </a:r>
            <a:r>
              <a:rPr lang="en-GB" dirty="0" smtClean="0">
                <a:solidFill>
                  <a:prstClr val="black">
                    <a:lumMod val="85000"/>
                    <a:lumOff val="15000"/>
                  </a:prstClr>
                </a:solidFill>
                <a:latin typeface="Arial" panose="020B0604020202020204" pitchFamily="34" charset="0"/>
                <a:cs typeface="Arial" panose="020B0604020202020204" pitchFamily="34" charset="0"/>
              </a:rPr>
              <a:t>work</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Negative workplace culture</a:t>
            </a:r>
          </a:p>
          <a:p>
            <a:r>
              <a:rPr lang="en-GB" dirty="0" smtClean="0">
                <a:latin typeface="Arial" panose="020B0604020202020204" pitchFamily="34" charset="0"/>
                <a:cs typeface="Arial" panose="020B0604020202020204" pitchFamily="34" charset="0"/>
              </a:rPr>
              <a:t>Pressures of home life</a:t>
            </a:r>
          </a:p>
          <a:p>
            <a:r>
              <a:rPr lang="en-GB" dirty="0" smtClean="0">
                <a:latin typeface="Arial" panose="020B0604020202020204" pitchFamily="34" charset="0"/>
                <a:cs typeface="Arial" panose="020B0604020202020204" pitchFamily="34" charset="0"/>
              </a:rPr>
              <a:t>Lack of job satisfaction / self esteem</a:t>
            </a:r>
          </a:p>
          <a:p>
            <a:r>
              <a:rPr lang="en-GB" dirty="0" smtClean="0">
                <a:latin typeface="Arial" panose="020B0604020202020204" pitchFamily="34" charset="0"/>
                <a:cs typeface="Arial" panose="020B0604020202020204" pitchFamily="34" charset="0"/>
              </a:rPr>
              <a:t>Lack of status in society</a:t>
            </a:r>
          </a:p>
          <a:p>
            <a:r>
              <a:rPr lang="en-GB" dirty="0" smtClean="0">
                <a:latin typeface="Arial" panose="020B0604020202020204" pitchFamily="34" charset="0"/>
                <a:cs typeface="Arial" panose="020B0604020202020204" pitchFamily="34" charset="0"/>
              </a:rPr>
              <a:t>COVID 19 and Lockdown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065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Pressures of Home Life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Many women may have child care issues</a:t>
            </a:r>
          </a:p>
          <a:p>
            <a:r>
              <a:rPr lang="en-GB" dirty="0" smtClean="0">
                <a:latin typeface="Arial" panose="020B0604020202020204" pitchFamily="34" charset="0"/>
                <a:cs typeface="Arial" panose="020B0604020202020204" pitchFamily="34" charset="0"/>
              </a:rPr>
              <a:t>Others may be taking care of grandchildren</a:t>
            </a:r>
          </a:p>
          <a:p>
            <a:r>
              <a:rPr lang="en-GB" dirty="0" smtClean="0">
                <a:latin typeface="Arial" panose="020B0604020202020204" pitchFamily="34" charset="0"/>
                <a:cs typeface="Arial" panose="020B0604020202020204" pitchFamily="34" charset="0"/>
              </a:rPr>
              <a:t>Some may be carers for elderly relatives</a:t>
            </a:r>
          </a:p>
          <a:p>
            <a:pPr marL="0" indent="0">
              <a:buNone/>
            </a:pPr>
            <a:r>
              <a:rPr lang="en-GB" dirty="0" smtClean="0">
                <a:latin typeface="Arial" panose="020B0604020202020204" pitchFamily="34" charset="0"/>
                <a:cs typeface="Arial" panose="020B0604020202020204" pitchFamily="34" charset="0"/>
              </a:rPr>
              <a:t> </a:t>
            </a:r>
          </a:p>
          <a:p>
            <a:pPr marL="0" indent="0">
              <a:buNone/>
            </a:pPr>
            <a:r>
              <a:rPr lang="en-GB" sz="3200" i="1" dirty="0" smtClean="0">
                <a:latin typeface="Arial" panose="020B0604020202020204" pitchFamily="34" charset="0"/>
                <a:cs typeface="Arial" panose="020B0604020202020204" pitchFamily="34" charset="0"/>
              </a:rPr>
              <a:t>                    SANDWICH GENERATION</a:t>
            </a:r>
            <a:endParaRPr lang="en-GB" sz="32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4958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Financial Issues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Minimum or low wage</a:t>
            </a:r>
          </a:p>
          <a:p>
            <a:r>
              <a:rPr lang="en-GB" dirty="0" smtClean="0">
                <a:latin typeface="Arial" panose="020B0604020202020204" pitchFamily="34" charset="0"/>
                <a:cs typeface="Arial" panose="020B0604020202020204" pitchFamily="34" charset="0"/>
              </a:rPr>
              <a:t>A lot of ‘empty time’ between calls (DCW’s</a:t>
            </a:r>
            <a:r>
              <a:rPr lang="en-GB" dirty="0" smtClean="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Zero Hours Contracts could mean ineligibility for credit or </a:t>
            </a:r>
            <a:r>
              <a:rPr lang="en-GB" dirty="0" smtClean="0">
                <a:latin typeface="Arial" panose="020B0604020202020204" pitchFamily="34" charset="0"/>
                <a:cs typeface="Arial" panose="020B0604020202020204" pitchFamily="34" charset="0"/>
              </a:rPr>
              <a:t>mortgage</a:t>
            </a:r>
          </a:p>
          <a:p>
            <a:r>
              <a:rPr lang="en-GB" dirty="0" smtClean="0">
                <a:latin typeface="Arial" panose="020B0604020202020204" pitchFamily="34" charset="0"/>
                <a:cs typeface="Arial" panose="020B0604020202020204" pitchFamily="34" charset="0"/>
              </a:rPr>
              <a:t>No work means no pay!</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Often </a:t>
            </a:r>
            <a:r>
              <a:rPr lang="en-GB" dirty="0" smtClean="0">
                <a:latin typeface="Arial" panose="020B0604020202020204" pitchFamily="34" charset="0"/>
                <a:cs typeface="Arial" panose="020B0604020202020204" pitchFamily="34" charset="0"/>
              </a:rPr>
              <a:t>only SSP is paid when a person is sick (£95.85 </a:t>
            </a:r>
            <a:r>
              <a:rPr lang="en-GB" dirty="0" err="1" smtClean="0">
                <a:latin typeface="Arial" panose="020B0604020202020204" pitchFamily="34" charset="0"/>
                <a:cs typeface="Arial" panose="020B0604020202020204" pitchFamily="34" charset="0"/>
              </a:rPr>
              <a:t>pw</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9741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Work Conditions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dirty="0" smtClean="0">
                <a:latin typeface="Arial" panose="020B0604020202020204" pitchFamily="34" charset="0"/>
                <a:cs typeface="Arial" panose="020B0604020202020204" pitchFamily="34" charset="0"/>
              </a:rPr>
              <a:t>Opportunity/ pressure to work very long hours</a:t>
            </a:r>
          </a:p>
          <a:p>
            <a:r>
              <a:rPr lang="en-GB" dirty="0" smtClean="0">
                <a:latin typeface="Arial" panose="020B0604020202020204" pitchFamily="34" charset="0"/>
                <a:cs typeface="Arial" panose="020B0604020202020204" pitchFamily="34" charset="0"/>
              </a:rPr>
              <a:t>Pressure to cover sickness/ absence / staff leaving </a:t>
            </a:r>
          </a:p>
          <a:p>
            <a:r>
              <a:rPr lang="en-GB" dirty="0" smtClean="0">
                <a:latin typeface="Arial" panose="020B0604020202020204" pitchFamily="34" charset="0"/>
                <a:cs typeface="Arial" panose="020B0604020202020204" pitchFamily="34" charset="0"/>
              </a:rPr>
              <a:t>Lack </a:t>
            </a:r>
            <a:r>
              <a:rPr lang="en-GB" dirty="0" smtClean="0">
                <a:latin typeface="Arial" panose="020B0604020202020204" pitchFamily="34" charset="0"/>
                <a:cs typeface="Arial" panose="020B0604020202020204" pitchFamily="34" charset="0"/>
              </a:rPr>
              <a:t>of training and pressure to complete tasks without training</a:t>
            </a:r>
          </a:p>
          <a:p>
            <a:r>
              <a:rPr lang="en-GB" dirty="0" smtClean="0">
                <a:latin typeface="Arial" panose="020B0604020202020204" pitchFamily="34" charset="0"/>
                <a:cs typeface="Arial" panose="020B0604020202020204" pitchFamily="34" charset="0"/>
              </a:rPr>
              <a:t>Very high staff turnover</a:t>
            </a:r>
          </a:p>
          <a:p>
            <a:r>
              <a:rPr lang="en-GB" dirty="0" smtClean="0">
                <a:latin typeface="Arial" panose="020B0604020202020204" pitchFamily="34" charset="0"/>
                <a:cs typeface="Arial" panose="020B0604020202020204" pitchFamily="34" charset="0"/>
              </a:rPr>
              <a:t>Time restraints (travel time/ 15 minute calls/ unrealistic expectations)</a:t>
            </a: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9779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253065"/>
            <a:ext cx="9601196" cy="1303867"/>
          </a:xfrm>
        </p:spPr>
        <p:txBody>
          <a:bodyPr>
            <a:normAutofit fontScale="90000"/>
          </a:bodyPr>
          <a:lstStyle/>
          <a:p>
            <a:r>
              <a:rPr lang="en-GB" sz="4900" b="1" dirty="0">
                <a:latin typeface="Arial" panose="020B0604020202020204" pitchFamily="34" charset="0"/>
                <a:cs typeface="Arial" panose="020B0604020202020204" pitchFamily="34" charset="0"/>
              </a:rPr>
              <a:t>Unsuitability for </a:t>
            </a:r>
            <a:r>
              <a:rPr lang="en-GB" sz="4900" b="1" dirty="0" smtClean="0">
                <a:latin typeface="Arial" panose="020B0604020202020204" pitchFamily="34" charset="0"/>
                <a:cs typeface="Arial" panose="020B0604020202020204" pitchFamily="34" charset="0"/>
              </a:rPr>
              <a:t>Care Work</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A lot of women enter the care sector without previous experience</a:t>
            </a:r>
          </a:p>
          <a:p>
            <a:r>
              <a:rPr lang="en-GB" dirty="0" smtClean="0">
                <a:latin typeface="Arial" panose="020B0604020202020204" pitchFamily="34" charset="0"/>
                <a:cs typeface="Arial" panose="020B0604020202020204" pitchFamily="34" charset="0"/>
              </a:rPr>
              <a:t>Many do this because of financial necessity and ease of finding work</a:t>
            </a:r>
          </a:p>
          <a:p>
            <a:r>
              <a:rPr lang="en-GB" dirty="0" smtClean="0">
                <a:latin typeface="Arial" panose="020B0604020202020204" pitchFamily="34" charset="0"/>
                <a:cs typeface="Arial" panose="020B0604020202020204" pitchFamily="34" charset="0"/>
              </a:rPr>
              <a:t>Evidence suggests that care providers, on the whole will employ almost anyone regardless of experience and qualifications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5632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9025" y="1289862"/>
            <a:ext cx="9601196" cy="1303867"/>
          </a:xfrm>
        </p:spPr>
        <p:txBody>
          <a:bodyPr>
            <a:normAutofit fontScale="90000"/>
          </a:bodyPr>
          <a:lstStyle/>
          <a:p>
            <a:r>
              <a:rPr lang="en-GB" sz="4900" b="1" dirty="0">
                <a:latin typeface="Arial" panose="020B0604020202020204" pitchFamily="34" charset="0"/>
                <a:cs typeface="Arial" panose="020B0604020202020204" pitchFamily="34" charset="0"/>
              </a:rPr>
              <a:t>Negative </a:t>
            </a:r>
            <a:r>
              <a:rPr lang="en-GB" sz="4900" b="1" dirty="0" smtClean="0">
                <a:latin typeface="Arial" panose="020B0604020202020204" pitchFamily="34" charset="0"/>
                <a:cs typeface="Arial" panose="020B0604020202020204" pitchFamily="34" charset="0"/>
              </a:rPr>
              <a:t>Workplace Culture</a:t>
            </a:r>
            <a:r>
              <a:rPr lang="en-GB" dirty="0"/>
              <a:t/>
            </a:r>
            <a:br>
              <a:rPr lang="en-GB" dirty="0"/>
            </a:br>
            <a:endParaRPr lang="en-GB" dirty="0"/>
          </a:p>
        </p:txBody>
      </p:sp>
      <p:sp>
        <p:nvSpPr>
          <p:cNvPr id="3" name="Content Placeholder 2"/>
          <p:cNvSpPr>
            <a:spLocks noGrp="1"/>
          </p:cNvSpPr>
          <p:nvPr>
            <p:ph idx="1"/>
          </p:nvPr>
        </p:nvSpPr>
        <p:spPr>
          <a:xfrm>
            <a:off x="1382866" y="2978351"/>
            <a:ext cx="9601196" cy="3318936"/>
          </a:xfrm>
        </p:spPr>
        <p:txBody>
          <a:bodyPr/>
          <a:lstStyle/>
          <a:p>
            <a:r>
              <a:rPr lang="en-GB" dirty="0" smtClean="0">
                <a:latin typeface="Arial" panose="020B0604020202020204" pitchFamily="34" charset="0"/>
                <a:cs typeface="Arial" panose="020B0604020202020204" pitchFamily="34" charset="0"/>
              </a:rPr>
              <a:t>Bullying by other staff members or management</a:t>
            </a:r>
          </a:p>
          <a:p>
            <a:r>
              <a:rPr lang="en-GB" dirty="0" smtClean="0">
                <a:latin typeface="Arial" panose="020B0604020202020204" pitchFamily="34" charset="0"/>
                <a:cs typeface="Arial" panose="020B0604020202020204" pitchFamily="34" charset="0"/>
              </a:rPr>
              <a:t>Pressure to conform to or accept bad practice in order to ‘fit in’</a:t>
            </a:r>
          </a:p>
          <a:p>
            <a:r>
              <a:rPr lang="en-GB" dirty="0" smtClean="0">
                <a:latin typeface="Arial" panose="020B0604020202020204" pitchFamily="34" charset="0"/>
                <a:cs typeface="Arial" panose="020B0604020202020204" pitchFamily="34" charset="0"/>
              </a:rPr>
              <a:t>Fear of reprisals or lack of action if incidents or concerns are reported</a:t>
            </a:r>
          </a:p>
          <a:p>
            <a:endParaRPr lang="en-GB" dirty="0"/>
          </a:p>
        </p:txBody>
      </p:sp>
    </p:spTree>
    <p:extLst>
      <p:ext uri="{BB962C8B-B14F-4D97-AF65-F5344CB8AC3E}">
        <p14:creationId xmlns:p14="http://schemas.microsoft.com/office/powerpoint/2010/main" val="638836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Lack of Status in Society</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50279" y="2498109"/>
            <a:ext cx="9601196" cy="3318936"/>
          </a:xfrm>
        </p:spPr>
        <p:txBody>
          <a:bodyPr/>
          <a:lstStyle/>
          <a:p>
            <a:r>
              <a:rPr lang="en-GB" dirty="0" smtClean="0">
                <a:latin typeface="Arial" panose="020B0604020202020204" pitchFamily="34" charset="0"/>
                <a:cs typeface="Arial" panose="020B0604020202020204" pitchFamily="34" charset="0"/>
              </a:rPr>
              <a:t>Care workers are often regarded as having low status</a:t>
            </a:r>
          </a:p>
          <a:p>
            <a:r>
              <a:rPr lang="en-GB" dirty="0" smtClean="0">
                <a:latin typeface="Arial" panose="020B0604020202020204" pitchFamily="34" charset="0"/>
                <a:cs typeface="Arial" panose="020B0604020202020204" pitchFamily="34" charset="0"/>
              </a:rPr>
              <a:t>An issue that is widespread in the care sector (especially in elderly care)</a:t>
            </a:r>
          </a:p>
          <a:p>
            <a:r>
              <a:rPr lang="en-GB" dirty="0" smtClean="0">
                <a:latin typeface="Arial" panose="020B0604020202020204" pitchFamily="34" charset="0"/>
                <a:cs typeface="Arial" panose="020B0604020202020204" pitchFamily="34" charset="0"/>
              </a:rPr>
              <a:t>Negative views of care workers in society influenced by media</a:t>
            </a:r>
          </a:p>
          <a:p>
            <a:r>
              <a:rPr lang="en-GB" dirty="0" smtClean="0">
                <a:latin typeface="Arial" panose="020B0604020202020204" pitchFamily="34" charset="0"/>
                <a:cs typeface="Arial" panose="020B0604020202020204" pitchFamily="34" charset="0"/>
              </a:rPr>
              <a:t>Lack of positive reports of compassionate well delivered care</a:t>
            </a: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7517423" y="5890655"/>
            <a:ext cx="360484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(JRF, 2014; </a:t>
            </a:r>
            <a:r>
              <a:rPr lang="en-GB" sz="1200" dirty="0" err="1">
                <a:latin typeface="Arial" panose="020B0604020202020204" pitchFamily="34" charset="0"/>
                <a:cs typeface="Arial" panose="020B0604020202020204" pitchFamily="34" charset="0"/>
              </a:rPr>
              <a:t>Happer</a:t>
            </a:r>
            <a:r>
              <a:rPr lang="en-GB" sz="1200" dirty="0">
                <a:latin typeface="Arial" panose="020B0604020202020204" pitchFamily="34" charset="0"/>
                <a:cs typeface="Arial" panose="020B0604020202020204" pitchFamily="34" charset="0"/>
              </a:rPr>
              <a:t> and Philo, </a:t>
            </a:r>
            <a:r>
              <a:rPr lang="en-GB" sz="1200" dirty="0" smtClean="0">
                <a:latin typeface="Arial" panose="020B0604020202020204" pitchFamily="34" charset="0"/>
                <a:cs typeface="Arial" panose="020B0604020202020204" pitchFamily="34" charset="0"/>
              </a:rPr>
              <a:t>2013; Ames, 2012)) </a:t>
            </a:r>
            <a:endParaRPr lang="en-GB" sz="1200" dirty="0">
              <a:latin typeface="Arial" panose="020B0604020202020204" pitchFamily="34" charset="0"/>
              <a:cs typeface="Arial" panose="020B0604020202020204" pitchFamily="34" charset="0"/>
            </a:endParaRPr>
          </a:p>
        </p:txBody>
      </p:sp>
      <p:sp>
        <p:nvSpPr>
          <p:cNvPr id="6" name="Rectangle 5"/>
          <p:cNvSpPr/>
          <p:nvPr/>
        </p:nvSpPr>
        <p:spPr>
          <a:xfrm>
            <a:off x="2093816" y="5144356"/>
            <a:ext cx="6657592" cy="523220"/>
          </a:xfrm>
          <a:prstGeom prst="rect">
            <a:avLst/>
          </a:prstGeom>
        </p:spPr>
        <p:txBody>
          <a:bodyPr wrap="none">
            <a:spAutoFit/>
          </a:bodyPr>
          <a:lstStyle/>
          <a:p>
            <a:r>
              <a:rPr lang="en-GB" sz="2800" b="1" dirty="0">
                <a:latin typeface="Arial" panose="020B0604020202020204" pitchFamily="34" charset="0"/>
                <a:cs typeface="Arial" panose="020B0604020202020204" pitchFamily="34" charset="0"/>
              </a:rPr>
              <a:t>Lack of Job Satisfaction / Self Esteem</a:t>
            </a:r>
          </a:p>
        </p:txBody>
      </p:sp>
    </p:spTree>
    <p:extLst>
      <p:ext uri="{BB962C8B-B14F-4D97-AF65-F5344CB8AC3E}">
        <p14:creationId xmlns:p14="http://schemas.microsoft.com/office/powerpoint/2010/main" val="1497797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1102" y="850247"/>
            <a:ext cx="9601196" cy="1303867"/>
          </a:xfrm>
        </p:spPr>
        <p:txBody>
          <a:bodyPr>
            <a:normAutofit fontScale="90000"/>
          </a:bodyPr>
          <a:lstStyle/>
          <a:p>
            <a:r>
              <a:rPr lang="en-GB" b="1" dirty="0" smtClean="0">
                <a:latin typeface="Arial" panose="020B0604020202020204" pitchFamily="34" charset="0"/>
                <a:cs typeface="Arial" panose="020B0604020202020204" pitchFamily="34" charset="0"/>
              </a:rPr>
              <a:t>Responses of Paid Care Workers When Asked How They Felt They Were </a:t>
            </a:r>
            <a:r>
              <a:rPr lang="en-GB" b="1" dirty="0" smtClean="0">
                <a:latin typeface="Arial" panose="020B0604020202020204" pitchFamily="34" charset="0"/>
                <a:cs typeface="Arial" panose="020B0604020202020204" pitchFamily="34" charset="0"/>
              </a:rPr>
              <a:t>Seen</a:t>
            </a:r>
            <a:r>
              <a:rPr lang="en-GB" b="1" dirty="0" smtClean="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by Society</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84386" y="2556932"/>
            <a:ext cx="9601196" cy="3318936"/>
          </a:xfrm>
        </p:spPr>
        <p:txBody>
          <a:bodyPr>
            <a:normAutofit fontScale="92500" lnSpcReduction="20000"/>
          </a:bodyPr>
          <a:lstStyle/>
          <a:p>
            <a:pPr marL="817245" indent="-457200" algn="just"/>
            <a:r>
              <a:rPr lang="en-GB" i="1" dirty="0">
                <a:latin typeface="Arial" panose="020B0604020202020204" pitchFamily="34" charset="0"/>
                <a:ea typeface="Times New Roman" panose="02020603050405020304" pitchFamily="18" charset="0"/>
                <a:cs typeface="Arial" panose="020B0604020202020204" pitchFamily="34" charset="0"/>
              </a:rPr>
              <a:t>“Others see us as arse wipers and we are definitely at the bottom of the pile” (CD2).</a:t>
            </a:r>
            <a:endParaRPr lang="en-GB" dirty="0">
              <a:latin typeface="Arial" panose="020B0604020202020204" pitchFamily="34" charset="0"/>
              <a:ea typeface="Times New Roman" panose="02020603050405020304" pitchFamily="18" charset="0"/>
              <a:cs typeface="Arial" panose="020B0604020202020204" pitchFamily="34" charset="0"/>
            </a:endParaRPr>
          </a:p>
          <a:p>
            <a:pPr marL="817245" indent="-457200" algn="just"/>
            <a:r>
              <a:rPr lang="en-GB" i="1" dirty="0">
                <a:latin typeface="Arial" panose="020B0604020202020204" pitchFamily="34" charset="0"/>
                <a:ea typeface="Times New Roman" panose="02020603050405020304" pitchFamily="18" charset="0"/>
                <a:cs typeface="Arial" panose="020B0604020202020204" pitchFamily="34" charset="0"/>
              </a:rPr>
              <a:t>“I think that unfortunately carers are looked on as glorified house cleaners. Unfortunately the term arse-wipers has been used and I’ve always felt quite strongly about that” (CM2</a:t>
            </a:r>
            <a:r>
              <a:rPr lang="en-GB" i="1" dirty="0" smtClean="0">
                <a:latin typeface="Arial" panose="020B0604020202020204" pitchFamily="34" charset="0"/>
                <a:ea typeface="Times New Roman" panose="02020603050405020304" pitchFamily="18" charset="0"/>
                <a:cs typeface="Arial" panose="020B0604020202020204" pitchFamily="34" charset="0"/>
              </a:rPr>
              <a:t>).</a:t>
            </a:r>
          </a:p>
          <a:p>
            <a:pPr marL="817245" indent="-457200" algn="just"/>
            <a:r>
              <a:rPr lang="en-GB" i="1" dirty="0" smtClean="0">
                <a:latin typeface="Arial" panose="020B0604020202020204" pitchFamily="34" charset="0"/>
                <a:cs typeface="Arial" panose="020B0604020202020204" pitchFamily="34" charset="0"/>
              </a:rPr>
              <a:t>“People </a:t>
            </a:r>
            <a:r>
              <a:rPr lang="en-GB" i="1" dirty="0">
                <a:latin typeface="Arial" panose="020B0604020202020204" pitchFamily="34" charset="0"/>
                <a:cs typeface="Arial" panose="020B0604020202020204" pitchFamily="34" charset="0"/>
              </a:rPr>
              <a:t>think when you’re a carer… it’s the only job you are capable of doing. They think you are thick and the only thing you can do is look after old people Some people have asked me what I’m doing and when I tell them they ask me couldn’t I find anything </a:t>
            </a:r>
            <a:r>
              <a:rPr lang="en-GB" i="1" dirty="0" smtClean="0">
                <a:latin typeface="Arial" panose="020B0604020202020204" pitchFamily="34" charset="0"/>
                <a:cs typeface="Arial" panose="020B0604020202020204" pitchFamily="34" charset="0"/>
              </a:rPr>
              <a:t>else!” (CD1).</a:t>
            </a:r>
            <a:endParaRPr lang="en-GB" dirty="0">
              <a:latin typeface="Arial" panose="020B0604020202020204" pitchFamily="34" charset="0"/>
              <a:cs typeface="Arial" panose="020B0604020202020204" pitchFamily="34" charset="0"/>
            </a:endParaRPr>
          </a:p>
          <a:p>
            <a:pPr marL="817245" indent="-457200" algn="just"/>
            <a:endParaRPr lang="en-GB" dirty="0">
              <a:latin typeface="Arial" panose="020B0604020202020204" pitchFamily="34" charset="0"/>
              <a:ea typeface="Times New Roman" panose="02020603050405020304" pitchFamily="18"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386865" y="5598869"/>
            <a:ext cx="1351128"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(Davies, 2016)</a:t>
            </a:r>
          </a:p>
        </p:txBody>
      </p:sp>
    </p:spTree>
    <p:extLst>
      <p:ext uri="{BB962C8B-B14F-4D97-AF65-F5344CB8AC3E}">
        <p14:creationId xmlns:p14="http://schemas.microsoft.com/office/powerpoint/2010/main" val="24821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Attitudes of other H&amp;SC Professionals Towards Care Workers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i="1" dirty="0">
                <a:latin typeface="Arial" panose="020B0604020202020204" pitchFamily="34" charset="0"/>
                <a:cs typeface="Arial" panose="020B0604020202020204" pitchFamily="34" charset="0"/>
              </a:rPr>
              <a:t>“the doctors don’t very often listen to us when it comes to clients and the district nurses treat us as lowly skivvies!”(CD2</a:t>
            </a:r>
            <a:r>
              <a:rPr lang="en-GB" i="1" dirty="0" smtClean="0">
                <a:latin typeface="Arial" panose="020B0604020202020204" pitchFamily="34" charset="0"/>
                <a:cs typeface="Arial" panose="020B0604020202020204" pitchFamily="34" charset="0"/>
              </a:rPr>
              <a:t>).</a:t>
            </a:r>
          </a:p>
          <a:p>
            <a:r>
              <a:rPr lang="en-GB" i="1" dirty="0">
                <a:latin typeface="Arial" panose="020B0604020202020204" pitchFamily="34" charset="0"/>
                <a:cs typeface="Arial" panose="020B0604020202020204" pitchFamily="34" charset="0"/>
              </a:rPr>
              <a:t>“They don’t even stoop so low as to change an </a:t>
            </a:r>
            <a:r>
              <a:rPr lang="en-GB" i="1" dirty="0" err="1">
                <a:latin typeface="Arial" panose="020B0604020202020204" pitchFamily="34" charset="0"/>
                <a:cs typeface="Arial" panose="020B0604020202020204" pitchFamily="34" charset="0"/>
              </a:rPr>
              <a:t>inco</a:t>
            </a:r>
            <a:r>
              <a:rPr lang="en-GB" i="1" dirty="0">
                <a:latin typeface="Arial" panose="020B0604020202020204" pitchFamily="34" charset="0"/>
                <a:cs typeface="Arial" panose="020B0604020202020204" pitchFamily="34" charset="0"/>
              </a:rPr>
              <a:t> [incontinence] pad some of them, they just leave it to the carers. I’m sorry, I thought we were all on the same side but obviously not!”(CM1).</a:t>
            </a:r>
            <a:endParaRPr lang="en-GB" dirty="0">
              <a:latin typeface="Arial" panose="020B0604020202020204" pitchFamily="34" charset="0"/>
              <a:cs typeface="Arial" panose="020B0604020202020204" pitchFamily="34" charset="0"/>
            </a:endParaRPr>
          </a:p>
          <a:p>
            <a:r>
              <a:rPr lang="en-GB" i="1" dirty="0">
                <a:latin typeface="Arial" panose="020B0604020202020204" pitchFamily="34" charset="0"/>
                <a:cs typeface="Arial" panose="020B0604020202020204" pitchFamily="34" charset="0"/>
              </a:rPr>
              <a:t>“the district nurses and some of the doctors used to talk down to us”(CD1).</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387783" y="5598869"/>
            <a:ext cx="1364776"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(Davies, 2016</a:t>
            </a:r>
            <a:r>
              <a:rPr lang="en-GB" sz="1200" dirty="0" smtClean="0"/>
              <a:t>)</a:t>
            </a:r>
            <a:endParaRPr lang="en-GB" sz="1200" dirty="0"/>
          </a:p>
        </p:txBody>
      </p:sp>
    </p:spTree>
    <p:extLst>
      <p:ext uri="{BB962C8B-B14F-4D97-AF65-F5344CB8AC3E}">
        <p14:creationId xmlns:p14="http://schemas.microsoft.com/office/powerpoint/2010/main" val="2064002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Unpaid Carers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Every year unpaid carers save the economy over £132 billion</a:t>
            </a:r>
          </a:p>
          <a:p>
            <a:r>
              <a:rPr lang="en-GB" dirty="0">
                <a:latin typeface="Arial" panose="020B0604020202020204" pitchFamily="34" charset="0"/>
                <a:cs typeface="Arial" panose="020B0604020202020204" pitchFamily="34" charset="0"/>
              </a:rPr>
              <a:t>5 million people in the UK are juggling caring </a:t>
            </a:r>
            <a:r>
              <a:rPr lang="en-GB" dirty="0" smtClean="0">
                <a:latin typeface="Arial" panose="020B0604020202020204" pitchFamily="34" charset="0"/>
                <a:cs typeface="Arial" panose="020B0604020202020204" pitchFamily="34" charset="0"/>
              </a:rPr>
              <a:t>responsibilities </a:t>
            </a:r>
            <a:r>
              <a:rPr lang="en-GB" dirty="0">
                <a:latin typeface="Arial" panose="020B0604020202020204" pitchFamily="34" charset="0"/>
                <a:cs typeface="Arial" panose="020B0604020202020204" pitchFamily="34" charset="0"/>
              </a:rPr>
              <a:t>with work - that's 1 in 7 of the workforce.</a:t>
            </a:r>
          </a:p>
          <a:p>
            <a:r>
              <a:rPr lang="en-GB" dirty="0">
                <a:latin typeface="Arial" panose="020B0604020202020204" pitchFamily="34" charset="0"/>
                <a:cs typeface="Arial" panose="020B0604020202020204" pitchFamily="34" charset="0"/>
              </a:rPr>
              <a:t>However, the significant demands of caring mean that 600 people give up work every day to care for an older or disabled relative.</a:t>
            </a:r>
          </a:p>
          <a:p>
            <a:r>
              <a:rPr lang="en-GB" dirty="0">
                <a:latin typeface="Arial" panose="020B0604020202020204" pitchFamily="34" charset="0"/>
                <a:cs typeface="Arial" panose="020B0604020202020204" pitchFamily="34" charset="0"/>
                <a:hlinkClick r:id="rId2"/>
              </a:rPr>
              <a:t>Carer's Allowance</a:t>
            </a:r>
            <a:r>
              <a:rPr lang="en-GB" dirty="0">
                <a:latin typeface="Arial" panose="020B0604020202020204" pitchFamily="34" charset="0"/>
                <a:cs typeface="Arial" panose="020B0604020202020204" pitchFamily="34" charset="0"/>
              </a:rPr>
              <a:t> is the main carer's benefit and is </a:t>
            </a:r>
            <a:r>
              <a:rPr lang="en-GB" dirty="0">
                <a:solidFill>
                  <a:schemeClr val="accent2"/>
                </a:solidFill>
                <a:latin typeface="Arial" panose="020B0604020202020204" pitchFamily="34" charset="0"/>
                <a:cs typeface="Arial" panose="020B0604020202020204" pitchFamily="34" charset="0"/>
              </a:rPr>
              <a:t>£</a:t>
            </a:r>
            <a:r>
              <a:rPr lang="en-GB" u="sng" dirty="0" smtClean="0">
                <a:solidFill>
                  <a:schemeClr val="accent2"/>
                </a:solidFill>
                <a:latin typeface="Arial" panose="020B0604020202020204" pitchFamily="34" charset="0"/>
                <a:cs typeface="Arial" panose="020B0604020202020204" pitchFamily="34" charset="0"/>
              </a:rPr>
              <a:t>67.25 </a:t>
            </a:r>
            <a:r>
              <a:rPr lang="en-GB" dirty="0">
                <a:latin typeface="Arial" panose="020B0604020202020204" pitchFamily="34" charset="0"/>
                <a:cs typeface="Arial" panose="020B0604020202020204" pitchFamily="34" charset="0"/>
              </a:rPr>
              <a:t>for a minimum of 35 hours, the lowest benefit of its kind.</a:t>
            </a:r>
          </a:p>
          <a:p>
            <a:endParaRPr lang="en-GB" dirty="0">
              <a:latin typeface="Arial" panose="020B0604020202020204" pitchFamily="34" charset="0"/>
              <a:cs typeface="Arial" panose="020B0604020202020204" pitchFamily="34" charset="0"/>
            </a:endParaRPr>
          </a:p>
        </p:txBody>
      </p:sp>
      <p:sp>
        <p:nvSpPr>
          <p:cNvPr id="5" name="Rectangle 4"/>
          <p:cNvSpPr/>
          <p:nvPr/>
        </p:nvSpPr>
        <p:spPr>
          <a:xfrm>
            <a:off x="9983866" y="5737368"/>
            <a:ext cx="1241045" cy="276999"/>
          </a:xfrm>
          <a:prstGeom prst="rect">
            <a:avLst/>
          </a:prstGeom>
        </p:spPr>
        <p:txBody>
          <a:bodyPr wrap="none">
            <a:spAutoFit/>
          </a:bodyPr>
          <a:lstStyle/>
          <a:p>
            <a:pPr lvl="0"/>
            <a:r>
              <a:rPr lang="en-GB" sz="1200" dirty="0">
                <a:solidFill>
                  <a:prstClr val="black"/>
                </a:solidFill>
              </a:rPr>
              <a:t>(</a:t>
            </a:r>
            <a:r>
              <a:rPr lang="en-GB" sz="1200" dirty="0" err="1">
                <a:solidFill>
                  <a:prstClr val="black"/>
                </a:solidFill>
              </a:rPr>
              <a:t>CarersUK</a:t>
            </a:r>
            <a:r>
              <a:rPr lang="en-GB" sz="1200" dirty="0">
                <a:solidFill>
                  <a:prstClr val="black"/>
                </a:solidFill>
              </a:rPr>
              <a:t>, </a:t>
            </a:r>
            <a:r>
              <a:rPr lang="en-GB" sz="1200" dirty="0" smtClean="0">
                <a:solidFill>
                  <a:prstClr val="black"/>
                </a:solidFill>
              </a:rPr>
              <a:t>2020)</a:t>
            </a:r>
            <a:endParaRPr lang="en-GB" sz="1200" dirty="0">
              <a:solidFill>
                <a:prstClr val="black"/>
              </a:solidFill>
            </a:endParaRPr>
          </a:p>
        </p:txBody>
      </p:sp>
    </p:spTree>
    <p:extLst>
      <p:ext uri="{BB962C8B-B14F-4D97-AF65-F5344CB8AC3E}">
        <p14:creationId xmlns:p14="http://schemas.microsoft.com/office/powerpoint/2010/main" val="383104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Unpaid Carers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Every day another 6,000 people take on a caring responsibility – that equals over 2 million people each year.</a:t>
            </a:r>
          </a:p>
          <a:p>
            <a:r>
              <a:rPr lang="en-GB" dirty="0">
                <a:latin typeface="Arial" panose="020B0604020202020204" pitchFamily="34" charset="0"/>
                <a:cs typeface="Arial" panose="020B0604020202020204" pitchFamily="34" charset="0"/>
              </a:rPr>
              <a:t>58% of carers are women and 42% are men.</a:t>
            </a:r>
          </a:p>
          <a:p>
            <a:r>
              <a:rPr lang="en-GB" dirty="0">
                <a:latin typeface="Arial" panose="020B0604020202020204" pitchFamily="34" charset="0"/>
                <a:cs typeface="Arial" panose="020B0604020202020204" pitchFamily="34" charset="0"/>
              </a:rPr>
              <a:t>1.3 million people provide over 50 hours of care per week.</a:t>
            </a:r>
          </a:p>
          <a:p>
            <a:r>
              <a:rPr lang="en-GB" dirty="0">
                <a:latin typeface="Arial" panose="020B0604020202020204" pitchFamily="34" charset="0"/>
                <a:cs typeface="Arial" panose="020B0604020202020204" pitchFamily="34" charset="0"/>
              </a:rPr>
              <a:t>Over 1 million people care for more than one person</a:t>
            </a:r>
          </a:p>
          <a:p>
            <a:r>
              <a:rPr lang="en-GB" dirty="0">
                <a:latin typeface="Arial" panose="020B0604020202020204" pitchFamily="34" charset="0"/>
                <a:cs typeface="Arial" panose="020B0604020202020204" pitchFamily="34" charset="0"/>
              </a:rPr>
              <a:t>As of 2020, Carers UK estimates there are around 13.6 million people caring through the pandemic</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794631" y="5869802"/>
            <a:ext cx="2004646"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(Carers UK 2020)</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4159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Unpaid Carers</a:t>
            </a:r>
          </a:p>
        </p:txBody>
      </p:sp>
      <p:sp>
        <p:nvSpPr>
          <p:cNvPr id="3" name="Content Placeholder 2"/>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People providing high levels of care are twice as likely to be permanently sick or </a:t>
            </a:r>
            <a:r>
              <a:rPr lang="en-GB" b="1" dirty="0" smtClean="0">
                <a:latin typeface="Arial" panose="020B0604020202020204" pitchFamily="34" charset="0"/>
                <a:cs typeface="Arial" panose="020B0604020202020204" pitchFamily="34" charset="0"/>
              </a:rPr>
              <a:t>disabled </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72% of carers responding to Carers UK's State of Caring 2018 Survey said they had suffered mental ill health as a result of caring.</a:t>
            </a:r>
          </a:p>
          <a:p>
            <a:r>
              <a:rPr lang="en-GB" dirty="0">
                <a:latin typeface="Arial" panose="020B0604020202020204" pitchFamily="34" charset="0"/>
                <a:cs typeface="Arial" panose="020B0604020202020204" pitchFamily="34" charset="0"/>
              </a:rPr>
              <a:t>61% said they had suffered physical ill health as a result of caring.</a:t>
            </a:r>
          </a:p>
          <a:p>
            <a:r>
              <a:rPr lang="en-GB" dirty="0">
                <a:latin typeface="Arial" panose="020B0604020202020204" pitchFamily="34" charset="0"/>
                <a:cs typeface="Arial" panose="020B0604020202020204" pitchFamily="34" charset="0"/>
              </a:rPr>
              <a:t>8 in 10 people caring for loved ones say they have felt lonely or socially isolated.</a:t>
            </a:r>
          </a:p>
          <a:p>
            <a:endParaRPr lang="en-GB" dirty="0"/>
          </a:p>
        </p:txBody>
      </p:sp>
      <p:sp>
        <p:nvSpPr>
          <p:cNvPr id="4" name="TextBox 3"/>
          <p:cNvSpPr txBox="1"/>
          <p:nvPr/>
        </p:nvSpPr>
        <p:spPr>
          <a:xfrm>
            <a:off x="9970935" y="5598869"/>
            <a:ext cx="2003729"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a:t>
            </a:r>
            <a:r>
              <a:rPr lang="en-GB" sz="1200" dirty="0" err="1" smtClean="0">
                <a:latin typeface="Arial" panose="020B0604020202020204" pitchFamily="34" charset="0"/>
                <a:cs typeface="Arial" panose="020B0604020202020204" pitchFamily="34" charset="0"/>
              </a:rPr>
              <a:t>CarersUK</a:t>
            </a:r>
            <a:r>
              <a:rPr lang="en-GB" sz="1200" dirty="0" smtClean="0">
                <a:latin typeface="Arial" panose="020B0604020202020204" pitchFamily="34" charset="0"/>
                <a:cs typeface="Arial" panose="020B0604020202020204" pitchFamily="34" charset="0"/>
              </a:rPr>
              <a:t>, 2020</a:t>
            </a:r>
            <a:r>
              <a:rPr lang="en-GB" sz="1200" dirty="0" smtClean="0"/>
              <a:t>)</a:t>
            </a:r>
            <a:endParaRPr lang="en-GB" sz="1200" dirty="0"/>
          </a:p>
        </p:txBody>
      </p:sp>
    </p:spTree>
    <p:extLst>
      <p:ext uri="{BB962C8B-B14F-4D97-AF65-F5344CB8AC3E}">
        <p14:creationId xmlns:p14="http://schemas.microsoft.com/office/powerpoint/2010/main" val="1307829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Some Key UK Findings	</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-Unpaid Carers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6 in 10 carers have been pushed to breaking </a:t>
            </a:r>
            <a:r>
              <a:rPr lang="en-GB" dirty="0" smtClean="0">
                <a:latin typeface="Arial" panose="020B0604020202020204" pitchFamily="34" charset="0"/>
                <a:cs typeface="Arial" panose="020B0604020202020204" pitchFamily="34" charset="0"/>
              </a:rPr>
              <a:t>point</a:t>
            </a:r>
          </a:p>
          <a:p>
            <a:r>
              <a:rPr lang="en-GB" dirty="0" smtClean="0">
                <a:latin typeface="Arial" panose="020B0604020202020204" pitchFamily="34" charset="0"/>
                <a:cs typeface="Arial" panose="020B0604020202020204" pitchFamily="34" charset="0"/>
              </a:rPr>
              <a:t>25% of these required medical </a:t>
            </a:r>
            <a:r>
              <a:rPr lang="en-GB" dirty="0">
                <a:latin typeface="Arial" panose="020B0604020202020204" pitchFamily="34" charset="0"/>
                <a:cs typeface="Arial" panose="020B0604020202020204" pitchFamily="34" charset="0"/>
              </a:rPr>
              <a:t>treatment as a </a:t>
            </a:r>
            <a:r>
              <a:rPr lang="en-GB" dirty="0" smtClean="0">
                <a:latin typeface="Arial" panose="020B0604020202020204" pitchFamily="34" charset="0"/>
                <a:cs typeface="Arial" panose="020B0604020202020204" pitchFamily="34" charset="0"/>
              </a:rPr>
              <a:t>result</a:t>
            </a:r>
          </a:p>
          <a:p>
            <a:r>
              <a:rPr lang="en-GB" dirty="0" smtClean="0">
                <a:latin typeface="Arial" panose="020B0604020202020204" pitchFamily="34" charset="0"/>
                <a:cs typeface="Arial" panose="020B0604020202020204" pitchFamily="34" charset="0"/>
              </a:rPr>
              <a:t>46% said they had fallen ill but had to continue caring</a:t>
            </a:r>
          </a:p>
          <a:p>
            <a:r>
              <a:rPr lang="en-GB" dirty="0" smtClean="0">
                <a:latin typeface="Arial" panose="020B0604020202020204" pitchFamily="34" charset="0"/>
                <a:cs typeface="Arial" panose="020B0604020202020204" pitchFamily="34" charset="0"/>
              </a:rPr>
              <a:t>1 in 5 were forced to give up jobs because they were in crisis</a:t>
            </a:r>
          </a:p>
          <a:p>
            <a:r>
              <a:rPr lang="en-GB" dirty="0" smtClean="0">
                <a:latin typeface="Arial" panose="020B0604020202020204" pitchFamily="34" charset="0"/>
                <a:cs typeface="Arial" panose="020B0604020202020204" pitchFamily="34" charset="0"/>
              </a:rPr>
              <a:t>63% had </a:t>
            </a:r>
            <a:r>
              <a:rPr lang="en-GB" dirty="0">
                <a:latin typeface="Arial" panose="020B0604020202020204" pitchFamily="34" charset="0"/>
                <a:cs typeface="Arial" panose="020B0604020202020204" pitchFamily="34" charset="0"/>
              </a:rPr>
              <a:t>suffered from depression as a result of caring</a:t>
            </a:r>
            <a:endParaRPr lang="en-GB" dirty="0" smtClean="0">
              <a:latin typeface="Arial" panose="020B0604020202020204" pitchFamily="34" charset="0"/>
              <a:cs typeface="Arial" panose="020B0604020202020204" pitchFamily="34" charset="0"/>
            </a:endParaRPr>
          </a:p>
          <a:p>
            <a:endParaRPr lang="en-GB" dirty="0"/>
          </a:p>
        </p:txBody>
      </p:sp>
      <p:sp>
        <p:nvSpPr>
          <p:cNvPr id="4" name="TextBox 3"/>
          <p:cNvSpPr txBox="1"/>
          <p:nvPr/>
        </p:nvSpPr>
        <p:spPr>
          <a:xfrm>
            <a:off x="10021953" y="5470497"/>
            <a:ext cx="1749287"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a:t>
            </a:r>
            <a:r>
              <a:rPr lang="en-GB" sz="1200" dirty="0" err="1" smtClean="0">
                <a:latin typeface="Arial" panose="020B0604020202020204" pitchFamily="34" charset="0"/>
                <a:cs typeface="Arial" panose="020B0604020202020204" pitchFamily="34" charset="0"/>
              </a:rPr>
              <a:t>CarersUK</a:t>
            </a:r>
            <a:r>
              <a:rPr lang="en-GB" sz="1200" dirty="0" smtClean="0">
                <a:latin typeface="Arial" panose="020B0604020202020204" pitchFamily="34" charset="0"/>
                <a:cs typeface="Arial" panose="020B0604020202020204" pitchFamily="34" charset="0"/>
              </a:rPr>
              <a:t>, 2014</a:t>
            </a:r>
            <a:r>
              <a:rPr lang="en-GB" sz="1200" dirty="0" smtClean="0"/>
              <a:t>)</a:t>
            </a:r>
            <a:endParaRPr lang="en-GB" sz="1200" dirty="0"/>
          </a:p>
        </p:txBody>
      </p:sp>
    </p:spTree>
    <p:extLst>
      <p:ext uri="{BB962C8B-B14F-4D97-AF65-F5344CB8AC3E}">
        <p14:creationId xmlns:p14="http://schemas.microsoft.com/office/powerpoint/2010/main" val="861771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Experiences of Compassion Fatigue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 cumulative demands of experiencing and helping others through suffering have been considered to contribute to the potential of compassion fatigue.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Carers</a:t>
            </a:r>
            <a:r>
              <a:rPr lang="en-GB" dirty="0">
                <a:latin typeface="Arial" panose="020B0604020202020204" pitchFamily="34" charset="0"/>
                <a:cs typeface="Arial" panose="020B0604020202020204" pitchFamily="34" charset="0"/>
              </a:rPr>
              <a:t> suffering from compassion fatigue experience physical and emotional symptoms that leave them disconnected from </a:t>
            </a:r>
            <a:r>
              <a:rPr lang="en-GB" dirty="0" smtClean="0">
                <a:latin typeface="Arial" panose="020B0604020202020204" pitchFamily="34" charset="0"/>
                <a:cs typeface="Arial" panose="020B0604020202020204" pitchFamily="34" charset="0"/>
              </a:rPr>
              <a:t>those they care for</a:t>
            </a:r>
          </a:p>
          <a:p>
            <a:r>
              <a:rPr lang="en-GB" dirty="0" smtClean="0">
                <a:latin typeface="Arial" panose="020B0604020202020204" pitchFamily="34" charset="0"/>
                <a:cs typeface="Arial" panose="020B0604020202020204" pitchFamily="34" charset="0"/>
              </a:rPr>
              <a:t>May focus on </a:t>
            </a:r>
            <a:r>
              <a:rPr lang="en-GB" dirty="0">
                <a:latin typeface="Arial" panose="020B0604020202020204" pitchFamily="34" charset="0"/>
                <a:cs typeface="Arial" panose="020B0604020202020204" pitchFamily="34" charset="0"/>
              </a:rPr>
              <a:t>the technical rather than the compassionate components of their role. This disconnect can also affect personal relationships outside of work</a:t>
            </a:r>
          </a:p>
        </p:txBody>
      </p:sp>
      <p:sp>
        <p:nvSpPr>
          <p:cNvPr id="4" name="TextBox 3"/>
          <p:cNvSpPr txBox="1"/>
          <p:nvPr/>
        </p:nvSpPr>
        <p:spPr>
          <a:xfrm>
            <a:off x="9282482" y="5737368"/>
            <a:ext cx="3228230"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(Joanna Briggs Institute, 2019</a:t>
            </a:r>
            <a:r>
              <a:rPr lang="en-GB" sz="1200" dirty="0" smtClean="0"/>
              <a:t>)</a:t>
            </a:r>
            <a:endParaRPr lang="en-GB" sz="1200" dirty="0"/>
          </a:p>
        </p:txBody>
      </p:sp>
    </p:spTree>
    <p:extLst>
      <p:ext uri="{BB962C8B-B14F-4D97-AF65-F5344CB8AC3E}">
        <p14:creationId xmlns:p14="http://schemas.microsoft.com/office/powerpoint/2010/main" val="1254322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Is Compassion Fatigue to </a:t>
            </a:r>
            <a:r>
              <a:rPr lang="en-GB" b="1" dirty="0" smtClean="0">
                <a:latin typeface="Arial" panose="020B0604020202020204" pitchFamily="34" charset="0"/>
                <a:cs typeface="Arial" panose="020B0604020202020204" pitchFamily="34" charset="0"/>
              </a:rPr>
              <a:t>Blame for Elder Abuse by Carers?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60886" y="3062258"/>
            <a:ext cx="9601196" cy="3318936"/>
          </a:xfrm>
        </p:spPr>
        <p:txBody>
          <a:bodyPr>
            <a:normAutofit/>
          </a:bodyPr>
          <a:lstStyle/>
          <a:p>
            <a:r>
              <a:rPr lang="en-GB" sz="4000" dirty="0" smtClean="0"/>
              <a:t>Think about this question and feed back to the group…</a:t>
            </a:r>
            <a:endParaRPr lang="en-GB" sz="4000" dirty="0"/>
          </a:p>
        </p:txBody>
      </p:sp>
    </p:spTree>
    <p:extLst>
      <p:ext uri="{BB962C8B-B14F-4D97-AF65-F5344CB8AC3E}">
        <p14:creationId xmlns:p14="http://schemas.microsoft.com/office/powerpoint/2010/main" val="113847771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What Next?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Studies have been conducted and areas of concern have been highlighted</a:t>
            </a:r>
          </a:p>
          <a:p>
            <a:r>
              <a:rPr lang="en-GB" dirty="0" smtClean="0">
                <a:latin typeface="Arial" panose="020B0604020202020204" pitchFamily="34" charset="0"/>
                <a:cs typeface="Arial" panose="020B0604020202020204" pitchFamily="34" charset="0"/>
              </a:rPr>
              <a:t>Government responses??</a:t>
            </a:r>
          </a:p>
          <a:p>
            <a:pPr marL="0" indent="0">
              <a:buNone/>
            </a:pPr>
            <a:r>
              <a:rPr lang="en-GB" sz="3600" dirty="0" smtClean="0">
                <a:latin typeface="Arial" panose="020B0604020202020204" pitchFamily="34" charset="0"/>
                <a:cs typeface="Arial" panose="020B0604020202020204" pitchFamily="34" charset="0"/>
              </a:rPr>
              <a:t>       </a:t>
            </a:r>
          </a:p>
          <a:p>
            <a:pPr marL="0" indent="0">
              <a:buNone/>
            </a:pPr>
            <a:r>
              <a:rPr lang="en-GB" sz="3600" dirty="0">
                <a:latin typeface="Arial" panose="020B0604020202020204" pitchFamily="34" charset="0"/>
                <a:cs typeface="Arial" panose="020B0604020202020204" pitchFamily="34" charset="0"/>
              </a:rPr>
              <a:t> </a:t>
            </a:r>
            <a:r>
              <a:rPr lang="en-GB" sz="3600" dirty="0" smtClean="0">
                <a:latin typeface="Arial" panose="020B0604020202020204" pitchFamily="34" charset="0"/>
                <a:cs typeface="Arial" panose="020B0604020202020204" pitchFamily="34" charset="0"/>
              </a:rPr>
              <a:t>                     </a:t>
            </a:r>
            <a:r>
              <a:rPr lang="en-GB" sz="3600" b="1" dirty="0" smtClean="0">
                <a:latin typeface="Arial" panose="020B0604020202020204" pitchFamily="34" charset="0"/>
                <a:cs typeface="Arial" panose="020B0604020202020204" pitchFamily="34" charset="0"/>
              </a:rPr>
              <a:t>What do you think? </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061047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1760" y="1004083"/>
            <a:ext cx="10146017" cy="6832640"/>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References</a:t>
            </a:r>
          </a:p>
          <a:p>
            <a:endParaRPr lang="en-GB" b="1" dirty="0">
              <a:latin typeface="Arial" panose="020B0604020202020204" pitchFamily="34" charset="0"/>
              <a:cs typeface="Arial" panose="020B0604020202020204" pitchFamily="34" charset="0"/>
            </a:endParaRPr>
          </a:p>
          <a:p>
            <a:endParaRPr lang="en-GB" b="1" dirty="0" smtClean="0">
              <a:latin typeface="Arial" panose="020B0604020202020204" pitchFamily="34" charset="0"/>
              <a:cs typeface="Arial" panose="020B0604020202020204" pitchFamily="34" charset="0"/>
            </a:endParaRPr>
          </a:p>
          <a:p>
            <a:r>
              <a:rPr lang="en-GB" sz="1200" dirty="0" err="1" smtClean="0">
                <a:latin typeface="Arial" panose="020B0604020202020204" pitchFamily="34" charset="0"/>
                <a:cs typeface="Arial" panose="020B0604020202020204" pitchFamily="34" charset="0"/>
              </a:rPr>
              <a:t>CarersUK</a:t>
            </a:r>
            <a:r>
              <a:rPr lang="en-GB" sz="1200" dirty="0" smtClean="0">
                <a:latin typeface="Arial" panose="020B0604020202020204" pitchFamily="34" charset="0"/>
                <a:cs typeface="Arial" panose="020B0604020202020204" pitchFamily="34" charset="0"/>
              </a:rPr>
              <a:t>, (2020) </a:t>
            </a:r>
            <a:r>
              <a:rPr lang="en-GB" sz="1200" i="1" dirty="0" smtClean="0">
                <a:latin typeface="Arial" panose="020B0604020202020204" pitchFamily="34" charset="0"/>
                <a:cs typeface="Arial" panose="020B0604020202020204" pitchFamily="34" charset="0"/>
              </a:rPr>
              <a:t>Facts and Figures</a:t>
            </a:r>
            <a:r>
              <a:rPr lang="en-GB" sz="1200" dirty="0" smtClean="0">
                <a:latin typeface="Arial" panose="020B0604020202020204" pitchFamily="34" charset="0"/>
                <a:cs typeface="Arial" panose="020B0604020202020204" pitchFamily="34" charset="0"/>
              </a:rPr>
              <a:t> Available </a:t>
            </a:r>
            <a:r>
              <a:rPr lang="en-GB" sz="1200" dirty="0" err="1" smtClean="0">
                <a:latin typeface="Arial" panose="020B0604020202020204" pitchFamily="34" charset="0"/>
                <a:cs typeface="Arial" panose="020B0604020202020204" pitchFamily="34" charset="0"/>
              </a:rPr>
              <a:t>at:</a:t>
            </a:r>
            <a:r>
              <a:rPr lang="en-GB" sz="1200" dirty="0" err="1">
                <a:latin typeface="Arial" panose="020B0604020202020204" pitchFamily="34" charset="0"/>
                <a:cs typeface="Arial" panose="020B0604020202020204" pitchFamily="34" charset="0"/>
                <a:hlinkClick r:id="rId2"/>
              </a:rPr>
              <a:t>https</a:t>
            </a:r>
            <a:r>
              <a:rPr lang="en-GB" sz="1200" dirty="0">
                <a:latin typeface="Arial" panose="020B0604020202020204" pitchFamily="34" charset="0"/>
                <a:cs typeface="Arial" panose="020B0604020202020204" pitchFamily="34" charset="0"/>
                <a:hlinkClick r:id="rId2"/>
              </a:rPr>
              <a:t>://</a:t>
            </a:r>
            <a:r>
              <a:rPr lang="en-GB" sz="1200" dirty="0" smtClean="0">
                <a:latin typeface="Arial" panose="020B0604020202020204" pitchFamily="34" charset="0"/>
                <a:cs typeface="Arial" panose="020B0604020202020204" pitchFamily="34" charset="0"/>
                <a:hlinkClick r:id="rId2"/>
              </a:rPr>
              <a:t>www.carersuk.org/news-and-campaigns/press-releases/facts-and-figures</a:t>
            </a:r>
            <a:r>
              <a:rPr lang="en-GB" sz="1200" dirty="0" smtClean="0">
                <a:latin typeface="Arial" panose="020B0604020202020204" pitchFamily="34" charset="0"/>
                <a:cs typeface="Arial" panose="020B0604020202020204" pitchFamily="34" charset="0"/>
              </a:rPr>
              <a:t> (Accessed: 20 November 2020).</a:t>
            </a:r>
          </a:p>
          <a:p>
            <a:r>
              <a:rPr lang="en-GB" sz="1200" dirty="0" err="1" smtClean="0">
                <a:latin typeface="Arial" panose="020B0604020202020204" pitchFamily="34" charset="0"/>
                <a:cs typeface="Arial" panose="020B0604020202020204" pitchFamily="34" charset="0"/>
              </a:rPr>
              <a:t>CarersUK</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(2014) </a:t>
            </a:r>
            <a:r>
              <a:rPr lang="en-GB" sz="1200" i="1" dirty="0" smtClean="0">
                <a:latin typeface="Arial" panose="020B0604020202020204" pitchFamily="34" charset="0"/>
                <a:cs typeface="Arial" panose="020B0604020202020204" pitchFamily="34" charset="0"/>
              </a:rPr>
              <a:t>Carers at Breaking Point </a:t>
            </a:r>
            <a:r>
              <a:rPr lang="en-GB" sz="1200" dirty="0" smtClean="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ction="ppaction://hlinkfile"/>
              </a:rPr>
              <a:t>file:///C:/</a:t>
            </a:r>
            <a:r>
              <a:rPr lang="en-GB" sz="1200" dirty="0" smtClean="0">
                <a:latin typeface="Arial" panose="020B0604020202020204" pitchFamily="34" charset="0"/>
                <a:cs typeface="Arial" panose="020B0604020202020204" pitchFamily="34" charset="0"/>
                <a:hlinkClick r:id="rId3" action="ppaction://hlinkfile"/>
              </a:rPr>
              <a:t>Users/j.davies1/Downloads/carers-at-breaking-point.pdf</a:t>
            </a:r>
            <a:r>
              <a:rPr lang="en-GB" sz="1200" dirty="0" smtClean="0">
                <a:latin typeface="Arial" panose="020B0604020202020204" pitchFamily="34" charset="0"/>
                <a:cs typeface="Arial" panose="020B0604020202020204" pitchFamily="34" charset="0"/>
              </a:rPr>
              <a:t> (Accessed: 20 November 2019).</a:t>
            </a:r>
            <a:endParaRPr lang="en-GB" sz="1200" i="1"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Care </a:t>
            </a:r>
            <a:r>
              <a:rPr lang="en-GB" sz="1200" dirty="0">
                <a:latin typeface="Arial" panose="020B0604020202020204" pitchFamily="34" charset="0"/>
                <a:cs typeface="Arial" panose="020B0604020202020204" pitchFamily="34" charset="0"/>
              </a:rPr>
              <a:t>Quality Commission (2017a). </a:t>
            </a:r>
            <a:r>
              <a:rPr lang="en-GB" sz="1200" i="1" dirty="0">
                <a:latin typeface="Arial" panose="020B0604020202020204" pitchFamily="34" charset="0"/>
                <a:cs typeface="Arial" panose="020B0604020202020204" pitchFamily="34" charset="0"/>
              </a:rPr>
              <a:t>The State of Health Care and Adult Social Care in England, 2016/17 </a:t>
            </a:r>
            <a:r>
              <a:rPr lang="en-GB" sz="1200" dirty="0">
                <a:latin typeface="Arial" panose="020B0604020202020204" pitchFamily="34" charset="0"/>
                <a:cs typeface="Arial" panose="020B0604020202020204" pitchFamily="34" charset="0"/>
              </a:rPr>
              <a:t>HC 377. </a:t>
            </a:r>
            <a:r>
              <a:rPr lang="en-GB" sz="1200" dirty="0" smtClean="0">
                <a:latin typeface="Arial" panose="020B0604020202020204" pitchFamily="34" charset="0"/>
                <a:cs typeface="Arial" panose="020B0604020202020204" pitchFamily="34" charset="0"/>
              </a:rPr>
              <a:t>London</a:t>
            </a:r>
            <a:r>
              <a:rPr lang="en-GB" sz="1200" dirty="0">
                <a:latin typeface="Arial" panose="020B0604020202020204" pitchFamily="34" charset="0"/>
                <a:cs typeface="Arial" panose="020B0604020202020204" pitchFamily="34" charset="0"/>
              </a:rPr>
              <a:t>: Her Majesty’s Stationery Office. Available at: </a:t>
            </a:r>
            <a:r>
              <a:rPr lang="en-GB" sz="1200" dirty="0">
                <a:latin typeface="Arial" panose="020B0604020202020204" pitchFamily="34" charset="0"/>
                <a:cs typeface="Arial" panose="020B0604020202020204" pitchFamily="34" charset="0"/>
                <a:hlinkClick r:id="rId4"/>
              </a:rPr>
              <a:t>www.cqc.org.uk/publications/major-report/state-care</a:t>
            </a:r>
            <a:r>
              <a:rPr lang="en-GB" sz="1200" dirty="0">
                <a:latin typeface="Arial" panose="020B0604020202020204" pitchFamily="34" charset="0"/>
                <a:cs typeface="Arial" panose="020B0604020202020204" pitchFamily="34" charset="0"/>
              </a:rPr>
              <a:t> (Accessed: 2 </a:t>
            </a:r>
            <a:r>
              <a:rPr lang="en-GB" sz="1200" dirty="0" smtClean="0">
                <a:latin typeface="Arial" panose="020B0604020202020204" pitchFamily="34" charset="0"/>
                <a:cs typeface="Arial" panose="020B0604020202020204" pitchFamily="34" charset="0"/>
              </a:rPr>
              <a:t>November </a:t>
            </a:r>
            <a:r>
              <a:rPr lang="en-GB" sz="1200" dirty="0" smtClean="0">
                <a:latin typeface="Arial" panose="020B0604020202020204" pitchFamily="34" charset="0"/>
                <a:cs typeface="Arial" panose="020B0604020202020204" pitchFamily="34" charset="0"/>
              </a:rPr>
              <a:t>2020).</a:t>
            </a:r>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CSSIW. </a:t>
            </a:r>
            <a:r>
              <a:rPr lang="en-GB" sz="1200" dirty="0">
                <a:latin typeface="Arial" panose="020B0604020202020204" pitchFamily="34" charset="0"/>
                <a:cs typeface="Arial" panose="020B0604020202020204" pitchFamily="34" charset="0"/>
              </a:rPr>
              <a:t>(2017) </a:t>
            </a:r>
            <a:r>
              <a:rPr lang="en-GB" sz="1200" i="1" dirty="0">
                <a:latin typeface="Arial" panose="020B0604020202020204" pitchFamily="34" charset="0"/>
                <a:cs typeface="Arial" panose="020B0604020202020204" pitchFamily="34" charset="0"/>
              </a:rPr>
              <a:t>Chief Inspector’s Annual Report 2016–2017 </a:t>
            </a:r>
            <a:r>
              <a:rPr lang="en-GB" sz="1200" dirty="0" smtClean="0">
                <a:latin typeface="Arial" panose="020B0604020202020204" pitchFamily="34" charset="0"/>
                <a:cs typeface="Arial" panose="020B0604020202020204" pitchFamily="34" charset="0"/>
              </a:rPr>
              <a:t> Available at: </a:t>
            </a:r>
            <a:r>
              <a:rPr lang="en-GB" sz="1200" dirty="0" smtClean="0">
                <a:latin typeface="Arial" panose="020B0604020202020204" pitchFamily="34" charset="0"/>
                <a:cs typeface="Arial" panose="020B0604020202020204" pitchFamily="34" charset="0"/>
                <a:hlinkClick r:id="rId5"/>
              </a:rPr>
              <a:t>https</a:t>
            </a:r>
            <a:r>
              <a:rPr lang="en-GB" sz="1200" dirty="0">
                <a:latin typeface="Arial" panose="020B0604020202020204" pitchFamily="34" charset="0"/>
                <a:cs typeface="Arial" panose="020B0604020202020204" pitchFamily="34" charset="0"/>
                <a:hlinkClick r:id="rId5"/>
              </a:rPr>
              <a:t>://</a:t>
            </a:r>
            <a:r>
              <a:rPr lang="en-GB" sz="1200" dirty="0" smtClean="0">
                <a:latin typeface="Arial" panose="020B0604020202020204" pitchFamily="34" charset="0"/>
                <a:cs typeface="Arial" panose="020B0604020202020204" pitchFamily="34" charset="0"/>
                <a:hlinkClick r:id="rId5"/>
              </a:rPr>
              <a:t>careinspectorate.wales/sites/default/files/2018-02/171102annualreporten.pdf</a:t>
            </a:r>
            <a:r>
              <a:rPr lang="en-GB" sz="1200" dirty="0" smtClean="0">
                <a:latin typeface="Arial" panose="020B0604020202020204" pitchFamily="34" charset="0"/>
                <a:cs typeface="Arial" panose="020B0604020202020204" pitchFamily="34" charset="0"/>
              </a:rPr>
              <a:t> (Accessed: 22 November </a:t>
            </a:r>
            <a:r>
              <a:rPr lang="en-GB" sz="1200" dirty="0" smtClean="0">
                <a:latin typeface="Arial" panose="020B0604020202020204" pitchFamily="34" charset="0"/>
                <a:cs typeface="Arial" panose="020B0604020202020204" pitchFamily="34" charset="0"/>
              </a:rPr>
              <a:t>2020).</a:t>
            </a:r>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JRF</a:t>
            </a:r>
            <a:r>
              <a:rPr lang="en-GB" sz="1200" dirty="0">
                <a:latin typeface="Arial" panose="020B0604020202020204" pitchFamily="34" charset="0"/>
                <a:cs typeface="Arial" panose="020B0604020202020204" pitchFamily="34" charset="0"/>
              </a:rPr>
              <a:t>, (2015) The costs and benefits of paying all the lowest-paid care home workers in the UK the Living Wage Available at: </a:t>
            </a:r>
            <a:r>
              <a:rPr lang="en-GB" sz="1200" u="sng" dirty="0">
                <a:latin typeface="Arial" panose="020B0604020202020204" pitchFamily="34" charset="0"/>
                <a:cs typeface="Arial" panose="020B0604020202020204" pitchFamily="34" charset="0"/>
                <a:hlinkClick r:id="rId6"/>
              </a:rPr>
              <a:t>https://www.jrf.org.uk/report/costs-and-benefits-paying-all-lowest-paid-care-home-workers-uk-living-wage</a:t>
            </a:r>
            <a:r>
              <a:rPr lang="en-GB" sz="1200" dirty="0">
                <a:latin typeface="Arial" panose="020B0604020202020204" pitchFamily="34" charset="0"/>
                <a:cs typeface="Arial" panose="020B0604020202020204" pitchFamily="34" charset="0"/>
              </a:rPr>
              <a:t> (Accessed: 11 </a:t>
            </a:r>
            <a:r>
              <a:rPr lang="en-GB" sz="1200" dirty="0" smtClean="0">
                <a:latin typeface="Arial" panose="020B0604020202020204" pitchFamily="34" charset="0"/>
                <a:cs typeface="Arial" panose="020B0604020202020204" pitchFamily="34" charset="0"/>
              </a:rPr>
              <a:t>November </a:t>
            </a:r>
            <a:r>
              <a:rPr lang="en-GB" sz="1200" dirty="0">
                <a:latin typeface="Arial" panose="020B0604020202020204" pitchFamily="34" charset="0"/>
                <a:cs typeface="Arial" panose="020B0604020202020204" pitchFamily="34" charset="0"/>
              </a:rPr>
              <a:t>2019</a:t>
            </a:r>
            <a:r>
              <a:rPr lang="en-GB" sz="1200" dirty="0" smtClean="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Joanna Briggs Institute, </a:t>
            </a:r>
            <a:r>
              <a:rPr lang="en-GB" sz="1200" dirty="0" smtClean="0">
                <a:latin typeface="Arial" panose="020B0604020202020204" pitchFamily="34" charset="0"/>
                <a:cs typeface="Arial" panose="020B0604020202020204" pitchFamily="34" charset="0"/>
              </a:rPr>
              <a:t>(2019) </a:t>
            </a:r>
            <a:r>
              <a:rPr lang="en-GB" sz="1200" dirty="0">
                <a:latin typeface="Arial" panose="020B0604020202020204" pitchFamily="34" charset="0"/>
                <a:cs typeface="Arial" panose="020B0604020202020204" pitchFamily="34" charset="0"/>
              </a:rPr>
              <a:t>JBI Database of Systematic Reviews and Implementation Reports: </a:t>
            </a:r>
            <a:r>
              <a:rPr lang="en-GB" sz="1200" dirty="0">
                <a:latin typeface="Arial" panose="020B0604020202020204" pitchFamily="34" charset="0"/>
                <a:cs typeface="Arial" panose="020B0604020202020204" pitchFamily="34" charset="0"/>
                <a:hlinkClick r:id="rId7"/>
              </a:rPr>
              <a:t>May 2019 - Volume 17 - Issue 5 - p </a:t>
            </a:r>
            <a:r>
              <a:rPr lang="en-GB" sz="1200" dirty="0" smtClean="0">
                <a:latin typeface="Arial" panose="020B0604020202020204" pitchFamily="34" charset="0"/>
                <a:cs typeface="Arial" panose="020B0604020202020204" pitchFamily="34" charset="0"/>
                <a:hlinkClick r:id="rId7"/>
              </a:rPr>
              <a:t>682–753</a:t>
            </a:r>
            <a:r>
              <a:rPr lang="en-GB" sz="1200" dirty="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10.11124/JBISRIR-2017-003818</a:t>
            </a:r>
          </a:p>
          <a:p>
            <a:r>
              <a:rPr lang="en-GB" sz="1200" dirty="0" smtClean="0">
                <a:latin typeface="Arial" panose="020B0604020202020204" pitchFamily="34" charset="0"/>
                <a:cs typeface="Arial" panose="020B0604020202020204" pitchFamily="34" charset="0"/>
              </a:rPr>
              <a:t>Skills for Care. (2019) </a:t>
            </a:r>
            <a:r>
              <a:rPr lang="en-GB" sz="1200" i="1" dirty="0" smtClean="0">
                <a:latin typeface="Arial" panose="020B0604020202020204" pitchFamily="34" charset="0"/>
                <a:cs typeface="Arial" panose="020B0604020202020204" pitchFamily="34" charset="0"/>
              </a:rPr>
              <a:t>The State of the Adult Social Care Workforce in England. </a:t>
            </a:r>
            <a:r>
              <a:rPr lang="en-GB" sz="1200" dirty="0" smtClean="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8"/>
              </a:rPr>
              <a:t>https://</a:t>
            </a:r>
            <a:r>
              <a:rPr lang="en-GB" sz="1200" dirty="0" smtClean="0">
                <a:latin typeface="Arial" panose="020B0604020202020204" pitchFamily="34" charset="0"/>
                <a:cs typeface="Arial" panose="020B0604020202020204" pitchFamily="34" charset="0"/>
                <a:hlinkClick r:id="rId8"/>
              </a:rPr>
              <a:t>www.skillsforcare.org.uk/adult-social-care-workforce-data/Workforce-intelligence/publications/The-state-of-the-adult-social-care-sector-and-workforce-in-England.aspx</a:t>
            </a:r>
            <a:r>
              <a:rPr lang="en-GB" sz="1200" dirty="0" smtClean="0">
                <a:latin typeface="Arial" panose="020B0604020202020204" pitchFamily="34" charset="0"/>
                <a:cs typeface="Arial" panose="020B0604020202020204" pitchFamily="34" charset="0"/>
              </a:rPr>
              <a:t> (Accessed: 21 November </a:t>
            </a:r>
            <a:r>
              <a:rPr lang="en-GB" sz="1200" dirty="0" smtClean="0">
                <a:latin typeface="Arial" panose="020B0604020202020204" pitchFamily="34" charset="0"/>
                <a:cs typeface="Arial" panose="020B0604020202020204" pitchFamily="34" charset="0"/>
              </a:rPr>
              <a:t>2020).</a:t>
            </a:r>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 The Kings Fund. (2019a) </a:t>
            </a:r>
            <a:r>
              <a:rPr lang="en-GB" sz="1200" i="1" dirty="0" smtClean="0">
                <a:latin typeface="Arial" panose="020B0604020202020204" pitchFamily="34" charset="0"/>
                <a:cs typeface="Arial" panose="020B0604020202020204" pitchFamily="34" charset="0"/>
              </a:rPr>
              <a:t>The Health Care Workforce in England: Make or Break</a:t>
            </a:r>
            <a:r>
              <a:rPr lang="en-GB" sz="1200" dirty="0" smtClean="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9"/>
              </a:rPr>
              <a:t>https://</a:t>
            </a:r>
            <a:r>
              <a:rPr lang="en-GB" sz="1200" dirty="0" smtClean="0">
                <a:latin typeface="Arial" panose="020B0604020202020204" pitchFamily="34" charset="0"/>
                <a:cs typeface="Arial" panose="020B0604020202020204" pitchFamily="34" charset="0"/>
                <a:hlinkClick r:id="rId9"/>
              </a:rPr>
              <a:t>www.kingsfund.org.uk/publications/health-care-workforce-england</a:t>
            </a:r>
            <a:r>
              <a:rPr lang="en-GB" sz="1200" dirty="0" smtClean="0">
                <a:latin typeface="Arial" panose="020B0604020202020204" pitchFamily="34" charset="0"/>
                <a:cs typeface="Arial" panose="020B0604020202020204" pitchFamily="34" charset="0"/>
              </a:rPr>
              <a:t> (Accessed 20 November 2019).</a:t>
            </a:r>
          </a:p>
          <a:p>
            <a:r>
              <a:rPr lang="en-GB" sz="1200" dirty="0" smtClean="0">
                <a:latin typeface="Arial" panose="020B0604020202020204" pitchFamily="34" charset="0"/>
                <a:cs typeface="Arial" panose="020B0604020202020204" pitchFamily="34" charset="0"/>
              </a:rPr>
              <a:t>The Kings Fund. (2019b) </a:t>
            </a:r>
            <a:r>
              <a:rPr lang="en-GB" sz="1200" i="1" dirty="0" smtClean="0">
                <a:latin typeface="Arial" panose="020B0604020202020204" pitchFamily="34" charset="0"/>
                <a:cs typeface="Arial" panose="020B0604020202020204" pitchFamily="34" charset="0"/>
              </a:rPr>
              <a:t>Why </a:t>
            </a:r>
            <a:r>
              <a:rPr lang="en-GB" sz="1200" i="1" dirty="0">
                <a:latin typeface="Arial" panose="020B0604020202020204" pitchFamily="34" charset="0"/>
                <a:cs typeface="Arial" panose="020B0604020202020204" pitchFamily="34" charset="0"/>
              </a:rPr>
              <a:t>y</a:t>
            </a:r>
            <a:r>
              <a:rPr lang="en-GB" sz="1200" i="1" dirty="0" smtClean="0">
                <a:latin typeface="Arial" panose="020B0604020202020204" pitchFamily="34" charset="0"/>
                <a:cs typeface="Arial" panose="020B0604020202020204" pitchFamily="34" charset="0"/>
              </a:rPr>
              <a:t>ou’re Better off Being a Cleaner than </a:t>
            </a:r>
            <a:r>
              <a:rPr lang="en-GB" sz="1200" i="1" dirty="0">
                <a:latin typeface="Arial" panose="020B0604020202020204" pitchFamily="34" charset="0"/>
                <a:cs typeface="Arial" panose="020B0604020202020204" pitchFamily="34" charset="0"/>
              </a:rPr>
              <a:t>a</a:t>
            </a:r>
            <a:r>
              <a:rPr lang="en-GB" sz="1200" i="1" dirty="0" smtClean="0">
                <a:latin typeface="Arial" panose="020B0604020202020204" pitchFamily="34" charset="0"/>
                <a:cs typeface="Arial" panose="020B0604020202020204" pitchFamily="34" charset="0"/>
              </a:rPr>
              <a:t> Care Worker</a:t>
            </a:r>
            <a:r>
              <a:rPr lang="en-GB" sz="1200" dirty="0" smtClean="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0"/>
              </a:rPr>
              <a:t>https://</a:t>
            </a:r>
            <a:r>
              <a:rPr lang="en-GB" sz="1200" dirty="0" smtClean="0">
                <a:latin typeface="Arial" panose="020B0604020202020204" pitchFamily="34" charset="0"/>
                <a:cs typeface="Arial" panose="020B0604020202020204" pitchFamily="34" charset="0"/>
                <a:hlinkClick r:id="rId10"/>
              </a:rPr>
              <a:t>www.kingsfund.org.uk/blog/2019/10/cleaners-paid-more-than-care-workers</a:t>
            </a:r>
            <a:r>
              <a:rPr lang="en-GB" sz="1200" dirty="0" smtClean="0">
                <a:latin typeface="Arial" panose="020B0604020202020204" pitchFamily="34" charset="0"/>
                <a:cs typeface="Arial" panose="020B0604020202020204" pitchFamily="34" charset="0"/>
              </a:rPr>
              <a:t> (Accessed: 20 November </a:t>
            </a:r>
            <a:r>
              <a:rPr lang="en-GB" sz="1200" dirty="0" smtClean="0">
                <a:latin typeface="Arial" panose="020B0604020202020204" pitchFamily="34" charset="0"/>
                <a:cs typeface="Arial" panose="020B0604020202020204" pitchFamily="34" charset="0"/>
              </a:rPr>
              <a:t>2020).</a:t>
            </a:r>
            <a:endParaRPr lang="en-GB" sz="1200" i="1"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401779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2972</TotalTime>
  <Words>1654</Words>
  <Application>Microsoft Office PowerPoint</Application>
  <PresentationFormat>Widescreen</PresentationFormat>
  <Paragraphs>153</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Garamond</vt:lpstr>
      <vt:lpstr>Times New Roman</vt:lpstr>
      <vt:lpstr>Organic</vt:lpstr>
      <vt:lpstr>Elderly Care and Carers in the UK</vt:lpstr>
      <vt:lpstr>Types of Elderly Care Setting</vt:lpstr>
      <vt:lpstr>Elderly Care Settings</vt:lpstr>
      <vt:lpstr>Compassion Fatigue</vt:lpstr>
      <vt:lpstr>Compassion Fatigue (Secondary Traumatic Stress)</vt:lpstr>
      <vt:lpstr>PowerPoint Presentation</vt:lpstr>
      <vt:lpstr>Some Statistics…</vt:lpstr>
      <vt:lpstr>Paid Care Workers Residential and Nursing Homes (RCW’s)</vt:lpstr>
      <vt:lpstr>Paid Care Workers Domiciliary Care (DCW’s)</vt:lpstr>
      <vt:lpstr>Issues Faced by Individuals Working in  Health and Social Care</vt:lpstr>
      <vt:lpstr>Pressures of Home Life</vt:lpstr>
      <vt:lpstr>Financial Issues</vt:lpstr>
      <vt:lpstr>Work Conditions</vt:lpstr>
      <vt:lpstr>Unsuitability for Care Work </vt:lpstr>
      <vt:lpstr>Negative Workplace Culture </vt:lpstr>
      <vt:lpstr>Lack of Status in Society</vt:lpstr>
      <vt:lpstr>Responses of Paid Care Workers When Asked How They Felt They Were Seen by Society</vt:lpstr>
      <vt:lpstr>Attitudes of other H&amp;SC Professionals Towards Care Workers </vt:lpstr>
      <vt:lpstr>Unpaid Carers</vt:lpstr>
      <vt:lpstr>Unpaid Carers</vt:lpstr>
      <vt:lpstr>Unpaid Carers</vt:lpstr>
      <vt:lpstr>Some Key UK Findings  -Unpaid Carers</vt:lpstr>
      <vt:lpstr>Experiences of Compassion Fatigue</vt:lpstr>
      <vt:lpstr>Is Compassion Fatigue to Blame for Elder Abuse by Carers?</vt:lpstr>
      <vt:lpstr>What Next?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Elderly Care and Carers in the UK</dc:title>
  <dc:creator>Joanne Davies (Yr Athrofa)</dc:creator>
  <cp:lastModifiedBy>Joanne Davies (Yr Athrofa)</cp:lastModifiedBy>
  <cp:revision>9</cp:revision>
  <dcterms:created xsi:type="dcterms:W3CDTF">2021-01-17T22:24:06Z</dcterms:created>
  <dcterms:modified xsi:type="dcterms:W3CDTF">2021-02-05T08:55:22Z</dcterms:modified>
</cp:coreProperties>
</file>