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0" r:id="rId3"/>
    <p:sldId id="281" r:id="rId4"/>
    <p:sldId id="284" r:id="rId5"/>
    <p:sldId id="283" r:id="rId6"/>
    <p:sldId id="285" r:id="rId7"/>
    <p:sldId id="261" r:id="rId8"/>
    <p:sldId id="274" r:id="rId9"/>
    <p:sldId id="262" r:id="rId10"/>
    <p:sldId id="263" r:id="rId11"/>
    <p:sldId id="264" r:id="rId12"/>
    <p:sldId id="265" r:id="rId13"/>
    <p:sldId id="266" r:id="rId14"/>
    <p:sldId id="272" r:id="rId15"/>
    <p:sldId id="267" r:id="rId16"/>
    <p:sldId id="271" r:id="rId17"/>
    <p:sldId id="269" r:id="rId18"/>
    <p:sldId id="278" r:id="rId19"/>
    <p:sldId id="279" r:id="rId20"/>
    <p:sldId id="282" r:id="rId21"/>
    <p:sldId id="286" r:id="rId22"/>
    <p:sldId id="287" r:id="rId23"/>
    <p:sldId id="288" r:id="rId24"/>
    <p:sldId id="289" r:id="rId25"/>
    <p:sldId id="290" r:id="rId26"/>
    <p:sldId id="291" r:id="rId27"/>
    <p:sldId id="258" r:id="rId28"/>
    <p:sldId id="292" r:id="rId29"/>
    <p:sldId id="293" r:id="rId30"/>
    <p:sldId id="294" r:id="rId31"/>
    <p:sldId id="295" r:id="rId32"/>
    <p:sldId id="296" r:id="rId33"/>
    <p:sldId id="297" r:id="rId34"/>
    <p:sldId id="298" r:id="rId35"/>
    <p:sldId id="299" r:id="rId36"/>
    <p:sldId id="300" r:id="rId37"/>
    <p:sldId id="301" r:id="rId38"/>
    <p:sldId id="302" r:id="rId39"/>
    <p:sldId id="303" r:id="rId40"/>
    <p:sldId id="304" r:id="rId41"/>
    <p:sldId id="305" r:id="rId42"/>
    <p:sldId id="306" r:id="rId43"/>
    <p:sldId id="307"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288"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CA04D10-0BFC-4BA3-8F60-AFB82CA66039}" type="datetimeFigureOut">
              <a:rPr lang="en-GB" smtClean="0"/>
              <a:t>19/03/2021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A2FD00-D894-4D69-B8CD-E805166A4835}" type="slidenum">
              <a:rPr lang="en-GB" smtClean="0"/>
              <a:t>‹#›</a:t>
            </a:fld>
            <a:endParaRPr lang="en-GB"/>
          </a:p>
        </p:txBody>
      </p:sp>
    </p:spTree>
    <p:extLst>
      <p:ext uri="{BB962C8B-B14F-4D97-AF65-F5344CB8AC3E}">
        <p14:creationId xmlns:p14="http://schemas.microsoft.com/office/powerpoint/2010/main" val="234697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CA04D10-0BFC-4BA3-8F60-AFB82CA66039}" type="datetimeFigureOut">
              <a:rPr lang="en-GB" smtClean="0"/>
              <a:t>19/03/2021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A2FD00-D894-4D69-B8CD-E805166A4835}" type="slidenum">
              <a:rPr lang="en-GB" smtClean="0"/>
              <a:t>‹#›</a:t>
            </a:fld>
            <a:endParaRPr lang="en-GB"/>
          </a:p>
        </p:txBody>
      </p:sp>
    </p:spTree>
    <p:extLst>
      <p:ext uri="{BB962C8B-B14F-4D97-AF65-F5344CB8AC3E}">
        <p14:creationId xmlns:p14="http://schemas.microsoft.com/office/powerpoint/2010/main" val="1538145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CA04D10-0BFC-4BA3-8F60-AFB82CA66039}" type="datetimeFigureOut">
              <a:rPr lang="en-GB" smtClean="0"/>
              <a:t>19/03/2021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A2FD00-D894-4D69-B8CD-E805166A4835}" type="slidenum">
              <a:rPr lang="en-GB" smtClean="0"/>
              <a:t>‹#›</a:t>
            </a:fld>
            <a:endParaRPr lang="en-GB"/>
          </a:p>
        </p:txBody>
      </p:sp>
    </p:spTree>
    <p:extLst>
      <p:ext uri="{BB962C8B-B14F-4D97-AF65-F5344CB8AC3E}">
        <p14:creationId xmlns:p14="http://schemas.microsoft.com/office/powerpoint/2010/main" val="2444920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CA04D10-0BFC-4BA3-8F60-AFB82CA66039}" type="datetimeFigureOut">
              <a:rPr lang="en-GB" smtClean="0"/>
              <a:t>19/03/2021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A2FD00-D894-4D69-B8CD-E805166A4835}" type="slidenum">
              <a:rPr lang="en-GB" smtClean="0"/>
              <a:t>‹#›</a:t>
            </a:fld>
            <a:endParaRPr lang="en-GB"/>
          </a:p>
        </p:txBody>
      </p:sp>
    </p:spTree>
    <p:extLst>
      <p:ext uri="{BB962C8B-B14F-4D97-AF65-F5344CB8AC3E}">
        <p14:creationId xmlns:p14="http://schemas.microsoft.com/office/powerpoint/2010/main" val="6373867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CA04D10-0BFC-4BA3-8F60-AFB82CA66039}" type="datetimeFigureOut">
              <a:rPr lang="en-GB" smtClean="0"/>
              <a:t>19/03/2021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A2FD00-D894-4D69-B8CD-E805166A4835}" type="slidenum">
              <a:rPr lang="en-GB" smtClean="0"/>
              <a:t>‹#›</a:t>
            </a:fld>
            <a:endParaRPr lang="en-GB"/>
          </a:p>
        </p:txBody>
      </p:sp>
    </p:spTree>
    <p:extLst>
      <p:ext uri="{BB962C8B-B14F-4D97-AF65-F5344CB8AC3E}">
        <p14:creationId xmlns:p14="http://schemas.microsoft.com/office/powerpoint/2010/main" val="2739857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CA04D10-0BFC-4BA3-8F60-AFB82CA66039}" type="datetimeFigureOut">
              <a:rPr lang="en-GB" smtClean="0"/>
              <a:t>19/03/2021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A2FD00-D894-4D69-B8CD-E805166A4835}" type="slidenum">
              <a:rPr lang="en-GB" smtClean="0"/>
              <a:t>‹#›</a:t>
            </a:fld>
            <a:endParaRPr lang="en-GB"/>
          </a:p>
        </p:txBody>
      </p:sp>
    </p:spTree>
    <p:extLst>
      <p:ext uri="{BB962C8B-B14F-4D97-AF65-F5344CB8AC3E}">
        <p14:creationId xmlns:p14="http://schemas.microsoft.com/office/powerpoint/2010/main" val="34519373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A04D10-0BFC-4BA3-8F60-AFB82CA66039}" type="datetimeFigureOut">
              <a:rPr lang="en-GB" smtClean="0"/>
              <a:t>19/03/2021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A2FD00-D894-4D69-B8CD-E805166A4835}" type="slidenum">
              <a:rPr lang="en-GB" smtClean="0"/>
              <a:t>‹#›</a:t>
            </a:fld>
            <a:endParaRPr lang="en-GB"/>
          </a:p>
        </p:txBody>
      </p:sp>
    </p:spTree>
    <p:extLst>
      <p:ext uri="{BB962C8B-B14F-4D97-AF65-F5344CB8AC3E}">
        <p14:creationId xmlns:p14="http://schemas.microsoft.com/office/powerpoint/2010/main" val="2334473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CA04D10-0BFC-4BA3-8F60-AFB82CA66039}" type="datetimeFigureOut">
              <a:rPr lang="en-GB" smtClean="0"/>
              <a:t>19/03/2021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A2FD00-D894-4D69-B8CD-E805166A4835}" type="slidenum">
              <a:rPr lang="en-GB" smtClean="0"/>
              <a:t>‹#›</a:t>
            </a:fld>
            <a:endParaRPr lang="en-GB"/>
          </a:p>
        </p:txBody>
      </p:sp>
    </p:spTree>
    <p:extLst>
      <p:ext uri="{BB962C8B-B14F-4D97-AF65-F5344CB8AC3E}">
        <p14:creationId xmlns:p14="http://schemas.microsoft.com/office/powerpoint/2010/main" val="1374488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CA04D10-0BFC-4BA3-8F60-AFB82CA66039}" type="datetimeFigureOut">
              <a:rPr lang="en-GB" smtClean="0"/>
              <a:t>19/03/2021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A2FD00-D894-4D69-B8CD-E805166A4835}" type="slidenum">
              <a:rPr lang="en-GB" smtClean="0"/>
              <a:t>‹#›</a:t>
            </a:fld>
            <a:endParaRPr lang="en-GB"/>
          </a:p>
        </p:txBody>
      </p:sp>
    </p:spTree>
    <p:extLst>
      <p:ext uri="{BB962C8B-B14F-4D97-AF65-F5344CB8AC3E}">
        <p14:creationId xmlns:p14="http://schemas.microsoft.com/office/powerpoint/2010/main" val="2673368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CA04D10-0BFC-4BA3-8F60-AFB82CA66039}" type="datetimeFigureOut">
              <a:rPr lang="en-GB" smtClean="0"/>
              <a:t>19/03/2021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A2FD00-D894-4D69-B8CD-E805166A4835}" type="slidenum">
              <a:rPr lang="en-GB" smtClean="0"/>
              <a:t>‹#›</a:t>
            </a:fld>
            <a:endParaRPr lang="en-GB"/>
          </a:p>
        </p:txBody>
      </p:sp>
    </p:spTree>
    <p:extLst>
      <p:ext uri="{BB962C8B-B14F-4D97-AF65-F5344CB8AC3E}">
        <p14:creationId xmlns:p14="http://schemas.microsoft.com/office/powerpoint/2010/main" val="9721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CA04D10-0BFC-4BA3-8F60-AFB82CA66039}" type="datetimeFigureOut">
              <a:rPr lang="en-GB" smtClean="0"/>
              <a:t>19/03/2021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A2FD00-D894-4D69-B8CD-E805166A4835}" type="slidenum">
              <a:rPr lang="en-GB" smtClean="0"/>
              <a:t>‹#›</a:t>
            </a:fld>
            <a:endParaRPr lang="en-GB"/>
          </a:p>
        </p:txBody>
      </p:sp>
    </p:spTree>
    <p:extLst>
      <p:ext uri="{BB962C8B-B14F-4D97-AF65-F5344CB8AC3E}">
        <p14:creationId xmlns:p14="http://schemas.microsoft.com/office/powerpoint/2010/main" val="2110891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A04D10-0BFC-4BA3-8F60-AFB82CA66039}" type="datetimeFigureOut">
              <a:rPr lang="en-GB" smtClean="0"/>
              <a:t>19/03/2021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A2FD00-D894-4D69-B8CD-E805166A4835}" type="slidenum">
              <a:rPr lang="en-GB" smtClean="0"/>
              <a:t>‹#›</a:t>
            </a:fld>
            <a:endParaRPr lang="en-GB"/>
          </a:p>
        </p:txBody>
      </p:sp>
    </p:spTree>
    <p:extLst>
      <p:ext uri="{BB962C8B-B14F-4D97-AF65-F5344CB8AC3E}">
        <p14:creationId xmlns:p14="http://schemas.microsoft.com/office/powerpoint/2010/main" val="28624310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gif"/><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gif"/></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4.xml"/><Relationship Id="rId4" Type="http://schemas.openxmlformats.org/officeDocument/2006/relationships/image" Target="../media/image32.png"/></Relationships>
</file>

<file path=ppt/slides/_rels/slide19.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png"/><Relationship Id="rId1" Type="http://schemas.openxmlformats.org/officeDocument/2006/relationships/slideLayout" Target="../slideLayouts/slideLayout4.xml"/><Relationship Id="rId6" Type="http://schemas.openxmlformats.org/officeDocument/2006/relationships/image" Target="../media/image37.png"/><Relationship Id="rId5" Type="http://schemas.openxmlformats.org/officeDocument/2006/relationships/image" Target="../media/image36.pn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png"/></Relationships>
</file>

<file path=ppt/slides/_rels/slide2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youtube.com/watch?v=m17ERc-kQhQ"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ft3pbu9XR6o" TargetMode="External"/><Relationship Id="rId7" Type="http://schemas.openxmlformats.org/officeDocument/2006/relationships/image" Target="../media/image53.png"/><Relationship Id="rId2" Type="http://schemas.openxmlformats.org/officeDocument/2006/relationships/hyperlink" Target="https://www.youtube.com/watch?v=gcAH4Qm5M84" TargetMode="External"/><Relationship Id="rId1" Type="http://schemas.openxmlformats.org/officeDocument/2006/relationships/slideLayout" Target="../slideLayouts/slideLayout2.xml"/><Relationship Id="rId6" Type="http://schemas.openxmlformats.org/officeDocument/2006/relationships/image" Target="../media/image52.jpeg"/><Relationship Id="rId5" Type="http://schemas.openxmlformats.org/officeDocument/2006/relationships/hyperlink" Target="https://www.youtube.com/watch?v=S6tiYLfSydw" TargetMode="External"/><Relationship Id="rId4" Type="http://schemas.openxmlformats.org/officeDocument/2006/relationships/hyperlink" Target="https://www.youtube.com/watch?v=zYqSnTT7ZHs"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youtube.com/watch?v=HjIj_GlvLD4"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476673"/>
            <a:ext cx="7772400" cy="792088"/>
          </a:xfrm>
        </p:spPr>
        <p:txBody>
          <a:bodyPr>
            <a:normAutofit fontScale="90000"/>
          </a:bodyPr>
          <a:lstStyle/>
          <a:p>
            <a:r>
              <a:rPr lang="en-GB" dirty="0" smtClean="0"/>
              <a:t>Biomechanical and Mechanical Ergogenic Aids</a:t>
            </a:r>
            <a:endParaRPr lang="en-GB" dirty="0"/>
          </a:p>
        </p:txBody>
      </p:sp>
      <p:sp>
        <p:nvSpPr>
          <p:cNvPr id="3" name="Subtitle 2"/>
          <p:cNvSpPr>
            <a:spLocks noGrp="1"/>
          </p:cNvSpPr>
          <p:nvPr>
            <p:ph type="subTitle" idx="1"/>
          </p:nvPr>
        </p:nvSpPr>
        <p:spPr>
          <a:xfrm>
            <a:off x="683568" y="1772816"/>
            <a:ext cx="7088832" cy="4752528"/>
          </a:xfrm>
        </p:spPr>
        <p:txBody>
          <a:bodyPr>
            <a:normAutofit fontScale="70000" lnSpcReduction="20000"/>
          </a:bodyPr>
          <a:lstStyle/>
          <a:p>
            <a:pPr marL="457200" indent="-457200" algn="l">
              <a:buFont typeface="Arial" panose="020B0604020202020204" pitchFamily="34" charset="0"/>
              <a:buChar char="•"/>
            </a:pPr>
            <a:r>
              <a:rPr lang="en-GB" dirty="0">
                <a:solidFill>
                  <a:schemeClr val="tx1"/>
                </a:solidFill>
              </a:rPr>
              <a:t>Altitude </a:t>
            </a:r>
            <a:r>
              <a:rPr lang="en-GB" dirty="0" smtClean="0">
                <a:solidFill>
                  <a:schemeClr val="tx1"/>
                </a:solidFill>
              </a:rPr>
              <a:t>Training</a:t>
            </a:r>
            <a:endParaRPr lang="en-GB" dirty="0">
              <a:solidFill>
                <a:schemeClr val="tx1"/>
              </a:solidFill>
            </a:endParaRPr>
          </a:p>
          <a:p>
            <a:pPr marL="457200" indent="-457200" algn="l">
              <a:buFont typeface="Arial" panose="020B0604020202020204" pitchFamily="34" charset="0"/>
              <a:buChar char="•"/>
            </a:pPr>
            <a:r>
              <a:rPr lang="en-GB" dirty="0">
                <a:solidFill>
                  <a:schemeClr val="tx1"/>
                </a:solidFill>
              </a:rPr>
              <a:t>Heart Rate Monitors</a:t>
            </a:r>
          </a:p>
          <a:p>
            <a:pPr marL="457200" indent="-457200" algn="l">
              <a:buFont typeface="Arial" panose="020B0604020202020204" pitchFamily="34" charset="0"/>
              <a:buChar char="•"/>
            </a:pPr>
            <a:r>
              <a:rPr lang="en-GB" dirty="0">
                <a:solidFill>
                  <a:schemeClr val="tx1"/>
                </a:solidFill>
              </a:rPr>
              <a:t>Computers </a:t>
            </a:r>
            <a:r>
              <a:rPr lang="en-GB" dirty="0" smtClean="0">
                <a:solidFill>
                  <a:schemeClr val="tx1"/>
                </a:solidFill>
              </a:rPr>
              <a:t>aided analyse i.e. VO2 max, blood lactate.</a:t>
            </a:r>
            <a:endParaRPr lang="en-GB" dirty="0">
              <a:solidFill>
                <a:schemeClr val="tx1"/>
              </a:solidFill>
            </a:endParaRPr>
          </a:p>
          <a:p>
            <a:pPr marL="457200" indent="-457200" algn="l">
              <a:buFont typeface="Arial" panose="020B0604020202020204" pitchFamily="34" charset="0"/>
              <a:buChar char="•"/>
            </a:pPr>
            <a:r>
              <a:rPr lang="en-GB" dirty="0">
                <a:solidFill>
                  <a:schemeClr val="tx1"/>
                </a:solidFill>
              </a:rPr>
              <a:t>Video recorders - Used to </a:t>
            </a:r>
            <a:r>
              <a:rPr lang="en-GB" dirty="0" smtClean="0">
                <a:solidFill>
                  <a:schemeClr val="tx1"/>
                </a:solidFill>
              </a:rPr>
              <a:t>analyse </a:t>
            </a:r>
            <a:r>
              <a:rPr lang="en-GB" dirty="0">
                <a:solidFill>
                  <a:schemeClr val="tx1"/>
                </a:solidFill>
              </a:rPr>
              <a:t>technique</a:t>
            </a:r>
          </a:p>
          <a:p>
            <a:pPr marL="457200" indent="-457200" algn="l">
              <a:buFont typeface="Arial" panose="020B0604020202020204" pitchFamily="34" charset="0"/>
              <a:buChar char="•"/>
            </a:pPr>
            <a:r>
              <a:rPr lang="en-GB" dirty="0">
                <a:solidFill>
                  <a:schemeClr val="tx1"/>
                </a:solidFill>
              </a:rPr>
              <a:t>Weights</a:t>
            </a:r>
          </a:p>
          <a:p>
            <a:pPr marL="457200" indent="-457200" algn="l">
              <a:buFont typeface="Arial" panose="020B0604020202020204" pitchFamily="34" charset="0"/>
              <a:buChar char="•"/>
            </a:pPr>
            <a:r>
              <a:rPr lang="en-GB" dirty="0" smtClean="0">
                <a:solidFill>
                  <a:schemeClr val="tx1"/>
                </a:solidFill>
              </a:rPr>
              <a:t>SAQ Techniques</a:t>
            </a:r>
            <a:endParaRPr lang="en-GB" dirty="0">
              <a:solidFill>
                <a:schemeClr val="tx1"/>
              </a:solidFill>
            </a:endParaRPr>
          </a:p>
          <a:p>
            <a:pPr marL="457200" indent="-457200" algn="l">
              <a:buFont typeface="Arial" panose="020B0604020202020204" pitchFamily="34" charset="0"/>
              <a:buChar char="•"/>
            </a:pPr>
            <a:r>
              <a:rPr lang="en-GB" dirty="0" smtClean="0">
                <a:solidFill>
                  <a:schemeClr val="tx1"/>
                </a:solidFill>
              </a:rPr>
              <a:t>Downhill / uphill running</a:t>
            </a:r>
            <a:endParaRPr lang="en-GB" dirty="0">
              <a:solidFill>
                <a:schemeClr val="tx1"/>
              </a:solidFill>
            </a:endParaRPr>
          </a:p>
          <a:p>
            <a:pPr marL="457200" indent="-457200" algn="l">
              <a:buFont typeface="Arial" panose="020B0604020202020204" pitchFamily="34" charset="0"/>
              <a:buChar char="•"/>
            </a:pPr>
            <a:r>
              <a:rPr lang="en-GB" dirty="0" smtClean="0">
                <a:solidFill>
                  <a:schemeClr val="tx1"/>
                </a:solidFill>
              </a:rPr>
              <a:t>Treadmills</a:t>
            </a:r>
            <a:endParaRPr lang="en-GB" dirty="0">
              <a:solidFill>
                <a:schemeClr val="tx1"/>
              </a:solidFill>
            </a:endParaRPr>
          </a:p>
          <a:p>
            <a:pPr marL="457200" indent="-457200" algn="l">
              <a:buFont typeface="Arial" panose="020B0604020202020204" pitchFamily="34" charset="0"/>
              <a:buChar char="•"/>
            </a:pPr>
            <a:r>
              <a:rPr lang="en-GB" dirty="0">
                <a:solidFill>
                  <a:schemeClr val="tx1"/>
                </a:solidFill>
              </a:rPr>
              <a:t>Weighted vests</a:t>
            </a:r>
          </a:p>
          <a:p>
            <a:pPr marL="457200" indent="-457200" algn="l">
              <a:buFont typeface="Arial" panose="020B0604020202020204" pitchFamily="34" charset="0"/>
              <a:buChar char="•"/>
            </a:pPr>
            <a:r>
              <a:rPr lang="en-GB" dirty="0">
                <a:solidFill>
                  <a:schemeClr val="tx1"/>
                </a:solidFill>
              </a:rPr>
              <a:t>Sports clothing, footwear and equipment</a:t>
            </a:r>
          </a:p>
          <a:p>
            <a:pPr marL="457200" indent="-457200" algn="l">
              <a:buFont typeface="Arial" panose="020B0604020202020204" pitchFamily="34" charset="0"/>
              <a:buChar char="•"/>
            </a:pPr>
            <a:r>
              <a:rPr lang="en-GB" dirty="0">
                <a:solidFill>
                  <a:schemeClr val="tx1"/>
                </a:solidFill>
              </a:rPr>
              <a:t>Timing equipment</a:t>
            </a:r>
          </a:p>
          <a:p>
            <a:pPr marL="457200" indent="-457200" algn="l">
              <a:buFont typeface="Arial" panose="020B0604020202020204" pitchFamily="34" charset="0"/>
              <a:buChar char="•"/>
            </a:pPr>
            <a:r>
              <a:rPr lang="en-GB" dirty="0">
                <a:solidFill>
                  <a:schemeClr val="tx1"/>
                </a:solidFill>
              </a:rPr>
              <a:t>Nasal Strips</a:t>
            </a:r>
          </a:p>
        </p:txBody>
      </p:sp>
    </p:spTree>
    <p:extLst>
      <p:ext uri="{BB962C8B-B14F-4D97-AF65-F5344CB8AC3E}">
        <p14:creationId xmlns:p14="http://schemas.microsoft.com/office/powerpoint/2010/main" val="36279868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334864"/>
            <a:ext cx="7886700" cy="667440"/>
          </a:xfrm>
        </p:spPr>
        <p:txBody>
          <a:bodyPr>
            <a:normAutofit fontScale="90000"/>
          </a:bodyPr>
          <a:lstStyle/>
          <a:p>
            <a:pPr algn="ctr"/>
            <a:r>
              <a:rPr lang="en-GB" dirty="0" smtClean="0"/>
              <a:t>Impact of technologies on Performance</a:t>
            </a:r>
            <a:endParaRPr lang="en-GB" dirty="0"/>
          </a:p>
        </p:txBody>
      </p:sp>
      <p:sp>
        <p:nvSpPr>
          <p:cNvPr id="3" name="Content Placeholder 2"/>
          <p:cNvSpPr>
            <a:spLocks noGrp="1"/>
          </p:cNvSpPr>
          <p:nvPr>
            <p:ph idx="1"/>
          </p:nvPr>
        </p:nvSpPr>
        <p:spPr>
          <a:xfrm>
            <a:off x="467544" y="1340440"/>
            <a:ext cx="7886700" cy="3501336"/>
          </a:xfrm>
        </p:spPr>
        <p:txBody>
          <a:bodyPr>
            <a:normAutofit/>
          </a:bodyPr>
          <a:lstStyle/>
          <a:p>
            <a:pPr marL="0" indent="0" algn="ctr">
              <a:buNone/>
            </a:pPr>
            <a:r>
              <a:rPr lang="en-GB" sz="2800" dirty="0" smtClean="0"/>
              <a:t>Speed skating - it is estimated that 50% of new world records is due to technological advancement.</a:t>
            </a:r>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a:p>
        </p:txBody>
      </p:sp>
      <p:pic>
        <p:nvPicPr>
          <p:cNvPr id="5" name="Picture 4"/>
          <p:cNvPicPr>
            <a:picLocks noChangeAspect="1"/>
          </p:cNvPicPr>
          <p:nvPr/>
        </p:nvPicPr>
        <p:blipFill>
          <a:blip r:embed="rId2"/>
          <a:stretch>
            <a:fillRect/>
          </a:stretch>
        </p:blipFill>
        <p:spPr>
          <a:xfrm>
            <a:off x="97702" y="3140968"/>
            <a:ext cx="4523425" cy="2664296"/>
          </a:xfrm>
          <a:prstGeom prst="rect">
            <a:avLst/>
          </a:prstGeom>
        </p:spPr>
      </p:pic>
      <p:pic>
        <p:nvPicPr>
          <p:cNvPr id="8" name="Picture 7"/>
          <p:cNvPicPr>
            <a:picLocks noChangeAspect="1"/>
          </p:cNvPicPr>
          <p:nvPr/>
        </p:nvPicPr>
        <p:blipFill>
          <a:blip r:embed="rId3"/>
          <a:stretch>
            <a:fillRect/>
          </a:stretch>
        </p:blipFill>
        <p:spPr>
          <a:xfrm>
            <a:off x="4788024" y="3039460"/>
            <a:ext cx="4259627" cy="3024336"/>
          </a:xfrm>
          <a:prstGeom prst="rect">
            <a:avLst/>
          </a:prstGeom>
        </p:spPr>
      </p:pic>
      <p:sp>
        <p:nvSpPr>
          <p:cNvPr id="10" name="TextBox 9"/>
          <p:cNvSpPr txBox="1"/>
          <p:nvPr/>
        </p:nvSpPr>
        <p:spPr>
          <a:xfrm>
            <a:off x="1025443" y="2655387"/>
            <a:ext cx="1333972" cy="369332"/>
          </a:xfrm>
          <a:prstGeom prst="rect">
            <a:avLst/>
          </a:prstGeom>
          <a:noFill/>
        </p:spPr>
        <p:txBody>
          <a:bodyPr wrap="square" rtlCol="0">
            <a:spAutoFit/>
          </a:bodyPr>
          <a:lstStyle/>
          <a:p>
            <a:pPr algn="ctr"/>
            <a:r>
              <a:rPr lang="en-GB" dirty="0" smtClean="0"/>
              <a:t>Pole Vault</a:t>
            </a:r>
            <a:endParaRPr lang="en-GB" dirty="0"/>
          </a:p>
        </p:txBody>
      </p:sp>
    </p:spTree>
    <p:extLst>
      <p:ext uri="{BB962C8B-B14F-4D97-AF65-F5344CB8AC3E}">
        <p14:creationId xmlns:p14="http://schemas.microsoft.com/office/powerpoint/2010/main" val="3547645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t>Technological </a:t>
            </a:r>
            <a:r>
              <a:rPr lang="en-GB" dirty="0" err="1" smtClean="0"/>
              <a:t>Ergogenics</a:t>
            </a:r>
            <a:endParaRPr lang="en-GB" dirty="0"/>
          </a:p>
        </p:txBody>
      </p:sp>
      <p:sp>
        <p:nvSpPr>
          <p:cNvPr id="5" name="Content Placeholder 4"/>
          <p:cNvSpPr>
            <a:spLocks noGrp="1"/>
          </p:cNvSpPr>
          <p:nvPr>
            <p:ph idx="1"/>
          </p:nvPr>
        </p:nvSpPr>
        <p:spPr/>
        <p:txBody>
          <a:bodyPr>
            <a:normAutofit fontScale="92500" lnSpcReduction="10000"/>
          </a:bodyPr>
          <a:lstStyle/>
          <a:p>
            <a:pPr marL="0" indent="0" algn="ctr">
              <a:buNone/>
            </a:pPr>
            <a:r>
              <a:rPr lang="en-GB" dirty="0" smtClean="0"/>
              <a:t>Changes to or the introduction of technology or equipment</a:t>
            </a:r>
          </a:p>
          <a:p>
            <a:pPr marL="0" indent="0" algn="ctr">
              <a:buNone/>
            </a:pPr>
            <a:endParaRPr lang="en-GB" dirty="0" smtClean="0"/>
          </a:p>
          <a:p>
            <a:pPr marL="0" indent="0" algn="ctr">
              <a:buNone/>
            </a:pPr>
            <a:endParaRPr lang="en-GB" dirty="0"/>
          </a:p>
          <a:p>
            <a:pPr marL="0" indent="0" algn="ctr">
              <a:buNone/>
            </a:pPr>
            <a:r>
              <a:rPr lang="en-GB" dirty="0" smtClean="0"/>
              <a:t>Changes or influences performance or how sport is played</a:t>
            </a:r>
          </a:p>
          <a:p>
            <a:pPr marL="0" indent="0" algn="ctr">
              <a:buNone/>
            </a:pPr>
            <a:endParaRPr lang="en-GB" dirty="0" smtClean="0"/>
          </a:p>
          <a:p>
            <a:pPr marL="0" indent="0" algn="ctr">
              <a:buNone/>
            </a:pPr>
            <a:endParaRPr lang="en-GB" dirty="0"/>
          </a:p>
          <a:p>
            <a:pPr marL="0" indent="0" algn="ctr">
              <a:buNone/>
            </a:pPr>
            <a:r>
              <a:rPr lang="en-GB" dirty="0" smtClean="0"/>
              <a:t>Is it fair?</a:t>
            </a:r>
            <a:endParaRPr lang="en-GB" dirty="0"/>
          </a:p>
        </p:txBody>
      </p:sp>
      <p:sp>
        <p:nvSpPr>
          <p:cNvPr id="6" name="Down Arrow 5"/>
          <p:cNvSpPr/>
          <p:nvPr/>
        </p:nvSpPr>
        <p:spPr>
          <a:xfrm>
            <a:off x="4133462" y="2653393"/>
            <a:ext cx="503853" cy="65314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Down Arrow 6"/>
          <p:cNvSpPr/>
          <p:nvPr/>
        </p:nvSpPr>
        <p:spPr>
          <a:xfrm>
            <a:off x="4211960" y="4581128"/>
            <a:ext cx="503853" cy="65314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41223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Assistive Technologies </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2 Carbon fibre prosthetic legs allowed Oscar Pistorius to compete in the able bodied 400m .</a:t>
            </a:r>
          </a:p>
          <a:p>
            <a:pPr marL="0" indent="0">
              <a:buNone/>
            </a:pPr>
            <a:endParaRPr lang="en-GB" dirty="0" smtClean="0"/>
          </a:p>
          <a:p>
            <a:pPr marL="0" indent="0">
              <a:buNone/>
            </a:pPr>
            <a:r>
              <a:rPr lang="en-GB" dirty="0" smtClean="0"/>
              <a:t>Research show that the legs provided a 30% mechanical advantage and 25% reduced energy needs compared to able bodied athletes.</a:t>
            </a:r>
          </a:p>
          <a:p>
            <a:pPr marL="0" indent="0">
              <a:buNone/>
            </a:pPr>
            <a:endParaRPr lang="en-GB" dirty="0"/>
          </a:p>
          <a:p>
            <a:pPr marL="0" indent="0">
              <a:buNone/>
            </a:pPr>
            <a:r>
              <a:rPr lang="en-GB" dirty="0" smtClean="0"/>
              <a:t>Is this fair?</a:t>
            </a:r>
          </a:p>
          <a:p>
            <a:pPr marL="0" indent="0">
              <a:buNone/>
            </a:pPr>
            <a:endParaRPr lang="en-GB" dirty="0" smtClean="0"/>
          </a:p>
          <a:p>
            <a:pPr marL="0" indent="0" algn="ctr">
              <a:buNone/>
            </a:pPr>
            <a:r>
              <a:rPr lang="en-GB" dirty="0" smtClean="0">
                <a:solidFill>
                  <a:srgbClr val="FF0000"/>
                </a:solidFill>
              </a:rPr>
              <a:t>Is this equivalent to the carbon fibre energy return system in Nike running shoes.</a:t>
            </a:r>
            <a:endParaRPr lang="en-GB" dirty="0">
              <a:solidFill>
                <a:srgbClr val="FF0000"/>
              </a:solidFill>
            </a:endParaRPr>
          </a:p>
        </p:txBody>
      </p:sp>
    </p:spTree>
    <p:extLst>
      <p:ext uri="{BB962C8B-B14F-4D97-AF65-F5344CB8AC3E}">
        <p14:creationId xmlns:p14="http://schemas.microsoft.com/office/powerpoint/2010/main" val="4194724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Fairness and Issues in Technological </a:t>
            </a:r>
            <a:r>
              <a:rPr lang="en-GB" dirty="0" err="1" smtClean="0"/>
              <a:t>Ergogenics</a:t>
            </a:r>
            <a:endParaRPr lang="en-GB" dirty="0"/>
          </a:p>
        </p:txBody>
      </p:sp>
      <p:sp>
        <p:nvSpPr>
          <p:cNvPr id="3" name="Content Placeholder 2"/>
          <p:cNvSpPr>
            <a:spLocks noGrp="1"/>
          </p:cNvSpPr>
          <p:nvPr>
            <p:ph idx="1"/>
          </p:nvPr>
        </p:nvSpPr>
        <p:spPr/>
        <p:txBody>
          <a:bodyPr>
            <a:normAutofit fontScale="85000" lnSpcReduction="20000"/>
          </a:bodyPr>
          <a:lstStyle/>
          <a:p>
            <a:pPr marL="385763" indent="-385763">
              <a:lnSpc>
                <a:spcPct val="150000"/>
              </a:lnSpc>
              <a:buFont typeface="+mj-lt"/>
              <a:buAutoNum type="arabicPeriod"/>
            </a:pPr>
            <a:r>
              <a:rPr lang="en-GB" dirty="0" smtClean="0"/>
              <a:t>The use of assistive technology to compete in able-bodied sport</a:t>
            </a:r>
          </a:p>
          <a:p>
            <a:pPr marL="385763" indent="-385763">
              <a:lnSpc>
                <a:spcPct val="150000"/>
              </a:lnSpc>
              <a:buFont typeface="+mj-lt"/>
              <a:buAutoNum type="arabicPeriod"/>
            </a:pPr>
            <a:r>
              <a:rPr lang="en-GB" dirty="0" smtClean="0"/>
              <a:t>Access and parity of sports equipment</a:t>
            </a:r>
          </a:p>
          <a:p>
            <a:pPr marL="385763" indent="-385763">
              <a:lnSpc>
                <a:spcPct val="150000"/>
              </a:lnSpc>
              <a:buFont typeface="+mj-lt"/>
              <a:buAutoNum type="arabicPeriod"/>
            </a:pPr>
            <a:r>
              <a:rPr lang="en-GB" dirty="0" smtClean="0"/>
              <a:t>Re-skilling a sport through the use of technology</a:t>
            </a:r>
          </a:p>
          <a:p>
            <a:pPr marL="385763" indent="-385763">
              <a:lnSpc>
                <a:spcPct val="150000"/>
              </a:lnSpc>
              <a:buFont typeface="+mj-lt"/>
              <a:buAutoNum type="arabicPeriod"/>
            </a:pPr>
            <a:r>
              <a:rPr lang="en-GB" dirty="0" smtClean="0"/>
              <a:t>De-skilling a sport through the use of technologies</a:t>
            </a:r>
          </a:p>
          <a:p>
            <a:pPr marL="385763" indent="-385763">
              <a:lnSpc>
                <a:spcPct val="150000"/>
              </a:lnSpc>
              <a:buFont typeface="+mj-lt"/>
              <a:buAutoNum type="arabicPeriod"/>
            </a:pPr>
            <a:r>
              <a:rPr lang="en-GB" dirty="0" smtClean="0"/>
              <a:t>Governing body oversight issue</a:t>
            </a:r>
          </a:p>
          <a:p>
            <a:pPr marL="385763" indent="-385763">
              <a:lnSpc>
                <a:spcPct val="150000"/>
              </a:lnSpc>
              <a:buFont typeface="+mj-lt"/>
              <a:buAutoNum type="arabicPeriod"/>
            </a:pPr>
            <a:r>
              <a:rPr lang="en-GB" dirty="0" smtClean="0"/>
              <a:t>Introduction of safety equipment</a:t>
            </a:r>
          </a:p>
          <a:p>
            <a:endParaRPr lang="en-GB" dirty="0"/>
          </a:p>
        </p:txBody>
      </p:sp>
    </p:spTree>
    <p:extLst>
      <p:ext uri="{BB962C8B-B14F-4D97-AF65-F5344CB8AC3E}">
        <p14:creationId xmlns:p14="http://schemas.microsoft.com/office/powerpoint/2010/main" val="1775422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Assistive Technologies – the debate</a:t>
            </a:r>
            <a:endParaRPr lang="en-GB" dirty="0"/>
          </a:p>
        </p:txBody>
      </p:sp>
      <p:sp>
        <p:nvSpPr>
          <p:cNvPr id="3" name="Content Placeholder 2"/>
          <p:cNvSpPr>
            <a:spLocks noGrp="1"/>
          </p:cNvSpPr>
          <p:nvPr>
            <p:ph idx="1"/>
          </p:nvPr>
        </p:nvSpPr>
        <p:spPr/>
        <p:txBody>
          <a:bodyPr>
            <a:normAutofit fontScale="92500" lnSpcReduction="20000"/>
          </a:bodyPr>
          <a:lstStyle/>
          <a:p>
            <a:pPr marL="0" indent="0" algn="ctr">
              <a:buNone/>
            </a:pPr>
            <a:r>
              <a:rPr lang="en-GB" dirty="0" smtClean="0"/>
              <a:t>Disabled golfers using golf carts?</a:t>
            </a:r>
          </a:p>
          <a:p>
            <a:pPr marL="0" indent="0" algn="ctr">
              <a:buNone/>
            </a:pPr>
            <a:endParaRPr lang="en-GB" dirty="0"/>
          </a:p>
          <a:p>
            <a:pPr marL="0" indent="0" algn="ctr">
              <a:buNone/>
            </a:pPr>
            <a:r>
              <a:rPr lang="en-GB" dirty="0" smtClean="0"/>
              <a:t>Use of wheelchairs in a marathon?</a:t>
            </a:r>
          </a:p>
          <a:p>
            <a:pPr marL="0" indent="0">
              <a:buNone/>
            </a:pPr>
            <a:endParaRPr lang="en-GB" dirty="0" smtClean="0"/>
          </a:p>
          <a:p>
            <a:pPr marL="0" indent="0">
              <a:buNone/>
            </a:pPr>
            <a:r>
              <a:rPr lang="en-GB" dirty="0" smtClean="0"/>
              <a:t>If disabled athletes can use the technology should abled bodied athletes be able to?</a:t>
            </a:r>
          </a:p>
          <a:p>
            <a:pPr marL="0" indent="0">
              <a:buNone/>
            </a:pPr>
            <a:endParaRPr lang="en-GB" dirty="0"/>
          </a:p>
          <a:p>
            <a:pPr marL="0" indent="0">
              <a:buNone/>
            </a:pPr>
            <a:r>
              <a:rPr lang="en-GB" dirty="0" smtClean="0"/>
              <a:t>Can able bodied athlete enter categories disability event if they use the same technologies? i.e. wheelchair basketball.</a:t>
            </a:r>
            <a:endParaRPr lang="en-GB" dirty="0"/>
          </a:p>
          <a:p>
            <a:pPr marL="0" indent="0">
              <a:buNone/>
            </a:pPr>
            <a:endParaRPr lang="en-GB" dirty="0" smtClean="0"/>
          </a:p>
          <a:p>
            <a:endParaRPr lang="en-GB" dirty="0"/>
          </a:p>
        </p:txBody>
      </p:sp>
    </p:spTree>
    <p:extLst>
      <p:ext uri="{BB962C8B-B14F-4D97-AF65-F5344CB8AC3E}">
        <p14:creationId xmlns:p14="http://schemas.microsoft.com/office/powerpoint/2010/main" val="8956843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Hypoxic / Altitude Training</a:t>
            </a:r>
            <a:endParaRPr lang="en-GB" dirty="0"/>
          </a:p>
        </p:txBody>
      </p:sp>
      <p:sp>
        <p:nvSpPr>
          <p:cNvPr id="3" name="Content Placeholder 2"/>
          <p:cNvSpPr>
            <a:spLocks noGrp="1"/>
          </p:cNvSpPr>
          <p:nvPr>
            <p:ph idx="1"/>
          </p:nvPr>
        </p:nvSpPr>
        <p:spPr/>
        <p:txBody>
          <a:bodyPr/>
          <a:lstStyle/>
          <a:p>
            <a:pPr marL="0" indent="0">
              <a:buNone/>
            </a:pPr>
            <a:r>
              <a:rPr lang="en-GB" dirty="0" smtClean="0"/>
              <a:t>Alter the environmental oxygen percentage and or partial pressure to stimulate the production of erythropoietin in order to increase the </a:t>
            </a:r>
            <a:r>
              <a:rPr lang="en-GB" dirty="0" err="1" smtClean="0"/>
              <a:t>Reb</a:t>
            </a:r>
            <a:r>
              <a:rPr lang="en-GB" dirty="0" smtClean="0"/>
              <a:t> cell, haemoglobin and haematocrit.</a:t>
            </a:r>
          </a:p>
          <a:p>
            <a:pPr marL="0" indent="0">
              <a:buNone/>
            </a:pPr>
            <a:endParaRPr lang="en-GB" dirty="0"/>
          </a:p>
          <a:p>
            <a:pPr marL="0" indent="0">
              <a:buNone/>
            </a:pPr>
            <a:r>
              <a:rPr lang="en-GB" dirty="0" smtClean="0"/>
              <a:t>To increase the oxygen and carbon dioxide carrying capacity of the blood.</a:t>
            </a:r>
            <a:endParaRPr lang="en-GB" dirty="0"/>
          </a:p>
        </p:txBody>
      </p:sp>
    </p:spTree>
    <p:extLst>
      <p:ext uri="{BB962C8B-B14F-4D97-AF65-F5344CB8AC3E}">
        <p14:creationId xmlns:p14="http://schemas.microsoft.com/office/powerpoint/2010/main" val="1061984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Hypoxic training</a:t>
            </a:r>
            <a:endParaRPr lang="en-GB" dirty="0"/>
          </a:p>
        </p:txBody>
      </p:sp>
      <p:pic>
        <p:nvPicPr>
          <p:cNvPr id="2050" name="Picture 2" descr="Image result for Altitude train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340768"/>
            <a:ext cx="2857501" cy="178593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hypoxic train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17574" y="1326151"/>
            <a:ext cx="3052821" cy="188664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hypoxic tent"/>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4802" y="4477231"/>
            <a:ext cx="3000243" cy="2016224"/>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hypoxic ten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03009" y="4200060"/>
            <a:ext cx="3281953" cy="233288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Image result for EPO"/>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27784" y="2708920"/>
            <a:ext cx="3357293" cy="22397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1605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Heart Rate Monitoring</a:t>
            </a:r>
            <a:endParaRPr lang="en-GB" dirty="0"/>
          </a:p>
        </p:txBody>
      </p:sp>
      <p:sp>
        <p:nvSpPr>
          <p:cNvPr id="3" name="Content Placeholder 2"/>
          <p:cNvSpPr>
            <a:spLocks noGrp="1"/>
          </p:cNvSpPr>
          <p:nvPr>
            <p:ph idx="1"/>
          </p:nvPr>
        </p:nvSpPr>
        <p:spPr>
          <a:xfrm>
            <a:off x="457200" y="1600201"/>
            <a:ext cx="3754760" cy="1756792"/>
          </a:xfrm>
        </p:spPr>
        <p:txBody>
          <a:bodyPr>
            <a:normAutofit fontScale="85000" lnSpcReduction="20000"/>
          </a:bodyPr>
          <a:lstStyle/>
          <a:p>
            <a:r>
              <a:rPr lang="en-GB" dirty="0" smtClean="0"/>
              <a:t>Heart Rate max</a:t>
            </a:r>
          </a:p>
          <a:p>
            <a:r>
              <a:rPr lang="en-GB" dirty="0" smtClean="0"/>
              <a:t>Heart rate reserve</a:t>
            </a:r>
          </a:p>
          <a:p>
            <a:r>
              <a:rPr lang="en-GB" dirty="0" smtClean="0"/>
              <a:t>Heart rate zones</a:t>
            </a:r>
          </a:p>
          <a:p>
            <a:r>
              <a:rPr lang="en-GB" dirty="0" smtClean="0"/>
              <a:t>Heart rate variability</a:t>
            </a:r>
            <a:endParaRPr lang="en-GB" dirty="0"/>
          </a:p>
        </p:txBody>
      </p:sp>
      <p:pic>
        <p:nvPicPr>
          <p:cNvPr id="1026" name="Picture 2" descr="Image result for heart graphs and intensi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3789040"/>
            <a:ext cx="8084857" cy="2232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7194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Computing technology</a:t>
            </a:r>
            <a:endParaRPr lang="en-GB" dirty="0"/>
          </a:p>
        </p:txBody>
      </p:sp>
      <p:sp>
        <p:nvSpPr>
          <p:cNvPr id="3" name="Content Placeholder 2"/>
          <p:cNvSpPr>
            <a:spLocks noGrp="1"/>
          </p:cNvSpPr>
          <p:nvPr>
            <p:ph idx="1"/>
          </p:nvPr>
        </p:nvSpPr>
        <p:spPr/>
        <p:txBody>
          <a:bodyPr/>
          <a:lstStyle/>
          <a:p>
            <a:pPr marL="0" indent="0">
              <a:buNone/>
            </a:pPr>
            <a:r>
              <a:rPr lang="en-GB" dirty="0" smtClean="0"/>
              <a:t>Virtual Immersion technology</a:t>
            </a:r>
          </a:p>
          <a:p>
            <a:pPr marL="0" indent="0">
              <a:buNone/>
            </a:pPr>
            <a:r>
              <a:rPr lang="en-GB" dirty="0" smtClean="0"/>
              <a:t>Data Analysers</a:t>
            </a:r>
          </a:p>
          <a:p>
            <a:pPr marL="0" indent="0">
              <a:buNone/>
            </a:pPr>
            <a:r>
              <a:rPr lang="en-GB" dirty="0" smtClean="0"/>
              <a:t>Fitbits</a:t>
            </a:r>
          </a:p>
          <a:p>
            <a:pPr marL="0" indent="0">
              <a:buNone/>
            </a:pPr>
            <a:r>
              <a:rPr lang="en-GB" dirty="0" smtClean="0"/>
              <a:t>Accelerometers</a:t>
            </a:r>
          </a:p>
          <a:p>
            <a:pPr marL="0" indent="0">
              <a:buNone/>
            </a:pPr>
            <a:r>
              <a:rPr lang="en-GB" dirty="0" err="1" smtClean="0"/>
              <a:t>etc</a:t>
            </a:r>
            <a:endParaRPr lang="en-GB" dirty="0" smtClean="0"/>
          </a:p>
          <a:p>
            <a:pPr marL="0" indent="0">
              <a:buNone/>
            </a:pPr>
            <a:endParaRPr lang="en-GB" dirty="0" smtClean="0"/>
          </a:p>
          <a:p>
            <a:pPr marL="0" indent="0">
              <a:buNone/>
            </a:pPr>
            <a:endParaRPr lang="en-GB" dirty="0"/>
          </a:p>
        </p:txBody>
      </p:sp>
      <p:pic>
        <p:nvPicPr>
          <p:cNvPr id="4" name="Picture 3"/>
          <p:cNvPicPr>
            <a:picLocks noChangeAspect="1"/>
          </p:cNvPicPr>
          <p:nvPr/>
        </p:nvPicPr>
        <p:blipFill>
          <a:blip r:embed="rId2"/>
          <a:stretch>
            <a:fillRect/>
          </a:stretch>
        </p:blipFill>
        <p:spPr>
          <a:xfrm>
            <a:off x="3275856" y="2348880"/>
            <a:ext cx="5523956" cy="3384376"/>
          </a:xfrm>
          <a:prstGeom prst="rect">
            <a:avLst/>
          </a:prstGeom>
        </p:spPr>
      </p:pic>
      <p:pic>
        <p:nvPicPr>
          <p:cNvPr id="5" name="Picture 4"/>
          <p:cNvPicPr>
            <a:picLocks noChangeAspect="1"/>
          </p:cNvPicPr>
          <p:nvPr/>
        </p:nvPicPr>
        <p:blipFill>
          <a:blip r:embed="rId3"/>
          <a:stretch>
            <a:fillRect/>
          </a:stretch>
        </p:blipFill>
        <p:spPr>
          <a:xfrm>
            <a:off x="683568" y="4437112"/>
            <a:ext cx="2126903" cy="2087734"/>
          </a:xfrm>
          <a:prstGeom prst="rect">
            <a:avLst/>
          </a:prstGeom>
        </p:spPr>
      </p:pic>
    </p:spTree>
    <p:extLst>
      <p:ext uri="{BB962C8B-B14F-4D97-AF65-F5344CB8AC3E}">
        <p14:creationId xmlns:p14="http://schemas.microsoft.com/office/powerpoint/2010/main" val="1291482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Video Analysis</a:t>
            </a:r>
            <a:endParaRPr lang="en-GB" dirty="0"/>
          </a:p>
        </p:txBody>
      </p:sp>
      <p:sp>
        <p:nvSpPr>
          <p:cNvPr id="3" name="Content Placeholder 2"/>
          <p:cNvSpPr>
            <a:spLocks noGrp="1"/>
          </p:cNvSpPr>
          <p:nvPr>
            <p:ph idx="1"/>
          </p:nvPr>
        </p:nvSpPr>
        <p:spPr/>
        <p:txBody>
          <a:bodyPr/>
          <a:lstStyle/>
          <a:p>
            <a:r>
              <a:rPr lang="en-GB" dirty="0" smtClean="0"/>
              <a:t>Kinematic analysis</a:t>
            </a:r>
          </a:p>
          <a:p>
            <a:r>
              <a:rPr lang="en-GB" dirty="0" smtClean="0"/>
              <a:t>Kinetic analysis</a:t>
            </a:r>
          </a:p>
          <a:p>
            <a:r>
              <a:rPr lang="en-GB" dirty="0" smtClean="0"/>
              <a:t>Notational Analysis</a:t>
            </a:r>
          </a:p>
          <a:p>
            <a:r>
              <a:rPr lang="en-GB" dirty="0" smtClean="0"/>
              <a:t>Observational analysis</a:t>
            </a:r>
            <a:endParaRPr lang="en-GB" dirty="0"/>
          </a:p>
        </p:txBody>
      </p:sp>
      <p:pic>
        <p:nvPicPr>
          <p:cNvPr id="5" name="Picture 4"/>
          <p:cNvPicPr>
            <a:picLocks noChangeAspect="1"/>
          </p:cNvPicPr>
          <p:nvPr/>
        </p:nvPicPr>
        <p:blipFill>
          <a:blip r:embed="rId2"/>
          <a:stretch>
            <a:fillRect/>
          </a:stretch>
        </p:blipFill>
        <p:spPr>
          <a:xfrm>
            <a:off x="539552" y="4077072"/>
            <a:ext cx="4690882" cy="2639573"/>
          </a:xfrm>
          <a:prstGeom prst="rect">
            <a:avLst/>
          </a:prstGeom>
        </p:spPr>
      </p:pic>
      <p:pic>
        <p:nvPicPr>
          <p:cNvPr id="6" name="Picture 5"/>
          <p:cNvPicPr>
            <a:picLocks noChangeAspect="1"/>
          </p:cNvPicPr>
          <p:nvPr/>
        </p:nvPicPr>
        <p:blipFill>
          <a:blip r:embed="rId3"/>
          <a:stretch>
            <a:fillRect/>
          </a:stretch>
        </p:blipFill>
        <p:spPr>
          <a:xfrm>
            <a:off x="5230434" y="1273409"/>
            <a:ext cx="3384376" cy="2613252"/>
          </a:xfrm>
          <a:prstGeom prst="rect">
            <a:avLst/>
          </a:prstGeom>
        </p:spPr>
      </p:pic>
      <p:pic>
        <p:nvPicPr>
          <p:cNvPr id="7" name="Picture 6"/>
          <p:cNvPicPr>
            <a:picLocks noChangeAspect="1"/>
          </p:cNvPicPr>
          <p:nvPr/>
        </p:nvPicPr>
        <p:blipFill>
          <a:blip r:embed="rId4"/>
          <a:stretch>
            <a:fillRect/>
          </a:stretch>
        </p:blipFill>
        <p:spPr>
          <a:xfrm>
            <a:off x="5364088" y="4221088"/>
            <a:ext cx="3157173" cy="2349276"/>
          </a:xfrm>
          <a:prstGeom prst="rect">
            <a:avLst/>
          </a:prstGeom>
        </p:spPr>
      </p:pic>
    </p:spTree>
    <p:extLst>
      <p:ext uri="{BB962C8B-B14F-4D97-AF65-F5344CB8AC3E}">
        <p14:creationId xmlns:p14="http://schemas.microsoft.com/office/powerpoint/2010/main" val="370609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Weights</a:t>
            </a:r>
            <a:endParaRPr lang="en-GB" dirty="0"/>
          </a:p>
        </p:txBody>
      </p:sp>
      <p:sp>
        <p:nvSpPr>
          <p:cNvPr id="3" name="Content Placeholder 2"/>
          <p:cNvSpPr>
            <a:spLocks noGrp="1"/>
          </p:cNvSpPr>
          <p:nvPr>
            <p:ph idx="1"/>
          </p:nvPr>
        </p:nvSpPr>
        <p:spPr/>
        <p:txBody>
          <a:bodyPr/>
          <a:lstStyle/>
          <a:p>
            <a:r>
              <a:rPr lang="en-GB" dirty="0" smtClean="0"/>
              <a:t>Free</a:t>
            </a:r>
          </a:p>
          <a:p>
            <a:r>
              <a:rPr lang="en-GB" dirty="0" smtClean="0"/>
              <a:t>Weighted balls</a:t>
            </a:r>
          </a:p>
          <a:p>
            <a:r>
              <a:rPr lang="en-GB" dirty="0" smtClean="0"/>
              <a:t>Resistance machines</a:t>
            </a:r>
          </a:p>
          <a:p>
            <a:r>
              <a:rPr lang="en-GB" dirty="0" smtClean="0"/>
              <a:t>Dumb bells</a:t>
            </a:r>
          </a:p>
          <a:p>
            <a:r>
              <a:rPr lang="en-GB" dirty="0" smtClean="0"/>
              <a:t>Weighted vests</a:t>
            </a:r>
          </a:p>
        </p:txBody>
      </p:sp>
      <p:pic>
        <p:nvPicPr>
          <p:cNvPr id="4" name="Picture 3"/>
          <p:cNvPicPr>
            <a:picLocks noChangeAspect="1"/>
          </p:cNvPicPr>
          <p:nvPr/>
        </p:nvPicPr>
        <p:blipFill>
          <a:blip r:embed="rId2"/>
          <a:stretch>
            <a:fillRect/>
          </a:stretch>
        </p:blipFill>
        <p:spPr>
          <a:xfrm>
            <a:off x="6228184" y="404664"/>
            <a:ext cx="2209816" cy="1924064"/>
          </a:xfrm>
          <a:prstGeom prst="rect">
            <a:avLst/>
          </a:prstGeom>
        </p:spPr>
      </p:pic>
      <p:pic>
        <p:nvPicPr>
          <p:cNvPr id="5" name="Picture 4"/>
          <p:cNvPicPr>
            <a:picLocks noChangeAspect="1"/>
          </p:cNvPicPr>
          <p:nvPr/>
        </p:nvPicPr>
        <p:blipFill>
          <a:blip r:embed="rId3"/>
          <a:stretch>
            <a:fillRect/>
          </a:stretch>
        </p:blipFill>
        <p:spPr>
          <a:xfrm>
            <a:off x="5682443" y="2780928"/>
            <a:ext cx="2990842" cy="1747805"/>
          </a:xfrm>
          <a:prstGeom prst="rect">
            <a:avLst/>
          </a:prstGeom>
        </p:spPr>
      </p:pic>
      <p:pic>
        <p:nvPicPr>
          <p:cNvPr id="6" name="Picture 5"/>
          <p:cNvPicPr>
            <a:picLocks noChangeAspect="1"/>
          </p:cNvPicPr>
          <p:nvPr/>
        </p:nvPicPr>
        <p:blipFill>
          <a:blip r:embed="rId4"/>
          <a:stretch>
            <a:fillRect/>
          </a:stretch>
        </p:blipFill>
        <p:spPr>
          <a:xfrm>
            <a:off x="755576" y="5102279"/>
            <a:ext cx="2124397" cy="1224136"/>
          </a:xfrm>
          <a:prstGeom prst="rect">
            <a:avLst/>
          </a:prstGeom>
        </p:spPr>
      </p:pic>
      <p:pic>
        <p:nvPicPr>
          <p:cNvPr id="7" name="Picture 6"/>
          <p:cNvPicPr>
            <a:picLocks noChangeAspect="1"/>
          </p:cNvPicPr>
          <p:nvPr/>
        </p:nvPicPr>
        <p:blipFill>
          <a:blip r:embed="rId5"/>
          <a:stretch>
            <a:fillRect/>
          </a:stretch>
        </p:blipFill>
        <p:spPr>
          <a:xfrm>
            <a:off x="3468637" y="4221088"/>
            <a:ext cx="2200291" cy="2195529"/>
          </a:xfrm>
          <a:prstGeom prst="rect">
            <a:avLst/>
          </a:prstGeom>
        </p:spPr>
      </p:pic>
    </p:spTree>
    <p:extLst>
      <p:ext uri="{BB962C8B-B14F-4D97-AF65-F5344CB8AC3E}">
        <p14:creationId xmlns:p14="http://schemas.microsoft.com/office/powerpoint/2010/main" val="2665867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SAQ techniques</a:t>
            </a:r>
            <a:endParaRPr lang="en-GB" dirty="0"/>
          </a:p>
        </p:txBody>
      </p:sp>
      <p:sp>
        <p:nvSpPr>
          <p:cNvPr id="3" name="Content Placeholder 2"/>
          <p:cNvSpPr>
            <a:spLocks noGrp="1"/>
          </p:cNvSpPr>
          <p:nvPr>
            <p:ph idx="1"/>
          </p:nvPr>
        </p:nvSpPr>
        <p:spPr>
          <a:xfrm>
            <a:off x="323528" y="1695457"/>
            <a:ext cx="8229600" cy="4525963"/>
          </a:xfrm>
        </p:spPr>
        <p:txBody>
          <a:bodyPr/>
          <a:lstStyle/>
          <a:p>
            <a:pPr marL="0" indent="0" algn="ctr">
              <a:buNone/>
            </a:pPr>
            <a:r>
              <a:rPr lang="en-GB" dirty="0" smtClean="0"/>
              <a:t>Speed Agility Quickness</a:t>
            </a:r>
          </a:p>
          <a:p>
            <a:pPr marL="0" indent="0" algn="ctr">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1640" y="2287631"/>
            <a:ext cx="2721513" cy="2034728"/>
          </a:xfrm>
          <a:prstGeom prst="rect">
            <a:avLst/>
          </a:prstGeom>
        </p:spPr>
      </p:pic>
      <p:pic>
        <p:nvPicPr>
          <p:cNvPr id="5" name="Picture 4"/>
          <p:cNvPicPr>
            <a:picLocks noChangeAspect="1"/>
          </p:cNvPicPr>
          <p:nvPr/>
        </p:nvPicPr>
        <p:blipFill>
          <a:blip r:embed="rId3"/>
          <a:stretch>
            <a:fillRect/>
          </a:stretch>
        </p:blipFill>
        <p:spPr>
          <a:xfrm>
            <a:off x="5287385" y="2298391"/>
            <a:ext cx="3044069" cy="2013209"/>
          </a:xfrm>
          <a:prstGeom prst="rect">
            <a:avLst/>
          </a:prstGeom>
        </p:spPr>
      </p:pic>
      <p:pic>
        <p:nvPicPr>
          <p:cNvPr id="6" name="Picture 5"/>
          <p:cNvPicPr>
            <a:picLocks noChangeAspect="1"/>
          </p:cNvPicPr>
          <p:nvPr/>
        </p:nvPicPr>
        <p:blipFill>
          <a:blip r:embed="rId4"/>
          <a:stretch>
            <a:fillRect/>
          </a:stretch>
        </p:blipFill>
        <p:spPr>
          <a:xfrm>
            <a:off x="611560" y="4581128"/>
            <a:ext cx="3747653" cy="2189418"/>
          </a:xfrm>
          <a:prstGeom prst="rect">
            <a:avLst/>
          </a:prstGeom>
        </p:spPr>
      </p:pic>
      <p:pic>
        <p:nvPicPr>
          <p:cNvPr id="7" name="Picture 6"/>
          <p:cNvPicPr>
            <a:picLocks noChangeAspect="1"/>
          </p:cNvPicPr>
          <p:nvPr/>
        </p:nvPicPr>
        <p:blipFill>
          <a:blip r:embed="rId5"/>
          <a:stretch>
            <a:fillRect/>
          </a:stretch>
        </p:blipFill>
        <p:spPr>
          <a:xfrm>
            <a:off x="4932040" y="4581128"/>
            <a:ext cx="3754760" cy="2088232"/>
          </a:xfrm>
          <a:prstGeom prst="rect">
            <a:avLst/>
          </a:prstGeom>
        </p:spPr>
      </p:pic>
    </p:spTree>
    <p:extLst>
      <p:ext uri="{BB962C8B-B14F-4D97-AF65-F5344CB8AC3E}">
        <p14:creationId xmlns:p14="http://schemas.microsoft.com/office/powerpoint/2010/main" val="2453108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Resistance breathers  and nasal Strips</a:t>
            </a:r>
            <a:endParaRPr lang="en-GB" dirty="0"/>
          </a:p>
        </p:txBody>
      </p:sp>
      <p:sp>
        <p:nvSpPr>
          <p:cNvPr id="3" name="Content Placeholder 2"/>
          <p:cNvSpPr>
            <a:spLocks noGrp="1"/>
          </p:cNvSpPr>
          <p:nvPr>
            <p:ph idx="1"/>
          </p:nvPr>
        </p:nvSpPr>
        <p:spPr>
          <a:xfrm>
            <a:off x="370032" y="1340768"/>
            <a:ext cx="8229600" cy="2764904"/>
          </a:xfrm>
        </p:spPr>
        <p:txBody>
          <a:bodyPr/>
          <a:lstStyle/>
          <a:p>
            <a:pPr marL="0" indent="0" algn="ctr">
              <a:buNone/>
            </a:pPr>
            <a:r>
              <a:rPr lang="en-GB" dirty="0" smtClean="0">
                <a:solidFill>
                  <a:srgbClr val="FF0000"/>
                </a:solidFill>
              </a:rPr>
              <a:t>Increase the strength of the respiratory muscles?</a:t>
            </a:r>
          </a:p>
          <a:p>
            <a:pPr marL="0" indent="0">
              <a:buNone/>
            </a:pPr>
            <a:endParaRPr lang="en-GB" dirty="0"/>
          </a:p>
        </p:txBody>
      </p:sp>
      <p:pic>
        <p:nvPicPr>
          <p:cNvPr id="3074" name="Picture 2" descr="Image result for ventilation during maximal exercis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02666" y="2996952"/>
            <a:ext cx="4646638" cy="325990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breathing resistance trai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617" y="2843609"/>
            <a:ext cx="2857500" cy="2524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13215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Up Hill / Down Hill Running</a:t>
            </a:r>
            <a:endParaRPr lang="en-GB" dirty="0"/>
          </a:p>
        </p:txBody>
      </p:sp>
      <p:sp>
        <p:nvSpPr>
          <p:cNvPr id="3" name="Content Placeholder 2"/>
          <p:cNvSpPr>
            <a:spLocks noGrp="1"/>
          </p:cNvSpPr>
          <p:nvPr>
            <p:ph idx="1"/>
          </p:nvPr>
        </p:nvSpPr>
        <p:spPr/>
        <p:txBody>
          <a:bodyPr/>
          <a:lstStyle/>
          <a:p>
            <a:r>
              <a:rPr lang="en-GB" dirty="0" smtClean="0"/>
              <a:t>Increase resistance</a:t>
            </a:r>
          </a:p>
          <a:p>
            <a:r>
              <a:rPr lang="en-GB" dirty="0" smtClean="0"/>
              <a:t>Increase power</a:t>
            </a:r>
          </a:p>
          <a:p>
            <a:r>
              <a:rPr lang="en-GB" dirty="0" smtClean="0"/>
              <a:t>Increase speed and leg turn over</a:t>
            </a:r>
            <a:endParaRPr lang="en-GB" dirty="0"/>
          </a:p>
        </p:txBody>
      </p:sp>
      <p:pic>
        <p:nvPicPr>
          <p:cNvPr id="4" name="Picture 3"/>
          <p:cNvPicPr>
            <a:picLocks noChangeAspect="1"/>
          </p:cNvPicPr>
          <p:nvPr/>
        </p:nvPicPr>
        <p:blipFill>
          <a:blip r:embed="rId2"/>
          <a:stretch>
            <a:fillRect/>
          </a:stretch>
        </p:blipFill>
        <p:spPr>
          <a:xfrm>
            <a:off x="2411760" y="3789040"/>
            <a:ext cx="4462001" cy="2448272"/>
          </a:xfrm>
          <a:prstGeom prst="rect">
            <a:avLst/>
          </a:prstGeom>
        </p:spPr>
      </p:pic>
    </p:spTree>
    <p:extLst>
      <p:ext uri="{BB962C8B-B14F-4D97-AF65-F5344CB8AC3E}">
        <p14:creationId xmlns:p14="http://schemas.microsoft.com/office/powerpoint/2010/main" val="4600079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Timing Equipment</a:t>
            </a:r>
            <a:endParaRPr lang="en-GB" dirty="0"/>
          </a:p>
        </p:txBody>
      </p:sp>
      <p:sp>
        <p:nvSpPr>
          <p:cNvPr id="3" name="Content Placeholder 2"/>
          <p:cNvSpPr>
            <a:spLocks noGrp="1"/>
          </p:cNvSpPr>
          <p:nvPr>
            <p:ph idx="1"/>
          </p:nvPr>
        </p:nvSpPr>
        <p:spPr/>
        <p:txBody>
          <a:bodyPr/>
          <a:lstStyle/>
          <a:p>
            <a:pPr marL="0" indent="0">
              <a:buNone/>
            </a:pPr>
            <a:r>
              <a:rPr lang="en-GB" dirty="0" smtClean="0"/>
              <a:t>Stop watches</a:t>
            </a:r>
          </a:p>
          <a:p>
            <a:pPr marL="0" indent="0">
              <a:buNone/>
            </a:pPr>
            <a:r>
              <a:rPr lang="en-GB" dirty="0" smtClean="0"/>
              <a:t>Timing gates</a:t>
            </a:r>
          </a:p>
          <a:p>
            <a:pPr marL="0" indent="0">
              <a:buNone/>
            </a:pPr>
            <a:r>
              <a:rPr lang="en-GB" dirty="0" smtClean="0"/>
              <a:t>Video</a:t>
            </a:r>
          </a:p>
          <a:p>
            <a:pPr marL="0" indent="0">
              <a:buNone/>
            </a:pPr>
            <a:endParaRPr lang="en-GB" dirty="0"/>
          </a:p>
        </p:txBody>
      </p:sp>
      <p:pic>
        <p:nvPicPr>
          <p:cNvPr id="4" name="Picture 3"/>
          <p:cNvPicPr>
            <a:picLocks noChangeAspect="1"/>
          </p:cNvPicPr>
          <p:nvPr/>
        </p:nvPicPr>
        <p:blipFill>
          <a:blip r:embed="rId2"/>
          <a:stretch>
            <a:fillRect/>
          </a:stretch>
        </p:blipFill>
        <p:spPr>
          <a:xfrm>
            <a:off x="3995936" y="1988840"/>
            <a:ext cx="3776690" cy="1781188"/>
          </a:xfrm>
          <a:prstGeom prst="rect">
            <a:avLst/>
          </a:prstGeom>
        </p:spPr>
      </p:pic>
      <p:pic>
        <p:nvPicPr>
          <p:cNvPr id="5" name="Picture 4"/>
          <p:cNvPicPr>
            <a:picLocks noChangeAspect="1"/>
          </p:cNvPicPr>
          <p:nvPr/>
        </p:nvPicPr>
        <p:blipFill>
          <a:blip r:embed="rId3"/>
          <a:stretch>
            <a:fillRect/>
          </a:stretch>
        </p:blipFill>
        <p:spPr>
          <a:xfrm>
            <a:off x="755576" y="4077072"/>
            <a:ext cx="3384376" cy="2521694"/>
          </a:xfrm>
          <a:prstGeom prst="rect">
            <a:avLst/>
          </a:prstGeom>
        </p:spPr>
      </p:pic>
    </p:spTree>
    <p:extLst>
      <p:ext uri="{BB962C8B-B14F-4D97-AF65-F5344CB8AC3E}">
        <p14:creationId xmlns:p14="http://schemas.microsoft.com/office/powerpoint/2010/main" val="39090374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Clothing</a:t>
            </a:r>
            <a:endParaRPr lang="en-GB" dirty="0"/>
          </a:p>
        </p:txBody>
      </p:sp>
      <p:sp>
        <p:nvSpPr>
          <p:cNvPr id="3" name="Content Placeholder 2"/>
          <p:cNvSpPr>
            <a:spLocks noGrp="1"/>
          </p:cNvSpPr>
          <p:nvPr>
            <p:ph idx="1"/>
          </p:nvPr>
        </p:nvSpPr>
        <p:spPr/>
        <p:txBody>
          <a:bodyPr/>
          <a:lstStyle/>
          <a:p>
            <a:r>
              <a:rPr lang="en-GB" dirty="0" smtClean="0"/>
              <a:t>Reduced resistance</a:t>
            </a:r>
          </a:p>
          <a:p>
            <a:r>
              <a:rPr lang="en-GB" dirty="0" smtClean="0"/>
              <a:t>Water proof</a:t>
            </a:r>
          </a:p>
          <a:p>
            <a:r>
              <a:rPr lang="en-GB" dirty="0" smtClean="0"/>
              <a:t>Anti grab</a:t>
            </a:r>
          </a:p>
          <a:p>
            <a:r>
              <a:rPr lang="en-GB" dirty="0" smtClean="0"/>
              <a:t>Anti friction</a:t>
            </a:r>
          </a:p>
          <a:p>
            <a:r>
              <a:rPr lang="en-GB" dirty="0" smtClean="0"/>
              <a:t>Improved air circulation</a:t>
            </a:r>
          </a:p>
          <a:p>
            <a:r>
              <a:rPr lang="en-GB" dirty="0" smtClean="0"/>
              <a:t>Strength</a:t>
            </a:r>
          </a:p>
          <a:p>
            <a:r>
              <a:rPr lang="en-GB" dirty="0" smtClean="0"/>
              <a:t>Protection</a:t>
            </a:r>
            <a:endParaRPr lang="en-GB" dirty="0"/>
          </a:p>
        </p:txBody>
      </p:sp>
      <p:pic>
        <p:nvPicPr>
          <p:cNvPr id="4" name="Picture 3"/>
          <p:cNvPicPr>
            <a:picLocks noChangeAspect="1"/>
          </p:cNvPicPr>
          <p:nvPr/>
        </p:nvPicPr>
        <p:blipFill>
          <a:blip r:embed="rId2"/>
          <a:stretch>
            <a:fillRect/>
          </a:stretch>
        </p:blipFill>
        <p:spPr>
          <a:xfrm>
            <a:off x="4572000" y="1463117"/>
            <a:ext cx="1656184" cy="2183152"/>
          </a:xfrm>
          <a:prstGeom prst="rect">
            <a:avLst/>
          </a:prstGeom>
        </p:spPr>
      </p:pic>
      <p:pic>
        <p:nvPicPr>
          <p:cNvPr id="5" name="Picture 4"/>
          <p:cNvPicPr>
            <a:picLocks noChangeAspect="1"/>
          </p:cNvPicPr>
          <p:nvPr/>
        </p:nvPicPr>
        <p:blipFill>
          <a:blip r:embed="rId3"/>
          <a:stretch>
            <a:fillRect/>
          </a:stretch>
        </p:blipFill>
        <p:spPr>
          <a:xfrm>
            <a:off x="6516216" y="1486981"/>
            <a:ext cx="2466993" cy="189072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72605" y="4005064"/>
            <a:ext cx="3962400" cy="2438400"/>
          </a:xfrm>
          <a:prstGeom prst="rect">
            <a:avLst/>
          </a:prstGeom>
        </p:spPr>
      </p:pic>
    </p:spTree>
    <p:extLst>
      <p:ext uri="{BB962C8B-B14F-4D97-AF65-F5344CB8AC3E}">
        <p14:creationId xmlns:p14="http://schemas.microsoft.com/office/powerpoint/2010/main" val="8462997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16235"/>
            <a:ext cx="4690864" cy="850106"/>
          </a:xfrm>
        </p:spPr>
        <p:txBody>
          <a:bodyPr/>
          <a:lstStyle/>
          <a:p>
            <a:r>
              <a:rPr lang="en-GB" dirty="0" smtClean="0"/>
              <a:t>Equipment</a:t>
            </a:r>
            <a:endParaRPr lang="en-GB" dirty="0"/>
          </a:p>
        </p:txBody>
      </p:sp>
      <p:sp>
        <p:nvSpPr>
          <p:cNvPr id="3" name="Content Placeholder 2"/>
          <p:cNvSpPr>
            <a:spLocks noGrp="1"/>
          </p:cNvSpPr>
          <p:nvPr>
            <p:ph sz="half" idx="1"/>
          </p:nvPr>
        </p:nvSpPr>
        <p:spPr>
          <a:xfrm>
            <a:off x="179512" y="833871"/>
            <a:ext cx="4038600" cy="4525963"/>
          </a:xfrm>
        </p:spPr>
        <p:txBody>
          <a:bodyPr/>
          <a:lstStyle/>
          <a:p>
            <a:pPr marL="0" indent="0">
              <a:buNone/>
            </a:pPr>
            <a:r>
              <a:rPr lang="en-GB" dirty="0" smtClean="0"/>
              <a:t>Bikes</a:t>
            </a:r>
          </a:p>
          <a:p>
            <a:pPr marL="0" indent="0">
              <a:buNone/>
            </a:pPr>
            <a:r>
              <a:rPr lang="en-GB" dirty="0" smtClean="0"/>
              <a:t>Rackets</a:t>
            </a:r>
          </a:p>
          <a:p>
            <a:pPr marL="0" indent="0">
              <a:buNone/>
            </a:pPr>
            <a:r>
              <a:rPr lang="en-GB" dirty="0" smtClean="0"/>
              <a:t>Shoes</a:t>
            </a:r>
          </a:p>
          <a:p>
            <a:pPr marL="0" indent="0">
              <a:buNone/>
            </a:pPr>
            <a:r>
              <a:rPr lang="en-GB" dirty="0" smtClean="0"/>
              <a:t>Resistance machines</a:t>
            </a:r>
          </a:p>
          <a:p>
            <a:pPr marL="0" indent="0">
              <a:buNone/>
            </a:pPr>
            <a:r>
              <a:rPr lang="en-GB" dirty="0" smtClean="0"/>
              <a:t>Playing surfaces</a:t>
            </a:r>
          </a:p>
          <a:p>
            <a:pPr marL="0" indent="0">
              <a:buNone/>
            </a:pPr>
            <a:r>
              <a:rPr lang="en-GB" dirty="0" smtClean="0"/>
              <a:t>Courts</a:t>
            </a:r>
          </a:p>
          <a:p>
            <a:pPr marL="0" indent="0">
              <a:buNone/>
            </a:pPr>
            <a:r>
              <a:rPr lang="en-GB" dirty="0" err="1" smtClean="0"/>
              <a:t>etc</a:t>
            </a:r>
            <a:endParaRPr lang="en-GB" dirty="0" smtClean="0"/>
          </a:p>
          <a:p>
            <a:pPr marL="0" indent="0">
              <a:buNone/>
            </a:pPr>
            <a:endParaRPr lang="en-GB" dirty="0"/>
          </a:p>
        </p:txBody>
      </p:sp>
      <p:pic>
        <p:nvPicPr>
          <p:cNvPr id="4" name="Picture 3"/>
          <p:cNvPicPr>
            <a:picLocks noChangeAspect="1"/>
          </p:cNvPicPr>
          <p:nvPr/>
        </p:nvPicPr>
        <p:blipFill>
          <a:blip r:embed="rId2"/>
          <a:stretch>
            <a:fillRect/>
          </a:stretch>
        </p:blipFill>
        <p:spPr>
          <a:xfrm>
            <a:off x="4932909" y="9230"/>
            <a:ext cx="4013055" cy="3075813"/>
          </a:xfrm>
          <a:prstGeom prst="rect">
            <a:avLst/>
          </a:prstGeom>
        </p:spPr>
      </p:pic>
      <p:pic>
        <p:nvPicPr>
          <p:cNvPr id="6" name="Picture 5"/>
          <p:cNvPicPr>
            <a:picLocks noChangeAspect="1"/>
          </p:cNvPicPr>
          <p:nvPr/>
        </p:nvPicPr>
        <p:blipFill>
          <a:blip r:embed="rId3"/>
          <a:stretch>
            <a:fillRect/>
          </a:stretch>
        </p:blipFill>
        <p:spPr>
          <a:xfrm>
            <a:off x="1331640" y="3717032"/>
            <a:ext cx="3838026" cy="2952328"/>
          </a:xfrm>
          <a:prstGeom prst="rect">
            <a:avLst/>
          </a:prstGeom>
        </p:spPr>
      </p:pic>
      <p:pic>
        <p:nvPicPr>
          <p:cNvPr id="7" name="Picture 6"/>
          <p:cNvPicPr>
            <a:picLocks noChangeAspect="1"/>
          </p:cNvPicPr>
          <p:nvPr/>
        </p:nvPicPr>
        <p:blipFill>
          <a:blip r:embed="rId4"/>
          <a:stretch>
            <a:fillRect/>
          </a:stretch>
        </p:blipFill>
        <p:spPr>
          <a:xfrm>
            <a:off x="5436096" y="3096852"/>
            <a:ext cx="3509868" cy="3708540"/>
          </a:xfrm>
          <a:prstGeom prst="rect">
            <a:avLst/>
          </a:prstGeom>
        </p:spPr>
      </p:pic>
    </p:spTree>
    <p:extLst>
      <p:ext uri="{BB962C8B-B14F-4D97-AF65-F5344CB8AC3E}">
        <p14:creationId xmlns:p14="http://schemas.microsoft.com/office/powerpoint/2010/main" val="31149954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Equipment</a:t>
            </a:r>
            <a:endParaRPr lang="en-GB" dirty="0"/>
          </a:p>
        </p:txBody>
      </p:sp>
      <p:pic>
        <p:nvPicPr>
          <p:cNvPr id="5" name="Picture 4"/>
          <p:cNvPicPr>
            <a:picLocks noChangeAspect="1"/>
          </p:cNvPicPr>
          <p:nvPr/>
        </p:nvPicPr>
        <p:blipFill>
          <a:blip r:embed="rId2"/>
          <a:stretch>
            <a:fillRect/>
          </a:stretch>
        </p:blipFill>
        <p:spPr>
          <a:xfrm>
            <a:off x="371183" y="1405166"/>
            <a:ext cx="1932904" cy="1203906"/>
          </a:xfrm>
          <a:prstGeom prst="rect">
            <a:avLst/>
          </a:prstGeom>
        </p:spPr>
      </p:pic>
      <p:pic>
        <p:nvPicPr>
          <p:cNvPr id="6" name="Picture 5"/>
          <p:cNvPicPr>
            <a:picLocks noChangeAspect="1"/>
          </p:cNvPicPr>
          <p:nvPr/>
        </p:nvPicPr>
        <p:blipFill>
          <a:blip r:embed="rId3"/>
          <a:stretch>
            <a:fillRect/>
          </a:stretch>
        </p:blipFill>
        <p:spPr>
          <a:xfrm>
            <a:off x="3131840" y="1474524"/>
            <a:ext cx="2162191" cy="1090620"/>
          </a:xfrm>
          <a:prstGeom prst="rect">
            <a:avLst/>
          </a:prstGeom>
        </p:spPr>
      </p:pic>
      <p:pic>
        <p:nvPicPr>
          <p:cNvPr id="7" name="Picture 6"/>
          <p:cNvPicPr>
            <a:picLocks noChangeAspect="1"/>
          </p:cNvPicPr>
          <p:nvPr/>
        </p:nvPicPr>
        <p:blipFill>
          <a:blip r:embed="rId4"/>
          <a:stretch>
            <a:fillRect/>
          </a:stretch>
        </p:blipFill>
        <p:spPr>
          <a:xfrm>
            <a:off x="6356389" y="1161225"/>
            <a:ext cx="2339610" cy="1504311"/>
          </a:xfrm>
          <a:prstGeom prst="rect">
            <a:avLst/>
          </a:prstGeom>
        </p:spPr>
      </p:pic>
      <p:sp>
        <p:nvSpPr>
          <p:cNvPr id="8" name="AutoShape 2" descr="https://thumbs.worthpoint.com/zoom/images1/1/1010/31/dennis-lillee-autographed-aluminium_1_9928883c77a9aab66d0f556592e5d4d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5"/>
          <a:stretch>
            <a:fillRect/>
          </a:stretch>
        </p:blipFill>
        <p:spPr>
          <a:xfrm>
            <a:off x="251520" y="3032832"/>
            <a:ext cx="2281220" cy="1413536"/>
          </a:xfrm>
          <a:prstGeom prst="rect">
            <a:avLst/>
          </a:prstGeom>
        </p:spPr>
      </p:pic>
      <p:pic>
        <p:nvPicPr>
          <p:cNvPr id="11" name="Picture 10"/>
          <p:cNvPicPr>
            <a:picLocks noChangeAspect="1"/>
          </p:cNvPicPr>
          <p:nvPr/>
        </p:nvPicPr>
        <p:blipFill>
          <a:blip r:embed="rId6"/>
          <a:stretch>
            <a:fillRect/>
          </a:stretch>
        </p:blipFill>
        <p:spPr>
          <a:xfrm>
            <a:off x="3423584" y="2924944"/>
            <a:ext cx="1578701" cy="1668800"/>
          </a:xfrm>
          <a:prstGeom prst="rect">
            <a:avLst/>
          </a:prstGeom>
        </p:spPr>
      </p:pic>
      <p:pic>
        <p:nvPicPr>
          <p:cNvPr id="12" name="Picture 11"/>
          <p:cNvPicPr>
            <a:picLocks noChangeAspect="1"/>
          </p:cNvPicPr>
          <p:nvPr/>
        </p:nvPicPr>
        <p:blipFill>
          <a:blip r:embed="rId7"/>
          <a:stretch>
            <a:fillRect/>
          </a:stretch>
        </p:blipFill>
        <p:spPr>
          <a:xfrm>
            <a:off x="5652120" y="3051380"/>
            <a:ext cx="3373207" cy="1542364"/>
          </a:xfrm>
          <a:prstGeom prst="rect">
            <a:avLst/>
          </a:prstGeom>
        </p:spPr>
      </p:pic>
      <p:pic>
        <p:nvPicPr>
          <p:cNvPr id="13" name="Picture 12"/>
          <p:cNvPicPr>
            <a:picLocks noChangeAspect="1"/>
          </p:cNvPicPr>
          <p:nvPr/>
        </p:nvPicPr>
        <p:blipFill>
          <a:blip r:embed="rId8"/>
          <a:stretch>
            <a:fillRect/>
          </a:stretch>
        </p:blipFill>
        <p:spPr>
          <a:xfrm>
            <a:off x="280258" y="4941168"/>
            <a:ext cx="2596449" cy="1544841"/>
          </a:xfrm>
          <a:prstGeom prst="rect">
            <a:avLst/>
          </a:prstGeom>
        </p:spPr>
      </p:pic>
      <p:pic>
        <p:nvPicPr>
          <p:cNvPr id="14" name="Picture 13"/>
          <p:cNvPicPr>
            <a:picLocks noChangeAspect="1"/>
          </p:cNvPicPr>
          <p:nvPr/>
        </p:nvPicPr>
        <p:blipFill>
          <a:blip r:embed="rId9"/>
          <a:stretch>
            <a:fillRect/>
          </a:stretch>
        </p:blipFill>
        <p:spPr>
          <a:xfrm>
            <a:off x="3563888" y="4941168"/>
            <a:ext cx="1625548" cy="1762841"/>
          </a:xfrm>
          <a:prstGeom prst="rect">
            <a:avLst/>
          </a:prstGeom>
        </p:spPr>
      </p:pic>
      <p:pic>
        <p:nvPicPr>
          <p:cNvPr id="16" name="Picture 15"/>
          <p:cNvPicPr>
            <a:picLocks noChangeAspect="1"/>
          </p:cNvPicPr>
          <p:nvPr/>
        </p:nvPicPr>
        <p:blipFill>
          <a:blip r:embed="rId10"/>
          <a:stretch>
            <a:fillRect/>
          </a:stretch>
        </p:blipFill>
        <p:spPr>
          <a:xfrm>
            <a:off x="5724128" y="4941168"/>
            <a:ext cx="3075240" cy="1725295"/>
          </a:xfrm>
          <a:prstGeom prst="rect">
            <a:avLst/>
          </a:prstGeom>
        </p:spPr>
      </p:pic>
    </p:spTree>
    <p:extLst>
      <p:ext uri="{BB962C8B-B14F-4D97-AF65-F5344CB8AC3E}">
        <p14:creationId xmlns:p14="http://schemas.microsoft.com/office/powerpoint/2010/main" val="39839620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0495" y="1000466"/>
            <a:ext cx="7886700" cy="994172"/>
          </a:xfrm>
        </p:spPr>
        <p:txBody>
          <a:bodyPr/>
          <a:lstStyle/>
          <a:p>
            <a:r>
              <a:rPr lang="en-GB" dirty="0" smtClean="0"/>
              <a:t>Examples of technologies in Sport</a:t>
            </a:r>
            <a:endParaRPr lang="en-GB" dirty="0"/>
          </a:p>
        </p:txBody>
      </p:sp>
      <p:sp>
        <p:nvSpPr>
          <p:cNvPr id="3" name="Content Placeholder 2"/>
          <p:cNvSpPr>
            <a:spLocks noGrp="1"/>
          </p:cNvSpPr>
          <p:nvPr>
            <p:ph idx="1"/>
          </p:nvPr>
        </p:nvSpPr>
        <p:spPr>
          <a:xfrm>
            <a:off x="628651" y="1907647"/>
            <a:ext cx="2833007" cy="566883"/>
          </a:xfrm>
        </p:spPr>
        <p:txBody>
          <a:bodyPr>
            <a:normAutofit fontScale="70000" lnSpcReduction="20000"/>
          </a:bodyPr>
          <a:lstStyle/>
          <a:p>
            <a:pPr marL="0" indent="0">
              <a:buNone/>
            </a:pPr>
            <a:r>
              <a:rPr lang="en-GB" dirty="0" smtClean="0">
                <a:solidFill>
                  <a:srgbClr val="FF0000"/>
                </a:solidFill>
              </a:rPr>
              <a:t>Hull design in yachting</a:t>
            </a:r>
            <a:endParaRPr lang="en-GB" dirty="0">
              <a:solidFill>
                <a:srgbClr val="FF0000"/>
              </a:solidFill>
            </a:endParaRPr>
          </a:p>
        </p:txBody>
      </p:sp>
      <p:pic>
        <p:nvPicPr>
          <p:cNvPr id="4" name="Picture 3"/>
          <p:cNvPicPr>
            <a:picLocks noChangeAspect="1"/>
          </p:cNvPicPr>
          <p:nvPr/>
        </p:nvPicPr>
        <p:blipFill>
          <a:blip r:embed="rId2"/>
          <a:stretch>
            <a:fillRect/>
          </a:stretch>
        </p:blipFill>
        <p:spPr>
          <a:xfrm>
            <a:off x="6382139" y="4316103"/>
            <a:ext cx="2170534" cy="1444333"/>
          </a:xfrm>
          <a:prstGeom prst="rect">
            <a:avLst/>
          </a:prstGeom>
        </p:spPr>
      </p:pic>
      <p:pic>
        <p:nvPicPr>
          <p:cNvPr id="5" name="Picture 4"/>
          <p:cNvPicPr>
            <a:picLocks noChangeAspect="1"/>
          </p:cNvPicPr>
          <p:nvPr/>
        </p:nvPicPr>
        <p:blipFill>
          <a:blip r:embed="rId3"/>
          <a:stretch>
            <a:fillRect/>
          </a:stretch>
        </p:blipFill>
        <p:spPr>
          <a:xfrm>
            <a:off x="3363686" y="3288443"/>
            <a:ext cx="2757195" cy="1371197"/>
          </a:xfrm>
          <a:prstGeom prst="rect">
            <a:avLst/>
          </a:prstGeom>
        </p:spPr>
      </p:pic>
      <p:pic>
        <p:nvPicPr>
          <p:cNvPr id="6" name="Picture 5"/>
          <p:cNvPicPr>
            <a:picLocks noChangeAspect="1"/>
          </p:cNvPicPr>
          <p:nvPr/>
        </p:nvPicPr>
        <p:blipFill>
          <a:blip r:embed="rId4"/>
          <a:stretch>
            <a:fillRect/>
          </a:stretch>
        </p:blipFill>
        <p:spPr>
          <a:xfrm>
            <a:off x="561416" y="4329523"/>
            <a:ext cx="2340404" cy="1417491"/>
          </a:xfrm>
          <a:prstGeom prst="rect">
            <a:avLst/>
          </a:prstGeom>
        </p:spPr>
      </p:pic>
      <p:pic>
        <p:nvPicPr>
          <p:cNvPr id="7" name="Picture 6"/>
          <p:cNvPicPr>
            <a:picLocks noChangeAspect="1"/>
          </p:cNvPicPr>
          <p:nvPr/>
        </p:nvPicPr>
        <p:blipFill>
          <a:blip r:embed="rId5"/>
          <a:stretch>
            <a:fillRect/>
          </a:stretch>
        </p:blipFill>
        <p:spPr>
          <a:xfrm>
            <a:off x="561416" y="2613565"/>
            <a:ext cx="2340404" cy="1299498"/>
          </a:xfrm>
          <a:prstGeom prst="rect">
            <a:avLst/>
          </a:prstGeom>
        </p:spPr>
      </p:pic>
      <p:pic>
        <p:nvPicPr>
          <p:cNvPr id="8" name="Picture 7"/>
          <p:cNvPicPr>
            <a:picLocks noChangeAspect="1"/>
          </p:cNvPicPr>
          <p:nvPr/>
        </p:nvPicPr>
        <p:blipFill>
          <a:blip r:embed="rId6"/>
          <a:stretch>
            <a:fillRect/>
          </a:stretch>
        </p:blipFill>
        <p:spPr>
          <a:xfrm>
            <a:off x="6415727" y="2303268"/>
            <a:ext cx="2177766" cy="1473395"/>
          </a:xfrm>
          <a:prstGeom prst="rect">
            <a:avLst/>
          </a:prstGeom>
        </p:spPr>
      </p:pic>
      <p:sp>
        <p:nvSpPr>
          <p:cNvPr id="9" name="TextBox 8"/>
          <p:cNvSpPr txBox="1"/>
          <p:nvPr/>
        </p:nvSpPr>
        <p:spPr>
          <a:xfrm>
            <a:off x="1341277" y="2294848"/>
            <a:ext cx="550506" cy="300082"/>
          </a:xfrm>
          <a:prstGeom prst="rect">
            <a:avLst/>
          </a:prstGeom>
          <a:noFill/>
        </p:spPr>
        <p:txBody>
          <a:bodyPr wrap="square" rtlCol="0">
            <a:spAutoFit/>
          </a:bodyPr>
          <a:lstStyle/>
          <a:p>
            <a:r>
              <a:rPr lang="en-GB" sz="1350" dirty="0">
                <a:solidFill>
                  <a:srgbClr val="0070C0"/>
                </a:solidFill>
              </a:rPr>
              <a:t>1970</a:t>
            </a:r>
          </a:p>
        </p:txBody>
      </p:sp>
      <p:sp>
        <p:nvSpPr>
          <p:cNvPr id="10" name="TextBox 9"/>
          <p:cNvSpPr txBox="1"/>
          <p:nvPr/>
        </p:nvSpPr>
        <p:spPr>
          <a:xfrm>
            <a:off x="1341277" y="3983408"/>
            <a:ext cx="550506" cy="300082"/>
          </a:xfrm>
          <a:prstGeom prst="rect">
            <a:avLst/>
          </a:prstGeom>
          <a:noFill/>
        </p:spPr>
        <p:txBody>
          <a:bodyPr wrap="square" rtlCol="0">
            <a:spAutoFit/>
          </a:bodyPr>
          <a:lstStyle/>
          <a:p>
            <a:r>
              <a:rPr lang="en-GB" sz="1350" dirty="0">
                <a:solidFill>
                  <a:srgbClr val="0070C0"/>
                </a:solidFill>
              </a:rPr>
              <a:t>1990</a:t>
            </a:r>
          </a:p>
        </p:txBody>
      </p:sp>
      <p:sp>
        <p:nvSpPr>
          <p:cNvPr id="11" name="TextBox 10"/>
          <p:cNvSpPr txBox="1"/>
          <p:nvPr/>
        </p:nvSpPr>
        <p:spPr>
          <a:xfrm>
            <a:off x="7192152" y="4039103"/>
            <a:ext cx="550506" cy="300082"/>
          </a:xfrm>
          <a:prstGeom prst="rect">
            <a:avLst/>
          </a:prstGeom>
          <a:noFill/>
        </p:spPr>
        <p:txBody>
          <a:bodyPr wrap="square" rtlCol="0">
            <a:spAutoFit/>
          </a:bodyPr>
          <a:lstStyle/>
          <a:p>
            <a:r>
              <a:rPr lang="en-GB" sz="1350" dirty="0">
                <a:solidFill>
                  <a:srgbClr val="0070C0"/>
                </a:solidFill>
              </a:rPr>
              <a:t>1920</a:t>
            </a:r>
          </a:p>
        </p:txBody>
      </p:sp>
      <p:sp>
        <p:nvSpPr>
          <p:cNvPr id="12" name="TextBox 11"/>
          <p:cNvSpPr txBox="1"/>
          <p:nvPr/>
        </p:nvSpPr>
        <p:spPr>
          <a:xfrm>
            <a:off x="7229357" y="1907647"/>
            <a:ext cx="550506" cy="300082"/>
          </a:xfrm>
          <a:prstGeom prst="rect">
            <a:avLst/>
          </a:prstGeom>
          <a:noFill/>
        </p:spPr>
        <p:txBody>
          <a:bodyPr wrap="square" rtlCol="0">
            <a:spAutoFit/>
          </a:bodyPr>
          <a:lstStyle/>
          <a:p>
            <a:r>
              <a:rPr lang="en-GB" sz="1350" dirty="0">
                <a:solidFill>
                  <a:srgbClr val="0070C0"/>
                </a:solidFill>
              </a:rPr>
              <a:t>2010</a:t>
            </a:r>
          </a:p>
        </p:txBody>
      </p:sp>
    </p:spTree>
    <p:extLst>
      <p:ext uri="{BB962C8B-B14F-4D97-AF65-F5344CB8AC3E}">
        <p14:creationId xmlns:p14="http://schemas.microsoft.com/office/powerpoint/2010/main" val="9237445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028457"/>
            <a:ext cx="7886700" cy="523924"/>
          </a:xfrm>
        </p:spPr>
        <p:txBody>
          <a:bodyPr>
            <a:normAutofit fontScale="90000"/>
          </a:bodyPr>
          <a:lstStyle/>
          <a:p>
            <a:pPr algn="ctr"/>
            <a:r>
              <a:rPr lang="en-GB" dirty="0" smtClean="0"/>
              <a:t>Parity of Equipment</a:t>
            </a:r>
            <a:endParaRPr lang="en-GB" dirty="0"/>
          </a:p>
        </p:txBody>
      </p:sp>
      <p:sp>
        <p:nvSpPr>
          <p:cNvPr id="3" name="Content Placeholder 2"/>
          <p:cNvSpPr>
            <a:spLocks noGrp="1"/>
          </p:cNvSpPr>
          <p:nvPr>
            <p:ph idx="1"/>
          </p:nvPr>
        </p:nvSpPr>
        <p:spPr>
          <a:xfrm>
            <a:off x="410547" y="1843913"/>
            <a:ext cx="8104803" cy="3879251"/>
          </a:xfrm>
        </p:spPr>
        <p:txBody>
          <a:bodyPr>
            <a:normAutofit fontScale="55000" lnSpcReduction="20000"/>
          </a:bodyPr>
          <a:lstStyle/>
          <a:p>
            <a:r>
              <a:rPr lang="en-GB" dirty="0" smtClean="0"/>
              <a:t>Speedo S2000 fabric reduced drag by 15% resulting the development of full body suits improving performance by 0.9-1.4% (1999)</a:t>
            </a:r>
          </a:p>
          <a:p>
            <a:endParaRPr lang="en-GB" dirty="0"/>
          </a:p>
          <a:p>
            <a:r>
              <a:rPr lang="en-GB" dirty="0" smtClean="0"/>
              <a:t>Addition of compressive technology resulted in improvement of 1.5-3%.</a:t>
            </a:r>
          </a:p>
          <a:p>
            <a:endParaRPr lang="en-GB" dirty="0"/>
          </a:p>
          <a:p>
            <a:r>
              <a:rPr lang="en-GB" dirty="0" smtClean="0"/>
              <a:t>43 records broken in 40 events at 2009 World Swimming Championships and 130 World rec </a:t>
            </a:r>
            <a:r>
              <a:rPr lang="en-GB" dirty="0" err="1" smtClean="0"/>
              <a:t>ord</a:t>
            </a:r>
            <a:r>
              <a:rPr lang="en-GB" dirty="0" smtClean="0"/>
              <a:t> in less than a year.</a:t>
            </a:r>
          </a:p>
          <a:p>
            <a:endParaRPr lang="en-GB" dirty="0"/>
          </a:p>
          <a:p>
            <a:r>
              <a:rPr lang="en-GB" dirty="0" smtClean="0"/>
              <a:t>Speedo only provide the suits to swimmer they sponsored. </a:t>
            </a:r>
          </a:p>
          <a:p>
            <a:endParaRPr lang="en-GB" dirty="0"/>
          </a:p>
          <a:p>
            <a:r>
              <a:rPr lang="en-GB" dirty="0" smtClean="0"/>
              <a:t>Australian Swimming associated tried to ban these suits on the grounds of </a:t>
            </a:r>
            <a:r>
              <a:rPr lang="en-GB" i="1" dirty="0" smtClean="0"/>
              <a:t>unfairness</a:t>
            </a:r>
            <a:r>
              <a:rPr lang="en-GB" dirty="0" smtClean="0"/>
              <a:t>, accessibility and </a:t>
            </a:r>
            <a:r>
              <a:rPr lang="en-GB" i="1" dirty="0" smtClean="0"/>
              <a:t>expense.</a:t>
            </a:r>
            <a:endParaRPr lang="en-GB" i="1" dirty="0"/>
          </a:p>
          <a:p>
            <a:endParaRPr lang="en-GB" sz="2850" i="1" dirty="0"/>
          </a:p>
          <a:p>
            <a:pPr marL="0" indent="0" algn="ctr">
              <a:buNone/>
            </a:pPr>
            <a:r>
              <a:rPr lang="en-GB" sz="2850" i="1" dirty="0">
                <a:solidFill>
                  <a:srgbClr val="FF0000"/>
                </a:solidFill>
              </a:rPr>
              <a:t>Suits banned in 2010</a:t>
            </a:r>
          </a:p>
        </p:txBody>
      </p:sp>
    </p:spTree>
    <p:extLst>
      <p:ext uri="{BB962C8B-B14F-4D97-AF65-F5344CB8AC3E}">
        <p14:creationId xmlns:p14="http://schemas.microsoft.com/office/powerpoint/2010/main" val="12404219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Safety Equipment</a:t>
            </a:r>
            <a:endParaRPr lang="en-GB" dirty="0"/>
          </a:p>
        </p:txBody>
      </p:sp>
      <p:sp>
        <p:nvSpPr>
          <p:cNvPr id="3" name="Content Placeholder 2"/>
          <p:cNvSpPr>
            <a:spLocks noGrp="1"/>
          </p:cNvSpPr>
          <p:nvPr>
            <p:ph idx="1"/>
          </p:nvPr>
        </p:nvSpPr>
        <p:spPr>
          <a:xfrm>
            <a:off x="628650" y="2226469"/>
            <a:ext cx="8244762" cy="3263504"/>
          </a:xfrm>
        </p:spPr>
        <p:txBody>
          <a:bodyPr>
            <a:normAutofit fontScale="70000" lnSpcReduction="20000"/>
          </a:bodyPr>
          <a:lstStyle/>
          <a:p>
            <a:pPr marL="0" indent="0" algn="ctr">
              <a:buNone/>
            </a:pPr>
            <a:r>
              <a:rPr lang="en-GB" dirty="0" smtClean="0"/>
              <a:t>Replacement of leather helmets to plastic helmets in American football</a:t>
            </a:r>
            <a:endParaRPr lang="en-GB" dirty="0"/>
          </a:p>
          <a:p>
            <a:pPr marL="0" indent="0" algn="ctr">
              <a:buNone/>
            </a:pPr>
            <a:endParaRPr lang="en-GB" dirty="0" smtClean="0"/>
          </a:p>
          <a:p>
            <a:pPr marL="0" indent="0" algn="ctr">
              <a:buNone/>
            </a:pPr>
            <a:endParaRPr lang="en-GB" dirty="0"/>
          </a:p>
          <a:p>
            <a:pPr marL="0" indent="0" algn="ctr">
              <a:buNone/>
            </a:pPr>
            <a:r>
              <a:rPr lang="en-GB" dirty="0" smtClean="0"/>
              <a:t>Reduced number of head injuries but increase in the severity of injuries</a:t>
            </a:r>
          </a:p>
          <a:p>
            <a:pPr marL="0" indent="0" algn="ctr">
              <a:buNone/>
            </a:pPr>
            <a:endParaRPr lang="en-GB" dirty="0"/>
          </a:p>
          <a:p>
            <a:pPr marL="0" indent="0" algn="ctr">
              <a:buNone/>
            </a:pPr>
            <a:endParaRPr lang="en-GB" dirty="0" smtClean="0"/>
          </a:p>
          <a:p>
            <a:pPr marL="0" indent="0" algn="ctr">
              <a:buNone/>
            </a:pPr>
            <a:r>
              <a:rPr lang="en-GB" dirty="0" smtClean="0"/>
              <a:t>Why?</a:t>
            </a:r>
            <a:endParaRPr lang="en-GB" dirty="0"/>
          </a:p>
        </p:txBody>
      </p:sp>
      <p:sp>
        <p:nvSpPr>
          <p:cNvPr id="4" name="Down Arrow 3"/>
          <p:cNvSpPr/>
          <p:nvPr/>
        </p:nvSpPr>
        <p:spPr>
          <a:xfrm>
            <a:off x="4508436" y="2728037"/>
            <a:ext cx="242596" cy="58782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Down Arrow 4"/>
          <p:cNvSpPr/>
          <p:nvPr/>
        </p:nvSpPr>
        <p:spPr>
          <a:xfrm>
            <a:off x="4572000" y="3858221"/>
            <a:ext cx="242596" cy="58782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6523193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Use of Non-Human Decision Making</a:t>
            </a:r>
            <a:endParaRPr lang="en-GB" dirty="0"/>
          </a:p>
        </p:txBody>
      </p:sp>
      <p:sp>
        <p:nvSpPr>
          <p:cNvPr id="3" name="Content Placeholder 2"/>
          <p:cNvSpPr>
            <a:spLocks noGrp="1"/>
          </p:cNvSpPr>
          <p:nvPr>
            <p:ph type="body" idx="1"/>
          </p:nvPr>
        </p:nvSpPr>
        <p:spPr/>
        <p:txBody>
          <a:bodyPr/>
          <a:lstStyle/>
          <a:p>
            <a:pPr algn="ctr"/>
            <a:r>
              <a:rPr lang="en-GB" dirty="0" smtClean="0"/>
              <a:t>Video technology replay</a:t>
            </a:r>
            <a:endParaRPr lang="en-GB" dirty="0"/>
          </a:p>
        </p:txBody>
      </p:sp>
      <p:sp>
        <p:nvSpPr>
          <p:cNvPr id="4" name="Content Placeholder 3"/>
          <p:cNvSpPr>
            <a:spLocks noGrp="1"/>
          </p:cNvSpPr>
          <p:nvPr>
            <p:ph sz="half" idx="2"/>
          </p:nvPr>
        </p:nvSpPr>
        <p:spPr/>
        <p:txBody>
          <a:bodyPr>
            <a:normAutofit/>
          </a:bodyPr>
          <a:lstStyle/>
          <a:p>
            <a:pPr marL="0" indent="0">
              <a:buNone/>
            </a:pPr>
            <a:r>
              <a:rPr lang="en-GB" dirty="0" smtClean="0"/>
              <a:t>Football, Cricket, Rugby, American football</a:t>
            </a:r>
            <a:endParaRPr lang="en-GB" dirty="0"/>
          </a:p>
          <a:p>
            <a:pPr marL="0" indent="0">
              <a:buNone/>
            </a:pPr>
            <a:endParaRPr lang="en-GB" dirty="0" smtClean="0"/>
          </a:p>
          <a:p>
            <a:pPr marL="0" indent="0">
              <a:buNone/>
            </a:pPr>
            <a:r>
              <a:rPr lang="en-GB" dirty="0" smtClean="0"/>
              <a:t>Benefits?</a:t>
            </a:r>
          </a:p>
          <a:p>
            <a:pPr marL="0" indent="0">
              <a:buNone/>
            </a:pPr>
            <a:endParaRPr lang="en-GB" dirty="0"/>
          </a:p>
          <a:p>
            <a:pPr marL="0" indent="0">
              <a:buNone/>
            </a:pPr>
            <a:endParaRPr lang="en-GB" dirty="0" smtClean="0"/>
          </a:p>
          <a:p>
            <a:pPr marL="0" indent="0">
              <a:buNone/>
            </a:pPr>
            <a:r>
              <a:rPr lang="en-GB" dirty="0" smtClean="0"/>
              <a:t>Limitation?</a:t>
            </a:r>
            <a:endParaRPr lang="en-GB" dirty="0"/>
          </a:p>
        </p:txBody>
      </p:sp>
      <p:sp>
        <p:nvSpPr>
          <p:cNvPr id="5" name="Text Placeholder 4"/>
          <p:cNvSpPr>
            <a:spLocks noGrp="1"/>
          </p:cNvSpPr>
          <p:nvPr>
            <p:ph type="body" sz="quarter" idx="3"/>
          </p:nvPr>
        </p:nvSpPr>
        <p:spPr/>
        <p:txBody>
          <a:bodyPr/>
          <a:lstStyle/>
          <a:p>
            <a:pPr algn="ctr"/>
            <a:r>
              <a:rPr lang="en-GB" dirty="0" smtClean="0"/>
              <a:t>Line Judgement </a:t>
            </a:r>
            <a:endParaRPr lang="en-GB" dirty="0"/>
          </a:p>
        </p:txBody>
      </p:sp>
      <p:sp>
        <p:nvSpPr>
          <p:cNvPr id="6" name="Content Placeholder 5"/>
          <p:cNvSpPr>
            <a:spLocks noGrp="1"/>
          </p:cNvSpPr>
          <p:nvPr>
            <p:ph sz="quarter" idx="4"/>
          </p:nvPr>
        </p:nvSpPr>
        <p:spPr/>
        <p:txBody>
          <a:bodyPr/>
          <a:lstStyle/>
          <a:p>
            <a:pPr marL="0" indent="0">
              <a:buNone/>
            </a:pPr>
            <a:r>
              <a:rPr lang="en-GB" dirty="0" smtClean="0"/>
              <a:t>Football, Cricket, Rugby, American football, Tennis, rowing, sprinting</a:t>
            </a:r>
          </a:p>
          <a:p>
            <a:pPr marL="0" indent="0">
              <a:buNone/>
            </a:pPr>
            <a:endParaRPr lang="en-GB" dirty="0" smtClean="0"/>
          </a:p>
          <a:p>
            <a:pPr marL="0" indent="0">
              <a:buNone/>
            </a:pPr>
            <a:r>
              <a:rPr lang="en-GB" dirty="0" smtClean="0"/>
              <a:t>Benefits?</a:t>
            </a:r>
          </a:p>
          <a:p>
            <a:pPr marL="0" indent="0">
              <a:buNone/>
            </a:pPr>
            <a:endParaRPr lang="en-GB" dirty="0" smtClean="0"/>
          </a:p>
          <a:p>
            <a:pPr marL="0" indent="0">
              <a:buNone/>
            </a:pPr>
            <a:endParaRPr lang="en-GB" dirty="0" smtClean="0"/>
          </a:p>
          <a:p>
            <a:pPr marL="0" indent="0">
              <a:buNone/>
            </a:pPr>
            <a:r>
              <a:rPr lang="en-GB" dirty="0" smtClean="0"/>
              <a:t>Limitation?</a:t>
            </a:r>
          </a:p>
          <a:p>
            <a:pPr marL="0" indent="0">
              <a:buNone/>
            </a:pPr>
            <a:endParaRPr lang="en-GB" dirty="0" smtClean="0"/>
          </a:p>
          <a:p>
            <a:endParaRPr lang="en-GB" dirty="0"/>
          </a:p>
        </p:txBody>
      </p:sp>
    </p:spTree>
    <p:extLst>
      <p:ext uri="{BB962C8B-B14F-4D97-AF65-F5344CB8AC3E}">
        <p14:creationId xmlns:p14="http://schemas.microsoft.com/office/powerpoint/2010/main" val="18082482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pPr algn="ctr"/>
            <a:r>
              <a:rPr lang="en-GB" dirty="0" smtClean="0"/>
              <a:t>Re-skilling the requirement in Sports</a:t>
            </a:r>
            <a:endParaRPr lang="en-GB" dirty="0"/>
          </a:p>
        </p:txBody>
      </p:sp>
      <p:sp>
        <p:nvSpPr>
          <p:cNvPr id="8" name="Content Placeholder 7"/>
          <p:cNvSpPr>
            <a:spLocks noGrp="1"/>
          </p:cNvSpPr>
          <p:nvPr>
            <p:ph idx="1"/>
          </p:nvPr>
        </p:nvSpPr>
        <p:spPr/>
        <p:txBody>
          <a:bodyPr>
            <a:normAutofit fontScale="62500" lnSpcReduction="20000"/>
          </a:bodyPr>
          <a:lstStyle/>
          <a:p>
            <a:pPr marL="0" indent="0">
              <a:buNone/>
            </a:pPr>
            <a:r>
              <a:rPr lang="en-GB" dirty="0" smtClean="0"/>
              <a:t>New golf clubs require a different technique to hit the ball effectively </a:t>
            </a:r>
            <a:r>
              <a:rPr lang="en-GB" dirty="0" err="1" smtClean="0"/>
              <a:t>i.e</a:t>
            </a:r>
            <a:r>
              <a:rPr lang="en-GB" dirty="0" smtClean="0"/>
              <a:t> croquet style putter.</a:t>
            </a:r>
          </a:p>
          <a:p>
            <a:pPr marL="0" indent="0">
              <a:buNone/>
            </a:pPr>
            <a:endParaRPr lang="en-GB" dirty="0"/>
          </a:p>
          <a:p>
            <a:pPr marL="0" indent="0">
              <a:buNone/>
            </a:pPr>
            <a:r>
              <a:rPr lang="en-GB" dirty="0" smtClean="0"/>
              <a:t>Ice skating hinged blade design allowing the foot to rotate without the blade leaving the ice.</a:t>
            </a:r>
          </a:p>
          <a:p>
            <a:pPr marL="0" indent="0">
              <a:buNone/>
            </a:pPr>
            <a:endParaRPr lang="en-GB" dirty="0"/>
          </a:p>
          <a:p>
            <a:pPr marL="0" indent="0">
              <a:buNone/>
            </a:pPr>
            <a:r>
              <a:rPr lang="en-GB" dirty="0" smtClean="0"/>
              <a:t>Larger headed rackets in tennis increase the speed of the ball resulting in a more effective serve and volley game – serve in excess of 140mph.</a:t>
            </a:r>
          </a:p>
          <a:p>
            <a:pPr marL="0" indent="0">
              <a:buNone/>
            </a:pPr>
            <a:endParaRPr lang="en-GB" dirty="0"/>
          </a:p>
          <a:p>
            <a:pPr marL="0" indent="0">
              <a:buNone/>
            </a:pPr>
            <a:r>
              <a:rPr lang="en-GB" dirty="0" smtClean="0"/>
              <a:t>Digging a hole for the pole in poll vault.</a:t>
            </a:r>
          </a:p>
          <a:p>
            <a:pPr marL="0" indent="0">
              <a:buNone/>
            </a:pPr>
            <a:endParaRPr lang="en-GB" dirty="0"/>
          </a:p>
          <a:p>
            <a:pPr marL="0" indent="0">
              <a:buNone/>
            </a:pPr>
            <a:r>
              <a:rPr lang="en-GB" dirty="0" smtClean="0"/>
              <a:t>Bike design and cycling body position – Graham </a:t>
            </a:r>
            <a:r>
              <a:rPr lang="en-GB" dirty="0" err="1"/>
              <a:t>O</a:t>
            </a:r>
            <a:r>
              <a:rPr lang="en-GB" dirty="0" err="1" smtClean="0"/>
              <a:t>bree</a:t>
            </a:r>
            <a:r>
              <a:rPr lang="en-GB" dirty="0" smtClean="0"/>
              <a:t>.</a:t>
            </a:r>
          </a:p>
          <a:p>
            <a:pPr marL="0" indent="0">
              <a:buNone/>
            </a:pPr>
            <a:endParaRPr lang="en-GB" dirty="0"/>
          </a:p>
          <a:p>
            <a:pPr marL="0" indent="0">
              <a:buNone/>
            </a:pPr>
            <a:r>
              <a:rPr lang="en-GB" dirty="0" smtClean="0"/>
              <a:t>Use of chip timing system rather than first passed the line affect tactical racing.</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023282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De-skilling the requirements for sports </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Depth finders in fishing &amp; use of ultrasound technologies.</a:t>
            </a:r>
          </a:p>
          <a:p>
            <a:pPr marL="0" indent="0">
              <a:buNone/>
            </a:pPr>
            <a:endParaRPr lang="en-GB" dirty="0"/>
          </a:p>
          <a:p>
            <a:pPr marL="0" indent="0">
              <a:buNone/>
            </a:pPr>
            <a:r>
              <a:rPr lang="en-GB" dirty="0" smtClean="0"/>
              <a:t>Club head and ball technologies in golf</a:t>
            </a:r>
          </a:p>
          <a:p>
            <a:pPr marL="0" indent="0">
              <a:buNone/>
            </a:pPr>
            <a:endParaRPr lang="en-GB" dirty="0"/>
          </a:p>
          <a:p>
            <a:pPr marL="0" indent="0">
              <a:buNone/>
            </a:pPr>
            <a:r>
              <a:rPr lang="en-GB" dirty="0" smtClean="0"/>
              <a:t>Balance weights in archery</a:t>
            </a:r>
          </a:p>
          <a:p>
            <a:pPr marL="0" indent="0">
              <a:buNone/>
            </a:pPr>
            <a:endParaRPr lang="en-GB" dirty="0"/>
          </a:p>
          <a:p>
            <a:pPr marL="0" indent="0">
              <a:buNone/>
            </a:pPr>
            <a:r>
              <a:rPr lang="en-GB" dirty="0" smtClean="0"/>
              <a:t>Use of sights in shooting / biathlon</a:t>
            </a:r>
          </a:p>
          <a:p>
            <a:pPr marL="0" indent="0">
              <a:buNone/>
            </a:pPr>
            <a:endParaRPr lang="en-GB" dirty="0"/>
          </a:p>
          <a:p>
            <a:pPr marL="0" indent="0">
              <a:buNone/>
            </a:pPr>
            <a:r>
              <a:rPr lang="en-GB" dirty="0" smtClean="0"/>
              <a:t>Biggest sweet sport in </a:t>
            </a:r>
            <a:r>
              <a:rPr lang="en-GB" dirty="0" err="1" smtClean="0"/>
              <a:t>tenis</a:t>
            </a:r>
            <a:r>
              <a:rPr lang="en-GB" dirty="0" smtClean="0"/>
              <a:t> and squash rackets</a:t>
            </a:r>
            <a:endParaRPr lang="en-GB" dirty="0"/>
          </a:p>
        </p:txBody>
      </p:sp>
    </p:spTree>
    <p:extLst>
      <p:ext uri="{BB962C8B-B14F-4D97-AF65-F5344CB8AC3E}">
        <p14:creationId xmlns:p14="http://schemas.microsoft.com/office/powerpoint/2010/main" val="32446083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Governing body Oversight</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Multiple governing bodies managing the same sport – Boxing, darts.</a:t>
            </a:r>
          </a:p>
          <a:p>
            <a:pPr marL="0" indent="0">
              <a:buNone/>
            </a:pPr>
            <a:endParaRPr lang="en-GB" dirty="0" smtClean="0"/>
          </a:p>
          <a:p>
            <a:pPr marL="0" indent="0">
              <a:buNone/>
            </a:pPr>
            <a:r>
              <a:rPr lang="en-GB" dirty="0" smtClean="0"/>
              <a:t>Vagaries of GB decisions – Hypoxic systems banned then not banned then deemed against the spirit of the sport but still not banned.</a:t>
            </a:r>
          </a:p>
          <a:p>
            <a:pPr marL="0" indent="0">
              <a:buNone/>
            </a:pPr>
            <a:endParaRPr lang="en-GB" dirty="0" smtClean="0"/>
          </a:p>
          <a:p>
            <a:pPr marL="0" indent="0">
              <a:buNone/>
            </a:pPr>
            <a:r>
              <a:rPr lang="en-GB" dirty="0" smtClean="0"/>
              <a:t>Lack of defined and proscriptive rules</a:t>
            </a:r>
          </a:p>
          <a:p>
            <a:endParaRPr lang="en-GB" dirty="0"/>
          </a:p>
          <a:p>
            <a:pPr marL="0" indent="0">
              <a:buNone/>
            </a:pPr>
            <a:r>
              <a:rPr lang="en-GB" dirty="0" smtClean="0"/>
              <a:t>Different technologies bring about similar effects but some are banned and other not i.e. hypoxic chambers v blood doping v altitude training.</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561002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a:t>
            </a:r>
            <a:endParaRPr lang="en-GB" dirty="0"/>
          </a:p>
        </p:txBody>
      </p:sp>
      <p:sp>
        <p:nvSpPr>
          <p:cNvPr id="3" name="Content Placeholder 2"/>
          <p:cNvSpPr>
            <a:spLocks noGrp="1"/>
          </p:cNvSpPr>
          <p:nvPr>
            <p:ph idx="1"/>
          </p:nvPr>
        </p:nvSpPr>
        <p:spPr>
          <a:xfrm>
            <a:off x="426926" y="1417638"/>
            <a:ext cx="8229600" cy="4525963"/>
          </a:xfrm>
        </p:spPr>
        <p:txBody>
          <a:bodyPr>
            <a:normAutofit fontScale="92500"/>
          </a:bodyPr>
          <a:lstStyle/>
          <a:p>
            <a:pPr marL="0" indent="0" algn="ctr">
              <a:buNone/>
            </a:pPr>
            <a:r>
              <a:rPr lang="en-GB" dirty="0" smtClean="0"/>
              <a:t>Mechanical Ergogenic Design</a:t>
            </a:r>
          </a:p>
          <a:p>
            <a:pPr marL="0" indent="0">
              <a:buNone/>
            </a:pPr>
            <a:endParaRPr lang="en-GB" dirty="0" smtClean="0"/>
          </a:p>
          <a:p>
            <a:pPr marL="0" indent="0">
              <a:buNone/>
            </a:pPr>
            <a:r>
              <a:rPr lang="en-GB" dirty="0" smtClean="0"/>
              <a:t>Design a new mechanical ergogenic aid / strategy.</a:t>
            </a:r>
          </a:p>
          <a:p>
            <a:pPr marL="0" indent="0">
              <a:buNone/>
            </a:pPr>
            <a:endParaRPr lang="en-GB" dirty="0" smtClean="0"/>
          </a:p>
          <a:p>
            <a:r>
              <a:rPr lang="en-GB" dirty="0" smtClean="0"/>
              <a:t>What is the ergogenic aid and how is it to be used?</a:t>
            </a:r>
          </a:p>
          <a:p>
            <a:r>
              <a:rPr lang="en-GB" dirty="0" smtClean="0"/>
              <a:t>What is the rationale and design?</a:t>
            </a:r>
          </a:p>
          <a:p>
            <a:r>
              <a:rPr lang="en-GB" dirty="0" smtClean="0"/>
              <a:t>What is the science?</a:t>
            </a:r>
            <a:endParaRPr lang="en-GB" dirty="0"/>
          </a:p>
        </p:txBody>
      </p:sp>
    </p:spTree>
    <p:extLst>
      <p:ext uri="{BB962C8B-B14F-4D97-AF65-F5344CB8AC3E}">
        <p14:creationId xmlns:p14="http://schemas.microsoft.com/office/powerpoint/2010/main" val="2147721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Use of Non-Human Decision Making</a:t>
            </a:r>
            <a:endParaRPr lang="en-GB" dirty="0"/>
          </a:p>
        </p:txBody>
      </p:sp>
      <p:sp>
        <p:nvSpPr>
          <p:cNvPr id="3" name="Content Placeholder 2"/>
          <p:cNvSpPr>
            <a:spLocks noGrp="1"/>
          </p:cNvSpPr>
          <p:nvPr>
            <p:ph type="body" idx="1"/>
          </p:nvPr>
        </p:nvSpPr>
        <p:spPr/>
        <p:txBody>
          <a:bodyPr/>
          <a:lstStyle/>
          <a:p>
            <a:pPr algn="ctr"/>
            <a:r>
              <a:rPr lang="en-GB" dirty="0" smtClean="0"/>
              <a:t>Video technology replay</a:t>
            </a:r>
            <a:endParaRPr lang="en-GB" dirty="0"/>
          </a:p>
        </p:txBody>
      </p:sp>
      <p:sp>
        <p:nvSpPr>
          <p:cNvPr id="4" name="Content Placeholder 3"/>
          <p:cNvSpPr>
            <a:spLocks noGrp="1"/>
          </p:cNvSpPr>
          <p:nvPr>
            <p:ph sz="half" idx="2"/>
          </p:nvPr>
        </p:nvSpPr>
        <p:spPr/>
        <p:txBody>
          <a:bodyPr>
            <a:normAutofit/>
          </a:bodyPr>
          <a:lstStyle/>
          <a:p>
            <a:pPr marL="0" indent="0">
              <a:buNone/>
            </a:pPr>
            <a:r>
              <a:rPr lang="en-GB" dirty="0" smtClean="0"/>
              <a:t>Football, Cricket, Rugby, American football</a:t>
            </a:r>
            <a:endParaRPr lang="en-GB" dirty="0"/>
          </a:p>
          <a:p>
            <a:pPr marL="0" indent="0">
              <a:buNone/>
            </a:pPr>
            <a:endParaRPr lang="en-GB" dirty="0" smtClean="0"/>
          </a:p>
          <a:p>
            <a:pPr marL="0" indent="0">
              <a:buNone/>
            </a:pPr>
            <a:r>
              <a:rPr lang="en-GB" dirty="0" smtClean="0"/>
              <a:t>Benefits?</a:t>
            </a:r>
          </a:p>
          <a:p>
            <a:pPr marL="0" indent="0">
              <a:buNone/>
            </a:pPr>
            <a:endParaRPr lang="en-GB" dirty="0"/>
          </a:p>
          <a:p>
            <a:pPr marL="0" indent="0">
              <a:buNone/>
            </a:pPr>
            <a:endParaRPr lang="en-GB" dirty="0" smtClean="0"/>
          </a:p>
          <a:p>
            <a:pPr marL="0" indent="0">
              <a:buNone/>
            </a:pPr>
            <a:r>
              <a:rPr lang="en-GB" dirty="0" smtClean="0"/>
              <a:t>Limitation?</a:t>
            </a:r>
            <a:endParaRPr lang="en-GB" dirty="0"/>
          </a:p>
        </p:txBody>
      </p:sp>
      <p:sp>
        <p:nvSpPr>
          <p:cNvPr id="5" name="Text Placeholder 4"/>
          <p:cNvSpPr>
            <a:spLocks noGrp="1"/>
          </p:cNvSpPr>
          <p:nvPr>
            <p:ph type="body" sz="quarter" idx="3"/>
          </p:nvPr>
        </p:nvSpPr>
        <p:spPr/>
        <p:txBody>
          <a:bodyPr/>
          <a:lstStyle/>
          <a:p>
            <a:pPr algn="ctr"/>
            <a:r>
              <a:rPr lang="en-GB" dirty="0" smtClean="0"/>
              <a:t>Line Judgement </a:t>
            </a:r>
            <a:endParaRPr lang="en-GB" dirty="0"/>
          </a:p>
        </p:txBody>
      </p:sp>
      <p:sp>
        <p:nvSpPr>
          <p:cNvPr id="6" name="Content Placeholder 5"/>
          <p:cNvSpPr>
            <a:spLocks noGrp="1"/>
          </p:cNvSpPr>
          <p:nvPr>
            <p:ph sz="quarter" idx="4"/>
          </p:nvPr>
        </p:nvSpPr>
        <p:spPr/>
        <p:txBody>
          <a:bodyPr/>
          <a:lstStyle/>
          <a:p>
            <a:pPr marL="0" indent="0">
              <a:buNone/>
            </a:pPr>
            <a:r>
              <a:rPr lang="en-GB" dirty="0" smtClean="0"/>
              <a:t>Football, Cricket, Rugby, American football, Tennis, rowing, sprinting</a:t>
            </a:r>
          </a:p>
          <a:p>
            <a:pPr marL="0" indent="0">
              <a:buNone/>
            </a:pPr>
            <a:endParaRPr lang="en-GB" dirty="0" smtClean="0"/>
          </a:p>
          <a:p>
            <a:pPr marL="0" indent="0">
              <a:buNone/>
            </a:pPr>
            <a:r>
              <a:rPr lang="en-GB" dirty="0" smtClean="0"/>
              <a:t>Benefits?</a:t>
            </a:r>
          </a:p>
          <a:p>
            <a:pPr marL="0" indent="0">
              <a:buNone/>
            </a:pPr>
            <a:endParaRPr lang="en-GB" dirty="0" smtClean="0"/>
          </a:p>
          <a:p>
            <a:pPr marL="0" indent="0">
              <a:buNone/>
            </a:pPr>
            <a:endParaRPr lang="en-GB" dirty="0" smtClean="0"/>
          </a:p>
          <a:p>
            <a:pPr marL="0" indent="0">
              <a:buNone/>
            </a:pPr>
            <a:r>
              <a:rPr lang="en-GB" dirty="0" smtClean="0"/>
              <a:t>Limitation?</a:t>
            </a:r>
          </a:p>
          <a:p>
            <a:pPr marL="0" indent="0">
              <a:buNone/>
            </a:pPr>
            <a:endParaRPr lang="en-GB" dirty="0" smtClean="0"/>
          </a:p>
          <a:p>
            <a:endParaRPr lang="en-GB" dirty="0"/>
          </a:p>
        </p:txBody>
      </p:sp>
    </p:spTree>
    <p:extLst>
      <p:ext uri="{BB962C8B-B14F-4D97-AF65-F5344CB8AC3E}">
        <p14:creationId xmlns:p14="http://schemas.microsoft.com/office/powerpoint/2010/main" val="3332756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pPr algn="ctr"/>
            <a:r>
              <a:rPr lang="en-GB" dirty="0" smtClean="0"/>
              <a:t>Re-skilling the requirement in Sports</a:t>
            </a:r>
            <a:endParaRPr lang="en-GB" dirty="0"/>
          </a:p>
        </p:txBody>
      </p:sp>
      <p:sp>
        <p:nvSpPr>
          <p:cNvPr id="8" name="Content Placeholder 7"/>
          <p:cNvSpPr>
            <a:spLocks noGrp="1"/>
          </p:cNvSpPr>
          <p:nvPr>
            <p:ph idx="1"/>
          </p:nvPr>
        </p:nvSpPr>
        <p:spPr/>
        <p:txBody>
          <a:bodyPr>
            <a:normAutofit fontScale="62500" lnSpcReduction="20000"/>
          </a:bodyPr>
          <a:lstStyle/>
          <a:p>
            <a:pPr marL="0" indent="0">
              <a:buNone/>
            </a:pPr>
            <a:r>
              <a:rPr lang="en-GB" dirty="0" smtClean="0"/>
              <a:t>New golf clubs require a different technique to hit the ball effectively </a:t>
            </a:r>
            <a:r>
              <a:rPr lang="en-GB" dirty="0" err="1" smtClean="0"/>
              <a:t>i.e</a:t>
            </a:r>
            <a:r>
              <a:rPr lang="en-GB" dirty="0" smtClean="0"/>
              <a:t> croquet style putter.</a:t>
            </a:r>
          </a:p>
          <a:p>
            <a:pPr marL="0" indent="0">
              <a:buNone/>
            </a:pPr>
            <a:endParaRPr lang="en-GB" dirty="0"/>
          </a:p>
          <a:p>
            <a:pPr marL="0" indent="0">
              <a:buNone/>
            </a:pPr>
            <a:r>
              <a:rPr lang="en-GB" dirty="0" smtClean="0"/>
              <a:t>Ice skating hinged blade design allowing the foot to rotate without the blade leaving the ice.</a:t>
            </a:r>
          </a:p>
          <a:p>
            <a:pPr marL="0" indent="0">
              <a:buNone/>
            </a:pPr>
            <a:endParaRPr lang="en-GB" dirty="0"/>
          </a:p>
          <a:p>
            <a:pPr marL="0" indent="0">
              <a:buNone/>
            </a:pPr>
            <a:r>
              <a:rPr lang="en-GB" dirty="0" smtClean="0"/>
              <a:t>Larger headed rackets in tennis increase the speed of the ball resulting in a more effective serve and volley game – serve in excess of 140mph.</a:t>
            </a:r>
          </a:p>
          <a:p>
            <a:pPr marL="0" indent="0">
              <a:buNone/>
            </a:pPr>
            <a:endParaRPr lang="en-GB" dirty="0"/>
          </a:p>
          <a:p>
            <a:pPr marL="0" indent="0">
              <a:buNone/>
            </a:pPr>
            <a:r>
              <a:rPr lang="en-GB" dirty="0" smtClean="0"/>
              <a:t>Digging a hole for the pole in poll vault.</a:t>
            </a:r>
          </a:p>
          <a:p>
            <a:pPr marL="0" indent="0">
              <a:buNone/>
            </a:pPr>
            <a:endParaRPr lang="en-GB" dirty="0"/>
          </a:p>
          <a:p>
            <a:pPr marL="0" indent="0">
              <a:buNone/>
            </a:pPr>
            <a:r>
              <a:rPr lang="en-GB" dirty="0" smtClean="0"/>
              <a:t>Bike design and cycling body position – Graham </a:t>
            </a:r>
            <a:r>
              <a:rPr lang="en-GB" dirty="0" err="1"/>
              <a:t>O</a:t>
            </a:r>
            <a:r>
              <a:rPr lang="en-GB" dirty="0" err="1" smtClean="0"/>
              <a:t>bree</a:t>
            </a:r>
            <a:r>
              <a:rPr lang="en-GB" dirty="0" smtClean="0"/>
              <a:t>.</a:t>
            </a:r>
          </a:p>
          <a:p>
            <a:pPr marL="0" indent="0">
              <a:buNone/>
            </a:pPr>
            <a:endParaRPr lang="en-GB" dirty="0"/>
          </a:p>
          <a:p>
            <a:pPr marL="0" indent="0">
              <a:buNone/>
            </a:pPr>
            <a:r>
              <a:rPr lang="en-GB" dirty="0" smtClean="0"/>
              <a:t>Use of chip timing system rather than first passed the line affect tactical racing.</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643329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De-skilling the requirements for sports </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Depth finders in fishing &amp; use of ultrasound technologies.</a:t>
            </a:r>
          </a:p>
          <a:p>
            <a:pPr marL="0" indent="0">
              <a:buNone/>
            </a:pPr>
            <a:endParaRPr lang="en-GB" dirty="0"/>
          </a:p>
          <a:p>
            <a:pPr marL="0" indent="0">
              <a:buNone/>
            </a:pPr>
            <a:r>
              <a:rPr lang="en-GB" dirty="0" smtClean="0"/>
              <a:t>Club head and ball technologies in golf</a:t>
            </a:r>
          </a:p>
          <a:p>
            <a:pPr marL="0" indent="0">
              <a:buNone/>
            </a:pPr>
            <a:endParaRPr lang="en-GB" dirty="0"/>
          </a:p>
          <a:p>
            <a:pPr marL="0" indent="0">
              <a:buNone/>
            </a:pPr>
            <a:r>
              <a:rPr lang="en-GB" dirty="0" smtClean="0"/>
              <a:t>Balance weights in archery</a:t>
            </a:r>
          </a:p>
          <a:p>
            <a:pPr marL="0" indent="0">
              <a:buNone/>
            </a:pPr>
            <a:endParaRPr lang="en-GB" dirty="0"/>
          </a:p>
          <a:p>
            <a:pPr marL="0" indent="0">
              <a:buNone/>
            </a:pPr>
            <a:r>
              <a:rPr lang="en-GB" dirty="0" smtClean="0"/>
              <a:t>Use of sights in shooting / biathlon</a:t>
            </a:r>
          </a:p>
          <a:p>
            <a:pPr marL="0" indent="0">
              <a:buNone/>
            </a:pPr>
            <a:endParaRPr lang="en-GB" dirty="0"/>
          </a:p>
          <a:p>
            <a:pPr marL="0" indent="0">
              <a:buNone/>
            </a:pPr>
            <a:r>
              <a:rPr lang="en-GB" dirty="0" smtClean="0"/>
              <a:t>Biggest sweet sport in </a:t>
            </a:r>
            <a:r>
              <a:rPr lang="en-GB" dirty="0" err="1" smtClean="0"/>
              <a:t>tenis</a:t>
            </a:r>
            <a:r>
              <a:rPr lang="en-GB" dirty="0" smtClean="0"/>
              <a:t> and squash rackets</a:t>
            </a:r>
            <a:endParaRPr lang="en-GB" dirty="0"/>
          </a:p>
        </p:txBody>
      </p:sp>
    </p:spTree>
    <p:extLst>
      <p:ext uri="{BB962C8B-B14F-4D97-AF65-F5344CB8AC3E}">
        <p14:creationId xmlns:p14="http://schemas.microsoft.com/office/powerpoint/2010/main" val="31557817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Governing body Oversight</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Multiple governing bodies managing the same sport – Boxing, darts.</a:t>
            </a:r>
          </a:p>
          <a:p>
            <a:pPr marL="0" indent="0">
              <a:buNone/>
            </a:pPr>
            <a:endParaRPr lang="en-GB" dirty="0" smtClean="0"/>
          </a:p>
          <a:p>
            <a:pPr marL="0" indent="0">
              <a:buNone/>
            </a:pPr>
            <a:r>
              <a:rPr lang="en-GB" dirty="0" smtClean="0"/>
              <a:t>Vagaries of GB decisions – Hypoxic systems banned then not banned then deemed against the spirit of the sport but still not banned.</a:t>
            </a:r>
          </a:p>
          <a:p>
            <a:pPr marL="0" indent="0">
              <a:buNone/>
            </a:pPr>
            <a:endParaRPr lang="en-GB" dirty="0" smtClean="0"/>
          </a:p>
          <a:p>
            <a:pPr marL="0" indent="0">
              <a:buNone/>
            </a:pPr>
            <a:r>
              <a:rPr lang="en-GB" dirty="0" smtClean="0"/>
              <a:t>Lack of defined and proscriptive rules</a:t>
            </a:r>
          </a:p>
          <a:p>
            <a:endParaRPr lang="en-GB" dirty="0"/>
          </a:p>
          <a:p>
            <a:pPr marL="0" indent="0">
              <a:buNone/>
            </a:pPr>
            <a:r>
              <a:rPr lang="en-GB" dirty="0" smtClean="0"/>
              <a:t>Different technologies bring about similar effects but some are banned and other not i.e. hypoxic chambers v blood doping v altitude training.</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649437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ctrTitle"/>
          </p:nvPr>
        </p:nvSpPr>
        <p:spPr>
          <a:xfrm>
            <a:off x="389966" y="1458971"/>
            <a:ext cx="7901177" cy="1906071"/>
          </a:xfrm>
        </p:spPr>
        <p:txBody>
          <a:bodyPr>
            <a:normAutofit fontScale="90000"/>
          </a:bodyPr>
          <a:lstStyle/>
          <a:p>
            <a:pPr lvl="0"/>
            <a:r>
              <a:rPr lang="en-GB" sz="4875" dirty="0"/>
              <a:t>Technological Ergogenics in Football- with a focus on goal line technology</a:t>
            </a:r>
          </a:p>
        </p:txBody>
      </p:sp>
      <p:sp>
        <p:nvSpPr>
          <p:cNvPr id="3" name="Subtitle 2"/>
          <p:cNvSpPr txBox="1">
            <a:spLocks noGrp="1"/>
          </p:cNvSpPr>
          <p:nvPr>
            <p:ph type="subTitle" idx="1"/>
          </p:nvPr>
        </p:nvSpPr>
        <p:spPr>
          <a:xfrm>
            <a:off x="1813337" y="3680223"/>
            <a:ext cx="6477806" cy="733216"/>
          </a:xfrm>
        </p:spPr>
        <p:txBody>
          <a:bodyPr/>
          <a:lstStyle/>
          <a:p>
            <a:pPr lvl="0"/>
            <a:r>
              <a:rPr lang="en-GB" dirty="0" smtClean="0"/>
              <a:t>By A. Student – 80%</a:t>
            </a:r>
            <a:endParaRPr lang="en-GB" dirty="0"/>
          </a:p>
        </p:txBody>
      </p:sp>
    </p:spTree>
    <p:extLst>
      <p:ext uri="{BB962C8B-B14F-4D97-AF65-F5344CB8AC3E}">
        <p14:creationId xmlns:p14="http://schemas.microsoft.com/office/powerpoint/2010/main" val="25656607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539552" y="52685"/>
            <a:ext cx="8229600" cy="1143000"/>
          </a:xfrm>
        </p:spPr>
        <p:txBody>
          <a:bodyPr/>
          <a:lstStyle/>
          <a:p>
            <a:pPr lvl="0"/>
            <a:r>
              <a:rPr lang="en-GB" dirty="0"/>
              <a:t>Case Studies</a:t>
            </a:r>
          </a:p>
        </p:txBody>
      </p:sp>
      <p:pic>
        <p:nvPicPr>
          <p:cNvPr id="3" name="Picture 2" descr="Image result for goal line technology">
            <a:extLst>
              <a:ext uri="{FF2B5EF4-FFF2-40B4-BE49-F238E27FC236}">
                <a16:creationId xmlns:a16="http://schemas.microsoft.com/office/drawing/2014/main" id="{00000000-0000-0000-0000-000000000000}"/>
              </a:ext>
            </a:extLst>
          </p:cNvPr>
          <p:cNvPicPr>
            <a:picLocks noChangeAspect="1"/>
          </p:cNvPicPr>
          <p:nvPr/>
        </p:nvPicPr>
        <p:blipFill>
          <a:blip r:embed="rId2"/>
          <a:srcRect/>
          <a:stretch>
            <a:fillRect/>
          </a:stretch>
        </p:blipFill>
        <p:spPr>
          <a:xfrm>
            <a:off x="107504" y="1127300"/>
            <a:ext cx="3886236" cy="2571750"/>
          </a:xfrm>
          <a:prstGeom prst="rect">
            <a:avLst/>
          </a:prstGeom>
          <a:noFill/>
          <a:ln cap="flat">
            <a:noFill/>
          </a:ln>
        </p:spPr>
      </p:pic>
      <p:pic>
        <p:nvPicPr>
          <p:cNvPr id="4" name="Picture 3">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107504" y="4161403"/>
            <a:ext cx="3379121" cy="2557917"/>
          </a:xfrm>
          <a:prstGeom prst="rect">
            <a:avLst/>
          </a:prstGeom>
          <a:noFill/>
          <a:ln cap="flat">
            <a:noFill/>
          </a:ln>
        </p:spPr>
      </p:pic>
      <p:pic>
        <p:nvPicPr>
          <p:cNvPr id="5" name="Picture 4">
            <a:extLst>
              <a:ext uri="{FF2B5EF4-FFF2-40B4-BE49-F238E27FC236}">
                <a16:creationId xmlns:a16="http://schemas.microsoft.com/office/drawing/2014/main" id="{00000000-0000-0000-0000-000000000000}"/>
              </a:ext>
            </a:extLst>
          </p:cNvPr>
          <p:cNvPicPr>
            <a:picLocks noChangeAspect="1"/>
          </p:cNvPicPr>
          <p:nvPr/>
        </p:nvPicPr>
        <p:blipFill>
          <a:blip r:embed="rId4"/>
          <a:stretch>
            <a:fillRect/>
          </a:stretch>
        </p:blipFill>
        <p:spPr>
          <a:xfrm>
            <a:off x="3275856" y="4011612"/>
            <a:ext cx="2917770" cy="2557917"/>
          </a:xfrm>
          <a:prstGeom prst="rect">
            <a:avLst/>
          </a:prstGeom>
          <a:noFill/>
          <a:ln cap="flat">
            <a:noFill/>
          </a:ln>
        </p:spPr>
      </p:pic>
      <p:pic>
        <p:nvPicPr>
          <p:cNvPr id="6" name="Picture 5">
            <a:extLst>
              <a:ext uri="{FF2B5EF4-FFF2-40B4-BE49-F238E27FC236}">
                <a16:creationId xmlns:a16="http://schemas.microsoft.com/office/drawing/2014/main" id="{00000000-0000-0000-0000-000000000000}"/>
              </a:ext>
            </a:extLst>
          </p:cNvPr>
          <p:cNvPicPr>
            <a:picLocks noChangeAspect="1"/>
          </p:cNvPicPr>
          <p:nvPr/>
        </p:nvPicPr>
        <p:blipFill>
          <a:blip r:embed="rId5"/>
          <a:stretch>
            <a:fillRect/>
          </a:stretch>
        </p:blipFill>
        <p:spPr>
          <a:xfrm>
            <a:off x="3995936" y="1094839"/>
            <a:ext cx="5257761" cy="2599484"/>
          </a:xfrm>
          <a:prstGeom prst="rect">
            <a:avLst/>
          </a:prstGeom>
          <a:noFill/>
          <a:ln cap="flat">
            <a:noFill/>
          </a:ln>
        </p:spPr>
      </p:pic>
      <p:pic>
        <p:nvPicPr>
          <p:cNvPr id="7" name="Picture 6">
            <a:extLst>
              <a:ext uri="{FF2B5EF4-FFF2-40B4-BE49-F238E27FC236}">
                <a16:creationId xmlns:a16="http://schemas.microsoft.com/office/drawing/2014/main" id="{00000000-0000-0000-0000-000000000000}"/>
              </a:ext>
            </a:extLst>
          </p:cNvPr>
          <p:cNvPicPr>
            <a:picLocks noChangeAspect="1"/>
          </p:cNvPicPr>
          <p:nvPr/>
        </p:nvPicPr>
        <p:blipFill>
          <a:blip r:embed="rId6"/>
          <a:stretch>
            <a:fillRect/>
          </a:stretch>
        </p:blipFill>
        <p:spPr>
          <a:xfrm>
            <a:off x="6330837" y="4164977"/>
            <a:ext cx="2847105" cy="2530184"/>
          </a:xfrm>
          <a:prstGeom prst="rect">
            <a:avLst/>
          </a:prstGeom>
          <a:noFill/>
          <a:ln cap="flat">
            <a:noFill/>
          </a:ln>
        </p:spPr>
      </p:pic>
    </p:spTree>
    <p:extLst>
      <p:ext uri="{BB962C8B-B14F-4D97-AF65-F5344CB8AC3E}">
        <p14:creationId xmlns:p14="http://schemas.microsoft.com/office/powerpoint/2010/main" val="25850014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827584" y="332656"/>
            <a:ext cx="7202456" cy="720080"/>
          </a:xfrm>
        </p:spPr>
        <p:txBody>
          <a:bodyPr>
            <a:normAutofit fontScale="90000"/>
          </a:bodyPr>
          <a:lstStyle/>
          <a:p>
            <a:pPr lvl="0"/>
            <a:r>
              <a:rPr lang="en-GB" dirty="0"/>
              <a:t>Introduction</a:t>
            </a:r>
          </a:p>
        </p:txBody>
      </p:sp>
      <p:sp>
        <p:nvSpPr>
          <p:cNvPr id="3" name="TextBox 3"/>
          <p:cNvSpPr txBox="1"/>
          <p:nvPr/>
        </p:nvSpPr>
        <p:spPr>
          <a:xfrm>
            <a:off x="422467" y="1591851"/>
            <a:ext cx="7905401" cy="4408899"/>
          </a:xfrm>
          <a:prstGeom prst="rect">
            <a:avLst/>
          </a:prstGeom>
          <a:noFill/>
          <a:ln cap="flat">
            <a:noFill/>
          </a:ln>
        </p:spPr>
        <p:txBody>
          <a:bodyPr vert="horz" wrap="square" lIns="68580" tIns="34290" rIns="68580" bIns="34290" anchor="t" anchorCtr="0" compatLnSpc="1">
            <a:spAutoFit/>
          </a:bodyPr>
          <a:lstStyle/>
          <a:p>
            <a:pPr marL="214313" indent="-214313" defTabSz="342900">
              <a:buSzPct val="100000"/>
              <a:buFont typeface="Wingdings" pitchFamily="2"/>
              <a:buChar char="v"/>
              <a:defRPr sz="1800" b="0" i="0" u="none" strike="noStrike" kern="0" cap="none" spc="0" baseline="0">
                <a:solidFill>
                  <a:srgbClr val="000000"/>
                </a:solidFill>
                <a:uFillTx/>
              </a:defRPr>
            </a:pPr>
            <a:r>
              <a:rPr lang="en-GB" sz="1500" dirty="0">
                <a:solidFill>
                  <a:srgbClr val="000000"/>
                </a:solidFill>
                <a:latin typeface="Calibri"/>
              </a:rPr>
              <a:t>Technological ergogenics in football have become more prevalent in the last decade due to the increasing amount of money at stake for football clubs.</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50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1500" dirty="0">
                <a:solidFill>
                  <a:srgbClr val="000000"/>
                </a:solidFill>
                <a:latin typeface="Calibri"/>
              </a:rPr>
              <a:t>Technological ergogenics in football include football boots, analysis and goal line technology/refereeing.</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50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1500" dirty="0">
                <a:solidFill>
                  <a:srgbClr val="000000"/>
                </a:solidFill>
                <a:latin typeface="Calibri"/>
              </a:rPr>
              <a:t>Changes or introductions of technology or equipment can effect how a sport is played or it can influence its performances (Dyer, 2015)</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50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1500" dirty="0">
                <a:solidFill>
                  <a:srgbClr val="000000"/>
                </a:solidFill>
                <a:latin typeface="Calibri"/>
              </a:rPr>
              <a:t>It has been claimed that any significant gains in the future will be a result of the technical innovation (</a:t>
            </a:r>
            <a:r>
              <a:rPr lang="en-GB" sz="1500" dirty="0" err="1">
                <a:solidFill>
                  <a:srgbClr val="000000"/>
                </a:solidFill>
                <a:latin typeface="Calibri"/>
              </a:rPr>
              <a:t>Balmer</a:t>
            </a:r>
            <a:r>
              <a:rPr lang="en-GB" sz="1500" dirty="0">
                <a:solidFill>
                  <a:srgbClr val="000000"/>
                </a:solidFill>
                <a:latin typeface="Calibri"/>
              </a:rPr>
              <a:t> et al, 2011)</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50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1500" dirty="0">
                <a:solidFill>
                  <a:srgbClr val="000000"/>
                </a:solidFill>
                <a:latin typeface="Calibri"/>
              </a:rPr>
              <a:t>Goal-line technology was officially adopted at the 2014 World Cup and is now being used in all the top leagues around the world. </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50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1500" dirty="0">
                <a:solidFill>
                  <a:srgbClr val="000000"/>
                </a:solidFill>
                <a:latin typeface="Calibri"/>
              </a:rPr>
              <a:t>Decisions made in a football match are crucial to the match’s outcome, specifically the football’s ultimate objective, scoring a goal (</a:t>
            </a:r>
            <a:r>
              <a:rPr lang="en-GB" sz="1500" dirty="0" err="1">
                <a:solidFill>
                  <a:srgbClr val="000000"/>
                </a:solidFill>
                <a:latin typeface="Calibri"/>
              </a:rPr>
              <a:t>Pires</a:t>
            </a:r>
            <a:r>
              <a:rPr lang="en-GB" sz="1500" dirty="0">
                <a:solidFill>
                  <a:srgbClr val="000000"/>
                </a:solidFill>
                <a:latin typeface="Calibri"/>
              </a:rPr>
              <a:t> and Santos, 2018).</a:t>
            </a:r>
          </a:p>
          <a:p>
            <a:pPr defTabSz="342900">
              <a:defRPr sz="1800" b="0" i="0" u="none" strike="noStrike" kern="0" cap="none" spc="0" baseline="0">
                <a:solidFill>
                  <a:srgbClr val="000000"/>
                </a:solidFill>
                <a:uFillTx/>
              </a:defRPr>
            </a:pPr>
            <a:endParaRPr lang="en-GB" sz="1350" dirty="0">
              <a:solidFill>
                <a:srgbClr val="000000"/>
              </a:solidFill>
              <a:latin typeface="Calibri"/>
            </a:endParaRPr>
          </a:p>
          <a:p>
            <a:pPr defTabSz="342900">
              <a:defRPr sz="1800" b="0" i="0" u="none" strike="noStrike" kern="0" cap="none" spc="0" baseline="0">
                <a:solidFill>
                  <a:srgbClr val="000000"/>
                </a:solidFill>
                <a:uFillTx/>
              </a:defRPr>
            </a:pPr>
            <a:endParaRPr lang="en-GB" sz="1350" dirty="0">
              <a:solidFill>
                <a:srgbClr val="000000"/>
              </a:solidFill>
              <a:latin typeface="Calibri"/>
            </a:endParaRPr>
          </a:p>
        </p:txBody>
      </p:sp>
    </p:spTree>
    <p:extLst>
      <p:ext uri="{BB962C8B-B14F-4D97-AF65-F5344CB8AC3E}">
        <p14:creationId xmlns:p14="http://schemas.microsoft.com/office/powerpoint/2010/main" val="26230711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dirty="0"/>
              <a:t>Theory behind </a:t>
            </a:r>
            <a:r>
              <a:rPr lang="en-GB" dirty="0" smtClean="0"/>
              <a:t>GLT</a:t>
            </a:r>
            <a:endParaRPr lang="en-GB" dirty="0"/>
          </a:p>
        </p:txBody>
      </p:sp>
      <p:sp>
        <p:nvSpPr>
          <p:cNvPr id="3" name="TextBox 4"/>
          <p:cNvSpPr txBox="1"/>
          <p:nvPr/>
        </p:nvSpPr>
        <p:spPr>
          <a:xfrm>
            <a:off x="447642" y="2283610"/>
            <a:ext cx="7850565" cy="3831818"/>
          </a:xfrm>
          <a:prstGeom prst="rect">
            <a:avLst/>
          </a:prstGeom>
          <a:noFill/>
          <a:ln cap="flat">
            <a:noFill/>
          </a:ln>
        </p:spPr>
        <p:txBody>
          <a:bodyPr vert="horz" wrap="square" lIns="68580" tIns="34290" rIns="68580" bIns="34290" anchor="t" anchorCtr="0" compatLnSpc="1">
            <a:spAutoFit/>
          </a:bodyPr>
          <a:lstStyle/>
          <a:p>
            <a:pPr marL="214313" indent="-214313" defTabSz="342900">
              <a:buSzPct val="100000"/>
              <a:buFont typeface="Wingdings" pitchFamily="2"/>
              <a:buChar char="v"/>
              <a:defRPr sz="1800" b="0" i="0" u="none" strike="noStrike" kern="0" cap="none" spc="0" baseline="0">
                <a:solidFill>
                  <a:srgbClr val="000000"/>
                </a:solidFill>
                <a:uFillTx/>
              </a:defRPr>
            </a:pPr>
            <a:r>
              <a:rPr lang="en-GB" sz="1200">
                <a:solidFill>
                  <a:srgbClr val="000000"/>
                </a:solidFill>
                <a:latin typeface="Calibri"/>
                <a:hlinkClick r:id="rId2"/>
              </a:rPr>
              <a:t>GLT monitors the ball’s bath to detect when the ball passes over the goal line. </a:t>
            </a:r>
            <a:endParaRPr lang="en-GB" sz="120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20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1200">
                <a:solidFill>
                  <a:srgbClr val="000000"/>
                </a:solidFill>
                <a:latin typeface="Calibri"/>
              </a:rPr>
              <a:t>The referee will wear a watch and the GLT will send an alert to the referees watch if the ball has crossed the line.</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20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1200">
                <a:solidFill>
                  <a:srgbClr val="000000"/>
                </a:solidFill>
                <a:latin typeface="Calibri"/>
              </a:rPr>
              <a:t>In 2011, FIFA tested nine different goal line technology systems which included a mixture of camera-based systems and sensor-based systems.</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20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1200">
                <a:solidFill>
                  <a:srgbClr val="000000"/>
                </a:solidFill>
                <a:latin typeface="Calibri"/>
              </a:rPr>
              <a:t>FIFA chose to go with a camera-based system because a sensor-based system would’ve meant that they would’ve had to make changes to the balls and field. </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20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1200">
                <a:solidFill>
                  <a:srgbClr val="000000"/>
                </a:solidFill>
                <a:latin typeface="Calibri"/>
              </a:rPr>
              <a:t>GLT uses 14 high-speed cameras and these cameras operate at up to 500 frames per second so that they can capture a 3D position of the ball in the air and on the field.</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20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1200">
                <a:solidFill>
                  <a:srgbClr val="000000"/>
                </a:solidFill>
                <a:latin typeface="Calibri"/>
              </a:rPr>
              <a:t>The cameras are linked through a fibre-optic cable to an image processing computer system, which tracks the movement of every object and then filters out everything except the ball.</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20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1200">
                <a:solidFill>
                  <a:srgbClr val="000000"/>
                </a:solidFill>
                <a:latin typeface="Calibri"/>
              </a:rPr>
              <a:t>GLT can determine the balls position with a precision of a few millimetres. </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350">
              <a:solidFill>
                <a:srgbClr val="000000"/>
              </a:solidFill>
              <a:latin typeface="Calibri"/>
            </a:endParaRPr>
          </a:p>
          <a:p>
            <a:pPr defTabSz="342900">
              <a:defRPr sz="1800" b="0" i="0" u="none" strike="noStrike" kern="0" cap="none" spc="0" baseline="0">
                <a:solidFill>
                  <a:srgbClr val="000000"/>
                </a:solidFill>
                <a:uFillTx/>
              </a:defRPr>
            </a:pPr>
            <a:r>
              <a:rPr lang="en-GB" sz="1350">
                <a:solidFill>
                  <a:srgbClr val="000000"/>
                </a:solidFill>
                <a:latin typeface="Calibri"/>
              </a:rPr>
              <a:t>Bojanova (2014)</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350">
              <a:solidFill>
                <a:srgbClr val="000000"/>
              </a:solidFill>
              <a:latin typeface="Calibri"/>
            </a:endParaRPr>
          </a:p>
        </p:txBody>
      </p:sp>
    </p:spTree>
    <p:extLst>
      <p:ext uri="{BB962C8B-B14F-4D97-AF65-F5344CB8AC3E}">
        <p14:creationId xmlns:p14="http://schemas.microsoft.com/office/powerpoint/2010/main" val="41503664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Case Studies</a:t>
            </a:r>
          </a:p>
        </p:txBody>
      </p:sp>
      <p:sp>
        <p:nvSpPr>
          <p:cNvPr id="3" name="TextBox 3"/>
          <p:cNvSpPr txBox="1"/>
          <p:nvPr/>
        </p:nvSpPr>
        <p:spPr>
          <a:xfrm>
            <a:off x="611560" y="1196752"/>
            <a:ext cx="7680158" cy="2285241"/>
          </a:xfrm>
          <a:prstGeom prst="rect">
            <a:avLst/>
          </a:prstGeom>
          <a:noFill/>
          <a:ln cap="flat">
            <a:noFill/>
          </a:ln>
        </p:spPr>
        <p:txBody>
          <a:bodyPr vert="horz" wrap="square" lIns="68580" tIns="34290" rIns="68580" bIns="34290" anchor="t" anchorCtr="0" compatLnSpc="1">
            <a:spAutoFit/>
          </a:bodyPr>
          <a:lstStyle/>
          <a:p>
            <a:pPr marL="214313" indent="-214313" defTabSz="342900">
              <a:buSzPct val="100000"/>
              <a:buFont typeface="Wingdings" pitchFamily="2"/>
              <a:buChar char="v"/>
              <a:defRPr sz="1800" b="0" i="0" u="none" strike="noStrike" kern="0" cap="none" spc="0" baseline="0">
                <a:solidFill>
                  <a:srgbClr val="000000"/>
                </a:solidFill>
                <a:uFillTx/>
              </a:defRPr>
            </a:pPr>
            <a:r>
              <a:rPr lang="en-GB" sz="1600" dirty="0">
                <a:solidFill>
                  <a:srgbClr val="000000"/>
                </a:solidFill>
                <a:latin typeface="Calibri"/>
              </a:rPr>
              <a:t>Frank Lampard goal not given against Germany in the 2010 </a:t>
            </a:r>
            <a:r>
              <a:rPr lang="en-GB" sz="1600" dirty="0">
                <a:solidFill>
                  <a:srgbClr val="000000"/>
                </a:solidFill>
                <a:latin typeface="Calibri"/>
                <a:hlinkClick r:id="rId2"/>
              </a:rPr>
              <a:t>FIFA World Cup</a:t>
            </a:r>
            <a:r>
              <a:rPr lang="en-GB" sz="1600" dirty="0">
                <a:solidFill>
                  <a:srgbClr val="000000"/>
                </a:solidFill>
                <a:latin typeface="Calibri"/>
              </a:rPr>
              <a:t>.</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60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1600" dirty="0">
                <a:solidFill>
                  <a:srgbClr val="000000"/>
                </a:solidFill>
                <a:latin typeface="Calibri"/>
                <a:hlinkClick r:id="rId3"/>
              </a:rPr>
              <a:t>Man City v Liverpool</a:t>
            </a:r>
            <a:r>
              <a:rPr lang="en-GB" sz="1600" dirty="0">
                <a:solidFill>
                  <a:srgbClr val="000000"/>
                </a:solidFill>
                <a:latin typeface="Calibri"/>
              </a:rPr>
              <a:t>, the goal was correctly not given thanks to the accuracy of goal-line technology.</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60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1600" dirty="0">
                <a:solidFill>
                  <a:srgbClr val="000000"/>
                </a:solidFill>
                <a:latin typeface="Calibri"/>
                <a:hlinkClick r:id="rId4"/>
              </a:rPr>
              <a:t>Arsenal v Swansea</a:t>
            </a:r>
            <a:r>
              <a:rPr lang="en-GB" sz="1600" dirty="0">
                <a:solidFill>
                  <a:srgbClr val="000000"/>
                </a:solidFill>
                <a:latin typeface="Calibri"/>
              </a:rPr>
              <a:t>, the goal was correctly given due to goal-line technology.</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60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1600" dirty="0">
                <a:solidFill>
                  <a:srgbClr val="000000"/>
                </a:solidFill>
                <a:latin typeface="Calibri"/>
                <a:hlinkClick r:id="rId5"/>
              </a:rPr>
              <a:t>Roma v </a:t>
            </a:r>
            <a:r>
              <a:rPr lang="en-GB" sz="1600" dirty="0" err="1">
                <a:solidFill>
                  <a:srgbClr val="000000"/>
                </a:solidFill>
                <a:latin typeface="Calibri"/>
                <a:hlinkClick r:id="rId5"/>
              </a:rPr>
              <a:t>Sassuolo</a:t>
            </a:r>
            <a:r>
              <a:rPr lang="en-GB" sz="1600" dirty="0">
                <a:solidFill>
                  <a:srgbClr val="000000"/>
                </a:solidFill>
                <a:latin typeface="Calibri"/>
              </a:rPr>
              <a:t>, the goal was correctly not given even though the ball looked over the line, goal line technology proved the ball did not cross the line</a:t>
            </a:r>
            <a:r>
              <a:rPr lang="en-GB" sz="1350" dirty="0">
                <a:solidFill>
                  <a:srgbClr val="000000"/>
                </a:solidFill>
                <a:latin typeface="Calibri"/>
              </a:rPr>
              <a:t>.</a:t>
            </a:r>
          </a:p>
        </p:txBody>
      </p:sp>
      <p:pic>
        <p:nvPicPr>
          <p:cNvPr id="4" name="Picture 2" descr="Image result for lampard ghost goal">
            <a:extLst>
              <a:ext uri="{FF2B5EF4-FFF2-40B4-BE49-F238E27FC236}">
                <a16:creationId xmlns:a16="http://schemas.microsoft.com/office/drawing/2014/main" id="{00000000-0000-0000-0000-000000000000}"/>
              </a:ext>
            </a:extLst>
          </p:cNvPr>
          <p:cNvPicPr>
            <a:picLocks noChangeAspect="1"/>
          </p:cNvPicPr>
          <p:nvPr/>
        </p:nvPicPr>
        <p:blipFill>
          <a:blip r:embed="rId6"/>
          <a:srcRect/>
          <a:stretch>
            <a:fillRect/>
          </a:stretch>
        </p:blipFill>
        <p:spPr>
          <a:xfrm>
            <a:off x="822960" y="3993852"/>
            <a:ext cx="3257178" cy="2171452"/>
          </a:xfrm>
          <a:prstGeom prst="rect">
            <a:avLst/>
          </a:prstGeom>
          <a:noFill/>
          <a:ln cap="flat">
            <a:noFill/>
          </a:ln>
        </p:spPr>
      </p:pic>
      <p:pic>
        <p:nvPicPr>
          <p:cNvPr id="5" name="Picture 4" descr="Image result for goal line technology">
            <a:extLst>
              <a:ext uri="{FF2B5EF4-FFF2-40B4-BE49-F238E27FC236}">
                <a16:creationId xmlns:a16="http://schemas.microsoft.com/office/drawing/2014/main" id="{00000000-0000-0000-0000-000000000000}"/>
              </a:ext>
            </a:extLst>
          </p:cNvPr>
          <p:cNvPicPr>
            <a:picLocks noChangeAspect="1"/>
          </p:cNvPicPr>
          <p:nvPr/>
        </p:nvPicPr>
        <p:blipFill>
          <a:blip r:embed="rId7"/>
          <a:srcRect/>
          <a:stretch>
            <a:fillRect/>
          </a:stretch>
        </p:blipFill>
        <p:spPr>
          <a:xfrm>
            <a:off x="4716015" y="3942680"/>
            <a:ext cx="3906897" cy="2192745"/>
          </a:xfrm>
          <a:prstGeom prst="rect">
            <a:avLst/>
          </a:prstGeom>
          <a:noFill/>
          <a:ln cap="flat">
            <a:noFill/>
          </a:ln>
        </p:spPr>
      </p:pic>
    </p:spTree>
    <p:extLst>
      <p:ext uri="{BB962C8B-B14F-4D97-AF65-F5344CB8AC3E}">
        <p14:creationId xmlns:p14="http://schemas.microsoft.com/office/powerpoint/2010/main" val="40851217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Positive Outcomes</a:t>
            </a:r>
          </a:p>
        </p:txBody>
      </p:sp>
      <p:sp>
        <p:nvSpPr>
          <p:cNvPr id="3" name="TextBox 3"/>
          <p:cNvSpPr txBox="1"/>
          <p:nvPr/>
        </p:nvSpPr>
        <p:spPr>
          <a:xfrm>
            <a:off x="441715" y="1417638"/>
            <a:ext cx="7955280" cy="6486391"/>
          </a:xfrm>
          <a:prstGeom prst="rect">
            <a:avLst/>
          </a:prstGeom>
          <a:noFill/>
          <a:ln cap="flat">
            <a:noFill/>
          </a:ln>
        </p:spPr>
        <p:txBody>
          <a:bodyPr vert="horz" wrap="square" lIns="68580" tIns="34290" rIns="68580" bIns="34290" anchor="t" anchorCtr="0" compatLnSpc="1">
            <a:spAutoFit/>
          </a:bodyPr>
          <a:lstStyle/>
          <a:p>
            <a:pPr marL="214313" indent="-214313" defTabSz="342900">
              <a:buSzPct val="100000"/>
              <a:buFont typeface="Wingdings" pitchFamily="2"/>
              <a:buChar char="v"/>
              <a:defRPr sz="1800" b="0" i="0" u="none" strike="noStrike" kern="0" cap="none" spc="0" baseline="0">
                <a:solidFill>
                  <a:srgbClr val="000000"/>
                </a:solidFill>
                <a:uFillTx/>
              </a:defRPr>
            </a:pPr>
            <a:r>
              <a:rPr lang="en-GB" sz="2400" dirty="0">
                <a:solidFill>
                  <a:srgbClr val="000000"/>
                </a:solidFill>
                <a:latin typeface="Calibri"/>
              </a:rPr>
              <a:t>There is a definitive decision on whether there is a goal or not.</a:t>
            </a:r>
          </a:p>
          <a:p>
            <a:pPr defTabSz="342900">
              <a:defRPr sz="1800" b="0" i="0" u="none" strike="noStrike" kern="0" cap="none" spc="0" baseline="0">
                <a:solidFill>
                  <a:srgbClr val="000000"/>
                </a:solidFill>
                <a:uFillTx/>
              </a:defRPr>
            </a:pPr>
            <a:endParaRPr lang="en-GB" sz="240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2400" dirty="0">
                <a:solidFill>
                  <a:srgbClr val="000000"/>
                </a:solidFill>
                <a:latin typeface="Calibri"/>
              </a:rPr>
              <a:t>There is less pressure on the officials because they won’t have to make a guess on whether the ball was over the line if they are unsure.</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240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2400" dirty="0">
                <a:solidFill>
                  <a:srgbClr val="000000"/>
                </a:solidFill>
                <a:latin typeface="Calibri"/>
              </a:rPr>
              <a:t>Less controversy and talking points about goal line decisions after games.</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240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2400" dirty="0">
                <a:solidFill>
                  <a:srgbClr val="000000"/>
                </a:solidFill>
                <a:latin typeface="Calibri"/>
              </a:rPr>
              <a:t>Decisions are quick and easy and do not interrupt the game.</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240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2400" dirty="0">
                <a:solidFill>
                  <a:srgbClr val="000000"/>
                </a:solidFill>
                <a:latin typeface="Calibri"/>
              </a:rPr>
              <a:t>Makes the game fair and the players know that the decisions will be correct.</a:t>
            </a:r>
          </a:p>
          <a:p>
            <a:pPr defTabSz="342900">
              <a:defRPr sz="1800" b="0" i="0" u="none" strike="noStrike" kern="0" cap="none" spc="0" baseline="0">
                <a:solidFill>
                  <a:srgbClr val="000000"/>
                </a:solidFill>
                <a:uFillTx/>
              </a:defRPr>
            </a:pPr>
            <a:endParaRPr lang="en-GB" sz="135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35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35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35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35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350" dirty="0">
              <a:solidFill>
                <a:srgbClr val="000000"/>
              </a:solidFill>
              <a:latin typeface="Calibri"/>
            </a:endParaRPr>
          </a:p>
        </p:txBody>
      </p:sp>
    </p:spTree>
    <p:extLst>
      <p:ext uri="{BB962C8B-B14F-4D97-AF65-F5344CB8AC3E}">
        <p14:creationId xmlns:p14="http://schemas.microsoft.com/office/powerpoint/2010/main" val="42526190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Literature</a:t>
            </a:r>
          </a:p>
        </p:txBody>
      </p:sp>
      <p:sp>
        <p:nvSpPr>
          <p:cNvPr id="3" name="TextBox 3"/>
          <p:cNvSpPr txBox="1"/>
          <p:nvPr/>
        </p:nvSpPr>
        <p:spPr>
          <a:xfrm>
            <a:off x="179512" y="1340768"/>
            <a:ext cx="8204664" cy="4916731"/>
          </a:xfrm>
          <a:prstGeom prst="rect">
            <a:avLst/>
          </a:prstGeom>
          <a:noFill/>
          <a:ln cap="flat">
            <a:noFill/>
          </a:ln>
        </p:spPr>
        <p:txBody>
          <a:bodyPr vert="horz" wrap="square" lIns="68580" tIns="34290" rIns="68580" bIns="34290" anchor="t" anchorCtr="0" compatLnSpc="1">
            <a:spAutoFit/>
          </a:bodyPr>
          <a:lstStyle/>
          <a:p>
            <a:pPr marL="214313" indent="-214313" defTabSz="342900">
              <a:buSzPct val="100000"/>
              <a:buFont typeface="Wingdings" pitchFamily="2"/>
              <a:buChar char="v"/>
              <a:defRPr sz="1800" b="0" i="0" u="none" strike="noStrike" kern="0" cap="none" spc="0" baseline="0">
                <a:solidFill>
                  <a:srgbClr val="000000"/>
                </a:solidFill>
                <a:uFillTx/>
              </a:defRPr>
            </a:pPr>
            <a:r>
              <a:rPr lang="en-GB" dirty="0">
                <a:solidFill>
                  <a:srgbClr val="000000"/>
                </a:solidFill>
                <a:latin typeface="Calibri"/>
              </a:rPr>
              <a:t>The results from two surveys showed that 75% of football fans were in favour of goal line technology (GLT</a:t>
            </a:r>
            <a:r>
              <a:rPr lang="en-GB" kern="0" dirty="0">
                <a:solidFill>
                  <a:srgbClr val="000000"/>
                </a:solidFill>
                <a:latin typeface="Calibri"/>
              </a:rPr>
              <a:t>)</a:t>
            </a:r>
            <a:r>
              <a:rPr lang="en-GB" dirty="0">
                <a:solidFill>
                  <a:srgbClr val="000000"/>
                </a:solidFill>
                <a:latin typeface="Calibri"/>
              </a:rPr>
              <a:t> </a:t>
            </a:r>
            <a:r>
              <a:rPr lang="en-GB" dirty="0" err="1">
                <a:solidFill>
                  <a:srgbClr val="000000"/>
                </a:solidFill>
                <a:latin typeface="Calibri"/>
              </a:rPr>
              <a:t>Winand</a:t>
            </a:r>
            <a:r>
              <a:rPr lang="en-GB" dirty="0">
                <a:solidFill>
                  <a:srgbClr val="000000"/>
                </a:solidFill>
                <a:latin typeface="Calibri"/>
              </a:rPr>
              <a:t> and Fergusson (2018).</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dirty="0">
                <a:solidFill>
                  <a:srgbClr val="000000"/>
                </a:solidFill>
                <a:latin typeface="Calibri"/>
              </a:rPr>
              <a:t>A study by </a:t>
            </a:r>
            <a:r>
              <a:rPr lang="en-GB" dirty="0" err="1">
                <a:solidFill>
                  <a:srgbClr val="000000"/>
                </a:solidFill>
                <a:latin typeface="Calibri"/>
              </a:rPr>
              <a:t>Pires</a:t>
            </a:r>
            <a:r>
              <a:rPr lang="en-GB" dirty="0">
                <a:solidFill>
                  <a:srgbClr val="000000"/>
                </a:solidFill>
                <a:latin typeface="Calibri"/>
              </a:rPr>
              <a:t> and Santos (2018) showed that the two main problems with technology such as GLT is fair game/refereeing and the experience of the fans at the stadium. </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dirty="0" err="1">
                <a:solidFill>
                  <a:srgbClr val="000000"/>
                </a:solidFill>
                <a:latin typeface="Calibri"/>
              </a:rPr>
              <a:t>Spagnolo</a:t>
            </a:r>
            <a:r>
              <a:rPr lang="en-GB" dirty="0">
                <a:solidFill>
                  <a:srgbClr val="000000"/>
                </a:solidFill>
                <a:latin typeface="Calibri"/>
              </a:rPr>
              <a:t> et al (2013) say that without GLT the referee’s decision is influenced by three things and they are the referee’s position on the field, the fact that the ball can reach a speed of 120km/h which makes it impossible for humans to make a split second decision on the position of the ball, and the distance of the linesmen (35-40m) to the goal.  </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dirty="0">
                <a:solidFill>
                  <a:srgbClr val="000000"/>
                </a:solidFill>
                <a:latin typeface="Calibri"/>
              </a:rPr>
              <a:t>A wall was placed just inside the goal to test the GLT and tests were completed at night with only the stadium lighting in use and this gave a success rate of more than 92% (</a:t>
            </a:r>
            <a:r>
              <a:rPr lang="en-GB" dirty="0" err="1">
                <a:solidFill>
                  <a:srgbClr val="000000"/>
                </a:solidFill>
                <a:latin typeface="Calibri"/>
              </a:rPr>
              <a:t>Spagnolo</a:t>
            </a:r>
            <a:r>
              <a:rPr lang="en-GB" dirty="0">
                <a:solidFill>
                  <a:srgbClr val="000000"/>
                </a:solidFill>
                <a:latin typeface="Calibri"/>
              </a:rPr>
              <a:t> et al, 2013).</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35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350" dirty="0">
              <a:solidFill>
                <a:srgbClr val="000000"/>
              </a:solidFill>
              <a:latin typeface="Calibri"/>
            </a:endParaRPr>
          </a:p>
        </p:txBody>
      </p:sp>
    </p:spTree>
    <p:extLst>
      <p:ext uri="{BB962C8B-B14F-4D97-AF65-F5344CB8AC3E}">
        <p14:creationId xmlns:p14="http://schemas.microsoft.com/office/powerpoint/2010/main" val="29061918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5"/>
          <p:cNvGraphicFramePr>
            <a:graphicFrameLocks noGrp="1"/>
          </p:cNvGraphicFramePr>
          <p:nvPr>
            <p:extLst>
              <p:ext uri="{D42A27DB-BD31-4B8C-83A1-F6EECF244321}">
                <p14:modId xmlns:p14="http://schemas.microsoft.com/office/powerpoint/2010/main" val="2400656151"/>
              </p:ext>
            </p:extLst>
          </p:nvPr>
        </p:nvGraphicFramePr>
        <p:xfrm>
          <a:off x="395536" y="1196752"/>
          <a:ext cx="4032448" cy="2406540"/>
        </p:xfrm>
        <a:graphic>
          <a:graphicData uri="http://schemas.openxmlformats.org/drawingml/2006/table">
            <a:tbl>
              <a:tblPr firstRow="1" bandRow="1">
                <a:effectLst/>
                <a:tableStyleId>{5C22544A-7EE6-4342-B048-85BDC9FD1C3A}</a:tableStyleId>
              </a:tblPr>
              <a:tblGrid>
                <a:gridCol w="2016224">
                  <a:extLst>
                    <a:ext uri="{9D8B030D-6E8A-4147-A177-3AD203B41FA5}">
                      <a16:colId xmlns:a16="http://schemas.microsoft.com/office/drawing/2014/main" val="1628204723"/>
                    </a:ext>
                  </a:extLst>
                </a:gridCol>
                <a:gridCol w="2016224">
                  <a:extLst>
                    <a:ext uri="{9D8B030D-6E8A-4147-A177-3AD203B41FA5}">
                      <a16:colId xmlns:a16="http://schemas.microsoft.com/office/drawing/2014/main" val="2327016531"/>
                    </a:ext>
                  </a:extLst>
                </a:gridCol>
              </a:tblGrid>
              <a:tr h="401090">
                <a:tc>
                  <a:txBody>
                    <a:bodyPr/>
                    <a:lstStyle/>
                    <a:p>
                      <a:pPr lvl="0"/>
                      <a:r>
                        <a:rPr lang="en-GB" sz="1400"/>
                        <a:t>Test</a:t>
                      </a:r>
                    </a:p>
                  </a:txBody>
                  <a:tcPr marL="68580" marR="68580" marT="34290" marB="34290"/>
                </a:tc>
                <a:tc>
                  <a:txBody>
                    <a:bodyPr/>
                    <a:lstStyle/>
                    <a:p>
                      <a:pPr lvl="0"/>
                      <a:r>
                        <a:rPr lang="en-GB" sz="1400"/>
                        <a:t>Results</a:t>
                      </a:r>
                    </a:p>
                  </a:txBody>
                  <a:tcPr marL="68580" marR="68580" marT="34290" marB="34290"/>
                </a:tc>
                <a:extLst>
                  <a:ext uri="{0D108BD9-81ED-4DB2-BD59-A6C34878D82A}">
                    <a16:rowId xmlns:a16="http://schemas.microsoft.com/office/drawing/2014/main" val="1896045913"/>
                  </a:ext>
                </a:extLst>
              </a:tr>
              <a:tr h="401090">
                <a:tc>
                  <a:txBody>
                    <a:bodyPr/>
                    <a:lstStyle/>
                    <a:p>
                      <a:pPr lvl="0"/>
                      <a:r>
                        <a:rPr lang="en-GB" sz="1400"/>
                        <a:t>Impact Wall- Daylight</a:t>
                      </a:r>
                    </a:p>
                  </a:txBody>
                  <a:tcPr marL="68580" marR="68580" marT="34290" marB="34290"/>
                </a:tc>
                <a:tc>
                  <a:txBody>
                    <a:bodyPr/>
                    <a:lstStyle/>
                    <a:p>
                      <a:pPr lvl="0"/>
                      <a:r>
                        <a:rPr lang="en-GB" sz="1400" dirty="0"/>
                        <a:t>94%</a:t>
                      </a:r>
                    </a:p>
                  </a:txBody>
                  <a:tcPr marL="68580" marR="68580" marT="34290" marB="34290"/>
                </a:tc>
                <a:extLst>
                  <a:ext uri="{0D108BD9-81ED-4DB2-BD59-A6C34878D82A}">
                    <a16:rowId xmlns:a16="http://schemas.microsoft.com/office/drawing/2014/main" val="3654888033"/>
                  </a:ext>
                </a:extLst>
              </a:tr>
              <a:tr h="401090">
                <a:tc>
                  <a:txBody>
                    <a:bodyPr/>
                    <a:lstStyle/>
                    <a:p>
                      <a:pPr lvl="0"/>
                      <a:r>
                        <a:rPr lang="en-GB" sz="1400"/>
                        <a:t>Outer Net- Daylight</a:t>
                      </a:r>
                    </a:p>
                  </a:txBody>
                  <a:tcPr marL="68580" marR="68580" marT="34290" marB="34290"/>
                </a:tc>
                <a:tc>
                  <a:txBody>
                    <a:bodyPr/>
                    <a:lstStyle/>
                    <a:p>
                      <a:pPr lvl="0"/>
                      <a:r>
                        <a:rPr lang="en-GB" sz="1400" dirty="0"/>
                        <a:t>100%</a:t>
                      </a:r>
                    </a:p>
                  </a:txBody>
                  <a:tcPr marL="68580" marR="68580" marT="34290" marB="34290"/>
                </a:tc>
                <a:extLst>
                  <a:ext uri="{0D108BD9-81ED-4DB2-BD59-A6C34878D82A}">
                    <a16:rowId xmlns:a16="http://schemas.microsoft.com/office/drawing/2014/main" val="2132476609"/>
                  </a:ext>
                </a:extLst>
              </a:tr>
              <a:tr h="401090">
                <a:tc>
                  <a:txBody>
                    <a:bodyPr/>
                    <a:lstStyle/>
                    <a:p>
                      <a:pPr lvl="0"/>
                      <a:r>
                        <a:rPr lang="en-GB" sz="1400" dirty="0"/>
                        <a:t>Free Shots- Daylight</a:t>
                      </a:r>
                    </a:p>
                  </a:txBody>
                  <a:tcPr marL="68580" marR="68580" marT="34290" marB="34290"/>
                </a:tc>
                <a:tc>
                  <a:txBody>
                    <a:bodyPr/>
                    <a:lstStyle/>
                    <a:p>
                      <a:pPr lvl="0"/>
                      <a:r>
                        <a:rPr lang="en-GB" sz="1400" dirty="0"/>
                        <a:t>98%</a:t>
                      </a:r>
                    </a:p>
                  </a:txBody>
                  <a:tcPr marL="68580" marR="68580" marT="34290" marB="34290"/>
                </a:tc>
                <a:extLst>
                  <a:ext uri="{0D108BD9-81ED-4DB2-BD59-A6C34878D82A}">
                    <a16:rowId xmlns:a16="http://schemas.microsoft.com/office/drawing/2014/main" val="1173007875"/>
                  </a:ext>
                </a:extLst>
              </a:tr>
              <a:tr h="401090">
                <a:tc>
                  <a:txBody>
                    <a:bodyPr/>
                    <a:lstStyle/>
                    <a:p>
                      <a:pPr lvl="0"/>
                      <a:r>
                        <a:rPr lang="en-GB" sz="1400"/>
                        <a:t>Impact Wall- Night</a:t>
                      </a:r>
                    </a:p>
                  </a:txBody>
                  <a:tcPr marL="68580" marR="68580" marT="34290" marB="34290"/>
                </a:tc>
                <a:tc>
                  <a:txBody>
                    <a:bodyPr/>
                    <a:lstStyle/>
                    <a:p>
                      <a:pPr lvl="0"/>
                      <a:r>
                        <a:rPr lang="en-GB" sz="1400" dirty="0"/>
                        <a:t>90%</a:t>
                      </a:r>
                    </a:p>
                  </a:txBody>
                  <a:tcPr marL="68580" marR="68580" marT="34290" marB="34290"/>
                </a:tc>
                <a:extLst>
                  <a:ext uri="{0D108BD9-81ED-4DB2-BD59-A6C34878D82A}">
                    <a16:rowId xmlns:a16="http://schemas.microsoft.com/office/drawing/2014/main" val="2059519086"/>
                  </a:ext>
                </a:extLst>
              </a:tr>
              <a:tr h="401090">
                <a:tc>
                  <a:txBody>
                    <a:bodyPr/>
                    <a:lstStyle/>
                    <a:p>
                      <a:pPr lvl="0"/>
                      <a:r>
                        <a:rPr lang="en-GB" sz="1400"/>
                        <a:t>Free Shots- Night</a:t>
                      </a:r>
                    </a:p>
                  </a:txBody>
                  <a:tcPr marL="68580" marR="68580" marT="34290" marB="34290"/>
                </a:tc>
                <a:tc>
                  <a:txBody>
                    <a:bodyPr/>
                    <a:lstStyle/>
                    <a:p>
                      <a:pPr lvl="0"/>
                      <a:r>
                        <a:rPr lang="en-GB" sz="1400" dirty="0"/>
                        <a:t>89%</a:t>
                      </a:r>
                    </a:p>
                  </a:txBody>
                  <a:tcPr marL="68580" marR="68580" marT="34290" marB="34290"/>
                </a:tc>
                <a:extLst>
                  <a:ext uri="{0D108BD9-81ED-4DB2-BD59-A6C34878D82A}">
                    <a16:rowId xmlns:a16="http://schemas.microsoft.com/office/drawing/2014/main" val="1416990202"/>
                  </a:ext>
                </a:extLst>
              </a:tr>
            </a:tbl>
          </a:graphicData>
        </a:graphic>
      </p:graphicFrame>
      <p:pic>
        <p:nvPicPr>
          <p:cNvPr id="4" name="Picture 3">
            <a:extLst>
              <a:ext uri="{FF2B5EF4-FFF2-40B4-BE49-F238E27FC236}">
                <a16:creationId xmlns:a16="http://schemas.microsoft.com/office/drawing/2014/main" id="{00000000-0000-0000-0000-000000000000}"/>
              </a:ext>
            </a:extLst>
          </p:cNvPr>
          <p:cNvPicPr>
            <a:picLocks noChangeAspect="1"/>
          </p:cNvPicPr>
          <p:nvPr/>
        </p:nvPicPr>
        <p:blipFill>
          <a:blip r:embed="rId2"/>
          <a:srcRect l="48480" t="8522" r="22293" b="6392"/>
          <a:stretch>
            <a:fillRect/>
          </a:stretch>
        </p:blipFill>
        <p:spPr>
          <a:xfrm>
            <a:off x="4788024" y="1949130"/>
            <a:ext cx="4178953" cy="4504206"/>
          </a:xfrm>
          <a:prstGeom prst="rect">
            <a:avLst/>
          </a:prstGeom>
          <a:noFill/>
          <a:ln cap="flat">
            <a:noFill/>
          </a:ln>
        </p:spPr>
      </p:pic>
      <p:sp>
        <p:nvSpPr>
          <p:cNvPr id="5" name="TextBox 4"/>
          <p:cNvSpPr txBox="1"/>
          <p:nvPr/>
        </p:nvSpPr>
        <p:spPr>
          <a:xfrm>
            <a:off x="755576" y="444851"/>
            <a:ext cx="7632848" cy="646331"/>
          </a:xfrm>
          <a:prstGeom prst="rect">
            <a:avLst/>
          </a:prstGeom>
          <a:noFill/>
        </p:spPr>
        <p:txBody>
          <a:bodyPr wrap="square" rtlCol="0">
            <a:spAutoFit/>
          </a:bodyPr>
          <a:lstStyle/>
          <a:p>
            <a:pPr algn="ctr"/>
            <a:r>
              <a:rPr lang="en-GB" dirty="0" smtClean="0"/>
              <a:t>Accuracy of Goal Line technology - </a:t>
            </a:r>
            <a:r>
              <a:rPr lang="en-GB" dirty="0" err="1">
                <a:solidFill>
                  <a:srgbClr val="000000"/>
                </a:solidFill>
              </a:rPr>
              <a:t>Spagnolo</a:t>
            </a:r>
            <a:r>
              <a:rPr lang="en-GB" dirty="0">
                <a:solidFill>
                  <a:srgbClr val="000000"/>
                </a:solidFill>
              </a:rPr>
              <a:t> et al (2013)</a:t>
            </a:r>
          </a:p>
          <a:p>
            <a:pPr algn="ctr"/>
            <a:endParaRPr lang="en-GB" dirty="0"/>
          </a:p>
        </p:txBody>
      </p:sp>
    </p:spTree>
    <p:extLst>
      <p:ext uri="{BB962C8B-B14F-4D97-AF65-F5344CB8AC3E}">
        <p14:creationId xmlns:p14="http://schemas.microsoft.com/office/powerpoint/2010/main" val="29243300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457200" y="274638"/>
            <a:ext cx="8229600" cy="706090"/>
          </a:xfrm>
        </p:spPr>
        <p:txBody>
          <a:bodyPr>
            <a:normAutofit fontScale="90000"/>
          </a:bodyPr>
          <a:lstStyle/>
          <a:p>
            <a:pPr lvl="0"/>
            <a:r>
              <a:rPr lang="en-GB" dirty="0"/>
              <a:t>Contraindications and Limitations</a:t>
            </a:r>
          </a:p>
        </p:txBody>
      </p:sp>
      <p:sp>
        <p:nvSpPr>
          <p:cNvPr id="3" name="TextBox 4"/>
          <p:cNvSpPr txBox="1"/>
          <p:nvPr/>
        </p:nvSpPr>
        <p:spPr>
          <a:xfrm>
            <a:off x="395536" y="1124744"/>
            <a:ext cx="8092440" cy="6232475"/>
          </a:xfrm>
          <a:prstGeom prst="rect">
            <a:avLst/>
          </a:prstGeom>
          <a:noFill/>
          <a:ln cap="flat">
            <a:noFill/>
          </a:ln>
        </p:spPr>
        <p:txBody>
          <a:bodyPr vert="horz" wrap="square" lIns="68580" tIns="34290" rIns="68580" bIns="34290" anchor="t" anchorCtr="0" compatLnSpc="1">
            <a:spAutoFit/>
          </a:bodyPr>
          <a:lstStyle/>
          <a:p>
            <a:pPr marL="214313" indent="-214313" defTabSz="342900">
              <a:buSzPct val="100000"/>
              <a:buFont typeface="Wingdings" pitchFamily="2"/>
              <a:buChar char="v"/>
              <a:defRPr sz="1800" b="0" i="0" u="none" strike="noStrike" kern="0" cap="none" spc="0" baseline="0">
                <a:solidFill>
                  <a:srgbClr val="000000"/>
                </a:solidFill>
                <a:uFillTx/>
              </a:defRPr>
            </a:pPr>
            <a:r>
              <a:rPr lang="en-GB" sz="2000" dirty="0">
                <a:solidFill>
                  <a:srgbClr val="000000"/>
                </a:solidFill>
                <a:latin typeface="Calibri"/>
              </a:rPr>
              <a:t>The introduction and use of more technology may impact the spectators’ behaviour (Collins and Evans, 2008)</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200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2000" dirty="0">
                <a:solidFill>
                  <a:srgbClr val="000000"/>
                </a:solidFill>
                <a:latin typeface="Calibri"/>
              </a:rPr>
              <a:t>Decision aid technology reduces the authority of match officials during a game and undermines the ability of referees to make the right decisions during crucial moments of a match (</a:t>
            </a:r>
            <a:r>
              <a:rPr lang="en-GB" sz="2000" dirty="0" err="1">
                <a:solidFill>
                  <a:srgbClr val="000000"/>
                </a:solidFill>
                <a:latin typeface="Calibri"/>
              </a:rPr>
              <a:t>Winand</a:t>
            </a:r>
            <a:r>
              <a:rPr lang="en-GB" sz="2000" dirty="0">
                <a:solidFill>
                  <a:srgbClr val="000000"/>
                </a:solidFill>
                <a:latin typeface="Calibri"/>
              </a:rPr>
              <a:t> and Fergusson, 2018)</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200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2000" dirty="0">
                <a:solidFill>
                  <a:srgbClr val="000000"/>
                </a:solidFill>
                <a:latin typeface="Calibri"/>
              </a:rPr>
              <a:t>The goal line technology takes out some of the human element out of the game and some people will say human error is what makes football so interesting and fun to watch.</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200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2000" dirty="0">
                <a:solidFill>
                  <a:srgbClr val="000000"/>
                </a:solidFill>
                <a:latin typeface="Calibri"/>
              </a:rPr>
              <a:t>When it was first implemented there were often mistakes when using the technology which led to confusion among players, fans and coaches when </a:t>
            </a:r>
            <a:r>
              <a:rPr lang="en-GB" sz="2000" dirty="0">
                <a:solidFill>
                  <a:srgbClr val="000000"/>
                </a:solidFill>
                <a:latin typeface="Calibri"/>
                <a:hlinkClick r:id="rId2"/>
              </a:rPr>
              <a:t>France played Honduras </a:t>
            </a:r>
            <a:r>
              <a:rPr lang="en-GB" sz="2000" dirty="0">
                <a:solidFill>
                  <a:srgbClr val="000000"/>
                </a:solidFill>
                <a:latin typeface="Calibri"/>
              </a:rPr>
              <a:t>in the 2014 FIFA World Cup.</a:t>
            </a: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200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r>
              <a:rPr lang="en-GB" sz="2000" dirty="0">
                <a:solidFill>
                  <a:srgbClr val="000000"/>
                </a:solidFill>
                <a:latin typeface="Calibri"/>
              </a:rPr>
              <a:t>Back when goal line technology was first introduced in 2012, the programme manager of the company ‘</a:t>
            </a:r>
            <a:r>
              <a:rPr lang="en-GB" sz="2000" dirty="0" err="1">
                <a:solidFill>
                  <a:srgbClr val="000000"/>
                </a:solidFill>
                <a:latin typeface="Calibri"/>
              </a:rPr>
              <a:t>Goalref</a:t>
            </a:r>
            <a:r>
              <a:rPr lang="en-GB" sz="2000" dirty="0">
                <a:solidFill>
                  <a:srgbClr val="000000"/>
                </a:solidFill>
                <a:latin typeface="Calibri"/>
              </a:rPr>
              <a:t>’ admitted that goal-line technology wouldn’t be perfect.</a:t>
            </a:r>
          </a:p>
          <a:p>
            <a:pPr defTabSz="342900">
              <a:defRPr sz="1800" b="0" i="0" u="none" strike="noStrike" kern="0" cap="none" spc="0" baseline="0">
                <a:solidFill>
                  <a:srgbClr val="000000"/>
                </a:solidFill>
                <a:uFillTx/>
              </a:defRPr>
            </a:pPr>
            <a:endParaRPr lang="en-GB" sz="135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350" dirty="0">
              <a:solidFill>
                <a:srgbClr val="000000"/>
              </a:solidFill>
              <a:latin typeface="Calibri"/>
            </a:endParaRPr>
          </a:p>
          <a:p>
            <a:pPr marL="214313" indent="-214313" defTabSz="342900">
              <a:buSzPct val="100000"/>
              <a:buFont typeface="Wingdings" pitchFamily="2"/>
              <a:buChar char="v"/>
              <a:defRPr sz="1800" b="0" i="0" u="none" strike="noStrike" kern="0" cap="none" spc="0" baseline="0">
                <a:solidFill>
                  <a:srgbClr val="000000"/>
                </a:solidFill>
                <a:uFillTx/>
              </a:defRPr>
            </a:pPr>
            <a:endParaRPr lang="en-GB" sz="1350" dirty="0">
              <a:solidFill>
                <a:srgbClr val="000000"/>
              </a:solidFill>
              <a:latin typeface="Calibri"/>
            </a:endParaRPr>
          </a:p>
        </p:txBody>
      </p:sp>
    </p:spTree>
    <p:extLst>
      <p:ext uri="{BB962C8B-B14F-4D97-AF65-F5344CB8AC3E}">
        <p14:creationId xmlns:p14="http://schemas.microsoft.com/office/powerpoint/2010/main" val="35355793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Summary</a:t>
            </a:r>
          </a:p>
        </p:txBody>
      </p:sp>
      <p:sp>
        <p:nvSpPr>
          <p:cNvPr id="3" name="TextBox 3"/>
          <p:cNvSpPr txBox="1"/>
          <p:nvPr/>
        </p:nvSpPr>
        <p:spPr>
          <a:xfrm>
            <a:off x="763334" y="1416787"/>
            <a:ext cx="7617331" cy="4178067"/>
          </a:xfrm>
          <a:prstGeom prst="rect">
            <a:avLst/>
          </a:prstGeom>
          <a:noFill/>
          <a:ln cap="flat">
            <a:noFill/>
          </a:ln>
        </p:spPr>
        <p:txBody>
          <a:bodyPr vert="horz" wrap="square" lIns="68580" tIns="34290" rIns="68580" bIns="34290" anchor="t" anchorCtr="0" compatLnSpc="1">
            <a:spAutoFit/>
          </a:bodyPr>
          <a:lstStyle/>
          <a:p>
            <a:pPr marL="214313" indent="-214313" defTabSz="685800">
              <a:buSzPct val="100000"/>
              <a:buFont typeface="Wingdings" pitchFamily="2"/>
              <a:buChar char="v"/>
              <a:defRPr sz="1800" b="0" i="0" u="none" strike="noStrike" kern="0" cap="none" spc="0" baseline="0">
                <a:solidFill>
                  <a:srgbClr val="000000"/>
                </a:solidFill>
                <a:uFillTx/>
              </a:defRPr>
            </a:pPr>
            <a:r>
              <a:rPr lang="en-GB" sz="2000" dirty="0">
                <a:solidFill>
                  <a:srgbClr val="000000"/>
                </a:solidFill>
                <a:latin typeface="Calibri"/>
              </a:rPr>
              <a:t>In my opinion, GLT has made football much fairer and the positives far outweigh the negatives.</a:t>
            </a:r>
          </a:p>
          <a:p>
            <a:pPr marL="214313" indent="-214313" defTabSz="685800">
              <a:buSzPct val="100000"/>
              <a:buFont typeface="Wingdings" pitchFamily="2"/>
              <a:buChar char="v"/>
              <a:defRPr sz="1800" b="0" i="0" u="none" strike="noStrike" kern="0" cap="none" spc="0" baseline="0">
                <a:solidFill>
                  <a:srgbClr val="000000"/>
                </a:solidFill>
                <a:uFillTx/>
              </a:defRPr>
            </a:pPr>
            <a:endParaRPr lang="en-GB" sz="2000" dirty="0">
              <a:solidFill>
                <a:srgbClr val="000000"/>
              </a:solidFill>
              <a:latin typeface="Calibri"/>
            </a:endParaRPr>
          </a:p>
          <a:p>
            <a:pPr marL="214313" indent="-214313" defTabSz="685800">
              <a:buSzPct val="100000"/>
              <a:buFont typeface="Wingdings" pitchFamily="2"/>
              <a:buChar char="v"/>
              <a:defRPr sz="1800" b="0" i="0" u="none" strike="noStrike" kern="0" cap="none" spc="0" baseline="0">
                <a:solidFill>
                  <a:srgbClr val="000000"/>
                </a:solidFill>
                <a:uFillTx/>
              </a:defRPr>
            </a:pPr>
            <a:r>
              <a:rPr lang="en-GB" sz="2000" dirty="0">
                <a:solidFill>
                  <a:srgbClr val="000000"/>
                </a:solidFill>
                <a:latin typeface="Calibri"/>
              </a:rPr>
              <a:t>GLT went through over a year of thorough planning and testing to make sure that they had the best possible GLT system that worked efficiently and effectively.</a:t>
            </a:r>
          </a:p>
          <a:p>
            <a:pPr marL="214313" indent="-214313" defTabSz="685800">
              <a:buSzPct val="100000"/>
              <a:buFont typeface="Wingdings" pitchFamily="2"/>
              <a:buChar char="v"/>
              <a:defRPr sz="1800" b="0" i="0" u="none" strike="noStrike" kern="0" cap="none" spc="0" baseline="0">
                <a:solidFill>
                  <a:srgbClr val="000000"/>
                </a:solidFill>
                <a:uFillTx/>
              </a:defRPr>
            </a:pPr>
            <a:endParaRPr lang="en-GB" sz="2000" dirty="0">
              <a:solidFill>
                <a:srgbClr val="000000"/>
              </a:solidFill>
              <a:latin typeface="Calibri"/>
            </a:endParaRPr>
          </a:p>
          <a:p>
            <a:pPr marL="214313" indent="-214313" defTabSz="685800">
              <a:buSzPct val="100000"/>
              <a:buFont typeface="Wingdings" pitchFamily="2"/>
              <a:buChar char="v"/>
              <a:defRPr sz="1800" b="0" i="0" u="none" strike="noStrike" kern="0" cap="none" spc="0" baseline="0">
                <a:solidFill>
                  <a:srgbClr val="000000"/>
                </a:solidFill>
                <a:uFillTx/>
              </a:defRPr>
            </a:pPr>
            <a:r>
              <a:rPr lang="en-GB" sz="2000" dirty="0">
                <a:solidFill>
                  <a:srgbClr val="000000"/>
                </a:solidFill>
                <a:latin typeface="Calibri"/>
              </a:rPr>
              <a:t>Technology in football will only become more prevalent and more important.</a:t>
            </a:r>
          </a:p>
          <a:p>
            <a:pPr marL="214313" indent="-214313" defTabSz="685800">
              <a:buSzPct val="100000"/>
              <a:buFont typeface="Wingdings" pitchFamily="2"/>
              <a:buChar char="v"/>
              <a:defRPr sz="1800" b="0" i="0" u="none" strike="noStrike" kern="0" cap="none" spc="0" baseline="0">
                <a:solidFill>
                  <a:srgbClr val="000000"/>
                </a:solidFill>
                <a:uFillTx/>
              </a:defRPr>
            </a:pPr>
            <a:endParaRPr lang="en-GB" sz="2000" dirty="0">
              <a:solidFill>
                <a:srgbClr val="000000"/>
              </a:solidFill>
              <a:latin typeface="Calibri"/>
            </a:endParaRPr>
          </a:p>
          <a:p>
            <a:pPr marL="214313" indent="-214313" defTabSz="685800">
              <a:buSzPct val="100000"/>
              <a:buFont typeface="Wingdings" pitchFamily="2"/>
              <a:buChar char="v"/>
              <a:defRPr sz="1800" b="0" i="0" u="none" strike="noStrike" kern="0" cap="none" spc="0" baseline="0">
                <a:solidFill>
                  <a:srgbClr val="000000"/>
                </a:solidFill>
                <a:uFillTx/>
              </a:defRPr>
            </a:pPr>
            <a:r>
              <a:rPr lang="en-GB" sz="2000" dirty="0">
                <a:solidFill>
                  <a:srgbClr val="000000"/>
                </a:solidFill>
                <a:latin typeface="Calibri"/>
              </a:rPr>
              <a:t>Previous studies outline the importance of making GLT quick and simple, so it doesn’t ruin the experience for the fans. </a:t>
            </a:r>
          </a:p>
          <a:p>
            <a:pPr marL="214313" indent="-214313" defTabSz="685800">
              <a:buSzPct val="100000"/>
              <a:buFont typeface="Wingdings" pitchFamily="2"/>
              <a:buChar char="v"/>
              <a:defRPr sz="1800" b="0" i="0" u="none" strike="noStrike" kern="0" cap="none" spc="0" baseline="0">
                <a:solidFill>
                  <a:srgbClr val="000000"/>
                </a:solidFill>
                <a:uFillTx/>
              </a:defRPr>
            </a:pPr>
            <a:endParaRPr lang="en-GB" sz="1350" dirty="0">
              <a:solidFill>
                <a:srgbClr val="000000"/>
              </a:solidFill>
              <a:latin typeface="Calibri"/>
            </a:endParaRPr>
          </a:p>
          <a:p>
            <a:pPr defTabSz="685800">
              <a:defRPr sz="1800" b="0" i="0" u="none" strike="noStrike" kern="0" cap="none" spc="0" baseline="0">
                <a:solidFill>
                  <a:srgbClr val="000000"/>
                </a:solidFill>
                <a:uFillTx/>
              </a:defRPr>
            </a:pPr>
            <a:endParaRPr lang="en-GB" sz="1350" dirty="0">
              <a:solidFill>
                <a:srgbClr val="000000"/>
              </a:solidFill>
              <a:latin typeface="Calibri"/>
            </a:endParaRPr>
          </a:p>
        </p:txBody>
      </p:sp>
    </p:spTree>
    <p:extLst>
      <p:ext uri="{BB962C8B-B14F-4D97-AF65-F5344CB8AC3E}">
        <p14:creationId xmlns:p14="http://schemas.microsoft.com/office/powerpoint/2010/main" val="41582004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References</a:t>
            </a:r>
          </a:p>
        </p:txBody>
      </p:sp>
      <p:sp>
        <p:nvSpPr>
          <p:cNvPr id="3" name="TextBox 3"/>
          <p:cNvSpPr txBox="1"/>
          <p:nvPr/>
        </p:nvSpPr>
        <p:spPr>
          <a:xfrm>
            <a:off x="440111" y="1268760"/>
            <a:ext cx="8179721" cy="4224233"/>
          </a:xfrm>
          <a:prstGeom prst="rect">
            <a:avLst/>
          </a:prstGeom>
          <a:noFill/>
          <a:ln cap="flat">
            <a:noFill/>
          </a:ln>
        </p:spPr>
        <p:txBody>
          <a:bodyPr vert="horz" wrap="square" lIns="68580" tIns="34290" rIns="68580" bIns="34290" anchor="t" anchorCtr="0" compatLnSpc="1">
            <a:spAutoFit/>
          </a:bodyPr>
          <a:lstStyle/>
          <a:p>
            <a:pPr defTabSz="342900">
              <a:defRPr sz="1800" b="0" i="0" u="none" strike="noStrike" kern="0" cap="none" spc="0" baseline="0">
                <a:solidFill>
                  <a:srgbClr val="000000"/>
                </a:solidFill>
                <a:uFillTx/>
              </a:defRPr>
            </a:pPr>
            <a:r>
              <a:rPr lang="en-GB" sz="1350" dirty="0" err="1">
                <a:solidFill>
                  <a:srgbClr val="000000"/>
                </a:solidFill>
                <a:latin typeface="Calibri"/>
              </a:rPr>
              <a:t>Balmer</a:t>
            </a:r>
            <a:r>
              <a:rPr lang="en-GB" sz="1350" dirty="0">
                <a:solidFill>
                  <a:srgbClr val="000000"/>
                </a:solidFill>
                <a:latin typeface="Calibri"/>
              </a:rPr>
              <a:t>, N., </a:t>
            </a:r>
            <a:r>
              <a:rPr lang="en-GB" sz="1350" dirty="0" err="1">
                <a:solidFill>
                  <a:srgbClr val="000000"/>
                </a:solidFill>
                <a:latin typeface="Calibri"/>
              </a:rPr>
              <a:t>Pleasence</a:t>
            </a:r>
            <a:r>
              <a:rPr lang="en-GB" sz="1350" dirty="0">
                <a:solidFill>
                  <a:srgbClr val="000000"/>
                </a:solidFill>
                <a:latin typeface="Calibri"/>
              </a:rPr>
              <a:t>, P. and </a:t>
            </a:r>
            <a:r>
              <a:rPr lang="en-GB" sz="1350" dirty="0" err="1">
                <a:solidFill>
                  <a:srgbClr val="000000"/>
                </a:solidFill>
                <a:latin typeface="Calibri"/>
              </a:rPr>
              <a:t>Nevill</a:t>
            </a:r>
            <a:r>
              <a:rPr lang="en-GB" sz="1350" dirty="0">
                <a:solidFill>
                  <a:srgbClr val="000000"/>
                </a:solidFill>
                <a:latin typeface="Calibri"/>
              </a:rPr>
              <a:t>, A. </a:t>
            </a:r>
            <a:r>
              <a:rPr lang="en-GB" sz="1350" kern="0" dirty="0">
                <a:solidFill>
                  <a:srgbClr val="000000"/>
                </a:solidFill>
                <a:latin typeface="Calibri"/>
              </a:rPr>
              <a:t>(</a:t>
            </a:r>
            <a:r>
              <a:rPr lang="en-GB" sz="1350" dirty="0">
                <a:solidFill>
                  <a:srgbClr val="000000"/>
                </a:solidFill>
                <a:latin typeface="Calibri"/>
              </a:rPr>
              <a:t>2012). ‘Evolution and revolution: Gauging the impact of technological and technical innovation on Olympic performance.’ </a:t>
            </a:r>
            <a:r>
              <a:rPr lang="en-GB" sz="1350" i="1" dirty="0">
                <a:solidFill>
                  <a:srgbClr val="000000"/>
                </a:solidFill>
                <a:latin typeface="Calibri"/>
              </a:rPr>
              <a:t>Journal of Sports Sciences</a:t>
            </a:r>
            <a:r>
              <a:rPr lang="en-GB" sz="1350" dirty="0">
                <a:solidFill>
                  <a:srgbClr val="000000"/>
                </a:solidFill>
                <a:latin typeface="Calibri"/>
              </a:rPr>
              <a:t>, </a:t>
            </a:r>
            <a:r>
              <a:rPr lang="en-GB" sz="1350" i="1" dirty="0">
                <a:solidFill>
                  <a:srgbClr val="000000"/>
                </a:solidFill>
                <a:latin typeface="Calibri"/>
              </a:rPr>
              <a:t>30</a:t>
            </a:r>
            <a:r>
              <a:rPr lang="en-GB" sz="1350" dirty="0">
                <a:solidFill>
                  <a:srgbClr val="000000"/>
                </a:solidFill>
                <a:latin typeface="Calibri"/>
              </a:rPr>
              <a:t>(11), pp.1075-1083.</a:t>
            </a:r>
          </a:p>
          <a:p>
            <a:pPr defTabSz="342900">
              <a:defRPr sz="1800" b="0" i="0" u="none" strike="noStrike" kern="0" cap="none" spc="0" baseline="0">
                <a:solidFill>
                  <a:srgbClr val="000000"/>
                </a:solidFill>
                <a:uFillTx/>
              </a:defRPr>
            </a:pPr>
            <a:endParaRPr lang="en-GB" sz="1350" dirty="0">
              <a:solidFill>
                <a:srgbClr val="000000"/>
              </a:solidFill>
              <a:latin typeface="Calibri"/>
            </a:endParaRPr>
          </a:p>
          <a:p>
            <a:pPr defTabSz="342900">
              <a:defRPr sz="1800" b="0" i="0" u="none" strike="noStrike" kern="0" cap="none" spc="0" baseline="0">
                <a:solidFill>
                  <a:srgbClr val="000000"/>
                </a:solidFill>
                <a:uFillTx/>
              </a:defRPr>
            </a:pPr>
            <a:r>
              <a:rPr lang="en-GB" sz="1350" dirty="0" err="1">
                <a:solidFill>
                  <a:srgbClr val="000000"/>
                </a:solidFill>
                <a:latin typeface="Calibri"/>
              </a:rPr>
              <a:t>Bojanova</a:t>
            </a:r>
            <a:r>
              <a:rPr lang="en-GB" sz="1350" dirty="0">
                <a:solidFill>
                  <a:srgbClr val="000000"/>
                </a:solidFill>
                <a:latin typeface="Calibri"/>
              </a:rPr>
              <a:t>, I. (2014). ‘IT enhances football at World Cup 2014.’ </a:t>
            </a:r>
            <a:r>
              <a:rPr lang="en-GB" sz="1350" i="1" dirty="0">
                <a:solidFill>
                  <a:srgbClr val="000000"/>
                </a:solidFill>
                <a:latin typeface="Calibri"/>
              </a:rPr>
              <a:t>IT Professional</a:t>
            </a:r>
            <a:r>
              <a:rPr lang="en-GB" sz="1350" dirty="0">
                <a:solidFill>
                  <a:srgbClr val="000000"/>
                </a:solidFill>
                <a:latin typeface="Calibri"/>
              </a:rPr>
              <a:t>, </a:t>
            </a:r>
            <a:r>
              <a:rPr lang="en-GB" sz="1350" i="1" dirty="0">
                <a:solidFill>
                  <a:srgbClr val="000000"/>
                </a:solidFill>
                <a:latin typeface="Calibri"/>
              </a:rPr>
              <a:t>16</a:t>
            </a:r>
            <a:r>
              <a:rPr lang="en-GB" sz="1350" dirty="0">
                <a:solidFill>
                  <a:srgbClr val="000000"/>
                </a:solidFill>
                <a:latin typeface="Calibri"/>
              </a:rPr>
              <a:t>(4), pp.12-17.</a:t>
            </a:r>
          </a:p>
          <a:p>
            <a:pPr defTabSz="342900">
              <a:defRPr sz="1800" b="0" i="0" u="none" strike="noStrike" kern="0" cap="none" spc="0" baseline="0">
                <a:solidFill>
                  <a:srgbClr val="000000"/>
                </a:solidFill>
                <a:uFillTx/>
              </a:defRPr>
            </a:pPr>
            <a:endParaRPr lang="en-GB" sz="1350" dirty="0">
              <a:solidFill>
                <a:srgbClr val="000000"/>
              </a:solidFill>
              <a:latin typeface="Calibri"/>
            </a:endParaRPr>
          </a:p>
          <a:p>
            <a:pPr defTabSz="342900">
              <a:defRPr sz="1800" b="0" i="0" u="none" strike="noStrike" kern="0" cap="none" spc="0" baseline="0">
                <a:solidFill>
                  <a:srgbClr val="000000"/>
                </a:solidFill>
                <a:uFillTx/>
              </a:defRPr>
            </a:pPr>
            <a:r>
              <a:rPr lang="en-GB" sz="1350" dirty="0" err="1">
                <a:solidFill>
                  <a:srgbClr val="000000"/>
                </a:solidFill>
                <a:latin typeface="Calibri"/>
              </a:rPr>
              <a:t>Winand</a:t>
            </a:r>
            <a:r>
              <a:rPr lang="en-GB" sz="1350" dirty="0">
                <a:solidFill>
                  <a:srgbClr val="000000"/>
                </a:solidFill>
                <a:latin typeface="Calibri"/>
              </a:rPr>
              <a:t>, M. and Fergusson, C. (2018). ‘More decision-aid technology in sport? An analysis of football supporters’ perceptions on goal-line technology.’ </a:t>
            </a:r>
            <a:r>
              <a:rPr lang="en-GB" sz="1350" i="1" dirty="0">
                <a:solidFill>
                  <a:srgbClr val="000000"/>
                </a:solidFill>
                <a:latin typeface="Calibri"/>
              </a:rPr>
              <a:t>Soccer &amp; Society</a:t>
            </a:r>
            <a:r>
              <a:rPr lang="en-GB" sz="1350" dirty="0">
                <a:solidFill>
                  <a:srgbClr val="000000"/>
                </a:solidFill>
                <a:latin typeface="Calibri"/>
              </a:rPr>
              <a:t>, </a:t>
            </a:r>
            <a:r>
              <a:rPr lang="en-GB" sz="1350" i="1" dirty="0">
                <a:solidFill>
                  <a:srgbClr val="000000"/>
                </a:solidFill>
                <a:latin typeface="Calibri"/>
              </a:rPr>
              <a:t>19</a:t>
            </a:r>
            <a:r>
              <a:rPr lang="en-GB" sz="1350" dirty="0">
                <a:solidFill>
                  <a:srgbClr val="000000"/>
                </a:solidFill>
                <a:latin typeface="Calibri"/>
              </a:rPr>
              <a:t>(7), pp.966-985.</a:t>
            </a:r>
          </a:p>
          <a:p>
            <a:pPr defTabSz="342900">
              <a:defRPr sz="1800" b="0" i="0" u="none" strike="noStrike" kern="0" cap="none" spc="0" baseline="0">
                <a:solidFill>
                  <a:srgbClr val="000000"/>
                </a:solidFill>
                <a:uFillTx/>
              </a:defRPr>
            </a:pPr>
            <a:endParaRPr lang="en-GB" sz="1350" dirty="0">
              <a:solidFill>
                <a:srgbClr val="000000"/>
              </a:solidFill>
              <a:latin typeface="Calibri"/>
            </a:endParaRPr>
          </a:p>
          <a:p>
            <a:pPr defTabSz="342900">
              <a:defRPr sz="1800" b="0" i="0" u="none" strike="noStrike" kern="0" cap="none" spc="0" baseline="0">
                <a:solidFill>
                  <a:srgbClr val="000000"/>
                </a:solidFill>
                <a:uFillTx/>
              </a:defRPr>
            </a:pPr>
            <a:r>
              <a:rPr lang="en-GB" sz="1350" dirty="0">
                <a:solidFill>
                  <a:srgbClr val="000000"/>
                </a:solidFill>
                <a:latin typeface="Calibri"/>
              </a:rPr>
              <a:t>Collins, H. and Evans, R. (2008). ‘You cannot be serious! Public understanding of technology with special reference to “Hawk-Eye”.’ </a:t>
            </a:r>
            <a:r>
              <a:rPr lang="en-GB" sz="1350" i="1" dirty="0">
                <a:solidFill>
                  <a:srgbClr val="000000"/>
                </a:solidFill>
                <a:latin typeface="Calibri"/>
              </a:rPr>
              <a:t>Public Understanding of Science</a:t>
            </a:r>
            <a:r>
              <a:rPr lang="en-GB" sz="1350" dirty="0">
                <a:solidFill>
                  <a:srgbClr val="000000"/>
                </a:solidFill>
                <a:latin typeface="Calibri"/>
              </a:rPr>
              <a:t>, </a:t>
            </a:r>
            <a:r>
              <a:rPr lang="en-GB" sz="1350" i="1" dirty="0">
                <a:solidFill>
                  <a:srgbClr val="000000"/>
                </a:solidFill>
                <a:latin typeface="Calibri"/>
              </a:rPr>
              <a:t>17</a:t>
            </a:r>
            <a:r>
              <a:rPr lang="en-GB" sz="1350" dirty="0">
                <a:solidFill>
                  <a:srgbClr val="000000"/>
                </a:solidFill>
                <a:latin typeface="Calibri"/>
              </a:rPr>
              <a:t>(3), pp.283-308.</a:t>
            </a:r>
          </a:p>
          <a:p>
            <a:pPr defTabSz="342900">
              <a:defRPr sz="1800" b="0" i="0" u="none" strike="noStrike" kern="0" cap="none" spc="0" baseline="0">
                <a:solidFill>
                  <a:srgbClr val="000000"/>
                </a:solidFill>
                <a:uFillTx/>
              </a:defRPr>
            </a:pPr>
            <a:endParaRPr lang="en-GB" sz="1350" dirty="0">
              <a:solidFill>
                <a:srgbClr val="000000"/>
              </a:solidFill>
              <a:latin typeface="Calibri"/>
            </a:endParaRPr>
          </a:p>
          <a:p>
            <a:pPr defTabSz="342900">
              <a:defRPr sz="1800" b="0" i="0" u="none" strike="noStrike" kern="0" cap="none" spc="0" baseline="0">
                <a:solidFill>
                  <a:srgbClr val="000000"/>
                </a:solidFill>
                <a:uFillTx/>
              </a:defRPr>
            </a:pPr>
            <a:r>
              <a:rPr lang="en-GB" sz="1350" dirty="0" err="1">
                <a:solidFill>
                  <a:srgbClr val="000000"/>
                </a:solidFill>
                <a:latin typeface="Calibri"/>
              </a:rPr>
              <a:t>Pires</a:t>
            </a:r>
            <a:r>
              <a:rPr lang="en-GB" sz="1350" dirty="0">
                <a:solidFill>
                  <a:srgbClr val="000000"/>
                </a:solidFill>
                <a:latin typeface="Calibri"/>
              </a:rPr>
              <a:t>, M. and Santos, V. (2018), March. ‘Assessing the Impact of Internet of Everything Technologies in Football.’ In </a:t>
            </a:r>
            <a:r>
              <a:rPr lang="en-GB" sz="1350" i="1" dirty="0">
                <a:solidFill>
                  <a:srgbClr val="000000"/>
                </a:solidFill>
                <a:latin typeface="Calibri"/>
              </a:rPr>
              <a:t>World Conference on Information Systems and Technologies</a:t>
            </a:r>
            <a:r>
              <a:rPr lang="en-GB" sz="1350" dirty="0">
                <a:solidFill>
                  <a:srgbClr val="000000"/>
                </a:solidFill>
                <a:latin typeface="Calibri"/>
              </a:rPr>
              <a:t> (pp. 375-388). Springer, Cham</a:t>
            </a:r>
            <a:r>
              <a:rPr lang="en-GB" sz="1350" dirty="0" smtClean="0">
                <a:solidFill>
                  <a:srgbClr val="000000"/>
                </a:solidFill>
                <a:latin typeface="Calibri"/>
              </a:rPr>
              <a:t>.</a:t>
            </a:r>
          </a:p>
          <a:p>
            <a:pPr defTabSz="342900">
              <a:defRPr sz="1800" b="0" i="0" u="none" strike="noStrike" kern="0" cap="none" spc="0" baseline="0">
                <a:solidFill>
                  <a:srgbClr val="000000"/>
                </a:solidFill>
                <a:uFillTx/>
              </a:defRPr>
            </a:pPr>
            <a:endParaRPr lang="en-GB" sz="1350" dirty="0">
              <a:solidFill>
                <a:srgbClr val="000000"/>
              </a:solidFill>
              <a:latin typeface="Calibri"/>
            </a:endParaRPr>
          </a:p>
          <a:p>
            <a:pPr defTabSz="342900">
              <a:defRPr sz="1800" b="0" i="0" u="none" strike="noStrike" kern="0" cap="none" spc="0" baseline="0">
                <a:solidFill>
                  <a:srgbClr val="000000"/>
                </a:solidFill>
                <a:uFillTx/>
              </a:defRPr>
            </a:pPr>
            <a:r>
              <a:rPr lang="en-GB" sz="1350" dirty="0" err="1">
                <a:solidFill>
                  <a:srgbClr val="000000"/>
                </a:solidFill>
              </a:rPr>
              <a:t>Spagnolo</a:t>
            </a:r>
            <a:r>
              <a:rPr lang="en-GB" sz="1350" dirty="0">
                <a:solidFill>
                  <a:srgbClr val="000000"/>
                </a:solidFill>
              </a:rPr>
              <a:t>, P., Leo, M., </a:t>
            </a:r>
            <a:r>
              <a:rPr lang="en-GB" sz="1350" dirty="0" err="1">
                <a:solidFill>
                  <a:srgbClr val="000000"/>
                </a:solidFill>
              </a:rPr>
              <a:t>Mazzeo</a:t>
            </a:r>
            <a:r>
              <a:rPr lang="en-GB" sz="1350" dirty="0">
                <a:solidFill>
                  <a:srgbClr val="000000"/>
                </a:solidFill>
              </a:rPr>
              <a:t>, P., Nitti, M., Stella, E. and </a:t>
            </a:r>
            <a:r>
              <a:rPr lang="en-GB" sz="1350" dirty="0" err="1">
                <a:solidFill>
                  <a:srgbClr val="000000"/>
                </a:solidFill>
              </a:rPr>
              <a:t>Distante</a:t>
            </a:r>
            <a:r>
              <a:rPr lang="en-GB" sz="1350" dirty="0">
                <a:solidFill>
                  <a:srgbClr val="000000"/>
                </a:solidFill>
              </a:rPr>
              <a:t>, A. (2013). ‘Non-invasive soccer goal line technology: A real case study.’ In </a:t>
            </a:r>
            <a:r>
              <a:rPr lang="en-GB" sz="1350" i="1" dirty="0">
                <a:solidFill>
                  <a:srgbClr val="000000"/>
                </a:solidFill>
              </a:rPr>
              <a:t>Proceedings of the IEEE Conference on Computer Vision and Pattern Recognition Workshops</a:t>
            </a:r>
            <a:r>
              <a:rPr lang="en-GB" sz="1350" dirty="0">
                <a:solidFill>
                  <a:srgbClr val="000000"/>
                </a:solidFill>
              </a:rPr>
              <a:t> (pp. 1011-1018).</a:t>
            </a:r>
          </a:p>
          <a:p>
            <a:pPr defTabSz="342900">
              <a:defRPr sz="1800" b="0" i="0" u="none" strike="noStrike" kern="0" cap="none" spc="0" baseline="0">
                <a:solidFill>
                  <a:srgbClr val="000000"/>
                </a:solidFill>
                <a:uFillTx/>
              </a:defRPr>
            </a:pPr>
            <a:endParaRPr lang="en-GB" sz="1350" kern="0" dirty="0">
              <a:solidFill>
                <a:srgbClr val="000000"/>
              </a:solidFill>
            </a:endParaRPr>
          </a:p>
          <a:p>
            <a:pPr defTabSz="342900">
              <a:defRPr sz="1800" b="0" i="0" u="none" strike="noStrike" kern="0" cap="none" spc="0" baseline="0">
                <a:solidFill>
                  <a:srgbClr val="000000"/>
                </a:solidFill>
                <a:uFillTx/>
              </a:defRPr>
            </a:pPr>
            <a:r>
              <a:rPr lang="en-GB" sz="1350" kern="0" dirty="0">
                <a:solidFill>
                  <a:srgbClr val="000000"/>
                </a:solidFill>
              </a:rPr>
              <a:t>Dyer, B. (2015). ‘The controversy of sports technology: a systematic review.’ </a:t>
            </a:r>
            <a:r>
              <a:rPr lang="en-GB" sz="1350" i="1" kern="0" dirty="0" err="1">
                <a:solidFill>
                  <a:srgbClr val="000000"/>
                </a:solidFill>
              </a:rPr>
              <a:t>SpringerPlus</a:t>
            </a:r>
            <a:r>
              <a:rPr lang="en-GB" sz="1350" kern="0" dirty="0">
                <a:solidFill>
                  <a:srgbClr val="000000"/>
                </a:solidFill>
              </a:rPr>
              <a:t>, </a:t>
            </a:r>
            <a:r>
              <a:rPr lang="en-GB" sz="1350" i="1" kern="0" dirty="0">
                <a:solidFill>
                  <a:srgbClr val="000000"/>
                </a:solidFill>
              </a:rPr>
              <a:t>4</a:t>
            </a:r>
            <a:r>
              <a:rPr lang="en-GB" sz="1350" kern="0" dirty="0">
                <a:solidFill>
                  <a:srgbClr val="000000"/>
                </a:solidFill>
              </a:rPr>
              <a:t>(1), p.524.</a:t>
            </a:r>
            <a:endParaRPr lang="en-GB" sz="1350" dirty="0">
              <a:solidFill>
                <a:srgbClr val="000000"/>
              </a:solidFill>
            </a:endParaRPr>
          </a:p>
          <a:p>
            <a:pPr defTabSz="342900">
              <a:defRPr sz="1800" b="0" i="0" u="none" strike="noStrike" kern="0" cap="none" spc="0" baseline="0">
                <a:solidFill>
                  <a:srgbClr val="000000"/>
                </a:solidFill>
                <a:uFillTx/>
              </a:defRPr>
            </a:pPr>
            <a:endParaRPr lang="en-GB" sz="1350" dirty="0">
              <a:solidFill>
                <a:srgbClr val="000000"/>
              </a:solidFill>
              <a:latin typeface="Calibri"/>
            </a:endParaRPr>
          </a:p>
        </p:txBody>
      </p:sp>
    </p:spTree>
    <p:extLst>
      <p:ext uri="{BB962C8B-B14F-4D97-AF65-F5344CB8AC3E}">
        <p14:creationId xmlns:p14="http://schemas.microsoft.com/office/powerpoint/2010/main" val="21968339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260648"/>
            <a:ext cx="7886700" cy="673214"/>
          </a:xfrm>
        </p:spPr>
        <p:txBody>
          <a:bodyPr>
            <a:normAutofit fontScale="90000"/>
          </a:bodyPr>
          <a:lstStyle/>
          <a:p>
            <a:pPr algn="ctr"/>
            <a:r>
              <a:rPr lang="en-GB" dirty="0" smtClean="0">
                <a:solidFill>
                  <a:srgbClr val="FF0000"/>
                </a:solidFill>
              </a:rPr>
              <a:t>Final Thoughts!</a:t>
            </a:r>
            <a:endParaRPr lang="en-GB" dirty="0">
              <a:solidFill>
                <a:srgbClr val="FF0000"/>
              </a:solidFill>
            </a:endParaRPr>
          </a:p>
        </p:txBody>
      </p:sp>
      <p:sp>
        <p:nvSpPr>
          <p:cNvPr id="3" name="Content Placeholder 2"/>
          <p:cNvSpPr>
            <a:spLocks noGrp="1"/>
          </p:cNvSpPr>
          <p:nvPr>
            <p:ph idx="1"/>
          </p:nvPr>
        </p:nvSpPr>
        <p:spPr>
          <a:xfrm>
            <a:off x="628650" y="1340768"/>
            <a:ext cx="7886700" cy="3744416"/>
          </a:xfrm>
        </p:spPr>
        <p:txBody>
          <a:bodyPr>
            <a:noAutofit/>
          </a:bodyPr>
          <a:lstStyle/>
          <a:p>
            <a:pPr marL="0" indent="0">
              <a:buNone/>
            </a:pPr>
            <a:r>
              <a:rPr lang="en-GB" sz="1800" dirty="0" smtClean="0"/>
              <a:t>Sport is a multi-trillion pound industry with the main objective being to win.</a:t>
            </a:r>
          </a:p>
          <a:p>
            <a:pPr marL="0" indent="0">
              <a:buNone/>
            </a:pPr>
            <a:endParaRPr lang="en-GB" sz="1800" dirty="0"/>
          </a:p>
          <a:p>
            <a:pPr marL="0" indent="0">
              <a:buNone/>
            </a:pPr>
            <a:r>
              <a:rPr lang="en-GB" sz="1800" dirty="0" smtClean="0"/>
              <a:t>New technologies enhance the likelihood of winning – for a while!</a:t>
            </a:r>
          </a:p>
          <a:p>
            <a:pPr marL="0" indent="0">
              <a:buNone/>
            </a:pPr>
            <a:endParaRPr lang="en-GB" sz="1800" dirty="0"/>
          </a:p>
          <a:p>
            <a:pPr marL="0" indent="0">
              <a:buNone/>
            </a:pPr>
            <a:r>
              <a:rPr lang="en-GB" sz="1800" dirty="0" smtClean="0"/>
              <a:t>Sport Scientist and equipment designers will continue to advance technologies to take advantage of vagaries within the law  / rules of the sport.</a:t>
            </a:r>
          </a:p>
          <a:p>
            <a:pPr marL="0" indent="0">
              <a:buNone/>
            </a:pPr>
            <a:endParaRPr lang="en-GB" sz="1800" dirty="0"/>
          </a:p>
          <a:p>
            <a:pPr marL="0" indent="0">
              <a:buNone/>
            </a:pPr>
            <a:r>
              <a:rPr lang="en-GB" sz="1800" dirty="0" smtClean="0"/>
              <a:t>It is incumbent of governing bodies to define regulations relating to equipment and training strategies explicitly if they want to avoid controversy in their sport.</a:t>
            </a:r>
          </a:p>
          <a:p>
            <a:pPr marL="0" indent="0">
              <a:buNone/>
            </a:pPr>
            <a:endParaRPr lang="en-GB" sz="1800" dirty="0"/>
          </a:p>
          <a:p>
            <a:pPr marL="0" indent="0">
              <a:buNone/>
            </a:pPr>
            <a:r>
              <a:rPr lang="en-GB" sz="1800" dirty="0" smtClean="0"/>
              <a:t>Some sport survive due to technological advancements i.e. motor racing and sailing.</a:t>
            </a:r>
          </a:p>
          <a:p>
            <a:pPr marL="0" indent="0">
              <a:buNone/>
            </a:pPr>
            <a:endParaRPr lang="en-GB" sz="1800" dirty="0"/>
          </a:p>
          <a:p>
            <a:pPr marL="0" indent="0">
              <a:buNone/>
            </a:pPr>
            <a:r>
              <a:rPr lang="en-GB" sz="1800" dirty="0" smtClean="0"/>
              <a:t>Sponsorship in sport often come from sporting goods companies so innovation in equipment may be necessary for the survival of professional sport.</a:t>
            </a:r>
          </a:p>
        </p:txBody>
      </p:sp>
    </p:spTree>
    <p:extLst>
      <p:ext uri="{BB962C8B-B14F-4D97-AF65-F5344CB8AC3E}">
        <p14:creationId xmlns:p14="http://schemas.microsoft.com/office/powerpoint/2010/main" val="3330265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260</TotalTime>
  <Words>2434</Words>
  <Application>Microsoft Office PowerPoint</Application>
  <PresentationFormat>On-screen Show (4:3)</PresentationFormat>
  <Paragraphs>349</Paragraphs>
  <Slides>43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Arial</vt:lpstr>
      <vt:lpstr>Calibri</vt:lpstr>
      <vt:lpstr>Wingdings</vt:lpstr>
      <vt:lpstr>Office Theme</vt:lpstr>
      <vt:lpstr>Biomechanical and Mechanical Ergogenic Aids</vt:lpstr>
      <vt:lpstr>Impact of technologies on Performance</vt:lpstr>
      <vt:lpstr>Technological Ergogenics</vt:lpstr>
      <vt:lpstr>Assistive Technologies </vt:lpstr>
      <vt:lpstr>Fairness and Issues in Technological Ergogenics</vt:lpstr>
      <vt:lpstr>Assistive Technologies – the debate</vt:lpstr>
      <vt:lpstr>Hypoxic / Altitude Training</vt:lpstr>
      <vt:lpstr>Hypoxic training</vt:lpstr>
      <vt:lpstr>Heart Rate Monitoring</vt:lpstr>
      <vt:lpstr>Computing technology</vt:lpstr>
      <vt:lpstr>Video Analysis</vt:lpstr>
      <vt:lpstr>Weights</vt:lpstr>
      <vt:lpstr>SAQ techniques</vt:lpstr>
      <vt:lpstr>Resistance breathers  and nasal Strips</vt:lpstr>
      <vt:lpstr>Up Hill / Down Hill Running</vt:lpstr>
      <vt:lpstr>Timing Equipment</vt:lpstr>
      <vt:lpstr>Clothing</vt:lpstr>
      <vt:lpstr>Equipment</vt:lpstr>
      <vt:lpstr>Equipment</vt:lpstr>
      <vt:lpstr>Examples of technologies in Sport</vt:lpstr>
      <vt:lpstr>Parity of Equipment</vt:lpstr>
      <vt:lpstr>Safety Equipment</vt:lpstr>
      <vt:lpstr>Use of Non-Human Decision Making</vt:lpstr>
      <vt:lpstr>Re-skilling the requirement in Sports</vt:lpstr>
      <vt:lpstr>De-skilling the requirements for sports </vt:lpstr>
      <vt:lpstr>Governing body Oversight</vt:lpstr>
      <vt:lpstr>Task </vt:lpstr>
      <vt:lpstr>Use of Non-Human Decision Making</vt:lpstr>
      <vt:lpstr>Re-skilling the requirement in Sports</vt:lpstr>
      <vt:lpstr>De-skilling the requirements for sports </vt:lpstr>
      <vt:lpstr>Governing body Oversight</vt:lpstr>
      <vt:lpstr>Technological Ergogenics in Football- with a focus on goal line technology</vt:lpstr>
      <vt:lpstr>Case Studies</vt:lpstr>
      <vt:lpstr>Introduction</vt:lpstr>
      <vt:lpstr>Theory behind GLT</vt:lpstr>
      <vt:lpstr>Case Studies</vt:lpstr>
      <vt:lpstr>Positive Outcomes</vt:lpstr>
      <vt:lpstr>Literature</vt:lpstr>
      <vt:lpstr>PowerPoint Presentation</vt:lpstr>
      <vt:lpstr>Contraindications and Limitations</vt:lpstr>
      <vt:lpstr>Summary</vt:lpstr>
      <vt:lpstr>References</vt:lpstr>
      <vt:lpstr>Final 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Biomchanical and Mechanical Ergogenic Aids</dc:title>
  <dc:creator>Administrator</dc:creator>
  <cp:lastModifiedBy>David Gardner</cp:lastModifiedBy>
  <cp:revision>27</cp:revision>
  <dcterms:created xsi:type="dcterms:W3CDTF">2017-11-26T11:30:35Z</dcterms:created>
  <dcterms:modified xsi:type="dcterms:W3CDTF">2021-03-19T10:46:29Z</dcterms:modified>
</cp:coreProperties>
</file>