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DFF3F7"/>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4" d="100"/>
          <a:sy n="84" d="100"/>
        </p:scale>
        <p:origin x="-624" y="-62"/>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IN"/>
          </a:p>
        </p:txBody>
      </p:sp>
      <p:sp>
        <p:nvSpPr>
          <p:cNvPr id="4" name="Date Placeholder 3"/>
          <p:cNvSpPr>
            <a:spLocks noGrp="1"/>
          </p:cNvSpPr>
          <p:nvPr>
            <p:ph type="dt" sz="half" idx="10"/>
          </p:nvPr>
        </p:nvSpPr>
        <p:spPr/>
        <p:txBody>
          <a:bodyPr/>
          <a:lstStyle/>
          <a:p>
            <a:fld id="{9FF27E78-FCEA-427F-AAB6-332256462AD7}" type="datetimeFigureOut">
              <a:rPr lang="en-IN" smtClean="0"/>
              <a:pPr/>
              <a:t>24-07-2026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48486045-A88A-4D0E-8453-0C0F5CA93F36}" type="slidenum">
              <a:rPr lang="en-IN" smtClean="0"/>
              <a:pPr/>
              <a:t>‹#›</a:t>
            </a:fld>
            <a:endParaRPr lang="en-IN" dirty="0"/>
          </a:p>
        </p:txBody>
      </p:sp>
    </p:spTree>
    <p:extLst>
      <p:ext uri="{BB962C8B-B14F-4D97-AF65-F5344CB8AC3E}">
        <p14:creationId xmlns:p14="http://schemas.microsoft.com/office/powerpoint/2010/main" xmlns="" val="15964621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9FF27E78-FCEA-427F-AAB6-332256462AD7}" type="datetimeFigureOut">
              <a:rPr lang="en-IN" smtClean="0"/>
              <a:pPr/>
              <a:t>24-07-2026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48486045-A88A-4D0E-8453-0C0F5CA93F36}" type="slidenum">
              <a:rPr lang="en-IN" smtClean="0"/>
              <a:pPr/>
              <a:t>‹#›</a:t>
            </a:fld>
            <a:endParaRPr lang="en-IN" dirty="0"/>
          </a:p>
        </p:txBody>
      </p:sp>
    </p:spTree>
    <p:extLst>
      <p:ext uri="{BB962C8B-B14F-4D97-AF65-F5344CB8AC3E}">
        <p14:creationId xmlns:p14="http://schemas.microsoft.com/office/powerpoint/2010/main" xmlns="" val="2653257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FF27E78-FCEA-427F-AAB6-332256462AD7}" type="datetimeFigureOut">
              <a:rPr lang="en-IN" smtClean="0"/>
              <a:pPr/>
              <a:t>24-07-2026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48486045-A88A-4D0E-8453-0C0F5CA93F36}" type="slidenum">
              <a:rPr lang="en-IN" smtClean="0"/>
              <a:pPr/>
              <a:t>‹#›</a:t>
            </a:fld>
            <a:endParaRPr lang="en-IN" dirty="0"/>
          </a:p>
        </p:txBody>
      </p:sp>
    </p:spTree>
    <p:extLst>
      <p:ext uri="{BB962C8B-B14F-4D97-AF65-F5344CB8AC3E}">
        <p14:creationId xmlns:p14="http://schemas.microsoft.com/office/powerpoint/2010/main" xmlns="" val="25051428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Date Placeholder 4"/>
          <p:cNvSpPr>
            <a:spLocks noGrp="1"/>
          </p:cNvSpPr>
          <p:nvPr>
            <p:ph type="dt" sz="half" idx="10"/>
          </p:nvPr>
        </p:nvSpPr>
        <p:spPr/>
        <p:txBody>
          <a:bodyPr/>
          <a:lstStyle/>
          <a:p>
            <a:fld id="{9FF27E78-FCEA-427F-AAB6-332256462AD7}" type="datetimeFigureOut">
              <a:rPr lang="en-IN" smtClean="0"/>
              <a:pPr/>
              <a:t>24-07-2026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48486045-A88A-4D0E-8453-0C0F5CA93F36}" type="slidenum">
              <a:rPr lang="en-IN" smtClean="0"/>
              <a:pPr/>
              <a:t>‹#›</a:t>
            </a:fld>
            <a:endParaRPr lang="en-IN" dirty="0"/>
          </a:p>
        </p:txBody>
      </p:sp>
    </p:spTree>
    <p:extLst>
      <p:ext uri="{BB962C8B-B14F-4D97-AF65-F5344CB8AC3E}">
        <p14:creationId xmlns:p14="http://schemas.microsoft.com/office/powerpoint/2010/main" xmlns="" val="3184392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7" name="Date Placeholder 6"/>
          <p:cNvSpPr>
            <a:spLocks noGrp="1"/>
          </p:cNvSpPr>
          <p:nvPr>
            <p:ph type="dt" sz="half" idx="10"/>
          </p:nvPr>
        </p:nvSpPr>
        <p:spPr/>
        <p:txBody>
          <a:bodyPr/>
          <a:lstStyle/>
          <a:p>
            <a:fld id="{9FF27E78-FCEA-427F-AAB6-332256462AD7}" type="datetimeFigureOut">
              <a:rPr lang="en-IN" smtClean="0"/>
              <a:pPr/>
              <a:t>24-07-2026</a:t>
            </a:fld>
            <a:endParaRPr lang="en-IN" dirty="0"/>
          </a:p>
        </p:txBody>
      </p:sp>
      <p:sp>
        <p:nvSpPr>
          <p:cNvPr id="8" name="Footer Placeholder 7"/>
          <p:cNvSpPr>
            <a:spLocks noGrp="1"/>
          </p:cNvSpPr>
          <p:nvPr>
            <p:ph type="ftr" sz="quarter" idx="11"/>
          </p:nvPr>
        </p:nvSpPr>
        <p:spPr/>
        <p:txBody>
          <a:bodyPr/>
          <a:lstStyle/>
          <a:p>
            <a:endParaRPr lang="en-IN" dirty="0"/>
          </a:p>
        </p:txBody>
      </p:sp>
      <p:sp>
        <p:nvSpPr>
          <p:cNvPr id="9" name="Slide Number Placeholder 8"/>
          <p:cNvSpPr>
            <a:spLocks noGrp="1"/>
          </p:cNvSpPr>
          <p:nvPr>
            <p:ph type="sldNum" sz="quarter" idx="12"/>
          </p:nvPr>
        </p:nvSpPr>
        <p:spPr/>
        <p:txBody>
          <a:bodyPr/>
          <a:lstStyle/>
          <a:p>
            <a:fld id="{48486045-A88A-4D0E-8453-0C0F5CA93F36}" type="slidenum">
              <a:rPr lang="en-IN" smtClean="0"/>
              <a:pPr/>
              <a:t>‹#›</a:t>
            </a:fld>
            <a:endParaRPr lang="en-IN" dirty="0"/>
          </a:p>
        </p:txBody>
      </p:sp>
    </p:spTree>
    <p:extLst>
      <p:ext uri="{BB962C8B-B14F-4D97-AF65-F5344CB8AC3E}">
        <p14:creationId xmlns:p14="http://schemas.microsoft.com/office/powerpoint/2010/main" xmlns="" val="38834761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Date Placeholder 2"/>
          <p:cNvSpPr>
            <a:spLocks noGrp="1"/>
          </p:cNvSpPr>
          <p:nvPr>
            <p:ph type="dt" sz="half" idx="10"/>
          </p:nvPr>
        </p:nvSpPr>
        <p:spPr/>
        <p:txBody>
          <a:bodyPr/>
          <a:lstStyle/>
          <a:p>
            <a:fld id="{9FF27E78-FCEA-427F-AAB6-332256462AD7}" type="datetimeFigureOut">
              <a:rPr lang="en-IN" smtClean="0"/>
              <a:pPr/>
              <a:t>24-07-2026</a:t>
            </a:fld>
            <a:endParaRPr lang="en-IN" dirty="0"/>
          </a:p>
        </p:txBody>
      </p:sp>
      <p:sp>
        <p:nvSpPr>
          <p:cNvPr id="4" name="Footer Placeholder 3"/>
          <p:cNvSpPr>
            <a:spLocks noGrp="1"/>
          </p:cNvSpPr>
          <p:nvPr>
            <p:ph type="ftr" sz="quarter" idx="11"/>
          </p:nvPr>
        </p:nvSpPr>
        <p:spPr/>
        <p:txBody>
          <a:bodyPr/>
          <a:lstStyle/>
          <a:p>
            <a:endParaRPr lang="en-IN" dirty="0"/>
          </a:p>
        </p:txBody>
      </p:sp>
      <p:sp>
        <p:nvSpPr>
          <p:cNvPr id="5" name="Slide Number Placeholder 4"/>
          <p:cNvSpPr>
            <a:spLocks noGrp="1"/>
          </p:cNvSpPr>
          <p:nvPr>
            <p:ph type="sldNum" sz="quarter" idx="12"/>
          </p:nvPr>
        </p:nvSpPr>
        <p:spPr/>
        <p:txBody>
          <a:bodyPr/>
          <a:lstStyle/>
          <a:p>
            <a:fld id="{48486045-A88A-4D0E-8453-0C0F5CA93F36}" type="slidenum">
              <a:rPr lang="en-IN" smtClean="0"/>
              <a:pPr/>
              <a:t>‹#›</a:t>
            </a:fld>
            <a:endParaRPr lang="en-IN" dirty="0"/>
          </a:p>
        </p:txBody>
      </p:sp>
    </p:spTree>
    <p:extLst>
      <p:ext uri="{BB962C8B-B14F-4D97-AF65-F5344CB8AC3E}">
        <p14:creationId xmlns:p14="http://schemas.microsoft.com/office/powerpoint/2010/main" xmlns="" val="15487369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F27E78-FCEA-427F-AAB6-332256462AD7}" type="datetimeFigureOut">
              <a:rPr lang="en-IN" smtClean="0"/>
              <a:pPr/>
              <a:t>24-07-2026</a:t>
            </a:fld>
            <a:endParaRPr lang="en-IN" dirty="0"/>
          </a:p>
        </p:txBody>
      </p:sp>
      <p:sp>
        <p:nvSpPr>
          <p:cNvPr id="3" name="Footer Placeholder 2"/>
          <p:cNvSpPr>
            <a:spLocks noGrp="1"/>
          </p:cNvSpPr>
          <p:nvPr>
            <p:ph type="ftr" sz="quarter" idx="11"/>
          </p:nvPr>
        </p:nvSpPr>
        <p:spPr/>
        <p:txBody>
          <a:bodyPr/>
          <a:lstStyle/>
          <a:p>
            <a:endParaRPr lang="en-IN" dirty="0"/>
          </a:p>
        </p:txBody>
      </p:sp>
      <p:sp>
        <p:nvSpPr>
          <p:cNvPr id="4" name="Slide Number Placeholder 3"/>
          <p:cNvSpPr>
            <a:spLocks noGrp="1"/>
          </p:cNvSpPr>
          <p:nvPr>
            <p:ph type="sldNum" sz="quarter" idx="12"/>
          </p:nvPr>
        </p:nvSpPr>
        <p:spPr/>
        <p:txBody>
          <a:bodyPr/>
          <a:lstStyle/>
          <a:p>
            <a:fld id="{48486045-A88A-4D0E-8453-0C0F5CA93F36}" type="slidenum">
              <a:rPr lang="en-IN" smtClean="0"/>
              <a:pPr/>
              <a:t>‹#›</a:t>
            </a:fld>
            <a:endParaRPr lang="en-IN" dirty="0"/>
          </a:p>
        </p:txBody>
      </p:sp>
    </p:spTree>
    <p:extLst>
      <p:ext uri="{BB962C8B-B14F-4D97-AF65-F5344CB8AC3E}">
        <p14:creationId xmlns:p14="http://schemas.microsoft.com/office/powerpoint/2010/main" xmlns="" val="15727794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FF27E78-FCEA-427F-AAB6-332256462AD7}" type="datetimeFigureOut">
              <a:rPr lang="en-IN" smtClean="0"/>
              <a:pPr/>
              <a:t>24-07-2026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48486045-A88A-4D0E-8453-0C0F5CA93F36}" type="slidenum">
              <a:rPr lang="en-IN" smtClean="0"/>
              <a:pPr/>
              <a:t>‹#›</a:t>
            </a:fld>
            <a:endParaRPr lang="en-IN" dirty="0"/>
          </a:p>
        </p:txBody>
      </p:sp>
    </p:spTree>
    <p:extLst>
      <p:ext uri="{BB962C8B-B14F-4D97-AF65-F5344CB8AC3E}">
        <p14:creationId xmlns:p14="http://schemas.microsoft.com/office/powerpoint/2010/main" xmlns="" val="2761839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FF27E78-FCEA-427F-AAB6-332256462AD7}" type="datetimeFigureOut">
              <a:rPr lang="en-IN" smtClean="0"/>
              <a:pPr/>
              <a:t>24-07-2026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48486045-A88A-4D0E-8453-0C0F5CA93F36}" type="slidenum">
              <a:rPr lang="en-IN" smtClean="0"/>
              <a:pPr/>
              <a:t>‹#›</a:t>
            </a:fld>
            <a:endParaRPr lang="en-IN" dirty="0"/>
          </a:p>
        </p:txBody>
      </p:sp>
    </p:spTree>
    <p:extLst>
      <p:ext uri="{BB962C8B-B14F-4D97-AF65-F5344CB8AC3E}">
        <p14:creationId xmlns:p14="http://schemas.microsoft.com/office/powerpoint/2010/main" xmlns="" val="3655146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9FF27E78-FCEA-427F-AAB6-332256462AD7}" type="datetimeFigureOut">
              <a:rPr lang="en-IN" smtClean="0"/>
              <a:pPr/>
              <a:t>24-07-2026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48486045-A88A-4D0E-8453-0C0F5CA93F36}" type="slidenum">
              <a:rPr lang="en-IN" smtClean="0"/>
              <a:pPr/>
              <a:t>‹#›</a:t>
            </a:fld>
            <a:endParaRPr lang="en-IN" dirty="0"/>
          </a:p>
        </p:txBody>
      </p:sp>
    </p:spTree>
    <p:extLst>
      <p:ext uri="{BB962C8B-B14F-4D97-AF65-F5344CB8AC3E}">
        <p14:creationId xmlns:p14="http://schemas.microsoft.com/office/powerpoint/2010/main" xmlns="" val="14244209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9FF27E78-FCEA-427F-AAB6-332256462AD7}" type="datetimeFigureOut">
              <a:rPr lang="en-IN" smtClean="0"/>
              <a:pPr/>
              <a:t>24-07-2026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48486045-A88A-4D0E-8453-0C0F5CA93F36}" type="slidenum">
              <a:rPr lang="en-IN" smtClean="0"/>
              <a:pPr/>
              <a:t>‹#›</a:t>
            </a:fld>
            <a:endParaRPr lang="en-IN" dirty="0"/>
          </a:p>
        </p:txBody>
      </p:sp>
    </p:spTree>
    <p:extLst>
      <p:ext uri="{BB962C8B-B14F-4D97-AF65-F5344CB8AC3E}">
        <p14:creationId xmlns:p14="http://schemas.microsoft.com/office/powerpoint/2010/main" xmlns="" val="10528289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FF27E78-FCEA-427F-AAB6-332256462AD7}" type="datetimeFigureOut">
              <a:rPr lang="en-IN" smtClean="0"/>
              <a:pPr/>
              <a:t>24-07-2026</a:t>
            </a:fld>
            <a:endParaRPr lang="en-IN"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486045-A88A-4D0E-8453-0C0F5CA93F36}" type="slidenum">
              <a:rPr lang="en-IN" smtClean="0"/>
              <a:pPr/>
              <a:t>‹#›</a:t>
            </a:fld>
            <a:endParaRPr lang="en-IN" dirty="0"/>
          </a:p>
        </p:txBody>
      </p:sp>
    </p:spTree>
    <p:extLst>
      <p:ext uri="{BB962C8B-B14F-4D97-AF65-F5344CB8AC3E}">
        <p14:creationId xmlns:p14="http://schemas.microsoft.com/office/powerpoint/2010/main" xmlns="" val="29457057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oi.org/10.7759/cureus.91520" TargetMode="External"/><Relationship Id="rId13" Type="http://schemas.openxmlformats.org/officeDocument/2006/relationships/hyperlink" Target="https://media.nhsbsa.nhs.uk/press-releases/e29454d6-7346-4183-b9fe-57a31a04ce1e/nhs-diabetes-treatment-spending-reaches-1-92-billion-as-new-medications-become-available" TargetMode="External"/><Relationship Id="rId18" Type="http://schemas.openxmlformats.org/officeDocument/2006/relationships/hyperlink" Target="https://www.researchgate.net/profile/Ilesanmi-Michael-2/publication/394926870_Multilingual_AI_Chatbots_as_a_Tool_for_Bridging_Customer_Service_Gaps_in_International_Business/links/68ac4b607984e374aceb2e20/Multilingual-AI-Chatbots-as-a-Tool-for-Bridging-Customer-Service-Gaps-in-International-Business.pdf" TargetMode="External"/><Relationship Id="rId26" Type="http://schemas.openxmlformats.org/officeDocument/2006/relationships/hyperlink" Target="https://www.who.int/health-topics/health-promotion" TargetMode="External"/><Relationship Id="rId3" Type="http://schemas.openxmlformats.org/officeDocument/2006/relationships/image" Target="../media/image2.png"/><Relationship Id="rId21" Type="http://schemas.openxmlformats.org/officeDocument/2006/relationships/hyperlink" Target="https://www.statista.com/statistics/1214256/share-of-clinicians-using-artificial-intelligence-in-europe/?srsltid=AfmBOor4BJlbqoIKy9bBP0QCkCb3NhHsipZm3fAG9tuQ3moiGR-QNlHK" TargetMode="External"/><Relationship Id="rId34" Type="http://schemas.openxmlformats.org/officeDocument/2006/relationships/image" Target="../media/image8.png"/><Relationship Id="rId7" Type="http://schemas.openxmlformats.org/officeDocument/2006/relationships/hyperlink" Target="https://www.tandfonline.com/doi/pdf/10.1080/09638237.2023.2245910" TargetMode="External"/><Relationship Id="rId12" Type="http://schemas.openxmlformats.org/officeDocument/2006/relationships/hyperlink" Target="https://doi.org/10.1016/j.dim.2023.100063" TargetMode="External"/><Relationship Id="rId17" Type="http://schemas.openxmlformats.org/officeDocument/2006/relationships/hyperlink" Target="https://pmc.ncbi.nlm.nih.gov/articles/PMC10506128/pdf/jogh-13-04079.pdf" TargetMode="External"/><Relationship Id="rId25" Type="http://schemas.openxmlformats.org/officeDocument/2006/relationships/hyperlink" Target="https://www.researchgate.net/profile/C-Vijai-2/publication/349604103_Rise_of_Artificial_Intelligence_in_Healthcare_Startups_in_India/links/6037b5a9299bf1cc26ef84fb/Rise-of-Artificial-Intelligence-in-Healthcare-Startups-in-India.pdf" TargetMode="External"/><Relationship Id="rId33" Type="http://schemas.openxmlformats.org/officeDocument/2006/relationships/image" Target="../media/image7.png"/><Relationship Id="rId2" Type="http://schemas.openxmlformats.org/officeDocument/2006/relationships/image" Target="../media/image1.png"/><Relationship Id="rId16" Type="http://schemas.openxmlformats.org/officeDocument/2006/relationships/hyperlink" Target="https://doi.org/10.3390/s21237786" TargetMode="External"/><Relationship Id="rId20" Type="http://schemas.openxmlformats.org/officeDocument/2006/relationships/hyperlink" Target="https://link.springer.com/content/pdf/10.1186/s12913-023-09869-8.pdf" TargetMode="External"/><Relationship Id="rId29"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hyperlink" Target="https://doi.org/10.1016/j.cct.2025.108132" TargetMode="External"/><Relationship Id="rId11" Type="http://schemas.openxmlformats.org/officeDocument/2006/relationships/hyperlink" Target="https://link.springer.com/content/pdf/10.1186/s12889-025-25814-2_reference.pdf" TargetMode="External"/><Relationship Id="rId24" Type="http://schemas.openxmlformats.org/officeDocument/2006/relationships/hyperlink" Target="https://doi.org/10.30574/wjarr.2025.25.2.0641" TargetMode="External"/><Relationship Id="rId32" Type="http://schemas.openxmlformats.org/officeDocument/2006/relationships/image" Target="../media/image6.png"/><Relationship Id="rId5" Type="http://schemas.openxmlformats.org/officeDocument/2006/relationships/hyperlink" Target="https://doi.org/10.2337/cd17-0130" TargetMode="External"/><Relationship Id="rId15" Type="http://schemas.openxmlformats.org/officeDocument/2006/relationships/hyperlink" Target="https://doi.org/10.1016/j.ijmedinf.2025.106051" TargetMode="External"/><Relationship Id="rId23" Type="http://schemas.openxmlformats.org/officeDocument/2006/relationships/hyperlink" Target="https://pmc.ncbi.nlm.nih.gov/articles/PMC9905394/pdf/11606_2022_Article_7614.pdf" TargetMode="External"/><Relationship Id="rId28" Type="http://schemas.openxmlformats.org/officeDocument/2006/relationships/hyperlink" Target="https://onlinelibrary.wiley.com/doi/pdf/10.1002/hcs2.70035" TargetMode="External"/><Relationship Id="rId10" Type="http://schemas.openxmlformats.org/officeDocument/2006/relationships/hyperlink" Target="https://journals.sagepub.com/doi/pdf/10.1177/08404704221125368" TargetMode="External"/><Relationship Id="rId19" Type="http://schemas.openxmlformats.org/officeDocument/2006/relationships/hyperlink" Target="https://pmc.ncbi.nlm.nih.gov/articles/PMC11267966/pdf/nihms-1983262.pdf" TargetMode="External"/><Relationship Id="rId31" Type="http://schemas.openxmlformats.org/officeDocument/2006/relationships/image" Target="../media/image5.png"/><Relationship Id="rId4" Type="http://schemas.openxmlformats.org/officeDocument/2006/relationships/hyperlink" Target="https://www.researchgate.net/profile/Rawad-Abdulghafor/publication/322062879_An_Overview_and_Proposal_for_Analysis_of_the_Effectiveness_of_Human_Factors_in_Dubai_E-Banking_System/links/5ac6ec9da6fdcc8bfc7f88c4/An-Overview-and-Proposal-for-Analysis-of-the-Effectiveness-of-Human-Factors-in-Dubai-E-Banking-System.pdf" TargetMode="External"/><Relationship Id="rId9" Type="http://schemas.openxmlformats.org/officeDocument/2006/relationships/hyperlink" Target="https://doi.org/10.1016/j.xcrm.2023.101213" TargetMode="External"/><Relationship Id="rId14" Type="http://schemas.openxmlformats.org/officeDocument/2006/relationships/hyperlink" Target="https://www.ncbi.nlm.nih.gov/books/NBK581940/" TargetMode="External"/><Relationship Id="rId22" Type="http://schemas.openxmlformats.org/officeDocument/2006/relationships/hyperlink" Target="https://www.statista.com/statistics/236764/prevalence-of-diabetes-in-selected-countries/?srsltid=AfmBOopn5X9cp-RBgbBpcz9parhMqFHvnQjgYVFwmBRk3NTuCpwtPXHX" TargetMode="External"/><Relationship Id="rId27" Type="http://schemas.openxmlformats.org/officeDocument/2006/relationships/hyperlink" Target="https://www.who.int/teams/health-promotion/enhanced-wellbeing/first-global-conference" TargetMode="External"/><Relationship Id="rId30"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588025" y="627559"/>
            <a:ext cx="2653127" cy="1448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smtClean="0">
                <a:solidFill>
                  <a:schemeClr val="tx1"/>
                </a:solidFill>
                <a:latin typeface="Times New Roman" panose="02020603050405020304" pitchFamily="18" charset="0"/>
                <a:cs typeface="Times New Roman" panose="02020603050405020304" pitchFamily="18" charset="0"/>
              </a:rPr>
              <a:t>Background</a:t>
            </a:r>
            <a:endParaRPr lang="en-IN" sz="800" b="1" dirty="0">
              <a:solidFill>
                <a:schemeClr val="tx1"/>
              </a:solidFill>
              <a:latin typeface="Times New Roman" panose="02020603050405020304" pitchFamily="18" charset="0"/>
              <a:cs typeface="Times New Roman" panose="02020603050405020304" pitchFamily="18" charset="0"/>
            </a:endParaRPr>
          </a:p>
        </p:txBody>
      </p:sp>
      <p:sp>
        <p:nvSpPr>
          <p:cNvPr id="7" name="Rectangle 6"/>
          <p:cNvSpPr/>
          <p:nvPr/>
        </p:nvSpPr>
        <p:spPr>
          <a:xfrm>
            <a:off x="68064" y="810378"/>
            <a:ext cx="3677065" cy="2282072"/>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171450" indent="-171450" algn="just">
              <a:buFont typeface="Arial" panose="020B0604020202020204" pitchFamily="34" charset="0"/>
              <a:buChar char="•"/>
            </a:pPr>
            <a:r>
              <a:rPr lang="en-IN" sz="600" dirty="0">
                <a:solidFill>
                  <a:schemeClr val="tx1"/>
                </a:solidFill>
                <a:latin typeface="Times New Roman" panose="02020603050405020304" pitchFamily="18" charset="0"/>
                <a:cs typeface="Times New Roman" panose="02020603050405020304" pitchFamily="18" charset="0"/>
              </a:rPr>
              <a:t>Across the global and UK, diabetes remains a significant public health problem, which affects more than 537 million adults and also contributes to increasing healthcare expenditure, premature mortality, and the overall quality of life (NIH.GOV, 2021; Stewart, 2025). </a:t>
            </a:r>
            <a:endParaRPr lang="en-IN" sz="600" dirty="0" smtClean="0">
              <a:solidFill>
                <a:schemeClr val="tx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IN" sz="600" dirty="0" smtClean="0">
                <a:solidFill>
                  <a:schemeClr val="tx1"/>
                </a:solidFill>
                <a:latin typeface="Times New Roman" panose="02020603050405020304" pitchFamily="18" charset="0"/>
                <a:cs typeface="Times New Roman" panose="02020603050405020304" pitchFamily="18" charset="0"/>
              </a:rPr>
              <a:t>In </a:t>
            </a:r>
            <a:r>
              <a:rPr lang="en-IN" sz="600" dirty="0">
                <a:solidFill>
                  <a:schemeClr val="tx1"/>
                </a:solidFill>
                <a:latin typeface="Times New Roman" panose="02020603050405020304" pitchFamily="18" charset="0"/>
                <a:cs typeface="Times New Roman" panose="02020603050405020304" pitchFamily="18" charset="0"/>
              </a:rPr>
              <a:t>the UK, the increasing prevalence of diabetes places strong pressure on the NHS service, increased budget for diabetes prevention, which reflects the necessity of a more sustainable, effective, and self-management intervention to promote better diabetes care outcomes (NHS, 2025). Existing digital technology interventions, such as FreeStyle Libre Continuous Glucose Monitoring CGM) and non-digital interventions, such as lifestyle educational programmes and routine clinical consultations have improved glucose monitoring (Blum, 2018). </a:t>
            </a:r>
            <a:endParaRPr lang="en-IN" sz="600" dirty="0" smtClean="0">
              <a:solidFill>
                <a:schemeClr val="tx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IN" sz="600" dirty="0" smtClean="0">
                <a:solidFill>
                  <a:schemeClr val="tx1"/>
                </a:solidFill>
                <a:latin typeface="Times New Roman" panose="02020603050405020304" pitchFamily="18" charset="0"/>
                <a:cs typeface="Times New Roman" panose="02020603050405020304" pitchFamily="18" charset="0"/>
              </a:rPr>
              <a:t>However</a:t>
            </a:r>
            <a:r>
              <a:rPr lang="en-IN" sz="600" dirty="0">
                <a:solidFill>
                  <a:schemeClr val="tx1"/>
                </a:solidFill>
                <a:latin typeface="Times New Roman" panose="02020603050405020304" pitchFamily="18" charset="0"/>
                <a:cs typeface="Times New Roman" panose="02020603050405020304" pitchFamily="18" charset="0"/>
              </a:rPr>
              <a:t>, the current evidence highlights that these remain limited in addressing digital health inequalities and sustaining behavioural change (Blum, 2018). </a:t>
            </a:r>
            <a:endParaRPr lang="en-IN" sz="600" dirty="0" smtClean="0">
              <a:solidFill>
                <a:schemeClr val="tx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IN" sz="600" dirty="0" smtClean="0">
                <a:solidFill>
                  <a:schemeClr val="tx1"/>
                </a:solidFill>
                <a:latin typeface="Times New Roman" panose="02020603050405020304" pitchFamily="18" charset="0"/>
                <a:cs typeface="Times New Roman" panose="02020603050405020304" pitchFamily="18" charset="0"/>
              </a:rPr>
              <a:t>Artificial </a:t>
            </a:r>
            <a:r>
              <a:rPr lang="en-IN" sz="600" dirty="0">
                <a:solidFill>
                  <a:schemeClr val="tx1"/>
                </a:solidFill>
                <a:latin typeface="Times New Roman" panose="02020603050405020304" pitchFamily="18" charset="0"/>
                <a:cs typeface="Times New Roman" panose="02020603050405020304" pitchFamily="18" charset="0"/>
              </a:rPr>
              <a:t>Intelligence (AI) transforms healthcare organisations, along with improving diagnostic accuracy and personalising treatments by automating administrative workflows while reducing costs and clinical errors, leading to scale access to care (Cha et al., 2025). </a:t>
            </a:r>
            <a:endParaRPr lang="en-IN" sz="600" dirty="0" smtClean="0">
              <a:solidFill>
                <a:schemeClr val="tx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IN" sz="600" dirty="0" smtClean="0">
                <a:solidFill>
                  <a:schemeClr val="tx1"/>
                </a:solidFill>
                <a:latin typeface="Times New Roman" panose="02020603050405020304" pitchFamily="18" charset="0"/>
                <a:cs typeface="Times New Roman" panose="02020603050405020304" pitchFamily="18" charset="0"/>
              </a:rPr>
              <a:t>As </a:t>
            </a:r>
            <a:r>
              <a:rPr lang="en-IN" sz="600" dirty="0">
                <a:solidFill>
                  <a:schemeClr val="tx1"/>
                </a:solidFill>
                <a:latin typeface="Times New Roman" panose="02020603050405020304" pitchFamily="18" charset="0"/>
                <a:cs typeface="Times New Roman" panose="02020603050405020304" pitchFamily="18" charset="0"/>
              </a:rPr>
              <a:t>an AI-powered diabetes self-management platform, DiaLife AI integrates conversational chatbot support, personalised coaching, remote monitoring, and meal recognition, which is a proposed intervention for enhancing proactive, equitable, and personalised diabetes management. </a:t>
            </a:r>
            <a:endParaRPr lang="en-IN" sz="600" dirty="0" smtClean="0">
              <a:solidFill>
                <a:schemeClr val="tx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IN" sz="600" dirty="0" smtClean="0">
                <a:solidFill>
                  <a:schemeClr val="tx1"/>
                </a:solidFill>
                <a:latin typeface="Times New Roman" panose="02020603050405020304" pitchFamily="18" charset="0"/>
                <a:cs typeface="Times New Roman" panose="02020603050405020304" pitchFamily="18" charset="0"/>
              </a:rPr>
              <a:t>This </a:t>
            </a:r>
            <a:r>
              <a:rPr lang="en-IN" sz="600" dirty="0">
                <a:solidFill>
                  <a:schemeClr val="tx1"/>
                </a:solidFill>
                <a:latin typeface="Times New Roman" panose="02020603050405020304" pitchFamily="18" charset="0"/>
                <a:cs typeface="Times New Roman" panose="02020603050405020304" pitchFamily="18" charset="0"/>
              </a:rPr>
              <a:t>intervention integrates several core features, such as AI-meal recognition, smartwatch connectivity, 24/7 conversational chatbot, and AI-integrated personalised health coach, which can ultimately enable to reduce the burden of diabetes impact among adults. </a:t>
            </a:r>
            <a:endParaRPr lang="en-IN" sz="600" dirty="0" smtClean="0">
              <a:solidFill>
                <a:schemeClr val="tx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IN" sz="600" dirty="0" smtClean="0">
                <a:solidFill>
                  <a:schemeClr val="tx1"/>
                </a:solidFill>
                <a:latin typeface="Times New Roman" panose="02020603050405020304" pitchFamily="18" charset="0"/>
                <a:cs typeface="Times New Roman" panose="02020603050405020304" pitchFamily="18" charset="0"/>
              </a:rPr>
              <a:t>Therefore</a:t>
            </a:r>
            <a:r>
              <a:rPr lang="en-IN" sz="600" dirty="0">
                <a:solidFill>
                  <a:schemeClr val="tx1"/>
                </a:solidFill>
                <a:latin typeface="Times New Roman" panose="02020603050405020304" pitchFamily="18" charset="0"/>
                <a:cs typeface="Times New Roman" panose="02020603050405020304" pitchFamily="18" charset="0"/>
              </a:rPr>
              <a:t>, DiaLife AI represents an effective and advanced digital health intervention, which addresses existing healthcare gaps in diabetes care by offering sustainable, equitable, and personal self-management. Also, its personalised capabilities have the strong potential to improve accessibility and reduce health inequalities by supporting diverse population groups.</a:t>
            </a:r>
            <a:endParaRPr lang="en-IN" sz="600" b="1" dirty="0">
              <a:solidFill>
                <a:schemeClr val="tx1"/>
              </a:solidFill>
              <a:latin typeface="Times New Roman" panose="02020603050405020304" pitchFamily="18" charset="0"/>
              <a:cs typeface="Times New Roman" panose="02020603050405020304" pitchFamily="18" charset="0"/>
            </a:endParaRPr>
          </a:p>
        </p:txBody>
      </p:sp>
      <p:sp>
        <p:nvSpPr>
          <p:cNvPr id="8" name="Rectangle 7"/>
          <p:cNvSpPr/>
          <p:nvPr/>
        </p:nvSpPr>
        <p:spPr>
          <a:xfrm>
            <a:off x="495898" y="4136537"/>
            <a:ext cx="2934177" cy="130948"/>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endParaRPr lang="en-US" sz="800" b="1" dirty="0" smtClean="0">
              <a:solidFill>
                <a:schemeClr val="tx1"/>
              </a:solidFill>
              <a:latin typeface="Times New Roman" panose="02020603050405020304" pitchFamily="18" charset="0"/>
              <a:cs typeface="Times New Roman" panose="02020603050405020304" pitchFamily="18" charset="0"/>
            </a:endParaRPr>
          </a:p>
          <a:p>
            <a:pPr algn="ctr"/>
            <a:endParaRPr lang="en-US" sz="800" b="1" dirty="0">
              <a:solidFill>
                <a:schemeClr val="tx1"/>
              </a:solidFill>
              <a:latin typeface="Times New Roman" panose="02020603050405020304" pitchFamily="18" charset="0"/>
              <a:cs typeface="Times New Roman" panose="02020603050405020304" pitchFamily="18" charset="0"/>
            </a:endParaRPr>
          </a:p>
          <a:p>
            <a:pPr algn="ctr"/>
            <a:endParaRPr lang="en-US" sz="800" b="1" dirty="0" smtClean="0">
              <a:solidFill>
                <a:schemeClr val="tx1"/>
              </a:solidFill>
              <a:latin typeface="Times New Roman" panose="02020603050405020304" pitchFamily="18" charset="0"/>
              <a:cs typeface="Times New Roman" panose="02020603050405020304" pitchFamily="18" charset="0"/>
            </a:endParaRPr>
          </a:p>
          <a:p>
            <a:pPr algn="ctr"/>
            <a:endParaRPr lang="en-US" sz="800" b="1" dirty="0">
              <a:solidFill>
                <a:schemeClr val="tx1"/>
              </a:solidFill>
              <a:latin typeface="Times New Roman" panose="02020603050405020304" pitchFamily="18" charset="0"/>
              <a:cs typeface="Times New Roman" panose="02020603050405020304" pitchFamily="18" charset="0"/>
            </a:endParaRPr>
          </a:p>
          <a:p>
            <a:pPr algn="ctr"/>
            <a:endParaRPr lang="en-US" sz="800" b="1" dirty="0" smtClean="0">
              <a:solidFill>
                <a:schemeClr val="tx1"/>
              </a:solidFill>
              <a:latin typeface="Times New Roman" panose="02020603050405020304" pitchFamily="18" charset="0"/>
              <a:cs typeface="Times New Roman" panose="02020603050405020304" pitchFamily="18" charset="0"/>
            </a:endParaRPr>
          </a:p>
          <a:p>
            <a:pPr algn="ctr"/>
            <a:endParaRPr lang="en-US" sz="800" b="1" dirty="0">
              <a:solidFill>
                <a:schemeClr val="tx1"/>
              </a:solidFill>
              <a:latin typeface="Times New Roman" panose="02020603050405020304" pitchFamily="18" charset="0"/>
              <a:cs typeface="Times New Roman" panose="02020603050405020304" pitchFamily="18" charset="0"/>
            </a:endParaRPr>
          </a:p>
          <a:p>
            <a:pPr algn="ctr"/>
            <a:endParaRPr lang="en-US" sz="800" b="1" dirty="0" smtClean="0">
              <a:solidFill>
                <a:schemeClr val="tx1"/>
              </a:solidFill>
              <a:latin typeface="Times New Roman" panose="02020603050405020304" pitchFamily="18" charset="0"/>
              <a:cs typeface="Times New Roman" panose="02020603050405020304" pitchFamily="18" charset="0"/>
            </a:endParaRPr>
          </a:p>
          <a:p>
            <a:pPr algn="ctr"/>
            <a:endParaRPr lang="en-US" sz="800" b="1" dirty="0">
              <a:solidFill>
                <a:schemeClr val="tx1"/>
              </a:solidFill>
              <a:latin typeface="Times New Roman" panose="02020603050405020304" pitchFamily="18" charset="0"/>
              <a:cs typeface="Times New Roman" panose="02020603050405020304" pitchFamily="18" charset="0"/>
            </a:endParaRPr>
          </a:p>
          <a:p>
            <a:pPr algn="ctr"/>
            <a:endParaRPr lang="en-US" sz="800" b="1" dirty="0" smtClean="0">
              <a:solidFill>
                <a:schemeClr val="tx1"/>
              </a:solidFill>
              <a:latin typeface="Times New Roman" panose="02020603050405020304" pitchFamily="18" charset="0"/>
              <a:cs typeface="Times New Roman" panose="02020603050405020304" pitchFamily="18" charset="0"/>
            </a:endParaRPr>
          </a:p>
          <a:p>
            <a:pPr algn="ctr"/>
            <a:endParaRPr lang="en-US" sz="800" b="1" dirty="0">
              <a:solidFill>
                <a:schemeClr val="tx1"/>
              </a:solidFill>
              <a:latin typeface="Times New Roman" panose="02020603050405020304" pitchFamily="18" charset="0"/>
              <a:cs typeface="Times New Roman" panose="02020603050405020304" pitchFamily="18" charset="0"/>
            </a:endParaRPr>
          </a:p>
          <a:p>
            <a:pPr algn="ctr"/>
            <a:endParaRPr lang="en-US" sz="800" b="1" dirty="0" smtClean="0">
              <a:solidFill>
                <a:schemeClr val="tx1"/>
              </a:solidFill>
              <a:latin typeface="Times New Roman" panose="02020603050405020304" pitchFamily="18" charset="0"/>
              <a:cs typeface="Times New Roman" panose="02020603050405020304" pitchFamily="18" charset="0"/>
            </a:endParaRPr>
          </a:p>
          <a:p>
            <a:pPr algn="ctr"/>
            <a:r>
              <a:rPr lang="en-US" sz="800" b="1" dirty="0" smtClean="0">
                <a:solidFill>
                  <a:schemeClr val="tx1"/>
                </a:solidFill>
                <a:latin typeface="Times New Roman" panose="02020603050405020304" pitchFamily="18" charset="0"/>
                <a:cs typeface="Times New Roman" panose="02020603050405020304" pitchFamily="18" charset="0"/>
              </a:rPr>
              <a:t>Health promotion values and principles</a:t>
            </a:r>
            <a:endParaRPr lang="en-IN" sz="800" b="1" dirty="0">
              <a:solidFill>
                <a:schemeClr val="tx1"/>
              </a:solidFill>
              <a:latin typeface="Times New Roman" panose="02020603050405020304" pitchFamily="18" charset="0"/>
              <a:cs typeface="Times New Roman" panose="02020603050405020304" pitchFamily="18" charset="0"/>
            </a:endParaRPr>
          </a:p>
        </p:txBody>
      </p:sp>
      <p:sp>
        <p:nvSpPr>
          <p:cNvPr id="9" name="Rectangle 8"/>
          <p:cNvSpPr/>
          <p:nvPr/>
        </p:nvSpPr>
        <p:spPr>
          <a:xfrm>
            <a:off x="94353" y="4337050"/>
            <a:ext cx="3677064" cy="2463796"/>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171450" lvl="0" indent="-171450" algn="just">
              <a:buFont typeface="Arial" panose="020B0604020202020204" pitchFamily="34" charset="0"/>
              <a:buChar char="•"/>
            </a:pPr>
            <a:r>
              <a:rPr lang="en-IN" sz="600" dirty="0">
                <a:solidFill>
                  <a:schemeClr val="tx1"/>
                </a:solidFill>
                <a:latin typeface="Times New Roman" panose="02020603050405020304" pitchFamily="18" charset="0"/>
                <a:cs typeface="Times New Roman" panose="02020603050405020304" pitchFamily="18" charset="0"/>
              </a:rPr>
              <a:t>Health promotion is considered as the process of enabling communities and individuals for increasing control over improving their health (WHO, 2026). </a:t>
            </a:r>
          </a:p>
          <a:p>
            <a:pPr marL="171450" lvl="0" indent="-171450" algn="just">
              <a:buFont typeface="Arial" panose="020B0604020202020204" pitchFamily="34" charset="0"/>
              <a:buChar char="•"/>
            </a:pPr>
            <a:r>
              <a:rPr lang="en-IN" sz="600" dirty="0">
                <a:solidFill>
                  <a:schemeClr val="tx1"/>
                </a:solidFill>
                <a:latin typeface="Times New Roman" panose="02020603050405020304" pitchFamily="18" charset="0"/>
                <a:cs typeface="Times New Roman" panose="02020603050405020304" pitchFamily="18" charset="0"/>
              </a:rPr>
              <a:t>It aims to empower communities through several values and principles, such as supportive environments, community participation, and equity (WHO, 2026).</a:t>
            </a:r>
          </a:p>
          <a:p>
            <a:pPr marL="171450" lvl="0" indent="-171450" algn="just">
              <a:buFont typeface="Arial" panose="020B0604020202020204" pitchFamily="34" charset="0"/>
              <a:buChar char="•"/>
            </a:pPr>
            <a:r>
              <a:rPr lang="en-IN" sz="600" dirty="0">
                <a:solidFill>
                  <a:schemeClr val="tx1"/>
                </a:solidFill>
                <a:latin typeface="Times New Roman" panose="02020603050405020304" pitchFamily="18" charset="0"/>
                <a:cs typeface="Times New Roman" panose="02020603050405020304" pitchFamily="18" charset="0"/>
              </a:rPr>
              <a:t>Considering the WHO Ottawa Charter framework, by including these values and principles, health promotion strengthens public health outcomes by driving a shift towards a holistic approach to elevate quality of life by preventing complications (WHO, 2026a). </a:t>
            </a:r>
          </a:p>
          <a:p>
            <a:pPr marL="171450" lvl="0" indent="-171450" algn="just">
              <a:buFont typeface="Arial" panose="020B0604020202020204" pitchFamily="34" charset="0"/>
              <a:buChar char="•"/>
            </a:pPr>
            <a:r>
              <a:rPr lang="en-IN" sz="600" dirty="0">
                <a:solidFill>
                  <a:schemeClr val="tx1"/>
                </a:solidFill>
                <a:latin typeface="Times New Roman" panose="02020603050405020304" pitchFamily="18" charset="0"/>
                <a:cs typeface="Times New Roman" panose="02020603050405020304" pitchFamily="18" charset="0"/>
              </a:rPr>
              <a:t>These principles and values are aligned with DiaLife AI, as the intervention will promote personalised diabetes self-management by integrating multilingual chatbot support, which leads to enhanced community participation (Hazhir et al., 2025; Cha et al., 2025).</a:t>
            </a:r>
          </a:p>
          <a:p>
            <a:pPr marL="171450" lvl="0" indent="-171450" algn="just">
              <a:buFont typeface="Arial" panose="020B0604020202020204" pitchFamily="34" charset="0"/>
              <a:buChar char="•"/>
            </a:pPr>
            <a:r>
              <a:rPr lang="en-IN" sz="600" dirty="0">
                <a:solidFill>
                  <a:schemeClr val="tx1"/>
                </a:solidFill>
                <a:latin typeface="Times New Roman" panose="02020603050405020304" pitchFamily="18" charset="0"/>
                <a:cs typeface="Times New Roman" panose="02020603050405020304" pitchFamily="18" charset="0"/>
              </a:rPr>
              <a:t>Similarly, the digital health technology intervention will also integrate AI-driven coaching, which supports diabetes self-management by providing 24/7 continuous support that enable to bridge the gap between quarterly doctor visits (Cha et al., 2025).   </a:t>
            </a:r>
          </a:p>
          <a:p>
            <a:pPr marL="171450" lvl="0" indent="-171450" algn="just">
              <a:buFont typeface="Arial" panose="020B0604020202020204" pitchFamily="34" charset="0"/>
              <a:buChar char="•"/>
            </a:pPr>
            <a:r>
              <a:rPr lang="en-IN" sz="600" dirty="0">
                <a:solidFill>
                  <a:schemeClr val="tx1"/>
                </a:solidFill>
                <a:latin typeface="Times New Roman" panose="02020603050405020304" pitchFamily="18" charset="0"/>
                <a:cs typeface="Times New Roman" panose="02020603050405020304" pitchFamily="18" charset="0"/>
              </a:rPr>
              <a:t>It will also promote equity by improving diabetes support for underserved populations through addressing language barriers (Rajuroy, 2023; Gurevich, El Hassan and El Morr, 2023).  </a:t>
            </a:r>
          </a:p>
          <a:p>
            <a:pPr marL="171450" lvl="0" indent="-171450" algn="just">
              <a:buFont typeface="Arial" panose="020B0604020202020204" pitchFamily="34" charset="0"/>
              <a:buChar char="•"/>
            </a:pPr>
            <a:r>
              <a:rPr lang="en-IN" sz="600" dirty="0">
                <a:solidFill>
                  <a:schemeClr val="tx1"/>
                </a:solidFill>
                <a:latin typeface="Times New Roman" panose="02020603050405020304" pitchFamily="18" charset="0"/>
                <a:cs typeface="Times New Roman" panose="02020603050405020304" pitchFamily="18" charset="0"/>
              </a:rPr>
              <a:t>Implementing AI-assisted tools reduces around 25-30% healthcare inequalities, indicating that DiaLife AI will also promote a supportive environment for diabetes patients by sustaining equity across the UK healthcare industry (Osonuga et al., 2025; Unanah and Aidoo, 2025).   </a:t>
            </a:r>
          </a:p>
          <a:p>
            <a:pPr marL="171450" lvl="0" indent="-171450" algn="just">
              <a:buFont typeface="Arial" panose="020B0604020202020204" pitchFamily="34" charset="0"/>
              <a:buChar char="•"/>
            </a:pPr>
            <a:r>
              <a:rPr lang="en-IN" sz="600" dirty="0">
                <a:solidFill>
                  <a:schemeClr val="tx1"/>
                </a:solidFill>
                <a:latin typeface="Times New Roman" panose="02020603050405020304" pitchFamily="18" charset="0"/>
                <a:cs typeface="Times New Roman" panose="02020603050405020304" pitchFamily="18" charset="0"/>
              </a:rPr>
              <a:t>Reducing healthcare inequality through AI-driven platforms prevents diabetes by ensuring equal access for early screening and affordable medications, leading to support better healthcare outcomes (Rodriguez and Aikens, 2023).</a:t>
            </a:r>
          </a:p>
          <a:p>
            <a:pPr marL="171450" lvl="0" indent="-171450" algn="just">
              <a:buFont typeface="Arial" panose="020B0604020202020204" pitchFamily="34" charset="0"/>
              <a:buChar char="•"/>
            </a:pPr>
            <a:r>
              <a:rPr lang="en-IN" sz="600" dirty="0">
                <a:solidFill>
                  <a:schemeClr val="tx1"/>
                </a:solidFill>
                <a:latin typeface="Times New Roman" panose="02020603050405020304" pitchFamily="18" charset="0"/>
                <a:cs typeface="Times New Roman" panose="02020603050405020304" pitchFamily="18" charset="0"/>
              </a:rPr>
              <a:t>However, misalignment with health promotion values and principles can drive negative implementation impact on the intervention by undermining public trust, which can hinder the success of the digital health technology intervention.  </a:t>
            </a:r>
          </a:p>
          <a:p>
            <a:pPr marL="171450" lvl="0" indent="-171450" algn="just">
              <a:buFont typeface="Arial" panose="020B0604020202020204" pitchFamily="34" charset="0"/>
              <a:buChar char="•"/>
            </a:pPr>
            <a:r>
              <a:rPr lang="en-IN" sz="600" dirty="0">
                <a:solidFill>
                  <a:schemeClr val="tx1"/>
                </a:solidFill>
                <a:latin typeface="Times New Roman" panose="02020603050405020304" pitchFamily="18" charset="0"/>
                <a:cs typeface="Times New Roman" panose="02020603050405020304" pitchFamily="18" charset="0"/>
              </a:rPr>
              <a:t>Therefore, by aligning with health promotion values and principles, DiaLife AI has the potential to empower sustainable diabetes self-management while improving population health outcomes. </a:t>
            </a:r>
          </a:p>
        </p:txBody>
      </p:sp>
      <p:sp>
        <p:nvSpPr>
          <p:cNvPr id="10" name="Rectangle 9"/>
          <p:cNvSpPr/>
          <p:nvPr/>
        </p:nvSpPr>
        <p:spPr>
          <a:xfrm>
            <a:off x="4434299" y="1843481"/>
            <a:ext cx="3028122" cy="149223"/>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smtClean="0">
                <a:solidFill>
                  <a:schemeClr val="tx1"/>
                </a:solidFill>
                <a:latin typeface="Times New Roman" panose="02020603050405020304" pitchFamily="18" charset="0"/>
                <a:cs typeface="Times New Roman" panose="02020603050405020304" pitchFamily="18" charset="0"/>
              </a:rPr>
              <a:t>Behavioural Change </a:t>
            </a:r>
            <a:r>
              <a:rPr lang="en-US" sz="800" b="1" dirty="0">
                <a:solidFill>
                  <a:schemeClr val="tx1"/>
                </a:solidFill>
                <a:latin typeface="Times New Roman" panose="02020603050405020304" pitchFamily="18" charset="0"/>
                <a:cs typeface="Times New Roman" panose="02020603050405020304" pitchFamily="18" charset="0"/>
              </a:rPr>
              <a:t>T</a:t>
            </a:r>
            <a:r>
              <a:rPr lang="en-US" sz="800" b="1" dirty="0" smtClean="0">
                <a:solidFill>
                  <a:schemeClr val="tx1"/>
                </a:solidFill>
                <a:latin typeface="Times New Roman" panose="02020603050405020304" pitchFamily="18" charset="0"/>
                <a:cs typeface="Times New Roman" panose="02020603050405020304" pitchFamily="18" charset="0"/>
              </a:rPr>
              <a:t>heory</a:t>
            </a:r>
            <a:endParaRPr lang="en-IN" sz="800" b="1" dirty="0">
              <a:solidFill>
                <a:schemeClr val="tx1"/>
              </a:solidFill>
              <a:latin typeface="Times New Roman" panose="02020603050405020304" pitchFamily="18" charset="0"/>
              <a:cs typeface="Times New Roman" panose="02020603050405020304" pitchFamily="18" charset="0"/>
            </a:endParaRPr>
          </a:p>
        </p:txBody>
      </p:sp>
      <p:sp>
        <p:nvSpPr>
          <p:cNvPr id="11" name="Rectangle 10"/>
          <p:cNvSpPr/>
          <p:nvPr/>
        </p:nvSpPr>
        <p:spPr>
          <a:xfrm>
            <a:off x="9364344" y="623629"/>
            <a:ext cx="1548610" cy="9056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smtClean="0">
                <a:solidFill>
                  <a:schemeClr val="tx1"/>
                </a:solidFill>
                <a:latin typeface="Times New Roman" panose="02020603050405020304" pitchFamily="18" charset="0"/>
                <a:cs typeface="Times New Roman" panose="02020603050405020304" pitchFamily="18" charset="0"/>
              </a:rPr>
              <a:t>Conclusion</a:t>
            </a:r>
            <a:endParaRPr lang="en-IN" sz="800" b="1" dirty="0">
              <a:solidFill>
                <a:schemeClr val="tx1"/>
              </a:solidFill>
              <a:latin typeface="Times New Roman" panose="02020603050405020304" pitchFamily="18" charset="0"/>
              <a:cs typeface="Times New Roman" panose="02020603050405020304" pitchFamily="18" charset="0"/>
            </a:endParaRPr>
          </a:p>
        </p:txBody>
      </p:sp>
      <p:sp>
        <p:nvSpPr>
          <p:cNvPr id="12" name="Rectangle 11"/>
          <p:cNvSpPr/>
          <p:nvPr/>
        </p:nvSpPr>
        <p:spPr>
          <a:xfrm>
            <a:off x="9528250" y="3047751"/>
            <a:ext cx="1345096" cy="89834"/>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smtClean="0">
                <a:solidFill>
                  <a:schemeClr val="tx1"/>
                </a:solidFill>
                <a:latin typeface="Times New Roman" panose="02020603050405020304" pitchFamily="18" charset="0"/>
                <a:cs typeface="Times New Roman" panose="02020603050405020304" pitchFamily="18" charset="0"/>
              </a:rPr>
              <a:t>References</a:t>
            </a:r>
            <a:endParaRPr lang="en-IN" sz="800" b="1" dirty="0">
              <a:solidFill>
                <a:schemeClr val="tx1"/>
              </a:solidFill>
              <a:latin typeface="Times New Roman" panose="02020603050405020304" pitchFamily="18" charset="0"/>
              <a:cs typeface="Times New Roman" panose="02020603050405020304" pitchFamily="18" charset="0"/>
            </a:endParaRPr>
          </a:p>
        </p:txBody>
      </p:sp>
      <p:sp>
        <p:nvSpPr>
          <p:cNvPr id="13" name="Rectangle 12"/>
          <p:cNvSpPr/>
          <p:nvPr/>
        </p:nvSpPr>
        <p:spPr>
          <a:xfrm>
            <a:off x="4850622" y="4651513"/>
            <a:ext cx="2508149" cy="13432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smtClean="0">
                <a:solidFill>
                  <a:schemeClr val="tx1"/>
                </a:solidFill>
                <a:latin typeface="Times New Roman" panose="02020603050405020304" pitchFamily="18" charset="0"/>
                <a:cs typeface="Times New Roman" panose="02020603050405020304" pitchFamily="18" charset="0"/>
              </a:rPr>
              <a:t>Expected outcome</a:t>
            </a:r>
            <a:endParaRPr lang="en-IN" sz="800" b="1" dirty="0">
              <a:solidFill>
                <a:schemeClr val="tx1"/>
              </a:solidFill>
              <a:latin typeface="Times New Roman" panose="02020603050405020304" pitchFamily="18" charset="0"/>
              <a:cs typeface="Times New Roman" panose="02020603050405020304" pitchFamily="18" charset="0"/>
            </a:endParaRPr>
          </a:p>
        </p:txBody>
      </p:sp>
      <p:pic>
        <p:nvPicPr>
          <p:cNvPr id="14" name="Picture 13"/>
          <p:cNvPicPr>
            <a:picLocks noChangeAspect="1"/>
          </p:cNvPicPr>
          <p:nvPr/>
        </p:nvPicPr>
        <p:blipFill>
          <a:blip r:embed="rId2" cstate="print"/>
          <a:stretch>
            <a:fillRect/>
          </a:stretch>
        </p:blipFill>
        <p:spPr>
          <a:xfrm>
            <a:off x="47879" y="3175268"/>
            <a:ext cx="1901650" cy="802274"/>
          </a:xfrm>
          <a:prstGeom prst="rect">
            <a:avLst/>
          </a:prstGeom>
        </p:spPr>
      </p:pic>
      <p:sp>
        <p:nvSpPr>
          <p:cNvPr id="15" name="TextBox 14"/>
          <p:cNvSpPr txBox="1"/>
          <p:nvPr/>
        </p:nvSpPr>
        <p:spPr>
          <a:xfrm>
            <a:off x="47879" y="3934895"/>
            <a:ext cx="1901650" cy="215444"/>
          </a:xfrm>
          <a:prstGeom prst="rect">
            <a:avLst/>
          </a:prstGeom>
          <a:noFill/>
        </p:spPr>
        <p:txBody>
          <a:bodyPr wrap="square" rtlCol="0">
            <a:spAutoFit/>
          </a:bodyPr>
          <a:lstStyle/>
          <a:p>
            <a:pPr algn="ctr"/>
            <a:r>
              <a:rPr lang="en-IN" sz="400" dirty="0">
                <a:latin typeface="Times New Roman" panose="02020603050405020304" pitchFamily="18" charset="0"/>
                <a:cs typeface="Times New Roman" panose="02020603050405020304" pitchFamily="18" charset="0"/>
              </a:rPr>
              <a:t>Figure: Global diabetes in 2021</a:t>
            </a:r>
          </a:p>
          <a:p>
            <a:pPr algn="ctr"/>
            <a:r>
              <a:rPr lang="en-IN" sz="400" dirty="0">
                <a:latin typeface="Times New Roman" panose="02020603050405020304" pitchFamily="18" charset="0"/>
                <a:cs typeface="Times New Roman" panose="02020603050405020304" pitchFamily="18" charset="0"/>
              </a:rPr>
              <a:t>(Source: NIH.GOV, 2021)</a:t>
            </a:r>
          </a:p>
        </p:txBody>
      </p:sp>
      <p:pic>
        <p:nvPicPr>
          <p:cNvPr id="16" name="Picture 15"/>
          <p:cNvPicPr>
            <a:picLocks noChangeAspect="1"/>
          </p:cNvPicPr>
          <p:nvPr/>
        </p:nvPicPr>
        <p:blipFill>
          <a:blip r:embed="rId3" cstate="print"/>
          <a:stretch>
            <a:fillRect/>
          </a:stretch>
        </p:blipFill>
        <p:spPr>
          <a:xfrm>
            <a:off x="2032305" y="3177065"/>
            <a:ext cx="1680815" cy="782215"/>
          </a:xfrm>
          <a:prstGeom prst="rect">
            <a:avLst/>
          </a:prstGeom>
        </p:spPr>
      </p:pic>
      <p:sp>
        <p:nvSpPr>
          <p:cNvPr id="17" name="TextBox 16"/>
          <p:cNvSpPr txBox="1"/>
          <p:nvPr/>
        </p:nvSpPr>
        <p:spPr>
          <a:xfrm>
            <a:off x="1892016" y="3934895"/>
            <a:ext cx="1848255" cy="215444"/>
          </a:xfrm>
          <a:prstGeom prst="rect">
            <a:avLst/>
          </a:prstGeom>
          <a:noFill/>
        </p:spPr>
        <p:txBody>
          <a:bodyPr wrap="square" rtlCol="0">
            <a:spAutoFit/>
          </a:bodyPr>
          <a:lstStyle/>
          <a:p>
            <a:pPr algn="ctr"/>
            <a:r>
              <a:rPr lang="en-IN" sz="400" dirty="0">
                <a:latin typeface="Times New Roman" panose="02020603050405020304" pitchFamily="18" charset="0"/>
                <a:cs typeface="Times New Roman" panose="02020603050405020304" pitchFamily="18" charset="0"/>
              </a:rPr>
              <a:t>Figure: Diabetes prevalence among adults in selected countries 2024</a:t>
            </a:r>
          </a:p>
          <a:p>
            <a:pPr algn="ctr"/>
            <a:r>
              <a:rPr lang="en-IN" sz="400" dirty="0">
                <a:latin typeface="Times New Roman" panose="02020603050405020304" pitchFamily="18" charset="0"/>
                <a:cs typeface="Times New Roman" panose="02020603050405020304" pitchFamily="18" charset="0"/>
              </a:rPr>
              <a:t>(Source: Stewart, 2025</a:t>
            </a:r>
            <a:r>
              <a:rPr lang="en-IN" sz="400" dirty="0" smtClean="0">
                <a:latin typeface="Times New Roman" panose="02020603050405020304" pitchFamily="18" charset="0"/>
                <a:cs typeface="Times New Roman" panose="02020603050405020304" pitchFamily="18" charset="0"/>
              </a:rPr>
              <a:t>)</a:t>
            </a:r>
            <a:endParaRPr lang="en-IN" sz="400" dirty="0">
              <a:latin typeface="Times New Roman" panose="02020603050405020304" pitchFamily="18" charset="0"/>
              <a:cs typeface="Times New Roman" panose="02020603050405020304" pitchFamily="18" charset="0"/>
            </a:endParaRPr>
          </a:p>
        </p:txBody>
      </p:sp>
      <p:sp>
        <p:nvSpPr>
          <p:cNvPr id="18" name="Rectangle 17"/>
          <p:cNvSpPr/>
          <p:nvPr/>
        </p:nvSpPr>
        <p:spPr>
          <a:xfrm>
            <a:off x="4062086" y="2012550"/>
            <a:ext cx="3772548" cy="1846046"/>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171450" indent="-171450" algn="just">
              <a:buFont typeface="Arial" panose="020B0604020202020204" pitchFamily="34" charset="0"/>
              <a:buChar char="•"/>
            </a:pPr>
            <a:r>
              <a:rPr lang="en-IN" sz="600" dirty="0">
                <a:solidFill>
                  <a:schemeClr val="tx1"/>
                </a:solidFill>
                <a:latin typeface="Times New Roman" panose="02020603050405020304" pitchFamily="18" charset="0"/>
                <a:cs typeface="Times New Roman" panose="02020603050405020304" pitchFamily="18" charset="0"/>
              </a:rPr>
              <a:t>The proposed offering of DiaLife AI of providing AI-driven real-time feedback and health coaching is aligned with the Theory of Planned Behaviour (TPB), which shapes an individual’s intention to perform a behaviour (Gross and Christian, 2017). According to the perspective of Paul et al. (2023), healthcare organisations apply TPB to achieve patient-centric, clinical, and operational goals by evaluating psychological constructs. </a:t>
            </a:r>
            <a:endParaRPr lang="en-IN" sz="600" dirty="0" smtClean="0">
              <a:solidFill>
                <a:schemeClr val="tx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IN" sz="600" dirty="0" smtClean="0">
                <a:solidFill>
                  <a:schemeClr val="tx1"/>
                </a:solidFill>
                <a:latin typeface="Times New Roman" panose="02020603050405020304" pitchFamily="18" charset="0"/>
                <a:cs typeface="Times New Roman" panose="02020603050405020304" pitchFamily="18" charset="0"/>
              </a:rPr>
              <a:t>Similarly</a:t>
            </a:r>
            <a:r>
              <a:rPr lang="en-IN" sz="600" dirty="0">
                <a:solidFill>
                  <a:schemeClr val="tx1"/>
                </a:solidFill>
                <a:latin typeface="Times New Roman" panose="02020603050405020304" pitchFamily="18" charset="0"/>
                <a:cs typeface="Times New Roman" panose="02020603050405020304" pitchFamily="18" charset="0"/>
              </a:rPr>
              <a:t>, Davis Le Brun et al. (2024) highlighted that the application of the Theory of Planned Behaviour shapes an individual's intentions by predicting and explaining health-related actions through mapping the three dimensions. The digital technology intervention will follow this theory by improving positive attitudes through real-time feedback on diabetes management (Surani et al., 2022). </a:t>
            </a:r>
            <a:r>
              <a:rPr lang="en-IN" sz="600" dirty="0" smtClean="0">
                <a:solidFill>
                  <a:schemeClr val="tx1"/>
                </a:solidFill>
                <a:latin typeface="Times New Roman" panose="02020603050405020304" pitchFamily="18" charset="0"/>
                <a:cs typeface="Times New Roman" panose="02020603050405020304" pitchFamily="18" charset="0"/>
              </a:rPr>
              <a:t>Also, </a:t>
            </a:r>
            <a:r>
              <a:rPr lang="en-IN" sz="600" dirty="0">
                <a:solidFill>
                  <a:schemeClr val="tx1"/>
                </a:solidFill>
                <a:latin typeface="Times New Roman" panose="02020603050405020304" pitchFamily="18" charset="0"/>
                <a:cs typeface="Times New Roman" panose="02020603050405020304" pitchFamily="18" charset="0"/>
              </a:rPr>
              <a:t>subjective norms will be improved by securing communication between patients and healthcare professionals, leading to better health outcomes (Sharkiya, 2023). </a:t>
            </a:r>
            <a:endParaRPr lang="en-IN" sz="600" dirty="0" smtClean="0">
              <a:solidFill>
                <a:schemeClr val="tx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IN" sz="600" dirty="0" smtClean="0">
                <a:solidFill>
                  <a:schemeClr val="tx1"/>
                </a:solidFill>
                <a:latin typeface="Times New Roman" panose="02020603050405020304" pitchFamily="18" charset="0"/>
                <a:cs typeface="Times New Roman" panose="02020603050405020304" pitchFamily="18" charset="0"/>
              </a:rPr>
              <a:t>Perceived </a:t>
            </a:r>
            <a:r>
              <a:rPr lang="en-IN" sz="600" dirty="0">
                <a:solidFill>
                  <a:schemeClr val="tx1"/>
                </a:solidFill>
                <a:latin typeface="Times New Roman" panose="02020603050405020304" pitchFamily="18" charset="0"/>
                <a:cs typeface="Times New Roman" panose="02020603050405020304" pitchFamily="18" charset="0"/>
              </a:rPr>
              <a:t>behavioural control will be improved through medication reminders, meal recognition, and continuous glucose monitoring, promoting sustained self-management and supporting long-term diabetes control among people living with diabetes in the UK (Yang, Liu and Guo, 2025). However, applying this theory often neglects social and environmental factors, leading to ineffective outcomes (Gross and Christian, 2017). </a:t>
            </a:r>
            <a:endParaRPr lang="en-IN" sz="600" dirty="0" smtClean="0">
              <a:solidFill>
                <a:schemeClr val="tx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IN" sz="600" dirty="0" smtClean="0">
                <a:solidFill>
                  <a:schemeClr val="tx1"/>
                </a:solidFill>
                <a:latin typeface="Times New Roman" panose="02020603050405020304" pitchFamily="18" charset="0"/>
                <a:cs typeface="Times New Roman" panose="02020603050405020304" pitchFamily="18" charset="0"/>
              </a:rPr>
              <a:t>Therefore</a:t>
            </a:r>
            <a:r>
              <a:rPr lang="en-IN" sz="600" dirty="0">
                <a:solidFill>
                  <a:schemeClr val="tx1"/>
                </a:solidFill>
                <a:latin typeface="Times New Roman" panose="02020603050405020304" pitchFamily="18" charset="0"/>
                <a:cs typeface="Times New Roman" panose="02020603050405020304" pitchFamily="18" charset="0"/>
              </a:rPr>
              <a:t>, while the effectiveness of TPB is limited by social and environmental factors, introducing DiaLife AI through TPB can promote positive health outcomes by enhancing treatment adherence while empowering long-term diabetes self-management outcomes. Overall, integrating this behavioural change theory within DiaLife AI will provide a strong behavioural framework to promote sustainable behaviour change, along with improving diabetes self-management while boosting long-term population health outcomes.</a:t>
            </a:r>
            <a:endParaRPr lang="en-IN" sz="600" b="1" dirty="0">
              <a:solidFill>
                <a:schemeClr val="tx1"/>
              </a:solidFill>
              <a:latin typeface="Times New Roman" panose="02020603050405020304" pitchFamily="18" charset="0"/>
              <a:cs typeface="Times New Roman" panose="02020603050405020304" pitchFamily="18" charset="0"/>
            </a:endParaRPr>
          </a:p>
        </p:txBody>
      </p:sp>
      <p:sp>
        <p:nvSpPr>
          <p:cNvPr id="20" name="Rectangle 19"/>
          <p:cNvSpPr/>
          <p:nvPr/>
        </p:nvSpPr>
        <p:spPr>
          <a:xfrm>
            <a:off x="4048122" y="4817258"/>
            <a:ext cx="3800477" cy="1983589"/>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171450" lvl="0" indent="-171450" algn="just">
              <a:buFont typeface="Arial" panose="020B0604020202020204" pitchFamily="34" charset="0"/>
              <a:buChar char="•"/>
            </a:pPr>
            <a:r>
              <a:rPr lang="en-IN" sz="600" dirty="0">
                <a:solidFill>
                  <a:schemeClr val="tx1"/>
                </a:solidFill>
                <a:latin typeface="Times New Roman" panose="02020603050405020304" pitchFamily="18" charset="0"/>
                <a:cs typeface="Times New Roman" panose="02020603050405020304" pitchFamily="18" charset="0"/>
              </a:rPr>
              <a:t>The integration of TPB with DiaLife AI is expected to strengthen diabetes self-management by improving glycaemic control, healthier lifestyle choices, and users’ behavioural intention (Guan et al., 2023).</a:t>
            </a:r>
          </a:p>
          <a:p>
            <a:pPr marL="171450" lvl="0" indent="-171450" algn="just">
              <a:buFont typeface="Arial" panose="020B0604020202020204" pitchFamily="34" charset="0"/>
              <a:buChar char="•"/>
            </a:pPr>
            <a:r>
              <a:rPr lang="en-IN" sz="600" dirty="0">
                <a:solidFill>
                  <a:schemeClr val="tx1"/>
                </a:solidFill>
                <a:latin typeface="Times New Roman" panose="02020603050405020304" pitchFamily="18" charset="0"/>
                <a:cs typeface="Times New Roman" panose="02020603050405020304" pitchFamily="18" charset="0"/>
              </a:rPr>
              <a:t>The intervention is anticipated to improve medication adherence, physical activity, healthier dietary behaviours, and long-term glycaemic control through AI-driven personalised coaching, meal recognition, real-time glucose feedback, and medication reminders (Guan et al., 2023).</a:t>
            </a:r>
          </a:p>
          <a:p>
            <a:pPr marL="171450" lvl="0" indent="-171450" algn="just">
              <a:buFont typeface="Arial" panose="020B0604020202020204" pitchFamily="34" charset="0"/>
              <a:buChar char="•"/>
            </a:pPr>
            <a:r>
              <a:rPr lang="en-IN" sz="600" dirty="0">
                <a:solidFill>
                  <a:schemeClr val="tx1"/>
                </a:solidFill>
                <a:latin typeface="Times New Roman" panose="02020603050405020304" pitchFamily="18" charset="0"/>
                <a:cs typeface="Times New Roman" panose="02020603050405020304" pitchFamily="18" charset="0"/>
              </a:rPr>
              <a:t>It will secure remote monitoring and continuous data sharing, which can reinforce communication between patients and healthcare professionals, enabling timely clinical interventions and more personalised treatment decisions.</a:t>
            </a:r>
          </a:p>
          <a:p>
            <a:pPr marL="171450" lvl="0" indent="-171450" algn="just">
              <a:buFont typeface="Arial" panose="020B0604020202020204" pitchFamily="34" charset="0"/>
              <a:buChar char="•"/>
            </a:pPr>
            <a:r>
              <a:rPr lang="en-IN" sz="600" dirty="0">
                <a:solidFill>
                  <a:schemeClr val="tx1"/>
                </a:solidFill>
                <a:latin typeface="Times New Roman" panose="02020603050405020304" pitchFamily="18" charset="0"/>
                <a:cs typeface="Times New Roman" panose="02020603050405020304" pitchFamily="18" charset="0"/>
              </a:rPr>
              <a:t>Increasing engagement with personalised AI support can reduce diabetes-oriented complications by continuously analysing individual health data (Ghosh et al., 2025).</a:t>
            </a:r>
          </a:p>
          <a:p>
            <a:pPr marL="171450" lvl="0" indent="-171450" algn="just">
              <a:buFont typeface="Arial" panose="020B0604020202020204" pitchFamily="34" charset="0"/>
              <a:buChar char="•"/>
            </a:pPr>
            <a:r>
              <a:rPr lang="en-IN" sz="600" dirty="0">
                <a:solidFill>
                  <a:schemeClr val="tx1"/>
                </a:solidFill>
                <a:latin typeface="Times New Roman" panose="02020603050405020304" pitchFamily="18" charset="0"/>
                <a:cs typeface="Times New Roman" panose="02020603050405020304" pitchFamily="18" charset="0"/>
              </a:rPr>
              <a:t>From a population health perspective, DiaLife AI also has the potential to promote more equitable access to diabetes support through multilingual chatbot services and personalised digital education, contributing to reduced health inequalities among underserved populations.   </a:t>
            </a:r>
          </a:p>
          <a:p>
            <a:pPr marL="171450" lvl="0" indent="-171450" algn="just">
              <a:buFont typeface="Arial" panose="020B0604020202020204" pitchFamily="34" charset="0"/>
              <a:buChar char="•"/>
            </a:pPr>
            <a:r>
              <a:rPr lang="en-IN" sz="600" dirty="0">
                <a:solidFill>
                  <a:schemeClr val="tx1"/>
                </a:solidFill>
                <a:latin typeface="Times New Roman" panose="02020603050405020304" pitchFamily="18" charset="0"/>
                <a:cs typeface="Times New Roman" panose="02020603050405020304" pitchFamily="18" charset="0"/>
              </a:rPr>
              <a:t>Consequently, the proposed intervention has the potential to improve healthcare efficiency while reducing long-term costs for the NHS through preventive and personalised care. </a:t>
            </a:r>
          </a:p>
          <a:p>
            <a:pPr marL="171450" lvl="0" indent="-171450" algn="just">
              <a:buFont typeface="Arial" panose="020B0604020202020204" pitchFamily="34" charset="0"/>
              <a:buChar char="•"/>
            </a:pPr>
            <a:r>
              <a:rPr lang="en-IN" sz="600" dirty="0">
                <a:solidFill>
                  <a:schemeClr val="tx1"/>
                </a:solidFill>
                <a:latin typeface="Times New Roman" panose="02020603050405020304" pitchFamily="18" charset="0"/>
                <a:cs typeface="Times New Roman" panose="02020603050405020304" pitchFamily="18" charset="0"/>
              </a:rPr>
              <a:t>However, these outcomes depend on reliable internet access, digital literacy, equitable access to digital technologies, and sustained user engagement (Jada and Mayayise, 2024). </a:t>
            </a:r>
          </a:p>
          <a:p>
            <a:pPr marL="171450" lvl="0" indent="-171450" algn="just">
              <a:buFont typeface="Arial" panose="020B0604020202020204" pitchFamily="34" charset="0"/>
              <a:buChar char="•"/>
            </a:pPr>
            <a:r>
              <a:rPr lang="en-IN" sz="600" dirty="0">
                <a:solidFill>
                  <a:schemeClr val="tx1"/>
                </a:solidFill>
                <a:latin typeface="Times New Roman" panose="02020603050405020304" pitchFamily="18" charset="0"/>
                <a:cs typeface="Times New Roman" panose="02020603050405020304" pitchFamily="18" charset="0"/>
              </a:rPr>
              <a:t>Furthermore, concerns relating to data privacy, algorithmic bias, and unequal access to digital technologies may limit the effectiveness of the proposed intervention if not addressed appropriately (Jada and Mayayise, 2024).</a:t>
            </a:r>
          </a:p>
          <a:p>
            <a:pPr marL="171450" indent="-171450" algn="just">
              <a:buFont typeface="Arial" panose="020B0604020202020204" pitchFamily="34" charset="0"/>
              <a:buChar char="•"/>
            </a:pPr>
            <a:r>
              <a:rPr lang="en-IN" sz="600" dirty="0">
                <a:solidFill>
                  <a:schemeClr val="tx1"/>
                </a:solidFill>
                <a:latin typeface="Times New Roman" panose="02020603050405020304" pitchFamily="18" charset="0"/>
                <a:cs typeface="Times New Roman" panose="02020603050405020304" pitchFamily="18" charset="0"/>
              </a:rPr>
              <a:t>Collectively, integrating TPB with inclusive implementation strategies is essential to enhance the effectiveness of the intervention while reducing digital health inequalities.</a:t>
            </a:r>
            <a:endParaRPr lang="en-IN" sz="600" b="1" dirty="0">
              <a:solidFill>
                <a:schemeClr val="tx1"/>
              </a:solidFill>
              <a:latin typeface="Times New Roman" panose="02020603050405020304" pitchFamily="18" charset="0"/>
              <a:cs typeface="Times New Roman" panose="02020603050405020304" pitchFamily="18" charset="0"/>
            </a:endParaRPr>
          </a:p>
        </p:txBody>
      </p:sp>
      <p:sp>
        <p:nvSpPr>
          <p:cNvPr id="21" name="Rectangle 20"/>
          <p:cNvSpPr/>
          <p:nvPr/>
        </p:nvSpPr>
        <p:spPr>
          <a:xfrm>
            <a:off x="8133876" y="3175268"/>
            <a:ext cx="4009546" cy="3625578"/>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US" sz="400" dirty="0">
                <a:solidFill>
                  <a:schemeClr val="tx1"/>
                </a:solidFill>
                <a:latin typeface="Times New Roman" panose="02020603050405020304" pitchFamily="18" charset="0"/>
                <a:cs typeface="Times New Roman" panose="02020603050405020304" pitchFamily="18" charset="0"/>
              </a:rPr>
              <a:t>Abdulghafor, R., Jasim, A. and Zeki, A</a:t>
            </a:r>
            <a:r>
              <a:rPr lang="en-US" sz="400" dirty="0" smtClean="0">
                <a:solidFill>
                  <a:schemeClr val="tx1"/>
                </a:solidFill>
                <a:latin typeface="Times New Roman" panose="02020603050405020304" pitchFamily="18" charset="0"/>
                <a:cs typeface="Times New Roman" panose="02020603050405020304" pitchFamily="18" charset="0"/>
              </a:rPr>
              <a:t>. (2017) ‘An </a:t>
            </a:r>
            <a:r>
              <a:rPr lang="en-US" sz="400" dirty="0">
                <a:solidFill>
                  <a:schemeClr val="tx1"/>
                </a:solidFill>
                <a:latin typeface="Times New Roman" panose="02020603050405020304" pitchFamily="18" charset="0"/>
                <a:cs typeface="Times New Roman" panose="02020603050405020304" pitchFamily="18" charset="0"/>
              </a:rPr>
              <a:t>Overview and Proposal for Analysis of the Effectiveness of Human Factors in Dubai E-Banking </a:t>
            </a:r>
            <a:r>
              <a:rPr lang="en-US" sz="400" dirty="0" smtClean="0">
                <a:solidFill>
                  <a:schemeClr val="tx1"/>
                </a:solidFill>
                <a:latin typeface="Times New Roman" panose="02020603050405020304" pitchFamily="18" charset="0"/>
                <a:cs typeface="Times New Roman" panose="02020603050405020304" pitchFamily="18" charset="0"/>
              </a:rPr>
              <a:t>System’, </a:t>
            </a:r>
            <a:r>
              <a:rPr lang="en-US" sz="400" i="1" dirty="0">
                <a:solidFill>
                  <a:schemeClr val="tx1"/>
                </a:solidFill>
                <a:latin typeface="Times New Roman" panose="02020603050405020304" pitchFamily="18" charset="0"/>
                <a:cs typeface="Times New Roman" panose="02020603050405020304" pitchFamily="18" charset="0"/>
              </a:rPr>
              <a:t>Journal of Internet Banking and Commerce</a:t>
            </a:r>
            <a:r>
              <a:rPr lang="en-US" sz="400" dirty="0">
                <a:solidFill>
                  <a:schemeClr val="tx1"/>
                </a:solidFill>
                <a:latin typeface="Times New Roman" panose="02020603050405020304" pitchFamily="18" charset="0"/>
                <a:cs typeface="Times New Roman" panose="02020603050405020304" pitchFamily="18" charset="0"/>
              </a:rPr>
              <a:t>, 22(S8</a:t>
            </a:r>
            <a:r>
              <a:rPr lang="en-US" sz="400" dirty="0" smtClean="0">
                <a:solidFill>
                  <a:schemeClr val="tx1"/>
                </a:solidFill>
                <a:latin typeface="Times New Roman" panose="02020603050405020304" pitchFamily="18" charset="0"/>
                <a:cs typeface="Times New Roman" panose="02020603050405020304" pitchFamily="18" charset="0"/>
              </a:rPr>
              <a:t>). Available at: </a:t>
            </a:r>
            <a:r>
              <a:rPr lang="en-US" sz="400" u="sng" dirty="0">
                <a:latin typeface="Times New Roman" panose="02020603050405020304" pitchFamily="18" charset="0"/>
                <a:cs typeface="Times New Roman" panose="02020603050405020304" pitchFamily="18" charset="0"/>
                <a:hlinkClick r:id="rId4"/>
              </a:rPr>
              <a:t>https://</a:t>
            </a:r>
            <a:r>
              <a:rPr lang="en-US" sz="400" u="sng" dirty="0" smtClean="0">
                <a:latin typeface="Times New Roman" panose="02020603050405020304" pitchFamily="18" charset="0"/>
                <a:cs typeface="Times New Roman" panose="02020603050405020304" pitchFamily="18" charset="0"/>
                <a:hlinkClick r:id="rId4"/>
              </a:rPr>
              <a:t>www.researchgate.net/profile/Rawad-Abdulghafor/publication/322062879_An_Overview_and_Proposal_for_Analysis_of_the_Effectiveness_of_Human_Factors_in_Dubai_E-Banking_System/links/5ac6ec9da6fdcc8bfc7f88c4/An-Overview-and-Proposal-for-Analysis-of-the-Effectiveness-of-Human-Factors-in-Dubai-E-Banking-System.pdf</a:t>
            </a:r>
            <a:r>
              <a:rPr lang="en-US" sz="400" u="sng" dirty="0" smtClean="0">
                <a:latin typeface="Times New Roman" panose="02020603050405020304" pitchFamily="18" charset="0"/>
                <a:cs typeface="Times New Roman" panose="02020603050405020304" pitchFamily="18" charset="0"/>
              </a:rPr>
              <a:t> </a:t>
            </a:r>
            <a:r>
              <a:rPr lang="en-IN" sz="400" dirty="0">
                <a:solidFill>
                  <a:schemeClr val="tx1"/>
                </a:solidFill>
                <a:latin typeface="Times New Roman" panose="02020603050405020304" pitchFamily="18" charset="0"/>
                <a:cs typeface="Times New Roman" panose="02020603050405020304" pitchFamily="18" charset="0"/>
              </a:rPr>
              <a:t>(Accessed: 18 July 2026</a:t>
            </a:r>
            <a:r>
              <a:rPr lang="en-IN" sz="400" dirty="0" smtClean="0">
                <a:solidFill>
                  <a:schemeClr val="tx1"/>
                </a:solidFill>
                <a:latin typeface="Times New Roman" panose="02020603050405020304" pitchFamily="18" charset="0"/>
                <a:cs typeface="Times New Roman" panose="02020603050405020304" pitchFamily="18" charset="0"/>
              </a:rPr>
              <a:t>).</a:t>
            </a:r>
          </a:p>
          <a:p>
            <a:r>
              <a:rPr lang="en-IN" sz="400" dirty="0" smtClean="0">
                <a:solidFill>
                  <a:schemeClr val="tx1"/>
                </a:solidFill>
                <a:latin typeface="Times New Roman" panose="02020603050405020304" pitchFamily="18" charset="0"/>
                <a:cs typeface="Times New Roman" panose="02020603050405020304" pitchFamily="18" charset="0"/>
              </a:rPr>
              <a:t>Blum, A. (2018) ‘Freestyle libre glucose monitoring system’,</a:t>
            </a:r>
            <a:r>
              <a:rPr lang="en-IN" sz="400" i="1" dirty="0" smtClean="0">
                <a:solidFill>
                  <a:schemeClr val="tx1"/>
                </a:solidFill>
                <a:latin typeface="Times New Roman" panose="02020603050405020304" pitchFamily="18" charset="0"/>
                <a:cs typeface="Times New Roman" panose="02020603050405020304" pitchFamily="18" charset="0"/>
              </a:rPr>
              <a:t> Clinical diabetes</a:t>
            </a:r>
            <a:r>
              <a:rPr lang="en-IN" sz="400" dirty="0" smtClean="0">
                <a:solidFill>
                  <a:schemeClr val="tx1"/>
                </a:solidFill>
                <a:latin typeface="Times New Roman" panose="02020603050405020304" pitchFamily="18" charset="0"/>
                <a:cs typeface="Times New Roman" panose="02020603050405020304" pitchFamily="18" charset="0"/>
              </a:rPr>
              <a:t>, 36(2), pp.203-204. Available at: </a:t>
            </a:r>
            <a:r>
              <a:rPr lang="en-IN" sz="400" u="sng" dirty="0" smtClean="0">
                <a:solidFill>
                  <a:schemeClr val="tx1"/>
                </a:solidFill>
                <a:latin typeface="Times New Roman" panose="02020603050405020304" pitchFamily="18" charset="0"/>
                <a:cs typeface="Times New Roman" panose="02020603050405020304" pitchFamily="18" charset="0"/>
                <a:hlinkClick r:id="rId5"/>
              </a:rPr>
              <a:t>https://doi.org/10.2337/cd17-0130</a:t>
            </a:r>
            <a:r>
              <a:rPr lang="en-IN" sz="400" u="sng" dirty="0" smtClean="0">
                <a:solidFill>
                  <a:schemeClr val="tx1"/>
                </a:solidFill>
                <a:latin typeface="Times New Roman" panose="02020603050405020304" pitchFamily="18" charset="0"/>
                <a:cs typeface="Times New Roman" panose="02020603050405020304" pitchFamily="18" charset="0"/>
              </a:rPr>
              <a:t> </a:t>
            </a:r>
            <a:endParaRPr lang="en-IN" sz="400" dirty="0" smtClean="0">
              <a:solidFill>
                <a:schemeClr val="tx1"/>
              </a:solidFill>
              <a:latin typeface="Times New Roman" panose="02020603050405020304" pitchFamily="18" charset="0"/>
              <a:cs typeface="Times New Roman" panose="02020603050405020304" pitchFamily="18" charset="0"/>
            </a:endParaRPr>
          </a:p>
          <a:p>
            <a:r>
              <a:rPr lang="en-IN" sz="400" dirty="0" smtClean="0">
                <a:solidFill>
                  <a:schemeClr val="tx1"/>
                </a:solidFill>
                <a:latin typeface="Times New Roman" panose="02020603050405020304" pitchFamily="18" charset="0"/>
                <a:cs typeface="Times New Roman" panose="02020603050405020304" pitchFamily="18" charset="0"/>
              </a:rPr>
              <a:t>Cha</a:t>
            </a:r>
            <a:r>
              <a:rPr lang="en-IN" sz="400" dirty="0">
                <a:solidFill>
                  <a:schemeClr val="tx1"/>
                </a:solidFill>
                <a:latin typeface="Times New Roman" panose="02020603050405020304" pitchFamily="18" charset="0"/>
                <a:cs typeface="Times New Roman" panose="02020603050405020304" pitchFamily="18" charset="0"/>
              </a:rPr>
              <a:t>, E., Son, N.H., Huh, Y.E., Jang, H., Park, H., Sung, G., Kim, G., Baek, G., Kim, J., Shin, Y.A. and Jeon, M.S. (2025) ‘AI-powered hybrid self-management coaching for adults with early-onset Type 2 diabetes in Korea: A randomized clinical trial protocol’, </a:t>
            </a:r>
            <a:r>
              <a:rPr lang="en-IN" sz="400" i="1" dirty="0">
                <a:solidFill>
                  <a:schemeClr val="tx1"/>
                </a:solidFill>
                <a:latin typeface="Times New Roman" panose="02020603050405020304" pitchFamily="18" charset="0"/>
                <a:cs typeface="Times New Roman" panose="02020603050405020304" pitchFamily="18" charset="0"/>
              </a:rPr>
              <a:t>Contemporary Clinical Trials</a:t>
            </a:r>
            <a:r>
              <a:rPr lang="en-IN" sz="400" dirty="0">
                <a:solidFill>
                  <a:schemeClr val="tx1"/>
                </a:solidFill>
                <a:latin typeface="Times New Roman" panose="02020603050405020304" pitchFamily="18" charset="0"/>
                <a:cs typeface="Times New Roman" panose="02020603050405020304" pitchFamily="18" charset="0"/>
              </a:rPr>
              <a:t>, p.108132. Available at: </a:t>
            </a:r>
            <a:r>
              <a:rPr lang="en-IN" sz="400" u="sng" dirty="0">
                <a:solidFill>
                  <a:schemeClr val="tx1"/>
                </a:solidFill>
                <a:latin typeface="Times New Roman" panose="02020603050405020304" pitchFamily="18" charset="0"/>
                <a:cs typeface="Times New Roman" panose="02020603050405020304" pitchFamily="18" charset="0"/>
                <a:hlinkClick r:id="rId6"/>
              </a:rPr>
              <a:t>https://doi.org/10.1016/j.cct.2025.108132</a:t>
            </a:r>
            <a:r>
              <a:rPr lang="en-IN" sz="400" dirty="0">
                <a:solidFill>
                  <a:schemeClr val="tx1"/>
                </a:solidFill>
                <a:latin typeface="Times New Roman" panose="02020603050405020304" pitchFamily="18" charset="0"/>
                <a:cs typeface="Times New Roman" panose="02020603050405020304" pitchFamily="18" charset="0"/>
              </a:rPr>
              <a:t> </a:t>
            </a:r>
          </a:p>
          <a:p>
            <a:r>
              <a:rPr lang="en-IN" sz="400" dirty="0">
                <a:solidFill>
                  <a:schemeClr val="tx1"/>
                </a:solidFill>
                <a:latin typeface="Times New Roman" panose="02020603050405020304" pitchFamily="18" charset="0"/>
                <a:cs typeface="Times New Roman" panose="02020603050405020304" pitchFamily="18" charset="0"/>
              </a:rPr>
              <a:t>Davis Le Brun, S., Butchard, S., Kinderman, P., Umeh, K. and Whittington, R. (2024) ‘Applying the theory of planned behaviour to understand mental health professionals’ intentions to work using a human rights-based approach in acute inpatient settings’, </a:t>
            </a:r>
            <a:r>
              <a:rPr lang="en-IN" sz="400" i="1" dirty="0">
                <a:solidFill>
                  <a:schemeClr val="tx1"/>
                </a:solidFill>
                <a:latin typeface="Times New Roman" panose="02020603050405020304" pitchFamily="18" charset="0"/>
                <a:cs typeface="Times New Roman" panose="02020603050405020304" pitchFamily="18" charset="0"/>
              </a:rPr>
              <a:t>Journal of Mental Health</a:t>
            </a:r>
            <a:r>
              <a:rPr lang="en-IN" sz="400" dirty="0">
                <a:solidFill>
                  <a:schemeClr val="tx1"/>
                </a:solidFill>
                <a:latin typeface="Times New Roman" panose="02020603050405020304" pitchFamily="18" charset="0"/>
                <a:cs typeface="Times New Roman" panose="02020603050405020304" pitchFamily="18" charset="0"/>
              </a:rPr>
              <a:t>, 33(3), pp.326-332. Available at: </a:t>
            </a:r>
            <a:r>
              <a:rPr lang="en-IN" sz="400" u="sng" dirty="0">
                <a:solidFill>
                  <a:schemeClr val="tx1"/>
                </a:solidFill>
                <a:latin typeface="Times New Roman" panose="02020603050405020304" pitchFamily="18" charset="0"/>
                <a:cs typeface="Times New Roman" panose="02020603050405020304" pitchFamily="18" charset="0"/>
                <a:hlinkClick r:id="rId7"/>
              </a:rPr>
              <a:t>https://www.tandfonline.com/doi/pdf/10.1080/09638237.2023.2245910</a:t>
            </a:r>
            <a:r>
              <a:rPr lang="en-IN" sz="400" dirty="0">
                <a:solidFill>
                  <a:schemeClr val="tx1"/>
                </a:solidFill>
                <a:latin typeface="Times New Roman" panose="02020603050405020304" pitchFamily="18" charset="0"/>
                <a:cs typeface="Times New Roman" panose="02020603050405020304" pitchFamily="18" charset="0"/>
              </a:rPr>
              <a:t> (Accessed: 18 July 2026).</a:t>
            </a:r>
          </a:p>
          <a:p>
            <a:r>
              <a:rPr lang="en-IN" sz="400" dirty="0">
                <a:solidFill>
                  <a:schemeClr val="tx1"/>
                </a:solidFill>
                <a:latin typeface="Times New Roman" panose="02020603050405020304" pitchFamily="18" charset="0"/>
                <a:cs typeface="Times New Roman" panose="02020603050405020304" pitchFamily="18" charset="0"/>
              </a:rPr>
              <a:t>Ghosh, K., Chandra, S., Ghosh, S. and Ghosh, U.S. (2025) ‘Artificial intelligence in personalized medicine for diabetes mellitus: a narrative review’, </a:t>
            </a:r>
            <a:r>
              <a:rPr lang="en-IN" sz="400" i="1" dirty="0">
                <a:solidFill>
                  <a:schemeClr val="tx1"/>
                </a:solidFill>
                <a:latin typeface="Times New Roman" panose="02020603050405020304" pitchFamily="18" charset="0"/>
                <a:cs typeface="Times New Roman" panose="02020603050405020304" pitchFamily="18" charset="0"/>
              </a:rPr>
              <a:t>Cureus</a:t>
            </a:r>
            <a:r>
              <a:rPr lang="en-IN" sz="400" dirty="0">
                <a:solidFill>
                  <a:schemeClr val="tx1"/>
                </a:solidFill>
                <a:latin typeface="Times New Roman" panose="02020603050405020304" pitchFamily="18" charset="0"/>
                <a:cs typeface="Times New Roman" panose="02020603050405020304" pitchFamily="18" charset="0"/>
              </a:rPr>
              <a:t>, 17(9).Available at: </a:t>
            </a:r>
            <a:r>
              <a:rPr lang="en-IN" sz="400" u="sng" dirty="0">
                <a:solidFill>
                  <a:schemeClr val="tx1"/>
                </a:solidFill>
                <a:latin typeface="Times New Roman" panose="02020603050405020304" pitchFamily="18" charset="0"/>
                <a:cs typeface="Times New Roman" panose="02020603050405020304" pitchFamily="18" charset="0"/>
                <a:hlinkClick r:id="rId8"/>
              </a:rPr>
              <a:t>https://doi.org/10.7759/cureus.91520</a:t>
            </a:r>
            <a:r>
              <a:rPr lang="en-IN" sz="400" dirty="0">
                <a:solidFill>
                  <a:schemeClr val="tx1"/>
                </a:solidFill>
                <a:latin typeface="Times New Roman" panose="02020603050405020304" pitchFamily="18" charset="0"/>
                <a:cs typeface="Times New Roman" panose="02020603050405020304" pitchFamily="18" charset="0"/>
              </a:rPr>
              <a:t> </a:t>
            </a:r>
          </a:p>
          <a:p>
            <a:r>
              <a:rPr lang="en-IN" sz="400" dirty="0">
                <a:solidFill>
                  <a:schemeClr val="tx1"/>
                </a:solidFill>
                <a:latin typeface="Times New Roman" panose="02020603050405020304" pitchFamily="18" charset="0"/>
                <a:cs typeface="Times New Roman" panose="02020603050405020304" pitchFamily="18" charset="0"/>
              </a:rPr>
              <a:t>Gross, M. and Christian, J. (2017) </a:t>
            </a:r>
            <a:r>
              <a:rPr lang="en-IN" sz="400" i="1" dirty="0">
                <a:solidFill>
                  <a:schemeClr val="tx1"/>
                </a:solidFill>
                <a:latin typeface="Times New Roman" panose="02020603050405020304" pitchFamily="18" charset="0"/>
                <a:cs typeface="Times New Roman" panose="02020603050405020304" pitchFamily="18" charset="0"/>
              </a:rPr>
              <a:t>Planned behavior: The relationship between human thought and action</a:t>
            </a:r>
            <a:r>
              <a:rPr lang="en-IN" sz="400" dirty="0">
                <a:solidFill>
                  <a:schemeClr val="tx1"/>
                </a:solidFill>
                <a:latin typeface="Times New Roman" panose="02020603050405020304" pitchFamily="18" charset="0"/>
                <a:cs typeface="Times New Roman" panose="02020603050405020304" pitchFamily="18" charset="0"/>
              </a:rPr>
              <a:t>. Routledge. </a:t>
            </a:r>
          </a:p>
          <a:p>
            <a:r>
              <a:rPr lang="en-IN" sz="400" dirty="0">
                <a:solidFill>
                  <a:schemeClr val="tx1"/>
                </a:solidFill>
                <a:latin typeface="Times New Roman" panose="02020603050405020304" pitchFamily="18" charset="0"/>
                <a:cs typeface="Times New Roman" panose="02020603050405020304" pitchFamily="18" charset="0"/>
              </a:rPr>
              <a:t>Guan, Z., Li, H., Liu, R., Cai, C., Liu, Y., Li, J., Wang, X., Huang, S., Wu, L., Liu, D. and Yu, S. (2023) ‘Artificial intelligence in diabetes management: advancements, opportunities, and challenges’, </a:t>
            </a:r>
            <a:r>
              <a:rPr lang="en-IN" sz="400" i="1" dirty="0">
                <a:solidFill>
                  <a:schemeClr val="tx1"/>
                </a:solidFill>
                <a:latin typeface="Times New Roman" panose="02020603050405020304" pitchFamily="18" charset="0"/>
                <a:cs typeface="Times New Roman" panose="02020603050405020304" pitchFamily="18" charset="0"/>
              </a:rPr>
              <a:t>Cell Reports Medicine</a:t>
            </a:r>
            <a:r>
              <a:rPr lang="en-IN" sz="400" dirty="0">
                <a:solidFill>
                  <a:schemeClr val="tx1"/>
                </a:solidFill>
                <a:latin typeface="Times New Roman" panose="02020603050405020304" pitchFamily="18" charset="0"/>
                <a:cs typeface="Times New Roman" panose="02020603050405020304" pitchFamily="18" charset="0"/>
              </a:rPr>
              <a:t>, 4(10). Available at: </a:t>
            </a:r>
            <a:r>
              <a:rPr lang="en-IN" sz="400" u="sng" dirty="0">
                <a:solidFill>
                  <a:schemeClr val="tx1"/>
                </a:solidFill>
                <a:latin typeface="Times New Roman" panose="02020603050405020304" pitchFamily="18" charset="0"/>
                <a:cs typeface="Times New Roman" panose="02020603050405020304" pitchFamily="18" charset="0"/>
                <a:hlinkClick r:id="rId9"/>
              </a:rPr>
              <a:t>https://doi.org/10.1016/j.xcrm.2023.101213</a:t>
            </a:r>
            <a:r>
              <a:rPr lang="en-IN" sz="400" dirty="0">
                <a:solidFill>
                  <a:schemeClr val="tx1"/>
                </a:solidFill>
                <a:latin typeface="Times New Roman" panose="02020603050405020304" pitchFamily="18" charset="0"/>
                <a:cs typeface="Times New Roman" panose="02020603050405020304" pitchFamily="18" charset="0"/>
              </a:rPr>
              <a:t> </a:t>
            </a:r>
          </a:p>
          <a:p>
            <a:r>
              <a:rPr lang="en-IN" sz="400" dirty="0">
                <a:solidFill>
                  <a:schemeClr val="tx1"/>
                </a:solidFill>
                <a:latin typeface="Times New Roman" panose="02020603050405020304" pitchFamily="18" charset="0"/>
                <a:cs typeface="Times New Roman" panose="02020603050405020304" pitchFamily="18" charset="0"/>
              </a:rPr>
              <a:t>Gurevich, E., El Hassan, B. and El Morr, C. (2023) ‘Equity within AI systems: What can health leaders expect?’, In </a:t>
            </a:r>
            <a:r>
              <a:rPr lang="en-IN" sz="400" i="1" dirty="0">
                <a:solidFill>
                  <a:schemeClr val="tx1"/>
                </a:solidFill>
                <a:latin typeface="Times New Roman" panose="02020603050405020304" pitchFamily="18" charset="0"/>
                <a:cs typeface="Times New Roman" panose="02020603050405020304" pitchFamily="18" charset="0"/>
              </a:rPr>
              <a:t>Healthcare management forum</a:t>
            </a:r>
            <a:r>
              <a:rPr lang="en-IN" sz="400" dirty="0">
                <a:solidFill>
                  <a:schemeClr val="tx1"/>
                </a:solidFill>
                <a:latin typeface="Times New Roman" panose="02020603050405020304" pitchFamily="18" charset="0"/>
                <a:cs typeface="Times New Roman" panose="02020603050405020304" pitchFamily="18" charset="0"/>
              </a:rPr>
              <a:t> (Vol. 36, No. 2, pp. 119-124). Sage CA: Los Angeles, CA: SAGE Publications. Available at: </a:t>
            </a:r>
            <a:r>
              <a:rPr lang="en-IN" sz="400" u="sng" dirty="0">
                <a:solidFill>
                  <a:schemeClr val="tx1"/>
                </a:solidFill>
                <a:latin typeface="Times New Roman" panose="02020603050405020304" pitchFamily="18" charset="0"/>
                <a:cs typeface="Times New Roman" panose="02020603050405020304" pitchFamily="18" charset="0"/>
                <a:hlinkClick r:id="rId10"/>
              </a:rPr>
              <a:t>https://journals.sagepub.com/doi/pdf/10.1177/08404704221125368</a:t>
            </a:r>
            <a:r>
              <a:rPr lang="en-IN" sz="400" dirty="0">
                <a:solidFill>
                  <a:schemeClr val="tx1"/>
                </a:solidFill>
                <a:latin typeface="Times New Roman" panose="02020603050405020304" pitchFamily="18" charset="0"/>
                <a:cs typeface="Times New Roman" panose="02020603050405020304" pitchFamily="18" charset="0"/>
              </a:rPr>
              <a:t> (Accessed: 18 July 2026).</a:t>
            </a:r>
          </a:p>
          <a:p>
            <a:r>
              <a:rPr lang="en-IN" sz="400" dirty="0">
                <a:solidFill>
                  <a:schemeClr val="tx1"/>
                </a:solidFill>
                <a:latin typeface="Times New Roman" panose="02020603050405020304" pitchFamily="18" charset="0"/>
                <a:cs typeface="Times New Roman" panose="02020603050405020304" pitchFamily="18" charset="0"/>
              </a:rPr>
              <a:t>Hazhir, S., Langarizadeh, M., Bahariniya, S., Valizadeh Laktarashi, H., Hami, A. and Fatemi Aghda, S.A. (2025) ‘The development and use of chatbots in enhancing health care access for underserved and vulnerable populations: a scoping review’, </a:t>
            </a:r>
            <a:r>
              <a:rPr lang="en-IN" sz="400" i="1" dirty="0">
                <a:solidFill>
                  <a:schemeClr val="tx1"/>
                </a:solidFill>
                <a:latin typeface="Times New Roman" panose="02020603050405020304" pitchFamily="18" charset="0"/>
                <a:cs typeface="Times New Roman" panose="02020603050405020304" pitchFamily="18" charset="0"/>
              </a:rPr>
              <a:t>BMC Public Health</a:t>
            </a:r>
            <a:r>
              <a:rPr lang="en-IN" sz="400" dirty="0">
                <a:solidFill>
                  <a:schemeClr val="tx1"/>
                </a:solidFill>
                <a:latin typeface="Times New Roman" panose="02020603050405020304" pitchFamily="18" charset="0"/>
                <a:cs typeface="Times New Roman" panose="02020603050405020304" pitchFamily="18" charset="0"/>
              </a:rPr>
              <a:t>. Available at: </a:t>
            </a:r>
            <a:r>
              <a:rPr lang="en-IN" sz="400" u="sng" dirty="0">
                <a:solidFill>
                  <a:schemeClr val="tx1"/>
                </a:solidFill>
                <a:latin typeface="Times New Roman" panose="02020603050405020304" pitchFamily="18" charset="0"/>
                <a:cs typeface="Times New Roman" panose="02020603050405020304" pitchFamily="18" charset="0"/>
                <a:hlinkClick r:id="rId11"/>
              </a:rPr>
              <a:t>https://link.springer.com/content/pdf/10.1186/s12889-025-25814-2_reference.pdf</a:t>
            </a:r>
            <a:r>
              <a:rPr lang="en-IN" sz="400" dirty="0">
                <a:solidFill>
                  <a:schemeClr val="tx1"/>
                </a:solidFill>
                <a:latin typeface="Times New Roman" panose="02020603050405020304" pitchFamily="18" charset="0"/>
                <a:cs typeface="Times New Roman" panose="02020603050405020304" pitchFamily="18" charset="0"/>
              </a:rPr>
              <a:t> (Accessed: 18 July 2026).</a:t>
            </a:r>
          </a:p>
          <a:p>
            <a:r>
              <a:rPr lang="en-IN" sz="400" dirty="0">
                <a:solidFill>
                  <a:schemeClr val="tx1"/>
                </a:solidFill>
                <a:latin typeface="Times New Roman" panose="02020603050405020304" pitchFamily="18" charset="0"/>
                <a:cs typeface="Times New Roman" panose="02020603050405020304" pitchFamily="18" charset="0"/>
              </a:rPr>
              <a:t>Jada, I. and Mayayise, T.O. (2024) ‘The impact of artificial intelligence on organisational cyber security: An outcome of a systematic literature review’, </a:t>
            </a:r>
            <a:r>
              <a:rPr lang="en-IN" sz="400" i="1" dirty="0">
                <a:solidFill>
                  <a:schemeClr val="tx1"/>
                </a:solidFill>
                <a:latin typeface="Times New Roman" panose="02020603050405020304" pitchFamily="18" charset="0"/>
                <a:cs typeface="Times New Roman" panose="02020603050405020304" pitchFamily="18" charset="0"/>
              </a:rPr>
              <a:t>Data and Information Management</a:t>
            </a:r>
            <a:r>
              <a:rPr lang="en-IN" sz="400" dirty="0">
                <a:solidFill>
                  <a:schemeClr val="tx1"/>
                </a:solidFill>
                <a:latin typeface="Times New Roman" panose="02020603050405020304" pitchFamily="18" charset="0"/>
                <a:cs typeface="Times New Roman" panose="02020603050405020304" pitchFamily="18" charset="0"/>
              </a:rPr>
              <a:t>, 8(2), p.100063. Available at: </a:t>
            </a:r>
            <a:r>
              <a:rPr lang="en-IN" sz="400" u="sng" dirty="0">
                <a:solidFill>
                  <a:schemeClr val="tx1"/>
                </a:solidFill>
                <a:latin typeface="Times New Roman" panose="02020603050405020304" pitchFamily="18" charset="0"/>
                <a:cs typeface="Times New Roman" panose="02020603050405020304" pitchFamily="18" charset="0"/>
                <a:hlinkClick r:id="rId12"/>
              </a:rPr>
              <a:t>https://doi.org/10.1016/j.dim.2023.100063</a:t>
            </a:r>
            <a:endParaRPr lang="en-IN" sz="400" dirty="0">
              <a:solidFill>
                <a:schemeClr val="tx1"/>
              </a:solidFill>
              <a:latin typeface="Times New Roman" panose="02020603050405020304" pitchFamily="18" charset="0"/>
              <a:cs typeface="Times New Roman" panose="02020603050405020304" pitchFamily="18" charset="0"/>
            </a:endParaRPr>
          </a:p>
          <a:p>
            <a:r>
              <a:rPr lang="en-IN" sz="400" dirty="0">
                <a:solidFill>
                  <a:schemeClr val="tx1"/>
                </a:solidFill>
                <a:latin typeface="Times New Roman" panose="02020603050405020304" pitchFamily="18" charset="0"/>
                <a:cs typeface="Times New Roman" panose="02020603050405020304" pitchFamily="18" charset="0"/>
              </a:rPr>
              <a:t>NHS (2025) </a:t>
            </a:r>
            <a:r>
              <a:rPr lang="en-IN" sz="400" i="1" dirty="0">
                <a:solidFill>
                  <a:schemeClr val="tx1"/>
                </a:solidFill>
                <a:latin typeface="Times New Roman" panose="02020603050405020304" pitchFamily="18" charset="0"/>
                <a:cs typeface="Times New Roman" panose="02020603050405020304" pitchFamily="18" charset="0"/>
              </a:rPr>
              <a:t>NHS diabetes treatment spending reaches £1.92 billion as new medications become available.</a:t>
            </a:r>
            <a:r>
              <a:rPr lang="en-IN" sz="400" dirty="0">
                <a:solidFill>
                  <a:schemeClr val="tx1"/>
                </a:solidFill>
                <a:latin typeface="Times New Roman" panose="02020603050405020304" pitchFamily="18" charset="0"/>
                <a:cs typeface="Times New Roman" panose="02020603050405020304" pitchFamily="18" charset="0"/>
              </a:rPr>
              <a:t> Available at: </a:t>
            </a:r>
            <a:r>
              <a:rPr lang="en-IN" sz="400" u="sng" dirty="0">
                <a:solidFill>
                  <a:schemeClr val="tx1"/>
                </a:solidFill>
                <a:latin typeface="Times New Roman" panose="02020603050405020304" pitchFamily="18" charset="0"/>
                <a:cs typeface="Times New Roman" panose="02020603050405020304" pitchFamily="18" charset="0"/>
                <a:hlinkClick r:id="rId13"/>
              </a:rPr>
              <a:t>https://media.nhsbsa.nhs.uk/press-releases/e29454d6-7346-4183-b9fe-57a31a04ce1e/nhs-diabetes-treatment-spending-reaches-1-92-billion-as-new-medications-become-available</a:t>
            </a:r>
            <a:r>
              <a:rPr lang="en-IN" sz="400" dirty="0">
                <a:solidFill>
                  <a:schemeClr val="tx1"/>
                </a:solidFill>
                <a:latin typeface="Times New Roman" panose="02020603050405020304" pitchFamily="18" charset="0"/>
                <a:cs typeface="Times New Roman" panose="02020603050405020304" pitchFamily="18" charset="0"/>
              </a:rPr>
              <a:t> (Accessed: 18 July 2026).</a:t>
            </a:r>
          </a:p>
          <a:p>
            <a:r>
              <a:rPr lang="en-IN" sz="400" dirty="0">
                <a:solidFill>
                  <a:schemeClr val="tx1"/>
                </a:solidFill>
                <a:latin typeface="Times New Roman" panose="02020603050405020304" pitchFamily="18" charset="0"/>
                <a:cs typeface="Times New Roman" panose="02020603050405020304" pitchFamily="18" charset="0"/>
              </a:rPr>
              <a:t>NIH.GOV (2021) </a:t>
            </a:r>
            <a:r>
              <a:rPr lang="en-IN" sz="400" i="1" dirty="0">
                <a:solidFill>
                  <a:schemeClr val="tx1"/>
                </a:solidFill>
                <a:latin typeface="Times New Roman" panose="02020603050405020304" pitchFamily="18" charset="0"/>
                <a:cs typeface="Times New Roman" panose="02020603050405020304" pitchFamily="18" charset="0"/>
              </a:rPr>
              <a:t>Chapter 3Global picture</a:t>
            </a:r>
            <a:r>
              <a:rPr lang="en-IN" sz="400" dirty="0">
                <a:solidFill>
                  <a:schemeClr val="tx1"/>
                </a:solidFill>
                <a:latin typeface="Times New Roman" panose="02020603050405020304" pitchFamily="18" charset="0"/>
                <a:cs typeface="Times New Roman" panose="02020603050405020304" pitchFamily="18" charset="0"/>
              </a:rPr>
              <a:t>. Available at: </a:t>
            </a:r>
            <a:r>
              <a:rPr lang="en-IN" sz="400" u="sng" dirty="0">
                <a:solidFill>
                  <a:schemeClr val="tx1"/>
                </a:solidFill>
                <a:latin typeface="Times New Roman" panose="02020603050405020304" pitchFamily="18" charset="0"/>
                <a:cs typeface="Times New Roman" panose="02020603050405020304" pitchFamily="18" charset="0"/>
                <a:hlinkClick r:id="rId14"/>
              </a:rPr>
              <a:t>https://www.ncbi.nlm.nih.gov/books/NBK581940/</a:t>
            </a:r>
            <a:r>
              <a:rPr lang="en-IN" sz="400" dirty="0">
                <a:solidFill>
                  <a:schemeClr val="tx1"/>
                </a:solidFill>
                <a:latin typeface="Times New Roman" panose="02020603050405020304" pitchFamily="18" charset="0"/>
                <a:cs typeface="Times New Roman" panose="02020603050405020304" pitchFamily="18" charset="0"/>
              </a:rPr>
              <a:t> (Accessed: 18 July 2026).</a:t>
            </a:r>
          </a:p>
          <a:p>
            <a:r>
              <a:rPr lang="en-IN" sz="400" dirty="0">
                <a:solidFill>
                  <a:schemeClr val="tx1"/>
                </a:solidFill>
                <a:latin typeface="Times New Roman" panose="02020603050405020304" pitchFamily="18" charset="0"/>
                <a:cs typeface="Times New Roman" panose="02020603050405020304" pitchFamily="18" charset="0"/>
              </a:rPr>
              <a:t>Osonuga, A., Osonuga, A.A., Fidelis, S.C., Osonuga, G.C., Juckes, J. and Olawade, D.B. (2025) ‘Bridging the digital divide: artificial intelligence as a catalyst for health equity in primary care settings’, </a:t>
            </a:r>
            <a:r>
              <a:rPr lang="en-IN" sz="400" i="1" dirty="0">
                <a:solidFill>
                  <a:schemeClr val="tx1"/>
                </a:solidFill>
                <a:latin typeface="Times New Roman" panose="02020603050405020304" pitchFamily="18" charset="0"/>
                <a:cs typeface="Times New Roman" panose="02020603050405020304" pitchFamily="18" charset="0"/>
              </a:rPr>
              <a:t>International Journal of Medical Informatics,</a:t>
            </a:r>
            <a:r>
              <a:rPr lang="en-IN" sz="400" dirty="0">
                <a:solidFill>
                  <a:schemeClr val="tx1"/>
                </a:solidFill>
                <a:latin typeface="Times New Roman" panose="02020603050405020304" pitchFamily="18" charset="0"/>
                <a:cs typeface="Times New Roman" panose="02020603050405020304" pitchFamily="18" charset="0"/>
              </a:rPr>
              <a:t> p.106051. Available at: </a:t>
            </a:r>
            <a:r>
              <a:rPr lang="en-IN" sz="400" u="sng" dirty="0">
                <a:solidFill>
                  <a:schemeClr val="tx1"/>
                </a:solidFill>
                <a:latin typeface="Times New Roman" panose="02020603050405020304" pitchFamily="18" charset="0"/>
                <a:cs typeface="Times New Roman" panose="02020603050405020304" pitchFamily="18" charset="0"/>
                <a:hlinkClick r:id="rId15"/>
              </a:rPr>
              <a:t>https://doi.org/10.1016/j.ijmedinf.2025.106051</a:t>
            </a:r>
            <a:r>
              <a:rPr lang="en-IN" sz="400" dirty="0">
                <a:solidFill>
                  <a:schemeClr val="tx1"/>
                </a:solidFill>
                <a:latin typeface="Times New Roman" panose="02020603050405020304" pitchFamily="18" charset="0"/>
                <a:cs typeface="Times New Roman" panose="02020603050405020304" pitchFamily="18" charset="0"/>
              </a:rPr>
              <a:t> </a:t>
            </a:r>
          </a:p>
          <a:p>
            <a:r>
              <a:rPr lang="en-IN" sz="400" dirty="0">
                <a:solidFill>
                  <a:schemeClr val="tx1"/>
                </a:solidFill>
                <a:latin typeface="Times New Roman" panose="02020603050405020304" pitchFamily="18" charset="0"/>
                <a:cs typeface="Times New Roman" panose="02020603050405020304" pitchFamily="18" charset="0"/>
              </a:rPr>
              <a:t>Pandya, S., Thakur, A., Saxena, S., Jassal, N., Patel, C., Modi, K., Shah, P., Joshi, R., Gonge, S., Kadam, K. and Kadam, P</a:t>
            </a:r>
            <a:r>
              <a:rPr lang="en-IN" sz="400" dirty="0" smtClean="0">
                <a:solidFill>
                  <a:schemeClr val="tx1"/>
                </a:solidFill>
                <a:latin typeface="Times New Roman" panose="02020603050405020304" pitchFamily="18" charset="0"/>
                <a:cs typeface="Times New Roman" panose="02020603050405020304" pitchFamily="18" charset="0"/>
              </a:rPr>
              <a:t>. (2021) ‘A </a:t>
            </a:r>
            <a:r>
              <a:rPr lang="en-IN" sz="400" dirty="0">
                <a:solidFill>
                  <a:schemeClr val="tx1"/>
                </a:solidFill>
                <a:latin typeface="Times New Roman" panose="02020603050405020304" pitchFamily="18" charset="0"/>
                <a:cs typeface="Times New Roman" panose="02020603050405020304" pitchFamily="18" charset="0"/>
              </a:rPr>
              <a:t>study of the recent trends of immunology: Key challenges, domains, applications, datasets, and future </a:t>
            </a:r>
            <a:r>
              <a:rPr lang="en-IN" sz="400" dirty="0" smtClean="0">
                <a:solidFill>
                  <a:schemeClr val="tx1"/>
                </a:solidFill>
                <a:latin typeface="Times New Roman" panose="02020603050405020304" pitchFamily="18" charset="0"/>
                <a:cs typeface="Times New Roman" panose="02020603050405020304" pitchFamily="18" charset="0"/>
              </a:rPr>
              <a:t>directions’, </a:t>
            </a:r>
            <a:r>
              <a:rPr lang="en-IN" sz="400" i="1" dirty="0">
                <a:solidFill>
                  <a:schemeClr val="tx1"/>
                </a:solidFill>
                <a:latin typeface="Times New Roman" panose="02020603050405020304" pitchFamily="18" charset="0"/>
                <a:cs typeface="Times New Roman" panose="02020603050405020304" pitchFamily="18" charset="0"/>
              </a:rPr>
              <a:t>Sensors</a:t>
            </a:r>
            <a:r>
              <a:rPr lang="en-IN" sz="400" dirty="0">
                <a:solidFill>
                  <a:schemeClr val="tx1"/>
                </a:solidFill>
                <a:latin typeface="Times New Roman" panose="02020603050405020304" pitchFamily="18" charset="0"/>
                <a:cs typeface="Times New Roman" panose="02020603050405020304" pitchFamily="18" charset="0"/>
              </a:rPr>
              <a:t>, 21(23), p.7786</a:t>
            </a:r>
            <a:r>
              <a:rPr lang="en-IN" sz="400" dirty="0" smtClean="0">
                <a:solidFill>
                  <a:schemeClr val="tx1"/>
                </a:solidFill>
                <a:latin typeface="Times New Roman" panose="02020603050405020304" pitchFamily="18" charset="0"/>
                <a:cs typeface="Times New Roman" panose="02020603050405020304" pitchFamily="18" charset="0"/>
              </a:rPr>
              <a:t>. Available at</a:t>
            </a:r>
            <a:r>
              <a:rPr lang="en-IN" sz="400" dirty="0">
                <a:solidFill>
                  <a:schemeClr val="tx1"/>
                </a:solidFill>
                <a:latin typeface="Times New Roman" panose="02020603050405020304" pitchFamily="18" charset="0"/>
                <a:cs typeface="Times New Roman" panose="02020603050405020304" pitchFamily="18" charset="0"/>
              </a:rPr>
              <a:t>: </a:t>
            </a:r>
            <a:r>
              <a:rPr lang="en-IN" sz="400" dirty="0">
                <a:solidFill>
                  <a:schemeClr val="tx1"/>
                </a:solidFill>
                <a:latin typeface="Times New Roman" panose="02020603050405020304" pitchFamily="18" charset="0"/>
                <a:cs typeface="Times New Roman" panose="02020603050405020304" pitchFamily="18" charset="0"/>
                <a:hlinkClick r:id="rId16"/>
              </a:rPr>
              <a:t>https://</a:t>
            </a:r>
            <a:r>
              <a:rPr lang="en-IN" sz="400" dirty="0" smtClean="0">
                <a:solidFill>
                  <a:schemeClr val="tx1"/>
                </a:solidFill>
                <a:latin typeface="Times New Roman" panose="02020603050405020304" pitchFamily="18" charset="0"/>
                <a:cs typeface="Times New Roman" panose="02020603050405020304" pitchFamily="18" charset="0"/>
                <a:hlinkClick r:id="rId16"/>
              </a:rPr>
              <a:t>doi.org/10.3390/s21237786</a:t>
            </a:r>
            <a:r>
              <a:rPr lang="en-IN" sz="400" dirty="0" smtClean="0">
                <a:solidFill>
                  <a:schemeClr val="tx1"/>
                </a:solidFill>
                <a:latin typeface="Times New Roman" panose="02020603050405020304" pitchFamily="18" charset="0"/>
                <a:cs typeface="Times New Roman" panose="02020603050405020304" pitchFamily="18" charset="0"/>
              </a:rPr>
              <a:t> </a:t>
            </a:r>
            <a:endParaRPr lang="en-IN" sz="400" dirty="0">
              <a:solidFill>
                <a:schemeClr val="tx1"/>
              </a:solidFill>
              <a:latin typeface="Times New Roman" panose="02020603050405020304" pitchFamily="18" charset="0"/>
              <a:cs typeface="Times New Roman" panose="02020603050405020304" pitchFamily="18" charset="0"/>
            </a:endParaRPr>
          </a:p>
          <a:p>
            <a:r>
              <a:rPr lang="en-IN" sz="400" dirty="0" smtClean="0">
                <a:solidFill>
                  <a:schemeClr val="tx1"/>
                </a:solidFill>
                <a:latin typeface="Times New Roman" panose="02020603050405020304" pitchFamily="18" charset="0"/>
                <a:cs typeface="Times New Roman" panose="02020603050405020304" pitchFamily="18" charset="0"/>
              </a:rPr>
              <a:t>Paul</a:t>
            </a:r>
            <a:r>
              <a:rPr lang="en-IN" sz="400" dirty="0">
                <a:solidFill>
                  <a:schemeClr val="tx1"/>
                </a:solidFill>
                <a:latin typeface="Times New Roman" panose="02020603050405020304" pitchFamily="18" charset="0"/>
                <a:cs typeface="Times New Roman" panose="02020603050405020304" pitchFamily="18" charset="0"/>
              </a:rPr>
              <a:t>, B., Kirubakaran, R., Isaac, R., Dozier, M., Grant, L., Weller, D. and RESPIRE Collaboration, (2023) ‘A systematic review of the theory of planned behaviour interventions for chronic diseases in low health-literacy settings’, </a:t>
            </a:r>
            <a:r>
              <a:rPr lang="en-IN" sz="400" i="1" dirty="0">
                <a:solidFill>
                  <a:schemeClr val="tx1"/>
                </a:solidFill>
                <a:latin typeface="Times New Roman" panose="02020603050405020304" pitchFamily="18" charset="0"/>
                <a:cs typeface="Times New Roman" panose="02020603050405020304" pitchFamily="18" charset="0"/>
              </a:rPr>
              <a:t>Journal of global health</a:t>
            </a:r>
            <a:r>
              <a:rPr lang="en-IN" sz="400" dirty="0">
                <a:solidFill>
                  <a:schemeClr val="tx1"/>
                </a:solidFill>
                <a:latin typeface="Times New Roman" panose="02020603050405020304" pitchFamily="18" charset="0"/>
                <a:cs typeface="Times New Roman" panose="02020603050405020304" pitchFamily="18" charset="0"/>
              </a:rPr>
              <a:t>, 13, p.04079. Available at: </a:t>
            </a:r>
            <a:r>
              <a:rPr lang="en-IN" sz="400" u="sng" dirty="0">
                <a:solidFill>
                  <a:schemeClr val="tx1"/>
                </a:solidFill>
                <a:latin typeface="Times New Roman" panose="02020603050405020304" pitchFamily="18" charset="0"/>
                <a:cs typeface="Times New Roman" panose="02020603050405020304" pitchFamily="18" charset="0"/>
                <a:hlinkClick r:id="rId17"/>
              </a:rPr>
              <a:t>https://pmc.ncbi.nlm.nih.gov/articles/PMC10506128/pdf/jogh-13-04079.pdf</a:t>
            </a:r>
            <a:r>
              <a:rPr lang="en-IN" sz="400" dirty="0">
                <a:solidFill>
                  <a:schemeClr val="tx1"/>
                </a:solidFill>
                <a:latin typeface="Times New Roman" panose="02020603050405020304" pitchFamily="18" charset="0"/>
                <a:cs typeface="Times New Roman" panose="02020603050405020304" pitchFamily="18" charset="0"/>
              </a:rPr>
              <a:t> (Accessed: 18 July 2026).</a:t>
            </a:r>
          </a:p>
          <a:p>
            <a:r>
              <a:rPr lang="en-IN" sz="400" dirty="0">
                <a:solidFill>
                  <a:schemeClr val="tx1"/>
                </a:solidFill>
                <a:latin typeface="Times New Roman" panose="02020603050405020304" pitchFamily="18" charset="0"/>
                <a:cs typeface="Times New Roman" panose="02020603050405020304" pitchFamily="18" charset="0"/>
              </a:rPr>
              <a:t>Rajuroy, A. (2023) ‘Multilingual AI Chatbots as a Tool for Bridging Customer Service Gaps in International Business.’ Available at: </a:t>
            </a:r>
            <a:r>
              <a:rPr lang="en-IN" sz="400" u="sng" dirty="0">
                <a:solidFill>
                  <a:schemeClr val="tx1"/>
                </a:solidFill>
                <a:latin typeface="Times New Roman" panose="02020603050405020304" pitchFamily="18" charset="0"/>
                <a:cs typeface="Times New Roman" panose="02020603050405020304" pitchFamily="18" charset="0"/>
                <a:hlinkClick r:id="rId18"/>
              </a:rPr>
              <a:t>https://www.researchgate.net/profile/Ilesanmi-Michael-2/publication/394926870_Multilingual_AI_Chatbots_as_a_Tool_for_Bridging_Customer_Service_Gaps_in_International_Business/links/68ac4b607984e374aceb2e20/Multilingual-AI-Chatbots-as-a-Tool-for-Bridging-Customer-Service-Gaps-in-International-Business.pdf</a:t>
            </a:r>
            <a:r>
              <a:rPr lang="en-IN" sz="400" dirty="0">
                <a:solidFill>
                  <a:schemeClr val="tx1"/>
                </a:solidFill>
                <a:latin typeface="Times New Roman" panose="02020603050405020304" pitchFamily="18" charset="0"/>
                <a:cs typeface="Times New Roman" panose="02020603050405020304" pitchFamily="18" charset="0"/>
              </a:rPr>
              <a:t> (Accessed: 18 July 2026).</a:t>
            </a:r>
          </a:p>
          <a:p>
            <a:r>
              <a:rPr lang="en-IN" sz="400" dirty="0">
                <a:solidFill>
                  <a:schemeClr val="tx1"/>
                </a:solidFill>
                <a:latin typeface="Times New Roman" panose="02020603050405020304" pitchFamily="18" charset="0"/>
                <a:cs typeface="Times New Roman" panose="02020603050405020304" pitchFamily="18" charset="0"/>
              </a:rPr>
              <a:t>Rodriguez, B. and Aikens, J.K. (2023) ‘Advancing Health Equity in Diabetes: Tools to Help Remove Barriers to Health’, </a:t>
            </a:r>
            <a:r>
              <a:rPr lang="en-IN" sz="400" i="1" dirty="0">
                <a:solidFill>
                  <a:schemeClr val="tx1"/>
                </a:solidFill>
                <a:latin typeface="Times New Roman" panose="02020603050405020304" pitchFamily="18" charset="0"/>
                <a:cs typeface="Times New Roman" panose="02020603050405020304" pitchFamily="18" charset="0"/>
              </a:rPr>
              <a:t>Journal of the Academy of Nutrition and Dietetics</a:t>
            </a:r>
            <a:r>
              <a:rPr lang="en-IN" sz="400" dirty="0">
                <a:solidFill>
                  <a:schemeClr val="tx1"/>
                </a:solidFill>
                <a:latin typeface="Times New Roman" panose="02020603050405020304" pitchFamily="18" charset="0"/>
                <a:cs typeface="Times New Roman" panose="02020603050405020304" pitchFamily="18" charset="0"/>
              </a:rPr>
              <a:t>, 43(6), p.12. Available at: </a:t>
            </a:r>
            <a:r>
              <a:rPr lang="en-IN" sz="400" u="sng" dirty="0">
                <a:solidFill>
                  <a:schemeClr val="tx1"/>
                </a:solidFill>
                <a:latin typeface="Times New Roman" panose="02020603050405020304" pitchFamily="18" charset="0"/>
                <a:cs typeface="Times New Roman" panose="02020603050405020304" pitchFamily="18" charset="0"/>
                <a:hlinkClick r:id="rId19"/>
              </a:rPr>
              <a:t>https://pmc.ncbi.nlm.nih.gov/articles/PMC11267966/pdf/nihms-1983262.pdf</a:t>
            </a:r>
            <a:r>
              <a:rPr lang="en-IN" sz="400" dirty="0">
                <a:solidFill>
                  <a:schemeClr val="tx1"/>
                </a:solidFill>
                <a:latin typeface="Times New Roman" panose="02020603050405020304" pitchFamily="18" charset="0"/>
                <a:cs typeface="Times New Roman" panose="02020603050405020304" pitchFamily="18" charset="0"/>
              </a:rPr>
              <a:t> (Accessed: 18 July 2026).</a:t>
            </a:r>
          </a:p>
          <a:p>
            <a:r>
              <a:rPr lang="en-IN" sz="400" dirty="0">
                <a:solidFill>
                  <a:schemeClr val="tx1"/>
                </a:solidFill>
                <a:latin typeface="Times New Roman" panose="02020603050405020304" pitchFamily="18" charset="0"/>
                <a:cs typeface="Times New Roman" panose="02020603050405020304" pitchFamily="18" charset="0"/>
              </a:rPr>
              <a:t>Sharkiya, S.H. (2023) ‘Quality communication can improve patient-centred health outcomes among older patients: a rapid review’, </a:t>
            </a:r>
            <a:r>
              <a:rPr lang="en-IN" sz="400" i="1" dirty="0">
                <a:solidFill>
                  <a:schemeClr val="tx1"/>
                </a:solidFill>
                <a:latin typeface="Times New Roman" panose="02020603050405020304" pitchFamily="18" charset="0"/>
                <a:cs typeface="Times New Roman" panose="02020603050405020304" pitchFamily="18" charset="0"/>
              </a:rPr>
              <a:t>BMC health services research</a:t>
            </a:r>
            <a:r>
              <a:rPr lang="en-IN" sz="400" dirty="0">
                <a:solidFill>
                  <a:schemeClr val="tx1"/>
                </a:solidFill>
                <a:latin typeface="Times New Roman" panose="02020603050405020304" pitchFamily="18" charset="0"/>
                <a:cs typeface="Times New Roman" panose="02020603050405020304" pitchFamily="18" charset="0"/>
              </a:rPr>
              <a:t>, 23(1), p.886. Available at: </a:t>
            </a:r>
            <a:r>
              <a:rPr lang="en-IN" sz="400" u="sng" dirty="0">
                <a:solidFill>
                  <a:schemeClr val="tx1"/>
                </a:solidFill>
                <a:latin typeface="Times New Roman" panose="02020603050405020304" pitchFamily="18" charset="0"/>
                <a:cs typeface="Times New Roman" panose="02020603050405020304" pitchFamily="18" charset="0"/>
                <a:hlinkClick r:id="rId20"/>
              </a:rPr>
              <a:t>https://link.springer.com/content/pdf/10.1186/s12913-023-09869-8.pdf</a:t>
            </a:r>
            <a:r>
              <a:rPr lang="en-IN" sz="400" dirty="0">
                <a:solidFill>
                  <a:schemeClr val="tx1"/>
                </a:solidFill>
                <a:latin typeface="Times New Roman" panose="02020603050405020304" pitchFamily="18" charset="0"/>
                <a:cs typeface="Times New Roman" panose="02020603050405020304" pitchFamily="18" charset="0"/>
              </a:rPr>
              <a:t> (Accessed: 18 July 2026).</a:t>
            </a:r>
          </a:p>
          <a:p>
            <a:r>
              <a:rPr lang="en-IN" sz="400" dirty="0">
                <a:solidFill>
                  <a:schemeClr val="tx1"/>
                </a:solidFill>
                <a:latin typeface="Times New Roman" panose="02020603050405020304" pitchFamily="18" charset="0"/>
                <a:cs typeface="Times New Roman" panose="02020603050405020304" pitchFamily="18" charset="0"/>
              </a:rPr>
              <a:t>Stewart, C. (2021) </a:t>
            </a:r>
            <a:r>
              <a:rPr lang="en-IN" sz="400" i="1" dirty="0">
                <a:solidFill>
                  <a:schemeClr val="tx1"/>
                </a:solidFill>
                <a:latin typeface="Times New Roman" panose="02020603050405020304" pitchFamily="18" charset="0"/>
                <a:cs typeface="Times New Roman" panose="02020603050405020304" pitchFamily="18" charset="0"/>
              </a:rPr>
              <a:t>Share of clinicians using Artificial Intelligence technologies (AI) in selected European countries in 2020, by country</a:t>
            </a:r>
            <a:r>
              <a:rPr lang="en-IN" sz="400" dirty="0">
                <a:solidFill>
                  <a:schemeClr val="tx1"/>
                </a:solidFill>
                <a:latin typeface="Times New Roman" panose="02020603050405020304" pitchFamily="18" charset="0"/>
                <a:cs typeface="Times New Roman" panose="02020603050405020304" pitchFamily="18" charset="0"/>
              </a:rPr>
              <a:t>. Statista. Available at:</a:t>
            </a:r>
            <a:r>
              <a:rPr lang="en-IN" sz="400" dirty="0">
                <a:solidFill>
                  <a:schemeClr val="tx1"/>
                </a:solidFill>
                <a:latin typeface="Times New Roman" panose="02020603050405020304" pitchFamily="18" charset="0"/>
                <a:cs typeface="Times New Roman" panose="02020603050405020304" pitchFamily="18" charset="0"/>
                <a:hlinkClick r:id="rId21"/>
              </a:rPr>
              <a:t> </a:t>
            </a:r>
            <a:r>
              <a:rPr lang="en-IN" sz="400" u="sng" dirty="0">
                <a:solidFill>
                  <a:schemeClr val="tx1"/>
                </a:solidFill>
                <a:latin typeface="Times New Roman" panose="02020603050405020304" pitchFamily="18" charset="0"/>
                <a:cs typeface="Times New Roman" panose="02020603050405020304" pitchFamily="18" charset="0"/>
                <a:hlinkClick r:id="rId21"/>
              </a:rPr>
              <a:t>https://www.statista.com/statistics/1214256/share-of-clinicians-using-artificial-intelligence-in-europe/?srsltid=AfmBOor4BJlbqoIKy9bBP0QCkCb3NhHsipZm3fAG9tuQ3moiGR-QNlHK</a:t>
            </a:r>
            <a:r>
              <a:rPr lang="en-IN" sz="400" dirty="0">
                <a:solidFill>
                  <a:schemeClr val="tx1"/>
                </a:solidFill>
                <a:latin typeface="Times New Roman" panose="02020603050405020304" pitchFamily="18" charset="0"/>
                <a:cs typeface="Times New Roman" panose="02020603050405020304" pitchFamily="18" charset="0"/>
              </a:rPr>
              <a:t> (Accessed: 18 July 2026). </a:t>
            </a:r>
          </a:p>
          <a:p>
            <a:r>
              <a:rPr lang="en-IN" sz="400" dirty="0">
                <a:solidFill>
                  <a:schemeClr val="tx1"/>
                </a:solidFill>
                <a:latin typeface="Times New Roman" panose="02020603050405020304" pitchFamily="18" charset="0"/>
                <a:cs typeface="Times New Roman" panose="02020603050405020304" pitchFamily="18" charset="0"/>
              </a:rPr>
              <a:t>Stewart, C. (2025) </a:t>
            </a:r>
            <a:r>
              <a:rPr lang="en-IN" sz="400" i="1" dirty="0">
                <a:solidFill>
                  <a:schemeClr val="tx1"/>
                </a:solidFill>
                <a:latin typeface="Times New Roman" panose="02020603050405020304" pitchFamily="18" charset="0"/>
                <a:cs typeface="Times New Roman" panose="02020603050405020304" pitchFamily="18" charset="0"/>
              </a:rPr>
              <a:t>Prevalence of diabetes among adults in selected countries as of 2024</a:t>
            </a:r>
            <a:r>
              <a:rPr lang="en-IN" sz="400" dirty="0">
                <a:solidFill>
                  <a:schemeClr val="tx1"/>
                </a:solidFill>
                <a:latin typeface="Times New Roman" panose="02020603050405020304" pitchFamily="18" charset="0"/>
                <a:cs typeface="Times New Roman" panose="02020603050405020304" pitchFamily="18" charset="0"/>
              </a:rPr>
              <a:t>. Statista. Available at: </a:t>
            </a:r>
            <a:r>
              <a:rPr lang="en-IN" sz="400" u="sng" dirty="0">
                <a:solidFill>
                  <a:schemeClr val="tx1"/>
                </a:solidFill>
                <a:latin typeface="Times New Roman" panose="02020603050405020304" pitchFamily="18" charset="0"/>
                <a:cs typeface="Times New Roman" panose="02020603050405020304" pitchFamily="18" charset="0"/>
                <a:hlinkClick r:id="rId22"/>
              </a:rPr>
              <a:t>https://www.statista.com/statistics/236764/prevalence-of-diabetes-in-selected-countries/?srsltid=AfmBOopn5X9cp-RBgbBpcz9parhMqFHvnQjgYVFwmBRk3NTuCpwtPXHX</a:t>
            </a:r>
            <a:r>
              <a:rPr lang="en-IN" sz="400" dirty="0">
                <a:solidFill>
                  <a:schemeClr val="tx1"/>
                </a:solidFill>
                <a:latin typeface="Times New Roman" panose="02020603050405020304" pitchFamily="18" charset="0"/>
                <a:cs typeface="Times New Roman" panose="02020603050405020304" pitchFamily="18" charset="0"/>
              </a:rPr>
              <a:t> (Accessed: 18 July 2026). </a:t>
            </a:r>
          </a:p>
          <a:p>
            <a:r>
              <a:rPr lang="en-IN" sz="400" dirty="0">
                <a:solidFill>
                  <a:schemeClr val="tx1"/>
                </a:solidFill>
                <a:latin typeface="Times New Roman" panose="02020603050405020304" pitchFamily="18" charset="0"/>
                <a:cs typeface="Times New Roman" panose="02020603050405020304" pitchFamily="18" charset="0"/>
              </a:rPr>
              <a:t>Surani, A., </a:t>
            </a:r>
            <a:r>
              <a:rPr lang="en-IN" sz="400" dirty="0" err="1">
                <a:solidFill>
                  <a:schemeClr val="tx1"/>
                </a:solidFill>
                <a:latin typeface="Times New Roman" panose="02020603050405020304" pitchFamily="18" charset="0"/>
                <a:cs typeface="Times New Roman" panose="02020603050405020304" pitchFamily="18" charset="0"/>
              </a:rPr>
              <a:t>Hammad</a:t>
            </a:r>
            <a:r>
              <a:rPr lang="en-IN" sz="400" dirty="0">
                <a:solidFill>
                  <a:schemeClr val="tx1"/>
                </a:solidFill>
                <a:latin typeface="Times New Roman" panose="02020603050405020304" pitchFamily="18" charset="0"/>
                <a:cs typeface="Times New Roman" panose="02020603050405020304" pitchFamily="18" charset="0"/>
              </a:rPr>
              <a:t>, M., Agarwal, N. and </a:t>
            </a:r>
            <a:r>
              <a:rPr lang="en-IN" sz="400" dirty="0" err="1">
                <a:solidFill>
                  <a:schemeClr val="tx1"/>
                </a:solidFill>
                <a:latin typeface="Times New Roman" panose="02020603050405020304" pitchFamily="18" charset="0"/>
                <a:cs typeface="Times New Roman" panose="02020603050405020304" pitchFamily="18" charset="0"/>
              </a:rPr>
              <a:t>Segon</a:t>
            </a:r>
            <a:r>
              <a:rPr lang="en-IN" sz="400" dirty="0">
                <a:solidFill>
                  <a:schemeClr val="tx1"/>
                </a:solidFill>
                <a:latin typeface="Times New Roman" panose="02020603050405020304" pitchFamily="18" charset="0"/>
                <a:cs typeface="Times New Roman" panose="02020603050405020304" pitchFamily="18" charset="0"/>
              </a:rPr>
              <a:t>, A. (2022) ‘The impact of dynamic real-time feedback on patient satisfaction scores’, </a:t>
            </a:r>
            <a:r>
              <a:rPr lang="en-IN" sz="400" i="1" dirty="0">
                <a:solidFill>
                  <a:schemeClr val="tx1"/>
                </a:solidFill>
                <a:latin typeface="Times New Roman" panose="02020603050405020304" pitchFamily="18" charset="0"/>
                <a:cs typeface="Times New Roman" panose="02020603050405020304" pitchFamily="18" charset="0"/>
              </a:rPr>
              <a:t>Journal of General Internal Medicine</a:t>
            </a:r>
            <a:r>
              <a:rPr lang="en-IN" sz="400" dirty="0">
                <a:solidFill>
                  <a:schemeClr val="tx1"/>
                </a:solidFill>
                <a:latin typeface="Times New Roman" panose="02020603050405020304" pitchFamily="18" charset="0"/>
                <a:cs typeface="Times New Roman" panose="02020603050405020304" pitchFamily="18" charset="0"/>
              </a:rPr>
              <a:t>, 38(2), p.361. Available at: </a:t>
            </a:r>
            <a:r>
              <a:rPr lang="en-IN" sz="400" u="sng" dirty="0">
                <a:solidFill>
                  <a:schemeClr val="tx1"/>
                </a:solidFill>
                <a:latin typeface="Times New Roman" panose="02020603050405020304" pitchFamily="18" charset="0"/>
                <a:cs typeface="Times New Roman" panose="02020603050405020304" pitchFamily="18" charset="0"/>
                <a:hlinkClick r:id="rId23"/>
              </a:rPr>
              <a:t>https://pmc.ncbi.nlm.nih.gov/articles/PMC9905394/pdf/11606_2022_Article_7614.pdf</a:t>
            </a:r>
            <a:r>
              <a:rPr lang="en-IN" sz="400" dirty="0">
                <a:solidFill>
                  <a:schemeClr val="tx1"/>
                </a:solidFill>
                <a:latin typeface="Times New Roman" panose="02020603050405020304" pitchFamily="18" charset="0"/>
                <a:cs typeface="Times New Roman" panose="02020603050405020304" pitchFamily="18" charset="0"/>
              </a:rPr>
              <a:t> (Accessed: 18 July 2026).</a:t>
            </a:r>
          </a:p>
          <a:p>
            <a:r>
              <a:rPr lang="en-IN" sz="400" dirty="0">
                <a:solidFill>
                  <a:schemeClr val="tx1"/>
                </a:solidFill>
                <a:latin typeface="Times New Roman" panose="02020603050405020304" pitchFamily="18" charset="0"/>
                <a:cs typeface="Times New Roman" panose="02020603050405020304" pitchFamily="18" charset="0"/>
              </a:rPr>
              <a:t>Unanah, O.V. and Aidoo, E.M. (2025) ‘The potential of AI technologies to address and reduce disparities within the healthcare system by enabling more personalized and efficient patient engagement and care management’, </a:t>
            </a:r>
            <a:r>
              <a:rPr lang="en-IN" sz="400" i="1" dirty="0">
                <a:solidFill>
                  <a:schemeClr val="tx1"/>
                </a:solidFill>
                <a:latin typeface="Times New Roman" panose="02020603050405020304" pitchFamily="18" charset="0"/>
                <a:cs typeface="Times New Roman" panose="02020603050405020304" pitchFamily="18" charset="0"/>
              </a:rPr>
              <a:t>World J </a:t>
            </a:r>
            <a:r>
              <a:rPr lang="en-IN" sz="400" i="1" dirty="0" err="1">
                <a:solidFill>
                  <a:schemeClr val="tx1"/>
                </a:solidFill>
                <a:latin typeface="Times New Roman" panose="02020603050405020304" pitchFamily="18" charset="0"/>
                <a:cs typeface="Times New Roman" panose="02020603050405020304" pitchFamily="18" charset="0"/>
              </a:rPr>
              <a:t>Adv</a:t>
            </a:r>
            <a:r>
              <a:rPr lang="en-IN" sz="400" i="1" dirty="0">
                <a:solidFill>
                  <a:schemeClr val="tx1"/>
                </a:solidFill>
                <a:latin typeface="Times New Roman" panose="02020603050405020304" pitchFamily="18" charset="0"/>
                <a:cs typeface="Times New Roman" panose="02020603050405020304" pitchFamily="18" charset="0"/>
              </a:rPr>
              <a:t> Res Rev</a:t>
            </a:r>
            <a:r>
              <a:rPr lang="en-IN" sz="400" dirty="0">
                <a:solidFill>
                  <a:schemeClr val="tx1"/>
                </a:solidFill>
                <a:latin typeface="Times New Roman" panose="02020603050405020304" pitchFamily="18" charset="0"/>
                <a:cs typeface="Times New Roman" panose="02020603050405020304" pitchFamily="18" charset="0"/>
              </a:rPr>
              <a:t>, 25(2), pp.2643-64. Available at: </a:t>
            </a:r>
            <a:r>
              <a:rPr lang="en-IN" sz="400" u="sng" dirty="0">
                <a:solidFill>
                  <a:schemeClr val="tx1"/>
                </a:solidFill>
                <a:latin typeface="Times New Roman" panose="02020603050405020304" pitchFamily="18" charset="0"/>
                <a:cs typeface="Times New Roman" panose="02020603050405020304" pitchFamily="18" charset="0"/>
                <a:hlinkClick r:id="rId24"/>
              </a:rPr>
              <a:t>https://doi.org/10.30574/wjarr.2025.25.2.0641</a:t>
            </a:r>
            <a:r>
              <a:rPr lang="en-IN" sz="400" dirty="0">
                <a:solidFill>
                  <a:schemeClr val="tx1"/>
                </a:solidFill>
                <a:latin typeface="Times New Roman" panose="02020603050405020304" pitchFamily="18" charset="0"/>
                <a:cs typeface="Times New Roman" panose="02020603050405020304" pitchFamily="18" charset="0"/>
              </a:rPr>
              <a:t> </a:t>
            </a:r>
          </a:p>
          <a:p>
            <a:r>
              <a:rPr lang="en-US" sz="400" dirty="0" smtClean="0">
                <a:solidFill>
                  <a:schemeClr val="tx1"/>
                </a:solidFill>
                <a:latin typeface="Times New Roman" panose="02020603050405020304" pitchFamily="18" charset="0"/>
                <a:cs typeface="Times New Roman" panose="02020603050405020304" pitchFamily="18" charset="0"/>
              </a:rPr>
              <a:t>Vijai, C. and Wisetsri, W. (2021) ‘Rise of artificial intelligence in healthcare startups in India’, </a:t>
            </a:r>
            <a:r>
              <a:rPr lang="en-US" sz="400" i="1" dirty="0" smtClean="0">
                <a:solidFill>
                  <a:schemeClr val="tx1"/>
                </a:solidFill>
                <a:latin typeface="Times New Roman" panose="02020603050405020304" pitchFamily="18" charset="0"/>
                <a:cs typeface="Times New Roman" panose="02020603050405020304" pitchFamily="18" charset="0"/>
              </a:rPr>
              <a:t>Advances In Management</a:t>
            </a:r>
            <a:r>
              <a:rPr lang="en-US" sz="400" dirty="0">
                <a:solidFill>
                  <a:schemeClr val="tx1"/>
                </a:solidFill>
                <a:latin typeface="Times New Roman" panose="02020603050405020304" pitchFamily="18" charset="0"/>
                <a:cs typeface="Times New Roman" panose="02020603050405020304" pitchFamily="18" charset="0"/>
              </a:rPr>
              <a:t>, 14(1), pp.48-52. Available at: </a:t>
            </a:r>
            <a:r>
              <a:rPr lang="en-US" sz="400" dirty="0">
                <a:solidFill>
                  <a:schemeClr val="tx1"/>
                </a:solidFill>
                <a:latin typeface="Times New Roman" panose="02020603050405020304" pitchFamily="18" charset="0"/>
                <a:cs typeface="Times New Roman" panose="02020603050405020304" pitchFamily="18" charset="0"/>
                <a:hlinkClick r:id="rId25"/>
              </a:rPr>
              <a:t>https://</a:t>
            </a:r>
            <a:r>
              <a:rPr lang="en-US" sz="400" dirty="0" smtClean="0">
                <a:solidFill>
                  <a:schemeClr val="tx1"/>
                </a:solidFill>
                <a:latin typeface="Times New Roman" panose="02020603050405020304" pitchFamily="18" charset="0"/>
                <a:cs typeface="Times New Roman" panose="02020603050405020304" pitchFamily="18" charset="0"/>
                <a:hlinkClick r:id="rId25"/>
              </a:rPr>
              <a:t>www.researchgate.net/profile/C-Vijai-2/publication/349604103_Rise_of_Artificial_Intelligence_in_Healthcare_Startups_in_India/links/6037b5a9299bf1cc26ef84fb/Rise-of-Artificial-Intelligence-in-Healthcare-Startups-in-India.pdf</a:t>
            </a:r>
            <a:r>
              <a:rPr lang="en-US" sz="400" dirty="0" smtClean="0">
                <a:solidFill>
                  <a:schemeClr val="tx1"/>
                </a:solidFill>
                <a:latin typeface="Times New Roman" panose="02020603050405020304" pitchFamily="18" charset="0"/>
                <a:cs typeface="Times New Roman" panose="02020603050405020304" pitchFamily="18" charset="0"/>
              </a:rPr>
              <a:t> </a:t>
            </a:r>
            <a:r>
              <a:rPr lang="en-IN" sz="400" dirty="0">
                <a:solidFill>
                  <a:schemeClr val="tx1"/>
                </a:solidFill>
                <a:latin typeface="Times New Roman" panose="02020603050405020304" pitchFamily="18" charset="0"/>
                <a:cs typeface="Times New Roman" panose="02020603050405020304" pitchFamily="18" charset="0"/>
              </a:rPr>
              <a:t>(Accessed: 18 July 2026</a:t>
            </a:r>
            <a:r>
              <a:rPr lang="en-IN" sz="400" dirty="0" smtClean="0">
                <a:solidFill>
                  <a:schemeClr val="tx1"/>
                </a:solidFill>
                <a:latin typeface="Times New Roman" panose="02020603050405020304" pitchFamily="18" charset="0"/>
                <a:cs typeface="Times New Roman" panose="02020603050405020304" pitchFamily="18" charset="0"/>
              </a:rPr>
              <a:t>).</a:t>
            </a:r>
            <a:r>
              <a:rPr lang="en-US" sz="400" dirty="0" smtClean="0">
                <a:solidFill>
                  <a:schemeClr val="tx1"/>
                </a:solidFill>
                <a:latin typeface="Times New Roman" panose="02020603050405020304" pitchFamily="18" charset="0"/>
                <a:cs typeface="Times New Roman" panose="02020603050405020304" pitchFamily="18" charset="0"/>
              </a:rPr>
              <a:t> </a:t>
            </a:r>
            <a:endParaRPr lang="en-IN" sz="400" dirty="0" smtClean="0">
              <a:solidFill>
                <a:schemeClr val="tx1"/>
              </a:solidFill>
              <a:latin typeface="Times New Roman" panose="02020603050405020304" pitchFamily="18" charset="0"/>
              <a:cs typeface="Times New Roman" panose="02020603050405020304" pitchFamily="18" charset="0"/>
            </a:endParaRPr>
          </a:p>
          <a:p>
            <a:r>
              <a:rPr lang="en-IN" sz="400" dirty="0" smtClean="0">
                <a:solidFill>
                  <a:schemeClr val="tx1"/>
                </a:solidFill>
                <a:latin typeface="Times New Roman" panose="02020603050405020304" pitchFamily="18" charset="0"/>
                <a:cs typeface="Times New Roman" panose="02020603050405020304" pitchFamily="18" charset="0"/>
              </a:rPr>
              <a:t>WHO </a:t>
            </a:r>
            <a:r>
              <a:rPr lang="en-IN" sz="400" dirty="0">
                <a:solidFill>
                  <a:schemeClr val="tx1"/>
                </a:solidFill>
                <a:latin typeface="Times New Roman" panose="02020603050405020304" pitchFamily="18" charset="0"/>
                <a:cs typeface="Times New Roman" panose="02020603050405020304" pitchFamily="18" charset="0"/>
              </a:rPr>
              <a:t>(2026) </a:t>
            </a:r>
            <a:r>
              <a:rPr lang="en-IN" sz="400" i="1" dirty="0">
                <a:solidFill>
                  <a:schemeClr val="tx1"/>
                </a:solidFill>
                <a:latin typeface="Times New Roman" panose="02020603050405020304" pitchFamily="18" charset="0"/>
                <a:cs typeface="Times New Roman" panose="02020603050405020304" pitchFamily="18" charset="0"/>
              </a:rPr>
              <a:t>Health promotion</a:t>
            </a:r>
            <a:r>
              <a:rPr lang="en-IN" sz="400" dirty="0">
                <a:solidFill>
                  <a:schemeClr val="tx1"/>
                </a:solidFill>
                <a:latin typeface="Times New Roman" panose="02020603050405020304" pitchFamily="18" charset="0"/>
                <a:cs typeface="Times New Roman" panose="02020603050405020304" pitchFamily="18" charset="0"/>
              </a:rPr>
              <a:t>. Available at: </a:t>
            </a:r>
            <a:r>
              <a:rPr lang="en-IN" sz="400" u="sng" dirty="0">
                <a:solidFill>
                  <a:schemeClr val="tx1"/>
                </a:solidFill>
                <a:latin typeface="Times New Roman" panose="02020603050405020304" pitchFamily="18" charset="0"/>
                <a:cs typeface="Times New Roman" panose="02020603050405020304" pitchFamily="18" charset="0"/>
                <a:hlinkClick r:id="rId26"/>
              </a:rPr>
              <a:t>https://www.who.int/health-topics/health-promotion#tab=tab_1</a:t>
            </a:r>
            <a:r>
              <a:rPr lang="en-IN" sz="400" dirty="0">
                <a:solidFill>
                  <a:schemeClr val="tx1"/>
                </a:solidFill>
                <a:latin typeface="Times New Roman" panose="02020603050405020304" pitchFamily="18" charset="0"/>
                <a:cs typeface="Times New Roman" panose="02020603050405020304" pitchFamily="18" charset="0"/>
              </a:rPr>
              <a:t> (Accessed: 18 July 2026). </a:t>
            </a:r>
          </a:p>
          <a:p>
            <a:r>
              <a:rPr lang="en-IN" sz="400" dirty="0">
                <a:solidFill>
                  <a:schemeClr val="tx1"/>
                </a:solidFill>
                <a:latin typeface="Times New Roman" panose="02020603050405020304" pitchFamily="18" charset="0"/>
                <a:cs typeface="Times New Roman" panose="02020603050405020304" pitchFamily="18" charset="0"/>
              </a:rPr>
              <a:t>WHO (2026a) </a:t>
            </a:r>
            <a:r>
              <a:rPr lang="en-IN" sz="400" i="1" dirty="0">
                <a:solidFill>
                  <a:schemeClr val="tx1"/>
                </a:solidFill>
                <a:latin typeface="Times New Roman" panose="02020603050405020304" pitchFamily="18" charset="0"/>
                <a:cs typeface="Times New Roman" panose="02020603050405020304" pitchFamily="18" charset="0"/>
              </a:rPr>
              <a:t>Health Determinants, Promotion and Prevention</a:t>
            </a:r>
            <a:r>
              <a:rPr lang="en-IN" sz="400" dirty="0">
                <a:solidFill>
                  <a:schemeClr val="tx1"/>
                </a:solidFill>
                <a:latin typeface="Times New Roman" panose="02020603050405020304" pitchFamily="18" charset="0"/>
                <a:cs typeface="Times New Roman" panose="02020603050405020304" pitchFamily="18" charset="0"/>
              </a:rPr>
              <a:t>. Available at: </a:t>
            </a:r>
            <a:r>
              <a:rPr lang="en-IN" sz="400" u="sng" dirty="0">
                <a:solidFill>
                  <a:schemeClr val="tx1"/>
                </a:solidFill>
                <a:latin typeface="Times New Roman" panose="02020603050405020304" pitchFamily="18" charset="0"/>
                <a:cs typeface="Times New Roman" panose="02020603050405020304" pitchFamily="18" charset="0"/>
                <a:hlinkClick r:id="rId27"/>
              </a:rPr>
              <a:t>https://www.who.int/teams/health-promotion/enhanced-wellbeing/first-global-conference</a:t>
            </a:r>
            <a:r>
              <a:rPr lang="en-IN" sz="400" dirty="0">
                <a:solidFill>
                  <a:schemeClr val="tx1"/>
                </a:solidFill>
                <a:latin typeface="Times New Roman" panose="02020603050405020304" pitchFamily="18" charset="0"/>
                <a:cs typeface="Times New Roman" panose="02020603050405020304" pitchFamily="18" charset="0"/>
              </a:rPr>
              <a:t> (Accessed: 18 July 2026). </a:t>
            </a:r>
          </a:p>
          <a:p>
            <a:r>
              <a:rPr lang="en-IN" sz="400" dirty="0">
                <a:solidFill>
                  <a:schemeClr val="tx1"/>
                </a:solidFill>
                <a:latin typeface="Times New Roman" panose="02020603050405020304" pitchFamily="18" charset="0"/>
                <a:cs typeface="Times New Roman" panose="02020603050405020304" pitchFamily="18" charset="0"/>
              </a:rPr>
              <a:t>Yang, X., Liu, X.D. and Guo, Y.Q. (2025) ‘Continuous Glucose Monitoring‐Guided Self‐Management Leads to Diabetes Remission in a Newly Diagnosed Overweight Patient With Type 2 Diabetes: A Brief Report’, </a:t>
            </a:r>
            <a:r>
              <a:rPr lang="en-IN" sz="400" i="1" dirty="0">
                <a:solidFill>
                  <a:schemeClr val="tx1"/>
                </a:solidFill>
                <a:latin typeface="Times New Roman" panose="02020603050405020304" pitchFamily="18" charset="0"/>
                <a:cs typeface="Times New Roman" panose="02020603050405020304" pitchFamily="18" charset="0"/>
              </a:rPr>
              <a:t>Health Care Science</a:t>
            </a:r>
            <a:r>
              <a:rPr lang="en-IN" sz="400" dirty="0">
                <a:solidFill>
                  <a:schemeClr val="tx1"/>
                </a:solidFill>
                <a:latin typeface="Times New Roman" panose="02020603050405020304" pitchFamily="18" charset="0"/>
                <a:cs typeface="Times New Roman" panose="02020603050405020304" pitchFamily="18" charset="0"/>
              </a:rPr>
              <a:t>, 4(5), pp.350-354. Available at: </a:t>
            </a:r>
            <a:r>
              <a:rPr lang="en-IN" sz="400" u="sng" dirty="0">
                <a:solidFill>
                  <a:schemeClr val="tx1"/>
                </a:solidFill>
                <a:latin typeface="Times New Roman" panose="02020603050405020304" pitchFamily="18" charset="0"/>
                <a:cs typeface="Times New Roman" panose="02020603050405020304" pitchFamily="18" charset="0"/>
                <a:hlinkClick r:id="rId28"/>
              </a:rPr>
              <a:t>https://onlinelibrary.wiley.com/doi/pdf/10.1002/hcs2.70035</a:t>
            </a:r>
            <a:r>
              <a:rPr lang="en-IN" sz="400" dirty="0">
                <a:solidFill>
                  <a:schemeClr val="tx1"/>
                </a:solidFill>
                <a:latin typeface="Times New Roman" panose="02020603050405020304" pitchFamily="18" charset="0"/>
                <a:cs typeface="Times New Roman" panose="02020603050405020304" pitchFamily="18" charset="0"/>
              </a:rPr>
              <a:t> (Accessed: 18 July 2026).</a:t>
            </a:r>
            <a:endParaRPr lang="en-IN" sz="400" b="1" dirty="0">
              <a:solidFill>
                <a:schemeClr val="tx1"/>
              </a:solidFill>
              <a:latin typeface="Times New Roman" panose="02020603050405020304" pitchFamily="18" charset="0"/>
              <a:cs typeface="Times New Roman" panose="02020603050405020304" pitchFamily="18" charset="0"/>
            </a:endParaRPr>
          </a:p>
        </p:txBody>
      </p:sp>
      <p:sp>
        <p:nvSpPr>
          <p:cNvPr id="22" name="Rectangle 21"/>
          <p:cNvSpPr/>
          <p:nvPr/>
        </p:nvSpPr>
        <p:spPr>
          <a:xfrm>
            <a:off x="8125303" y="747686"/>
            <a:ext cx="4009546" cy="1355640"/>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171450" indent="-171450" algn="just">
              <a:buFont typeface="Arial" panose="020B0604020202020204" pitchFamily="34" charset="0"/>
              <a:buChar char="•"/>
            </a:pPr>
            <a:r>
              <a:rPr lang="en-IN" sz="600" dirty="0">
                <a:solidFill>
                  <a:schemeClr val="tx1"/>
                </a:solidFill>
                <a:latin typeface="Times New Roman" panose="02020603050405020304" pitchFamily="18" charset="0"/>
                <a:cs typeface="Times New Roman" panose="02020603050405020304" pitchFamily="18" charset="0"/>
              </a:rPr>
              <a:t>The study has demonstrated the background of the digital technology intervention, which is proposed by aligning with health promotion values, principles, the behavioural change theory with expected outcomes. DiaLife AI highlights the potential of AI-powered digital health interventions for advancing personalised and equitable diabetes care. </a:t>
            </a:r>
            <a:endParaRPr lang="en-IN" sz="600" dirty="0" smtClean="0">
              <a:solidFill>
                <a:schemeClr val="tx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IN" sz="600" dirty="0" smtClean="0">
                <a:solidFill>
                  <a:schemeClr val="tx1"/>
                </a:solidFill>
                <a:latin typeface="Times New Roman" panose="02020603050405020304" pitchFamily="18" charset="0"/>
                <a:cs typeface="Times New Roman" panose="02020603050405020304" pitchFamily="18" charset="0"/>
              </a:rPr>
              <a:t>The </a:t>
            </a:r>
            <a:r>
              <a:rPr lang="en-IN" sz="600" dirty="0">
                <a:solidFill>
                  <a:schemeClr val="tx1"/>
                </a:solidFill>
                <a:latin typeface="Times New Roman" panose="02020603050405020304" pitchFamily="18" charset="0"/>
                <a:cs typeface="Times New Roman" panose="02020603050405020304" pitchFamily="18" charset="0"/>
              </a:rPr>
              <a:t>intervention implementation can support healthcare policies by reducing pressure on healthcare systems while promoting digital innovation through proactive disease management. </a:t>
            </a:r>
            <a:endParaRPr lang="en-IN" sz="600" dirty="0" smtClean="0">
              <a:solidFill>
                <a:schemeClr val="tx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IN" sz="600" dirty="0" smtClean="0">
                <a:solidFill>
                  <a:schemeClr val="tx1"/>
                </a:solidFill>
                <a:latin typeface="Times New Roman" panose="02020603050405020304" pitchFamily="18" charset="0"/>
                <a:cs typeface="Times New Roman" panose="02020603050405020304" pitchFamily="18" charset="0"/>
              </a:rPr>
              <a:t>Also</a:t>
            </a:r>
            <a:r>
              <a:rPr lang="en-IN" sz="600" dirty="0">
                <a:solidFill>
                  <a:schemeClr val="tx1"/>
                </a:solidFill>
                <a:latin typeface="Times New Roman" panose="02020603050405020304" pitchFamily="18" charset="0"/>
                <a:cs typeface="Times New Roman" panose="02020603050405020304" pitchFamily="18" charset="0"/>
              </a:rPr>
              <a:t>, its implementation can support the digital transformation of the NHS by fostering AI integration into chronic disease management, which can also improve service efficiency by minimising long-term healthcare costs. The platform may also enhance digital literacy through encouraging self-management and patient education. </a:t>
            </a:r>
            <a:endParaRPr lang="en-IN" sz="600" dirty="0" smtClean="0">
              <a:solidFill>
                <a:schemeClr val="tx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IN" sz="600" dirty="0" smtClean="0">
                <a:solidFill>
                  <a:schemeClr val="tx1"/>
                </a:solidFill>
                <a:latin typeface="Times New Roman" panose="02020603050405020304" pitchFamily="18" charset="0"/>
                <a:cs typeface="Times New Roman" panose="02020603050405020304" pitchFamily="18" charset="0"/>
              </a:rPr>
              <a:t>From </a:t>
            </a:r>
            <a:r>
              <a:rPr lang="en-IN" sz="600" dirty="0">
                <a:solidFill>
                  <a:schemeClr val="tx1"/>
                </a:solidFill>
                <a:latin typeface="Times New Roman" panose="02020603050405020304" pitchFamily="18" charset="0"/>
                <a:cs typeface="Times New Roman" panose="02020603050405020304" pitchFamily="18" charset="0"/>
              </a:rPr>
              <a:t>a research perspective, further studies are required to assess the cost-effectiveness, long-term clinical effectiveness, user acceptance, and scalability of AI-powered interventions across diverse populations. </a:t>
            </a:r>
            <a:endParaRPr lang="en-IN" sz="600" dirty="0" smtClean="0">
              <a:solidFill>
                <a:schemeClr val="tx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IN" sz="600" dirty="0" smtClean="0">
                <a:solidFill>
                  <a:schemeClr val="tx1"/>
                </a:solidFill>
                <a:latin typeface="Times New Roman" panose="02020603050405020304" pitchFamily="18" charset="0"/>
                <a:cs typeface="Times New Roman" panose="02020603050405020304" pitchFamily="18" charset="0"/>
              </a:rPr>
              <a:t>Future </a:t>
            </a:r>
            <a:r>
              <a:rPr lang="en-IN" sz="600" dirty="0">
                <a:solidFill>
                  <a:schemeClr val="tx1"/>
                </a:solidFill>
                <a:latin typeface="Times New Roman" panose="02020603050405020304" pitchFamily="18" charset="0"/>
                <a:cs typeface="Times New Roman" panose="02020603050405020304" pitchFamily="18" charset="0"/>
              </a:rPr>
              <a:t>research should consider the long-term clinical effectiveness, ethical considerations, and user engagement to ensure inclusive, safe, and sustainable integration into routine diabetes care. </a:t>
            </a:r>
            <a:endParaRPr lang="en-IN" sz="600" dirty="0" smtClean="0">
              <a:solidFill>
                <a:schemeClr val="tx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IN" sz="600" dirty="0" smtClean="0">
                <a:solidFill>
                  <a:schemeClr val="tx1"/>
                </a:solidFill>
                <a:latin typeface="Times New Roman" panose="02020603050405020304" pitchFamily="18" charset="0"/>
                <a:cs typeface="Times New Roman" panose="02020603050405020304" pitchFamily="18" charset="0"/>
              </a:rPr>
              <a:t>Therefore</a:t>
            </a:r>
            <a:r>
              <a:rPr lang="en-IN" sz="600" dirty="0">
                <a:solidFill>
                  <a:schemeClr val="tx1"/>
                </a:solidFill>
                <a:latin typeface="Times New Roman" panose="02020603050405020304" pitchFamily="18" charset="0"/>
                <a:cs typeface="Times New Roman" panose="02020603050405020304" pitchFamily="18" charset="0"/>
              </a:rPr>
              <a:t>, an innovative and sustainable digital solution is proposed through DiaLife AI with the potential for improving population health outcomes while supporting evidence-based and person-centric diabetes care.</a:t>
            </a:r>
            <a:endParaRPr lang="en-IN" sz="600" b="1" dirty="0">
              <a:solidFill>
                <a:schemeClr val="tx1"/>
              </a:solidFill>
              <a:latin typeface="Times New Roman" panose="02020603050405020304" pitchFamily="18" charset="0"/>
              <a:cs typeface="Times New Roman" panose="02020603050405020304" pitchFamily="18" charset="0"/>
            </a:endParaRPr>
          </a:p>
        </p:txBody>
      </p:sp>
      <p:pic>
        <p:nvPicPr>
          <p:cNvPr id="23" name="Picture 22"/>
          <p:cNvPicPr>
            <a:picLocks noChangeAspect="1"/>
          </p:cNvPicPr>
          <p:nvPr/>
        </p:nvPicPr>
        <p:blipFill>
          <a:blip r:embed="rId29" cstate="print"/>
          <a:stretch>
            <a:fillRect/>
          </a:stretch>
        </p:blipFill>
        <p:spPr>
          <a:xfrm>
            <a:off x="5784024" y="627559"/>
            <a:ext cx="1895063" cy="1067721"/>
          </a:xfrm>
          <a:prstGeom prst="rect">
            <a:avLst/>
          </a:prstGeom>
        </p:spPr>
      </p:pic>
      <p:sp>
        <p:nvSpPr>
          <p:cNvPr id="24" name="TextBox 23"/>
          <p:cNvSpPr txBox="1"/>
          <p:nvPr/>
        </p:nvSpPr>
        <p:spPr>
          <a:xfrm>
            <a:off x="5855255" y="1636504"/>
            <a:ext cx="1752600" cy="215444"/>
          </a:xfrm>
          <a:prstGeom prst="rect">
            <a:avLst/>
          </a:prstGeom>
          <a:noFill/>
        </p:spPr>
        <p:txBody>
          <a:bodyPr wrap="square" rtlCol="0">
            <a:spAutoFit/>
          </a:bodyPr>
          <a:lstStyle/>
          <a:p>
            <a:pPr algn="ctr"/>
            <a:r>
              <a:rPr lang="en-IN" sz="400" dirty="0">
                <a:latin typeface="Times New Roman" panose="02020603050405020304" pitchFamily="18" charset="0"/>
                <a:cs typeface="Times New Roman" panose="02020603050405020304" pitchFamily="18" charset="0"/>
              </a:rPr>
              <a:t>Figure: AI usage in European countries</a:t>
            </a:r>
          </a:p>
          <a:p>
            <a:pPr algn="ctr"/>
            <a:r>
              <a:rPr lang="en-IN" sz="400" dirty="0">
                <a:latin typeface="Times New Roman" panose="02020603050405020304" pitchFamily="18" charset="0"/>
                <a:cs typeface="Times New Roman" panose="02020603050405020304" pitchFamily="18" charset="0"/>
              </a:rPr>
              <a:t>(Source: Stewart, 2021)</a:t>
            </a:r>
          </a:p>
        </p:txBody>
      </p:sp>
      <p:sp>
        <p:nvSpPr>
          <p:cNvPr id="3" name="Rounded Rectangle 2"/>
          <p:cNvSpPr/>
          <p:nvPr/>
        </p:nvSpPr>
        <p:spPr>
          <a:xfrm>
            <a:off x="94353" y="38306"/>
            <a:ext cx="12040496" cy="493401"/>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 name="TextBox 4"/>
          <p:cNvSpPr txBox="1"/>
          <p:nvPr/>
        </p:nvSpPr>
        <p:spPr>
          <a:xfrm>
            <a:off x="180399" y="-7360"/>
            <a:ext cx="12011601" cy="338554"/>
          </a:xfrm>
          <a:prstGeom prst="rect">
            <a:avLst/>
          </a:prstGeom>
          <a:noFill/>
        </p:spPr>
        <p:txBody>
          <a:bodyPr wrap="square" rtlCol="0">
            <a:spAutoFit/>
          </a:bodyPr>
          <a:lstStyle/>
          <a:p>
            <a:r>
              <a:rPr lang="en-IN" sz="800" b="1" dirty="0">
                <a:latin typeface="Times New Roman" panose="02020603050405020304" pitchFamily="18" charset="0"/>
                <a:cs typeface="Times New Roman" panose="02020603050405020304" pitchFamily="18" charset="0"/>
              </a:rPr>
              <a:t>Programme: </a:t>
            </a:r>
            <a:r>
              <a:rPr lang="en-US" sz="800" b="1" dirty="0">
                <a:latin typeface="Times New Roman" panose="02020603050405020304" pitchFamily="18" charset="0"/>
                <a:cs typeface="Times New Roman" panose="02020603050405020304" pitchFamily="18" charset="0"/>
              </a:rPr>
              <a:t>Msc Public Health And Social Care In </a:t>
            </a:r>
            <a:r>
              <a:rPr lang="en-US" sz="800" b="1" dirty="0" smtClean="0">
                <a:latin typeface="Times New Roman" panose="02020603050405020304" pitchFamily="18" charset="0"/>
                <a:cs typeface="Times New Roman" panose="02020603050405020304" pitchFamily="18" charset="0"/>
              </a:rPr>
              <a:t>Practice                                                                                       Module</a:t>
            </a:r>
            <a:r>
              <a:rPr lang="en-US" sz="800" b="1" dirty="0">
                <a:latin typeface="Times New Roman" panose="02020603050405020304" pitchFamily="18" charset="0"/>
                <a:cs typeface="Times New Roman" panose="02020603050405020304" pitchFamily="18" charset="0"/>
              </a:rPr>
              <a:t>: Population Health And Digital Health </a:t>
            </a:r>
            <a:r>
              <a:rPr lang="en-US" sz="800" b="1" dirty="0" smtClean="0">
                <a:latin typeface="Times New Roman" panose="02020603050405020304" pitchFamily="18" charset="0"/>
                <a:cs typeface="Times New Roman" panose="02020603050405020304" pitchFamily="18" charset="0"/>
              </a:rPr>
              <a:t>Promotion                                                                                                              Module </a:t>
            </a:r>
            <a:r>
              <a:rPr lang="en-US" sz="800" b="1" dirty="0">
                <a:latin typeface="Times New Roman" panose="02020603050405020304" pitchFamily="18" charset="0"/>
                <a:cs typeface="Times New Roman" panose="02020603050405020304" pitchFamily="18" charset="0"/>
              </a:rPr>
              <a:t>Code: </a:t>
            </a:r>
            <a:r>
              <a:rPr lang="en-IN" sz="800" b="1" dirty="0" smtClean="0">
                <a:latin typeface="Times New Roman" panose="02020603050405020304" pitchFamily="18" charset="0"/>
                <a:cs typeface="Times New Roman" panose="02020603050405020304" pitchFamily="18" charset="0"/>
              </a:rPr>
              <a:t>LCHS7009   </a:t>
            </a:r>
          </a:p>
          <a:p>
            <a:r>
              <a:rPr lang="en-IN" sz="800" b="1" dirty="0" smtClean="0">
                <a:latin typeface="Times New Roman" panose="02020603050405020304" pitchFamily="18" charset="0"/>
                <a:cs typeface="Times New Roman" panose="02020603050405020304" pitchFamily="18" charset="0"/>
              </a:rPr>
              <a:t>Lecturer</a:t>
            </a:r>
            <a:r>
              <a:rPr lang="en-IN" sz="800" b="1" dirty="0">
                <a:latin typeface="Times New Roman" panose="02020603050405020304" pitchFamily="18" charset="0"/>
                <a:cs typeface="Times New Roman" panose="02020603050405020304" pitchFamily="18" charset="0"/>
              </a:rPr>
              <a:t>: </a:t>
            </a:r>
            <a:r>
              <a:rPr lang="en-US" sz="800" b="1" dirty="0">
                <a:latin typeface="Times New Roman" panose="02020603050405020304" pitchFamily="18" charset="0"/>
                <a:cs typeface="Times New Roman" panose="02020603050405020304" pitchFamily="18" charset="0"/>
              </a:rPr>
              <a:t>Diola Bijlhout` </a:t>
            </a:r>
            <a:r>
              <a:rPr lang="en-US" sz="800" b="1" dirty="0" smtClean="0">
                <a:latin typeface="Times New Roman" panose="02020603050405020304" pitchFamily="18" charset="0"/>
                <a:cs typeface="Times New Roman" panose="02020603050405020304" pitchFamily="18" charset="0"/>
              </a:rPr>
              <a:t>Dr </a:t>
            </a:r>
            <a:r>
              <a:rPr lang="en-US" sz="800" b="1" dirty="0">
                <a:latin typeface="Times New Roman" panose="02020603050405020304" pitchFamily="18" charset="0"/>
                <a:cs typeface="Times New Roman" panose="02020603050405020304" pitchFamily="18" charset="0"/>
              </a:rPr>
              <a:t>Ping Wu </a:t>
            </a:r>
            <a:r>
              <a:rPr lang="en-US" sz="800" b="1" dirty="0" smtClean="0">
                <a:latin typeface="Times New Roman" panose="02020603050405020304" pitchFamily="18" charset="0"/>
                <a:cs typeface="Times New Roman" panose="02020603050405020304" pitchFamily="18" charset="0"/>
              </a:rPr>
              <a:t>                                                                                                                            Assignment </a:t>
            </a:r>
            <a:r>
              <a:rPr lang="en-US" sz="800" b="1" dirty="0">
                <a:latin typeface="Times New Roman" panose="02020603050405020304" pitchFamily="18" charset="0"/>
                <a:cs typeface="Times New Roman" panose="02020603050405020304" pitchFamily="18" charset="0"/>
              </a:rPr>
              <a:t>Title: Component </a:t>
            </a:r>
            <a:r>
              <a:rPr lang="en-US" sz="800" b="1" dirty="0" smtClean="0">
                <a:latin typeface="Times New Roman" panose="02020603050405020304" pitchFamily="18" charset="0"/>
                <a:cs typeface="Times New Roman" panose="02020603050405020304" pitchFamily="18" charset="0"/>
              </a:rPr>
              <a:t>2 Poster                                      Student </a:t>
            </a:r>
            <a:r>
              <a:rPr lang="en-US" sz="800" b="1" dirty="0" smtClean="0">
                <a:latin typeface="Times New Roman" panose="02020603050405020304" pitchFamily="18" charset="0"/>
                <a:cs typeface="Times New Roman" panose="02020603050405020304" pitchFamily="18" charset="0"/>
              </a:rPr>
              <a:t>Name: Tufel Arab                                                             Student </a:t>
            </a:r>
            <a:r>
              <a:rPr lang="en-US" sz="800" b="1" dirty="0">
                <a:latin typeface="Times New Roman" panose="02020603050405020304" pitchFamily="18" charset="0"/>
                <a:cs typeface="Times New Roman" panose="02020603050405020304" pitchFamily="18" charset="0"/>
              </a:rPr>
              <a:t>ID</a:t>
            </a:r>
            <a:r>
              <a:rPr lang="en-US" sz="800" b="1" dirty="0" smtClean="0">
                <a:latin typeface="Times New Roman" panose="02020603050405020304" pitchFamily="18" charset="0"/>
                <a:cs typeface="Times New Roman" panose="02020603050405020304" pitchFamily="18" charset="0"/>
              </a:rPr>
              <a:t>: 2530247</a:t>
            </a:r>
            <a:endParaRPr lang="en-IN" sz="800" dirty="0"/>
          </a:p>
        </p:txBody>
      </p:sp>
      <p:sp>
        <p:nvSpPr>
          <p:cNvPr id="31" name="TextBox 30"/>
          <p:cNvSpPr txBox="1"/>
          <p:nvPr/>
        </p:nvSpPr>
        <p:spPr>
          <a:xfrm>
            <a:off x="3241152" y="284807"/>
            <a:ext cx="6073872" cy="246221"/>
          </a:xfrm>
          <a:prstGeom prst="rect">
            <a:avLst/>
          </a:prstGeom>
          <a:noFill/>
        </p:spPr>
        <p:txBody>
          <a:bodyPr wrap="square" rtlCol="0">
            <a:spAutoFit/>
            <a:scene3d>
              <a:camera prst="orthographicFront"/>
              <a:lightRig rig="harsh" dir="t"/>
            </a:scene3d>
            <a:sp3d extrusionH="57150" prstMaterial="matte">
              <a:bevelT w="63500" h="12700" prst="angle"/>
              <a:contourClr>
                <a:schemeClr val="bg1">
                  <a:lumMod val="65000"/>
                </a:schemeClr>
              </a:contourClr>
            </a:sp3d>
          </a:bodyPr>
          <a:lstStyle/>
          <a:p>
            <a:r>
              <a:rPr lang="en-US" sz="1000" b="1" dirty="0" smtClean="0">
                <a:ln/>
                <a:latin typeface="Times New Roman" panose="02020603050405020304" pitchFamily="18" charset="0"/>
                <a:cs typeface="Times New Roman" panose="02020603050405020304" pitchFamily="18" charset="0"/>
              </a:rPr>
              <a:t>Title: DiaLife </a:t>
            </a:r>
            <a:r>
              <a:rPr lang="en-US" sz="1000" b="1" dirty="0">
                <a:ln/>
                <a:latin typeface="Times New Roman" panose="02020603050405020304" pitchFamily="18" charset="0"/>
                <a:cs typeface="Times New Roman" panose="02020603050405020304" pitchFamily="18" charset="0"/>
              </a:rPr>
              <a:t>AI: Promoting Equitable and Sustainable Diabetes Self-Management Through Digital Health</a:t>
            </a:r>
            <a:endParaRPr lang="en-IN" sz="1000" b="1" dirty="0">
              <a:ln/>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0" cstate="print"/>
          <a:stretch>
            <a:fillRect/>
          </a:stretch>
        </p:blipFill>
        <p:spPr>
          <a:xfrm>
            <a:off x="3950797" y="636149"/>
            <a:ext cx="1758799" cy="1059131"/>
          </a:xfrm>
          <a:prstGeom prst="rect">
            <a:avLst/>
          </a:prstGeom>
        </p:spPr>
      </p:pic>
      <p:sp>
        <p:nvSpPr>
          <p:cNvPr id="32" name="TextBox 31"/>
          <p:cNvSpPr txBox="1"/>
          <p:nvPr/>
        </p:nvSpPr>
        <p:spPr>
          <a:xfrm>
            <a:off x="4005583" y="1644587"/>
            <a:ext cx="1752600" cy="215444"/>
          </a:xfrm>
          <a:prstGeom prst="rect">
            <a:avLst/>
          </a:prstGeom>
          <a:noFill/>
        </p:spPr>
        <p:txBody>
          <a:bodyPr wrap="square" rtlCol="0">
            <a:spAutoFit/>
          </a:bodyPr>
          <a:lstStyle/>
          <a:p>
            <a:pPr algn="ctr"/>
            <a:r>
              <a:rPr lang="en-IN" sz="400" dirty="0">
                <a:latin typeface="Times New Roman" panose="02020603050405020304" pitchFamily="18" charset="0"/>
                <a:cs typeface="Times New Roman" panose="02020603050405020304" pitchFamily="18" charset="0"/>
              </a:rPr>
              <a:t>Figure: </a:t>
            </a:r>
            <a:r>
              <a:rPr lang="en-IN" sz="400" dirty="0" smtClean="0">
                <a:latin typeface="Times New Roman" panose="02020603050405020304" pitchFamily="18" charset="0"/>
                <a:cs typeface="Times New Roman" panose="02020603050405020304" pitchFamily="18" charset="0"/>
              </a:rPr>
              <a:t>Theory of Planned Behaviour</a:t>
            </a:r>
            <a:endParaRPr lang="en-IN" sz="400" dirty="0">
              <a:latin typeface="Times New Roman" panose="02020603050405020304" pitchFamily="18" charset="0"/>
              <a:cs typeface="Times New Roman" panose="02020603050405020304" pitchFamily="18" charset="0"/>
            </a:endParaRPr>
          </a:p>
          <a:p>
            <a:pPr algn="ctr"/>
            <a:r>
              <a:rPr lang="en-IN" sz="400" dirty="0">
                <a:latin typeface="Times New Roman" panose="02020603050405020304" pitchFamily="18" charset="0"/>
                <a:cs typeface="Times New Roman" panose="02020603050405020304" pitchFamily="18" charset="0"/>
              </a:rPr>
              <a:t>(Source: </a:t>
            </a:r>
            <a:r>
              <a:rPr lang="en-US" sz="400" dirty="0">
                <a:latin typeface="Times New Roman" panose="02020603050405020304" pitchFamily="18" charset="0"/>
                <a:cs typeface="Times New Roman" panose="02020603050405020304" pitchFamily="18" charset="0"/>
              </a:rPr>
              <a:t>Abdulghafor</a:t>
            </a:r>
            <a:r>
              <a:rPr lang="en-US" sz="400" dirty="0" smtClean="0">
                <a:latin typeface="Times New Roman" panose="02020603050405020304" pitchFamily="18" charset="0"/>
                <a:cs typeface="Times New Roman" panose="02020603050405020304" pitchFamily="18" charset="0"/>
              </a:rPr>
              <a:t>, </a:t>
            </a:r>
            <a:r>
              <a:rPr lang="en-US" sz="400" dirty="0">
                <a:latin typeface="Times New Roman" panose="02020603050405020304" pitchFamily="18" charset="0"/>
                <a:cs typeface="Times New Roman" panose="02020603050405020304" pitchFamily="18" charset="0"/>
              </a:rPr>
              <a:t>Jasim</a:t>
            </a:r>
            <a:r>
              <a:rPr lang="en-US" sz="400" dirty="0" smtClean="0">
                <a:latin typeface="Times New Roman" panose="02020603050405020304" pitchFamily="18" charset="0"/>
                <a:cs typeface="Times New Roman" panose="02020603050405020304" pitchFamily="18" charset="0"/>
              </a:rPr>
              <a:t>, </a:t>
            </a:r>
            <a:r>
              <a:rPr lang="en-US" sz="400" dirty="0">
                <a:latin typeface="Times New Roman" panose="02020603050405020304" pitchFamily="18" charset="0"/>
                <a:cs typeface="Times New Roman" panose="02020603050405020304" pitchFamily="18" charset="0"/>
              </a:rPr>
              <a:t>and </a:t>
            </a:r>
            <a:r>
              <a:rPr lang="en-US" sz="400" dirty="0" smtClean="0">
                <a:latin typeface="Times New Roman" panose="02020603050405020304" pitchFamily="18" charset="0"/>
                <a:cs typeface="Times New Roman" panose="02020603050405020304" pitchFamily="18" charset="0"/>
              </a:rPr>
              <a:t>Zeki, 2017</a:t>
            </a:r>
            <a:r>
              <a:rPr lang="en-IN" sz="400" dirty="0" smtClean="0">
                <a:latin typeface="Times New Roman" panose="02020603050405020304" pitchFamily="18" charset="0"/>
                <a:cs typeface="Times New Roman" panose="02020603050405020304" pitchFamily="18" charset="0"/>
              </a:rPr>
              <a:t>)</a:t>
            </a:r>
            <a:endParaRPr lang="en-IN" sz="400" dirty="0">
              <a:latin typeface="Times New Roman" panose="02020603050405020304" pitchFamily="18" charset="0"/>
              <a:cs typeface="Times New Roman" panose="02020603050405020304" pitchFamily="18" charset="0"/>
            </a:endParaRPr>
          </a:p>
        </p:txBody>
      </p:sp>
      <p:pic>
        <p:nvPicPr>
          <p:cNvPr id="30" name="Picture 29"/>
          <p:cNvPicPr>
            <a:picLocks noChangeAspect="1"/>
          </p:cNvPicPr>
          <p:nvPr/>
        </p:nvPicPr>
        <p:blipFill>
          <a:blip r:embed="rId31" cstate="print"/>
          <a:stretch>
            <a:fillRect/>
          </a:stretch>
        </p:blipFill>
        <p:spPr>
          <a:xfrm>
            <a:off x="8791413" y="2127982"/>
            <a:ext cx="1332225" cy="684758"/>
          </a:xfrm>
          <a:prstGeom prst="rect">
            <a:avLst/>
          </a:prstGeom>
        </p:spPr>
      </p:pic>
      <p:sp>
        <p:nvSpPr>
          <p:cNvPr id="33" name="TextBox 32"/>
          <p:cNvSpPr txBox="1"/>
          <p:nvPr/>
        </p:nvSpPr>
        <p:spPr>
          <a:xfrm>
            <a:off x="9019376" y="2813466"/>
            <a:ext cx="876301" cy="215444"/>
          </a:xfrm>
          <a:prstGeom prst="rect">
            <a:avLst/>
          </a:prstGeom>
          <a:noFill/>
        </p:spPr>
        <p:txBody>
          <a:bodyPr wrap="square" rtlCol="0">
            <a:spAutoFit/>
          </a:bodyPr>
          <a:lstStyle/>
          <a:p>
            <a:pPr algn="ctr"/>
            <a:r>
              <a:rPr lang="en-IN" sz="400" dirty="0">
                <a:latin typeface="Times New Roman" panose="02020603050405020304" pitchFamily="18" charset="0"/>
                <a:cs typeface="Times New Roman" panose="02020603050405020304" pitchFamily="18" charset="0"/>
              </a:rPr>
              <a:t>Figure: </a:t>
            </a:r>
            <a:r>
              <a:rPr lang="en-IN" sz="400" dirty="0" smtClean="0">
                <a:latin typeface="Times New Roman" panose="02020603050405020304" pitchFamily="18" charset="0"/>
                <a:cs typeface="Times New Roman" panose="02020603050405020304" pitchFamily="18" charset="0"/>
              </a:rPr>
              <a:t>AI in healthcare</a:t>
            </a:r>
            <a:endParaRPr lang="en-IN" sz="400" dirty="0">
              <a:latin typeface="Times New Roman" panose="02020603050405020304" pitchFamily="18" charset="0"/>
              <a:cs typeface="Times New Roman" panose="02020603050405020304" pitchFamily="18" charset="0"/>
            </a:endParaRPr>
          </a:p>
          <a:p>
            <a:pPr algn="ctr"/>
            <a:r>
              <a:rPr lang="en-IN" sz="400" dirty="0">
                <a:latin typeface="Times New Roman" panose="02020603050405020304" pitchFamily="18" charset="0"/>
                <a:cs typeface="Times New Roman" panose="02020603050405020304" pitchFamily="18" charset="0"/>
              </a:rPr>
              <a:t>(Source: </a:t>
            </a:r>
            <a:r>
              <a:rPr lang="en-IN" sz="400" dirty="0" smtClean="0">
                <a:latin typeface="Times New Roman" panose="02020603050405020304" pitchFamily="18" charset="0"/>
                <a:cs typeface="Times New Roman" panose="02020603050405020304" pitchFamily="18" charset="0"/>
              </a:rPr>
              <a:t>Pandya et al., </a:t>
            </a:r>
            <a:r>
              <a:rPr lang="en-IN" sz="400" dirty="0">
                <a:latin typeface="Times New Roman" panose="02020603050405020304" pitchFamily="18" charset="0"/>
                <a:cs typeface="Times New Roman" panose="02020603050405020304" pitchFamily="18" charset="0"/>
              </a:rPr>
              <a:t>2021)</a:t>
            </a:r>
          </a:p>
        </p:txBody>
      </p:sp>
      <p:pic>
        <p:nvPicPr>
          <p:cNvPr id="34" name="Picture 33"/>
          <p:cNvPicPr>
            <a:picLocks noChangeAspect="1"/>
          </p:cNvPicPr>
          <p:nvPr/>
        </p:nvPicPr>
        <p:blipFill>
          <a:blip r:embed="rId32" cstate="print"/>
          <a:stretch>
            <a:fillRect/>
          </a:stretch>
        </p:blipFill>
        <p:spPr>
          <a:xfrm>
            <a:off x="10506356" y="2122167"/>
            <a:ext cx="1018988" cy="703605"/>
          </a:xfrm>
          <a:prstGeom prst="rect">
            <a:avLst/>
          </a:prstGeom>
        </p:spPr>
      </p:pic>
      <p:sp>
        <p:nvSpPr>
          <p:cNvPr id="35" name="TextBox 34"/>
          <p:cNvSpPr txBox="1"/>
          <p:nvPr/>
        </p:nvSpPr>
        <p:spPr>
          <a:xfrm>
            <a:off x="10577700" y="2816583"/>
            <a:ext cx="876301" cy="215444"/>
          </a:xfrm>
          <a:prstGeom prst="rect">
            <a:avLst/>
          </a:prstGeom>
          <a:noFill/>
        </p:spPr>
        <p:txBody>
          <a:bodyPr wrap="square" rtlCol="0">
            <a:spAutoFit/>
          </a:bodyPr>
          <a:lstStyle/>
          <a:p>
            <a:pPr algn="ctr"/>
            <a:r>
              <a:rPr lang="en-IN" sz="400" dirty="0">
                <a:latin typeface="Times New Roman" panose="02020603050405020304" pitchFamily="18" charset="0"/>
                <a:cs typeface="Times New Roman" panose="02020603050405020304" pitchFamily="18" charset="0"/>
              </a:rPr>
              <a:t>Figure: </a:t>
            </a:r>
            <a:r>
              <a:rPr lang="en-IN" sz="400" dirty="0" smtClean="0">
                <a:latin typeface="Times New Roman" panose="02020603050405020304" pitchFamily="18" charset="0"/>
                <a:cs typeface="Times New Roman" panose="02020603050405020304" pitchFamily="18" charset="0"/>
              </a:rPr>
              <a:t>Challenges of AI </a:t>
            </a:r>
            <a:endParaRPr lang="en-IN" sz="400" dirty="0">
              <a:latin typeface="Times New Roman" panose="02020603050405020304" pitchFamily="18" charset="0"/>
              <a:cs typeface="Times New Roman" panose="02020603050405020304" pitchFamily="18" charset="0"/>
            </a:endParaRPr>
          </a:p>
          <a:p>
            <a:pPr algn="ctr"/>
            <a:r>
              <a:rPr lang="en-IN" sz="400" dirty="0">
                <a:latin typeface="Times New Roman" panose="02020603050405020304" pitchFamily="18" charset="0"/>
                <a:cs typeface="Times New Roman" panose="02020603050405020304" pitchFamily="18" charset="0"/>
              </a:rPr>
              <a:t>(Source: </a:t>
            </a:r>
            <a:r>
              <a:rPr lang="en-IN" sz="400" dirty="0" smtClean="0">
                <a:latin typeface="Times New Roman" panose="02020603050405020304" pitchFamily="18" charset="0"/>
                <a:cs typeface="Times New Roman" panose="02020603050405020304" pitchFamily="18" charset="0"/>
              </a:rPr>
              <a:t>Pandya et al., </a:t>
            </a:r>
            <a:r>
              <a:rPr lang="en-IN" sz="400" dirty="0">
                <a:latin typeface="Times New Roman" panose="02020603050405020304" pitchFamily="18" charset="0"/>
                <a:cs typeface="Times New Roman" panose="02020603050405020304" pitchFamily="18" charset="0"/>
              </a:rPr>
              <a:t>2021)</a:t>
            </a:r>
          </a:p>
        </p:txBody>
      </p:sp>
      <p:pic>
        <p:nvPicPr>
          <p:cNvPr id="36" name="Picture 35"/>
          <p:cNvPicPr>
            <a:picLocks noChangeAspect="1"/>
          </p:cNvPicPr>
          <p:nvPr/>
        </p:nvPicPr>
        <p:blipFill>
          <a:blip r:embed="rId33" cstate="print"/>
          <a:stretch>
            <a:fillRect/>
          </a:stretch>
        </p:blipFill>
        <p:spPr>
          <a:xfrm>
            <a:off x="4288499" y="3890019"/>
            <a:ext cx="1412574" cy="584482"/>
          </a:xfrm>
          <a:prstGeom prst="rect">
            <a:avLst/>
          </a:prstGeom>
        </p:spPr>
      </p:pic>
      <p:sp>
        <p:nvSpPr>
          <p:cNvPr id="37" name="TextBox 36"/>
          <p:cNvSpPr txBox="1"/>
          <p:nvPr/>
        </p:nvSpPr>
        <p:spPr>
          <a:xfrm>
            <a:off x="4070659" y="4452464"/>
            <a:ext cx="1848255" cy="215444"/>
          </a:xfrm>
          <a:prstGeom prst="rect">
            <a:avLst/>
          </a:prstGeom>
          <a:noFill/>
        </p:spPr>
        <p:txBody>
          <a:bodyPr wrap="square" rtlCol="0">
            <a:spAutoFit/>
          </a:bodyPr>
          <a:lstStyle/>
          <a:p>
            <a:pPr algn="ctr"/>
            <a:r>
              <a:rPr lang="en-IN" sz="400" dirty="0">
                <a:latin typeface="Times New Roman" panose="02020603050405020304" pitchFamily="18" charset="0"/>
                <a:cs typeface="Times New Roman" panose="02020603050405020304" pitchFamily="18" charset="0"/>
              </a:rPr>
              <a:t>Figure: </a:t>
            </a:r>
            <a:r>
              <a:rPr lang="en-IN" sz="400" dirty="0" smtClean="0">
                <a:latin typeface="Times New Roman" panose="02020603050405020304" pitchFamily="18" charset="0"/>
                <a:cs typeface="Times New Roman" panose="02020603050405020304" pitchFamily="18" charset="0"/>
              </a:rPr>
              <a:t>AI and Robotics</a:t>
            </a:r>
            <a:endParaRPr lang="en-IN" sz="400" dirty="0">
              <a:latin typeface="Times New Roman" panose="02020603050405020304" pitchFamily="18" charset="0"/>
              <a:cs typeface="Times New Roman" panose="02020603050405020304" pitchFamily="18" charset="0"/>
            </a:endParaRPr>
          </a:p>
          <a:p>
            <a:pPr algn="ctr"/>
            <a:r>
              <a:rPr lang="en-IN" sz="400" dirty="0">
                <a:latin typeface="Times New Roman" panose="02020603050405020304" pitchFamily="18" charset="0"/>
                <a:cs typeface="Times New Roman" panose="02020603050405020304" pitchFamily="18" charset="0"/>
              </a:rPr>
              <a:t>(Source: </a:t>
            </a:r>
            <a:r>
              <a:rPr lang="en-US" sz="400" dirty="0" smtClean="0">
                <a:latin typeface="Times New Roman" panose="02020603050405020304" pitchFamily="18" charset="0"/>
                <a:cs typeface="Times New Roman" panose="02020603050405020304" pitchFamily="18" charset="0"/>
              </a:rPr>
              <a:t>Vijai </a:t>
            </a:r>
            <a:r>
              <a:rPr lang="en-US" sz="400" dirty="0">
                <a:latin typeface="Times New Roman" panose="02020603050405020304" pitchFamily="18" charset="0"/>
                <a:cs typeface="Times New Roman" panose="02020603050405020304" pitchFamily="18" charset="0"/>
              </a:rPr>
              <a:t>and </a:t>
            </a:r>
            <a:r>
              <a:rPr lang="en-US" sz="400" dirty="0" smtClean="0">
                <a:latin typeface="Times New Roman" panose="02020603050405020304" pitchFamily="18" charset="0"/>
                <a:cs typeface="Times New Roman" panose="02020603050405020304" pitchFamily="18" charset="0"/>
              </a:rPr>
              <a:t>Wisetsri, 2021</a:t>
            </a:r>
            <a:r>
              <a:rPr lang="en-IN" sz="400" dirty="0" smtClean="0">
                <a:latin typeface="Times New Roman" panose="02020603050405020304" pitchFamily="18" charset="0"/>
                <a:cs typeface="Times New Roman" panose="02020603050405020304" pitchFamily="18" charset="0"/>
              </a:rPr>
              <a:t>)</a:t>
            </a:r>
            <a:endParaRPr lang="en-IN" sz="400" dirty="0">
              <a:latin typeface="Times New Roman" panose="02020603050405020304" pitchFamily="18" charset="0"/>
              <a:cs typeface="Times New Roman" panose="02020603050405020304" pitchFamily="18" charset="0"/>
            </a:endParaRPr>
          </a:p>
        </p:txBody>
      </p:sp>
      <p:pic>
        <p:nvPicPr>
          <p:cNvPr id="38" name="Picture 37"/>
          <p:cNvPicPr>
            <a:picLocks noChangeAspect="1"/>
          </p:cNvPicPr>
          <p:nvPr/>
        </p:nvPicPr>
        <p:blipFill>
          <a:blip r:embed="rId34" cstate="print"/>
          <a:stretch>
            <a:fillRect/>
          </a:stretch>
        </p:blipFill>
        <p:spPr>
          <a:xfrm>
            <a:off x="5995412" y="3903399"/>
            <a:ext cx="1485324" cy="536071"/>
          </a:xfrm>
          <a:prstGeom prst="rect">
            <a:avLst/>
          </a:prstGeom>
        </p:spPr>
      </p:pic>
      <p:sp>
        <p:nvSpPr>
          <p:cNvPr id="39" name="TextBox 38"/>
          <p:cNvSpPr txBox="1"/>
          <p:nvPr/>
        </p:nvSpPr>
        <p:spPr>
          <a:xfrm>
            <a:off x="5981447" y="4427831"/>
            <a:ext cx="1848255" cy="215444"/>
          </a:xfrm>
          <a:prstGeom prst="rect">
            <a:avLst/>
          </a:prstGeom>
          <a:noFill/>
        </p:spPr>
        <p:txBody>
          <a:bodyPr wrap="square" rtlCol="0">
            <a:spAutoFit/>
          </a:bodyPr>
          <a:lstStyle/>
          <a:p>
            <a:pPr algn="ctr"/>
            <a:r>
              <a:rPr lang="en-IN" sz="400" dirty="0">
                <a:latin typeface="Times New Roman" panose="02020603050405020304" pitchFamily="18" charset="0"/>
                <a:cs typeface="Times New Roman" panose="02020603050405020304" pitchFamily="18" charset="0"/>
              </a:rPr>
              <a:t>Figure: </a:t>
            </a:r>
            <a:r>
              <a:rPr lang="en-IN" sz="400" dirty="0" smtClean="0">
                <a:latin typeface="Times New Roman" panose="02020603050405020304" pitchFamily="18" charset="0"/>
                <a:cs typeface="Times New Roman" panose="02020603050405020304" pitchFamily="18" charset="0"/>
              </a:rPr>
              <a:t>AI in healthcare</a:t>
            </a:r>
            <a:endParaRPr lang="en-IN" sz="400" dirty="0">
              <a:latin typeface="Times New Roman" panose="02020603050405020304" pitchFamily="18" charset="0"/>
              <a:cs typeface="Times New Roman" panose="02020603050405020304" pitchFamily="18" charset="0"/>
            </a:endParaRPr>
          </a:p>
          <a:p>
            <a:pPr algn="ctr"/>
            <a:r>
              <a:rPr lang="en-IN" sz="400" dirty="0">
                <a:latin typeface="Times New Roman" panose="02020603050405020304" pitchFamily="18" charset="0"/>
                <a:cs typeface="Times New Roman" panose="02020603050405020304" pitchFamily="18" charset="0"/>
              </a:rPr>
              <a:t>(Source: Vijai and Wisetsri, 2021)</a:t>
            </a:r>
          </a:p>
        </p:txBody>
      </p:sp>
    </p:spTree>
    <p:extLst>
      <p:ext uri="{BB962C8B-B14F-4D97-AF65-F5344CB8AC3E}">
        <p14:creationId xmlns:p14="http://schemas.microsoft.com/office/powerpoint/2010/main" xmlns="" val="115496554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310</TotalTime>
  <Words>2933</Words>
  <Application>Microsoft Office PowerPoint</Application>
  <PresentationFormat>Custom</PresentationFormat>
  <Paragraphs>98</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Slide 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cp:lastModifiedBy>Tufel Arab</cp:lastModifiedBy>
  <cp:revision>1</cp:revision>
  <dcterms:created xsi:type="dcterms:W3CDTF">2026-07-20T10:35:26Z</dcterms:created>
  <dcterms:modified xsi:type="dcterms:W3CDTF">2026-07-24T08:10:06Z</dcterms:modified>
</cp:coreProperties>
</file>