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7"/>
  </p:notesMasterIdLst>
  <p:sldIdLst>
    <p:sldId id="256" r:id="rId5"/>
    <p:sldId id="258" r:id="rId6"/>
    <p:sldId id="259" r:id="rId7"/>
    <p:sldId id="260" r:id="rId8"/>
    <p:sldId id="261" r:id="rId9"/>
    <p:sldId id="267" r:id="rId10"/>
    <p:sldId id="291" r:id="rId11"/>
    <p:sldId id="273" r:id="rId12"/>
    <p:sldId id="263" r:id="rId13"/>
    <p:sldId id="265" r:id="rId14"/>
    <p:sldId id="274" r:id="rId15"/>
    <p:sldId id="289" r:id="rId16"/>
    <p:sldId id="286" r:id="rId17"/>
    <p:sldId id="287" r:id="rId18"/>
    <p:sldId id="275" r:id="rId19"/>
    <p:sldId id="262" r:id="rId20"/>
    <p:sldId id="270" r:id="rId21"/>
    <p:sldId id="271" r:id="rId22"/>
    <p:sldId id="268" r:id="rId23"/>
    <p:sldId id="276" r:id="rId24"/>
    <p:sldId id="283" r:id="rId25"/>
    <p:sldId id="285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8DBD07-6FCA-405B-A9AC-FA3CF8580CF7}" v="1" dt="2024-10-08T13:23:04.084"/>
    <p1510:client id="{B497D604-3A3C-4593-90EF-71DCFA013F61}" v="54" dt="2024-10-07T19:33:08.7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3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B4C22E-F4AD-4C50-B8FB-C82DC62DDD57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FD3A08-E534-406E-9968-1D2185F135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64969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Link this to the marking criteria – coherence; written accuracy; developing an argument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8973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is important to note that the use of the first person pronoun ‘I’ is appropriate in reflective writing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518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9805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94899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EB500C-0B84-4ECD-9A81-C1856873046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26456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Why it is vague and how it could be more precise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228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FD3A08-E534-406E-9968-1D2185F1359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2882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F7A6D-D2E8-48CF-BA0B-47126595D1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66D617-6838-4883-8881-F0F746099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9D9664-06A2-4BA1-801E-D92329AD96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F39970-5D8C-4A9C-89B0-B49243F698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2EC3E8-243E-4DCB-B332-C3674F125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349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1EB7E-742E-40BB-A3EF-E6E5163539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5F04F-8F0D-4B5A-B185-E917FDBEB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E039DE-B07C-48F3-AADD-C14A206815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8DE07F-BD59-42BF-A704-03A766A7C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19EAB-BD19-4093-A8F4-53C1BE292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6018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F538E-D832-458F-9E09-9516EE8C9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427E46-AC03-4075-AAAD-CB6CDE6D40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9393D3-9484-43F5-A0E3-5F10E9B40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80FD1-15C2-4819-8E49-433718866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9ABED-5F50-4045-B869-B2B8EEF3C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8975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C62949-0B6F-4B66-B268-7858972A9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1C8B38-94D1-4263-8B0A-1AF89E56E5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09F662-175D-4067-9CE2-D231D1E065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A56D56-80BB-4E18-93F9-277BED7BA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DD7B16-DF81-4AEF-B451-09DF1D83B8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E6463C-0798-4B7E-A420-B2BAB54A4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8251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BC672-32FB-4166-B627-2314D7C02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5204F0-F6F0-42BF-83BD-0E3426DCB7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809587-E7DE-4BD8-8A56-D41D52F111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2C7036-BCD4-449D-8EF4-AA85DDCA00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39B9ED-9C6D-43B7-B5B3-2119446DB56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618070-6011-4F25-8D0E-CAE8D81B8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75D235-A108-46A2-8C29-B7694ECC58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8AD87EE-410D-4BA2-ADA5-9802AEDE7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04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F270B-42E5-460C-89FF-FE166E39A5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A48F99-BC1A-4036-BEEE-FDBA04116A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CA24E3-0DC3-4185-9AED-06E3B2FCB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E681A-F9C3-4B2A-80D7-7A0274DDB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74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D8DC4D9-2415-4056-9B6D-9EA8D5734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7088E6-1E5D-47D7-A034-84775F53E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52BD00-3123-4BCD-98EE-F5F41876E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7003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B6249-B5BD-4656-B7B4-FEB375AB5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92CDC0-746E-45ED-8F15-FB539B585F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2B578B-0AA7-4BFE-9C73-AC959DD317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2C1D8E-5EAE-4391-AA41-45DB40370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EF693-F7B2-411D-9913-5C214AA66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C71ECF-A78F-4C45-9F67-6ADC95DC6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2135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0D8314-53FE-4408-8833-59190D1A1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1AF3D0-3BCA-4078-86B7-03AC22A72C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099AEE-E465-4A0B-BAC6-56512571F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D4663A-D459-45F4-9D4E-2E3C314D1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E86E03-447B-469C-BD72-C198401E1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FDC0D9-FFD7-46A5-8D6A-260FAB06A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8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4BD1-F206-450A-82A6-E57A718C5B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4A8E9C-CC15-48C1-AF9E-6C26066AA7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2D3EE1-DC77-4ACC-96F2-2E8037C90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9610EE-6DC5-4723-B2B3-1076DBE99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909608-8960-4BBD-A6EB-3D38E232A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48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CD7ACA-D245-41C8-BA76-32974D0EC0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1C2CFF-A75E-46C1-9FB5-C5E108A615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14B26-8D5D-42FE-8DE8-534E77548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0340A1-B364-4B8A-B56C-DE6AF561C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B2DF7-C386-4DF5-9DEF-DD875BFD6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775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D5A67D-48D3-4C1C-946B-F297B41CC9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34E8E2-9BDF-4A35-B675-E26F835BE9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FA408-67A7-4304-8FF0-8995205A49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A3E9F3-0E55-4E9E-B1FC-1206E1AAD191}" type="datetimeFigureOut">
              <a:rPr lang="en-GB" smtClean="0"/>
              <a:t>07/02/2025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562E3-0618-4C83-B2AD-BD29E2BA73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EFB06E-CA55-4837-BC2E-F4AF580F42A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64E0-A748-42AF-BD46-4B2F2847D04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137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j.holloway@uwtsd.ac.uk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s://www.phrasebank.manchester.ac.uk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E60CBA8-1364-4585-8CCB-5E4CC50FA844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Academic Writing</a:t>
            </a:r>
            <a:b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8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8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E4F59A-2426-4A08-B37B-7230BB6A16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472" y="492573"/>
            <a:ext cx="5700245" cy="588079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594067-E68D-4C1D-8531-700EAD50DAF4}"/>
              </a:ext>
            </a:extLst>
          </p:cNvPr>
          <p:cNvSpPr txBox="1"/>
          <p:nvPr/>
        </p:nvSpPr>
        <p:spPr>
          <a:xfrm>
            <a:off x="9531077" y="34780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14BE6D-55A1-EA4D-698D-1757C8CD0D78}"/>
              </a:ext>
            </a:extLst>
          </p:cNvPr>
          <p:cNvSpPr txBox="1"/>
          <p:nvPr/>
        </p:nvSpPr>
        <p:spPr>
          <a:xfrm>
            <a:off x="4881943" y="6167835"/>
            <a:ext cx="60950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Based on </a:t>
            </a:r>
            <a:r>
              <a:rPr lang="en-GB" sz="1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the </a:t>
            </a:r>
            <a:r>
              <a:rPr lang="en-GB" b="1">
                <a:solidFill>
                  <a:schemeClr val="accent4">
                    <a:lumMod val="60000"/>
                    <a:lumOff val="40000"/>
                  </a:schemeClr>
                </a:solidFill>
              </a:rPr>
              <a:t>resources</a:t>
            </a:r>
            <a:r>
              <a:rPr lang="en-GB" sz="1800" b="1">
                <a:solidFill>
                  <a:schemeClr val="accent4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8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of Dr Julia Holloway  </a:t>
            </a:r>
            <a:r>
              <a:rPr lang="en-GB" sz="1800" dirty="0">
                <a:solidFill>
                  <a:schemeClr val="accent4">
                    <a:lumMod val="60000"/>
                    <a:lumOff val="40000"/>
                  </a:schemeClr>
                </a:solidFill>
                <a:hlinkClick r:id="rId3"/>
              </a:rPr>
              <a:t>j.holloway@uwtsd.ac.uk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91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Use formal English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r>
              <a:rPr lang="en-GB" sz="2000" dirty="0"/>
              <a:t>Academic language is more formal than the language used in everyday conversations, emails, social media or magazines</a:t>
            </a:r>
          </a:p>
          <a:p>
            <a:r>
              <a:rPr lang="en-GB" sz="2000" dirty="0"/>
              <a:t>It shouldn’t sound ‘chatty’</a:t>
            </a:r>
          </a:p>
          <a:p>
            <a:r>
              <a:rPr lang="en-GB" sz="2000" dirty="0"/>
              <a:t>It also avoids slang and colloquialisms </a:t>
            </a:r>
            <a:r>
              <a:rPr lang="en-GB" sz="2000" dirty="0" err="1"/>
              <a:t>e.g</a:t>
            </a:r>
            <a:r>
              <a:rPr lang="en-GB" sz="2000" dirty="0"/>
              <a:t> ‘the argument was a bit over the top.’</a:t>
            </a:r>
          </a:p>
          <a:p>
            <a:r>
              <a:rPr lang="en-GB" sz="2000" dirty="0"/>
              <a:t>Copy the style of academic papers to adapt to this language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2AAC6E-AF9C-436D-B9A8-6219A5075B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77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29428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GB"/>
              <a:t>Aim for clarity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C5EEBB-23F0-40A4-A0F7-686E8D1E132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832" r="21816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1587191"/>
            <a:ext cx="4840010" cy="5138978"/>
          </a:xfrm>
        </p:spPr>
        <p:txBody>
          <a:bodyPr>
            <a:normAutofit/>
          </a:bodyPr>
          <a:lstStyle/>
          <a:p>
            <a:r>
              <a:rPr lang="en-GB" sz="2000" dirty="0"/>
              <a:t>Write so that your reader can easily follow what you are trying to say; take your reader by the hand and guide them</a:t>
            </a:r>
          </a:p>
          <a:p>
            <a:r>
              <a:rPr lang="en-GB" sz="2000" dirty="0"/>
              <a:t>Do not use long words and technical jargon simply in order to sound impressive</a:t>
            </a:r>
          </a:p>
          <a:p>
            <a:r>
              <a:rPr lang="en-GB" sz="2000" dirty="0"/>
              <a:t>Check whether your sentences are so long and complicated that they are hard to follow</a:t>
            </a:r>
          </a:p>
          <a:p>
            <a:r>
              <a:rPr lang="en-GB" sz="2000" dirty="0"/>
              <a:t>Avoid antiquated language, convoluted sentences or mannerisms – they can use up your word limit and obscure your argument</a:t>
            </a:r>
          </a:p>
          <a:p>
            <a:r>
              <a:rPr lang="en-GB" sz="2000" dirty="0">
                <a:solidFill>
                  <a:srgbClr val="FF0000"/>
                </a:solidFill>
              </a:rPr>
              <a:t>Avoid old-fashioned language, complicated/difficult to follow sentences – they can use up your word limit and obscure your argument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02682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GB"/>
              <a:t>Learn how to use specialist terminology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000" dirty="0"/>
              <a:t>If you are not familiar with specialist terms, look for explanations of these in introductory textbooks or glossaries</a:t>
            </a:r>
          </a:p>
          <a:p>
            <a:r>
              <a:rPr lang="en-GB" sz="2000" dirty="0"/>
              <a:t>Do not litter your writing with terms that you yourself do not understand – it is better to write them in your own words than to sound as though you do not understand what you are saying</a:t>
            </a:r>
          </a:p>
          <a:p>
            <a:endParaRPr lang="en-GB" sz="2000" dirty="0"/>
          </a:p>
        </p:txBody>
      </p:sp>
      <p:pic>
        <p:nvPicPr>
          <p:cNvPr id="5" name="Picture 4" descr="Pile of books with an apple on top">
            <a:extLst>
              <a:ext uri="{FF2B5EF4-FFF2-40B4-BE49-F238E27FC236}">
                <a16:creationId xmlns:a16="http://schemas.microsoft.com/office/drawing/2014/main" id="{E08417CC-47F3-2B0D-2000-80D10DA062B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79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25939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3" y="1468583"/>
            <a:ext cx="4074820" cy="3900512"/>
          </a:xfrm>
        </p:spPr>
        <p:txBody>
          <a:bodyPr anchor="t">
            <a:normAutofit/>
          </a:bodyPr>
          <a:lstStyle/>
          <a:p>
            <a:r>
              <a:rPr lang="en-GB" sz="4800" dirty="0">
                <a:solidFill>
                  <a:schemeClr val="accent1">
                    <a:lumMod val="75000"/>
                  </a:schemeClr>
                </a:solidFill>
              </a:rPr>
              <a:t>Avoid abbreviations and contractions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0625" y="1161362"/>
            <a:ext cx="6119814" cy="3367332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GB" dirty="0"/>
              <a:t>For assignments, write words out in full:</a:t>
            </a:r>
          </a:p>
          <a:p>
            <a:r>
              <a:rPr lang="en-GB" dirty="0"/>
              <a:t>‘dept.’ as ‘department’</a:t>
            </a:r>
          </a:p>
          <a:p>
            <a:r>
              <a:rPr lang="en-GB" dirty="0"/>
              <a:t>‘e.g.’ as ‘for example’</a:t>
            </a:r>
          </a:p>
          <a:p>
            <a:r>
              <a:rPr lang="en-GB" dirty="0"/>
              <a:t>‘didn’t’ as ‘did not’</a:t>
            </a:r>
          </a:p>
          <a:p>
            <a:r>
              <a:rPr lang="en-GB" dirty="0"/>
              <a:t>‘they’re’ as ‘they are’</a:t>
            </a:r>
          </a:p>
          <a:p>
            <a:r>
              <a:rPr lang="en-GB" dirty="0"/>
              <a:t>‘isn’t’ as ‘is not’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14629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713312"/>
            <a:ext cx="4038600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Keep your language impersonal and passive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095999" y="713313"/>
            <a:ext cx="5257801" cy="54313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/>
            <a:r>
              <a:rPr lang="en-US" sz="3600" dirty="0"/>
              <a:t>Most courses prefer you to avoid personal pronouns such as ‘I/we’ and ‘you’. Instead sentences begin in impersonal ways such as:</a:t>
            </a:r>
          </a:p>
          <a:p>
            <a:r>
              <a:rPr lang="en-US" sz="3600" i="1" dirty="0"/>
              <a:t>It can be seen that…</a:t>
            </a:r>
          </a:p>
          <a:p>
            <a:r>
              <a:rPr lang="en-US" sz="3600" i="1" dirty="0"/>
              <a:t>There are a number of…</a:t>
            </a:r>
          </a:p>
          <a:p>
            <a:r>
              <a:rPr lang="en-US" sz="3600" i="1" dirty="0"/>
              <a:t>It has been found that…</a:t>
            </a:r>
          </a:p>
          <a:p>
            <a:r>
              <a:rPr lang="en-US" sz="3600" i="1" dirty="0"/>
              <a:t>It can be argued that…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7B6549F-826B-784C-AB75-CC06B660D696}"/>
              </a:ext>
            </a:extLst>
          </p:cNvPr>
          <p:cNvSpPr txBox="1"/>
          <p:nvPr/>
        </p:nvSpPr>
        <p:spPr>
          <a:xfrm>
            <a:off x="989996" y="5136356"/>
            <a:ext cx="44791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Unless……..</a:t>
            </a:r>
          </a:p>
        </p:txBody>
      </p:sp>
    </p:spTree>
    <p:extLst>
      <p:ext uri="{BB962C8B-B14F-4D97-AF65-F5344CB8AC3E}">
        <p14:creationId xmlns:p14="http://schemas.microsoft.com/office/powerpoint/2010/main" val="613657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1BE360E-C885-7ED1-2E05-4A6720172F75}"/>
              </a:ext>
            </a:extLst>
          </p:cNvPr>
          <p:cNvSpPr txBox="1"/>
          <p:nvPr/>
        </p:nvSpPr>
        <p:spPr>
          <a:xfrm>
            <a:off x="589560" y="856180"/>
            <a:ext cx="4560584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latin typeface="+mj-lt"/>
                <a:ea typeface="+mj-ea"/>
                <a:cs typeface="+mj-cs"/>
              </a:rPr>
              <a:t>Language and style </a:t>
            </a:r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6" name="Rectangle 5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E922EA5-D902-3BA8-1A05-BE83D98101A6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Writing in the third or first person?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Past tense for method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3200" dirty="0"/>
              <a:t>Present tense to conclude or discuss established knowledge 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7D8E4376-AB9F-D54A-DA58-0065080054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675" b="2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4874B5C-3C1B-6EA7-96E0-8754FE0231AD}"/>
              </a:ext>
            </a:extLst>
          </p:cNvPr>
          <p:cNvSpPr txBox="1"/>
          <p:nvPr/>
        </p:nvSpPr>
        <p:spPr>
          <a:xfrm>
            <a:off x="594911" y="1421176"/>
            <a:ext cx="11093985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endParaRPr lang="en-GB" sz="3200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endParaRPr lang="en-GB" sz="3200" dirty="0"/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ü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634591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4832"/>
    </mc:Choice>
    <mc:Fallback xmlns="">
      <p:transition spd="slow" advTm="7483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718681-A12E-49D6-9925-DD7C68176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BD77573-9EF2-4C35-8285-A1CF6FBB0E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5511704" cy="6858000"/>
          </a:xfrm>
          <a:custGeom>
            <a:avLst/>
            <a:gdLst>
              <a:gd name="connsiteX0" fmla="*/ 5511704 w 5511704"/>
              <a:gd name="connsiteY0" fmla="*/ 0 h 6886576"/>
              <a:gd name="connsiteX1" fmla="*/ 1008599 w 5511704"/>
              <a:gd name="connsiteY1" fmla="*/ 0 h 6886576"/>
              <a:gd name="connsiteX2" fmla="*/ 1310975 w 5511704"/>
              <a:gd name="connsiteY2" fmla="*/ 110728 h 6886576"/>
              <a:gd name="connsiteX3" fmla="*/ 1267362 w 5511704"/>
              <a:gd name="connsiteY3" fmla="*/ 135731 h 6886576"/>
              <a:gd name="connsiteX4" fmla="*/ 1005692 w 5511704"/>
              <a:gd name="connsiteY4" fmla="*/ 71437 h 6886576"/>
              <a:gd name="connsiteX5" fmla="*/ 953358 w 5511704"/>
              <a:gd name="connsiteY5" fmla="*/ 89297 h 6886576"/>
              <a:gd name="connsiteX6" fmla="*/ 979525 w 5511704"/>
              <a:gd name="connsiteY6" fmla="*/ 164307 h 6886576"/>
              <a:gd name="connsiteX7" fmla="*/ 1092915 w 5511704"/>
              <a:gd name="connsiteY7" fmla="*/ 192882 h 6886576"/>
              <a:gd name="connsiteX8" fmla="*/ 1270270 w 5511704"/>
              <a:gd name="connsiteY8" fmla="*/ 375047 h 6886576"/>
              <a:gd name="connsiteX9" fmla="*/ 1002784 w 5511704"/>
              <a:gd name="connsiteY9" fmla="*/ 353615 h 6886576"/>
              <a:gd name="connsiteX10" fmla="*/ 956265 w 5511704"/>
              <a:gd name="connsiteY10" fmla="*/ 396479 h 6886576"/>
              <a:gd name="connsiteX11" fmla="*/ 938820 w 5511704"/>
              <a:gd name="connsiteY11" fmla="*/ 453629 h 6886576"/>
              <a:gd name="connsiteX12" fmla="*/ 860319 w 5511704"/>
              <a:gd name="connsiteY12" fmla="*/ 360759 h 6886576"/>
              <a:gd name="connsiteX13" fmla="*/ 793447 w 5511704"/>
              <a:gd name="connsiteY13" fmla="*/ 335757 h 6886576"/>
              <a:gd name="connsiteX14" fmla="*/ 773095 w 5511704"/>
              <a:gd name="connsiteY14" fmla="*/ 417910 h 6886576"/>
              <a:gd name="connsiteX15" fmla="*/ 834151 w 5511704"/>
              <a:gd name="connsiteY15" fmla="*/ 507206 h 6886576"/>
              <a:gd name="connsiteX16" fmla="*/ 996969 w 5511704"/>
              <a:gd name="connsiteY16" fmla="*/ 560785 h 6886576"/>
              <a:gd name="connsiteX17" fmla="*/ 822522 w 5511704"/>
              <a:gd name="connsiteY17" fmla="*/ 560785 h 6886576"/>
              <a:gd name="connsiteX18" fmla="*/ 621908 w 5511704"/>
              <a:gd name="connsiteY18" fmla="*/ 525066 h 6886576"/>
              <a:gd name="connsiteX19" fmla="*/ 409664 w 5511704"/>
              <a:gd name="connsiteY19" fmla="*/ 535781 h 6886576"/>
              <a:gd name="connsiteX20" fmla="*/ 209049 w 5511704"/>
              <a:gd name="connsiteY20" fmla="*/ 464344 h 6886576"/>
              <a:gd name="connsiteX21" fmla="*/ 5527 w 5511704"/>
              <a:gd name="connsiteY21" fmla="*/ 467916 h 6886576"/>
              <a:gd name="connsiteX22" fmla="*/ 906838 w 5511704"/>
              <a:gd name="connsiteY22" fmla="*/ 914400 h 6886576"/>
              <a:gd name="connsiteX23" fmla="*/ 863226 w 5511704"/>
              <a:gd name="connsiteY23" fmla="*/ 925116 h 6886576"/>
              <a:gd name="connsiteX24" fmla="*/ 805077 w 5511704"/>
              <a:gd name="connsiteY24" fmla="*/ 953691 h 6886576"/>
              <a:gd name="connsiteX25" fmla="*/ 848689 w 5511704"/>
              <a:gd name="connsiteY25" fmla="*/ 1010841 h 6886576"/>
              <a:gd name="connsiteX26" fmla="*/ 1084193 w 5511704"/>
              <a:gd name="connsiteY26" fmla="*/ 1117997 h 6886576"/>
              <a:gd name="connsiteX27" fmla="*/ 1142342 w 5511704"/>
              <a:gd name="connsiteY27" fmla="*/ 1225153 h 6886576"/>
              <a:gd name="connsiteX28" fmla="*/ 1069655 w 5511704"/>
              <a:gd name="connsiteY28" fmla="*/ 1214438 h 6886576"/>
              <a:gd name="connsiteX29" fmla="*/ 1005692 w 5511704"/>
              <a:gd name="connsiteY29" fmla="*/ 1235869 h 6886576"/>
              <a:gd name="connsiteX30" fmla="*/ 1031858 w 5511704"/>
              <a:gd name="connsiteY30" fmla="*/ 1371600 h 6886576"/>
              <a:gd name="connsiteX31" fmla="*/ 1366216 w 5511704"/>
              <a:gd name="connsiteY31" fmla="*/ 1546622 h 6886576"/>
              <a:gd name="connsiteX32" fmla="*/ 1395290 w 5511704"/>
              <a:gd name="connsiteY32" fmla="*/ 1603772 h 6886576"/>
              <a:gd name="connsiteX33" fmla="*/ 1354586 w 5511704"/>
              <a:gd name="connsiteY33" fmla="*/ 1643063 h 6886576"/>
              <a:gd name="connsiteX34" fmla="*/ 1247011 w 5511704"/>
              <a:gd name="connsiteY34" fmla="*/ 1664494 h 6886576"/>
              <a:gd name="connsiteX35" fmla="*/ 1398198 w 5511704"/>
              <a:gd name="connsiteY35" fmla="*/ 1857375 h 6886576"/>
              <a:gd name="connsiteX36" fmla="*/ 1453440 w 5511704"/>
              <a:gd name="connsiteY36" fmla="*/ 1910954 h 6886576"/>
              <a:gd name="connsiteX37" fmla="*/ 1549386 w 5511704"/>
              <a:gd name="connsiteY37" fmla="*/ 1993106 h 6886576"/>
              <a:gd name="connsiteX38" fmla="*/ 1549386 w 5511704"/>
              <a:gd name="connsiteY38" fmla="*/ 2021681 h 6886576"/>
              <a:gd name="connsiteX39" fmla="*/ 1421458 w 5511704"/>
              <a:gd name="connsiteY39" fmla="*/ 2110978 h 6886576"/>
              <a:gd name="connsiteX40" fmla="*/ 1188861 w 5511704"/>
              <a:gd name="connsiteY40" fmla="*/ 2085976 h 6886576"/>
              <a:gd name="connsiteX41" fmla="*/ 1531941 w 5511704"/>
              <a:gd name="connsiteY41" fmla="*/ 2218135 h 6886576"/>
              <a:gd name="connsiteX42" fmla="*/ 421293 w 5511704"/>
              <a:gd name="connsiteY42" fmla="*/ 1900238 h 6886576"/>
              <a:gd name="connsiteX43" fmla="*/ 491072 w 5511704"/>
              <a:gd name="connsiteY43" fmla="*/ 1982391 h 6886576"/>
              <a:gd name="connsiteX44" fmla="*/ 880671 w 5511704"/>
              <a:gd name="connsiteY44" fmla="*/ 2200276 h 6886576"/>
              <a:gd name="connsiteX45" fmla="*/ 991154 w 5511704"/>
              <a:gd name="connsiteY45" fmla="*/ 2336007 h 6886576"/>
              <a:gd name="connsiteX46" fmla="*/ 1107453 w 5511704"/>
              <a:gd name="connsiteY46" fmla="*/ 2411016 h 6886576"/>
              <a:gd name="connsiteX47" fmla="*/ 1270270 w 5511704"/>
              <a:gd name="connsiteY47" fmla="*/ 2411016 h 6886576"/>
              <a:gd name="connsiteX48" fmla="*/ 1386568 w 5511704"/>
              <a:gd name="connsiteY48" fmla="*/ 2528889 h 6886576"/>
              <a:gd name="connsiteX49" fmla="*/ 1267362 w 5511704"/>
              <a:gd name="connsiteY49" fmla="*/ 2553891 h 6886576"/>
              <a:gd name="connsiteX50" fmla="*/ 1127805 w 5511704"/>
              <a:gd name="connsiteY50" fmla="*/ 2536032 h 6886576"/>
              <a:gd name="connsiteX51" fmla="*/ 970802 w 5511704"/>
              <a:gd name="connsiteY51" fmla="*/ 2575322 h 6886576"/>
              <a:gd name="connsiteX52" fmla="*/ 825429 w 5511704"/>
              <a:gd name="connsiteY52" fmla="*/ 2543176 h 6886576"/>
              <a:gd name="connsiteX53" fmla="*/ 650982 w 5511704"/>
              <a:gd name="connsiteY53" fmla="*/ 2564607 h 6886576"/>
              <a:gd name="connsiteX54" fmla="*/ 595740 w 5511704"/>
              <a:gd name="connsiteY54" fmla="*/ 2703909 h 6886576"/>
              <a:gd name="connsiteX55" fmla="*/ 578296 w 5511704"/>
              <a:gd name="connsiteY55" fmla="*/ 2714626 h 6886576"/>
              <a:gd name="connsiteX56" fmla="*/ 255568 w 5511704"/>
              <a:gd name="connsiteY56" fmla="*/ 2936081 h 6886576"/>
              <a:gd name="connsiteX57" fmla="*/ 165437 w 5511704"/>
              <a:gd name="connsiteY57" fmla="*/ 2953941 h 6886576"/>
              <a:gd name="connsiteX58" fmla="*/ 697501 w 5511704"/>
              <a:gd name="connsiteY58" fmla="*/ 3343275 h 6886576"/>
              <a:gd name="connsiteX59" fmla="*/ 339884 w 5511704"/>
              <a:gd name="connsiteY59" fmla="*/ 3243263 h 6886576"/>
              <a:gd name="connsiteX60" fmla="*/ 290458 w 5511704"/>
              <a:gd name="connsiteY60" fmla="*/ 3407569 h 6886576"/>
              <a:gd name="connsiteX61" fmla="*/ 459090 w 5511704"/>
              <a:gd name="connsiteY61" fmla="*/ 3554016 h 6886576"/>
              <a:gd name="connsiteX62" fmla="*/ 520147 w 5511704"/>
              <a:gd name="connsiteY62" fmla="*/ 3843338 h 6886576"/>
              <a:gd name="connsiteX63" fmla="*/ 491072 w 5511704"/>
              <a:gd name="connsiteY63" fmla="*/ 4107657 h 6886576"/>
              <a:gd name="connsiteX64" fmla="*/ 418386 w 5511704"/>
              <a:gd name="connsiteY64" fmla="*/ 4189810 h 6886576"/>
              <a:gd name="connsiteX65" fmla="*/ 313718 w 5511704"/>
              <a:gd name="connsiteY65" fmla="*/ 4339829 h 6886576"/>
              <a:gd name="connsiteX66" fmla="*/ 249753 w 5511704"/>
              <a:gd name="connsiteY66" fmla="*/ 4432698 h 6886576"/>
              <a:gd name="connsiteX67" fmla="*/ 25879 w 5511704"/>
              <a:gd name="connsiteY67" fmla="*/ 4396979 h 6886576"/>
              <a:gd name="connsiteX68" fmla="*/ 325347 w 5511704"/>
              <a:gd name="connsiteY68" fmla="*/ 4632722 h 6886576"/>
              <a:gd name="connsiteX69" fmla="*/ 84029 w 5511704"/>
              <a:gd name="connsiteY69" fmla="*/ 4604147 h 6886576"/>
              <a:gd name="connsiteX70" fmla="*/ 5527 w 5511704"/>
              <a:gd name="connsiteY70" fmla="*/ 4622007 h 6886576"/>
              <a:gd name="connsiteX71" fmla="*/ 49139 w 5511704"/>
              <a:gd name="connsiteY71" fmla="*/ 4697016 h 6886576"/>
              <a:gd name="connsiteX72" fmla="*/ 226494 w 5511704"/>
              <a:gd name="connsiteY72" fmla="*/ 4825604 h 6886576"/>
              <a:gd name="connsiteX73" fmla="*/ 592833 w 5511704"/>
              <a:gd name="connsiteY73" fmla="*/ 5175647 h 6886576"/>
              <a:gd name="connsiteX74" fmla="*/ 238123 w 5511704"/>
              <a:gd name="connsiteY74" fmla="*/ 5014913 h 6886576"/>
              <a:gd name="connsiteX75" fmla="*/ 610278 w 5511704"/>
              <a:gd name="connsiteY75" fmla="*/ 5375673 h 6886576"/>
              <a:gd name="connsiteX76" fmla="*/ 691686 w 5511704"/>
              <a:gd name="connsiteY76" fmla="*/ 5497116 h 6886576"/>
              <a:gd name="connsiteX77" fmla="*/ 860319 w 5511704"/>
              <a:gd name="connsiteY77" fmla="*/ 5793582 h 6886576"/>
              <a:gd name="connsiteX78" fmla="*/ 851597 w 5511704"/>
              <a:gd name="connsiteY78" fmla="*/ 5825729 h 6886576"/>
              <a:gd name="connsiteX79" fmla="*/ 659704 w 5511704"/>
              <a:gd name="connsiteY79" fmla="*/ 5779295 h 6886576"/>
              <a:gd name="connsiteX80" fmla="*/ 909746 w 5511704"/>
              <a:gd name="connsiteY80" fmla="*/ 6029326 h 6886576"/>
              <a:gd name="connsiteX81" fmla="*/ 1168509 w 5511704"/>
              <a:gd name="connsiteY81" fmla="*/ 6222207 h 6886576"/>
              <a:gd name="connsiteX82" fmla="*/ 985339 w 5511704"/>
              <a:gd name="connsiteY82" fmla="*/ 6193632 h 6886576"/>
              <a:gd name="connsiteX83" fmla="*/ 732391 w 5511704"/>
              <a:gd name="connsiteY83" fmla="*/ 6082904 h 6886576"/>
              <a:gd name="connsiteX84" fmla="*/ 645167 w 5511704"/>
              <a:gd name="connsiteY84" fmla="*/ 6125766 h 6886576"/>
              <a:gd name="connsiteX85" fmla="*/ 883579 w 5511704"/>
              <a:gd name="connsiteY85" fmla="*/ 6307932 h 6886576"/>
              <a:gd name="connsiteX86" fmla="*/ 1020229 w 5511704"/>
              <a:gd name="connsiteY86" fmla="*/ 6393657 h 6886576"/>
              <a:gd name="connsiteX87" fmla="*/ 1075471 w 5511704"/>
              <a:gd name="connsiteY87" fmla="*/ 6457950 h 6886576"/>
              <a:gd name="connsiteX88" fmla="*/ 1232473 w 5511704"/>
              <a:gd name="connsiteY88" fmla="*/ 6686551 h 6886576"/>
              <a:gd name="connsiteX89" fmla="*/ 1592997 w 5511704"/>
              <a:gd name="connsiteY89" fmla="*/ 6886576 h 6886576"/>
              <a:gd name="connsiteX90" fmla="*/ 5511704 w 5511704"/>
              <a:gd name="connsiteY90" fmla="*/ 6886576 h 68865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5511704" h="6886576">
                <a:moveTo>
                  <a:pt x="5511704" y="0"/>
                </a:moveTo>
                <a:lnTo>
                  <a:pt x="1008599" y="0"/>
                </a:lnTo>
                <a:cubicBezTo>
                  <a:pt x="1110360" y="35719"/>
                  <a:pt x="1209214" y="78581"/>
                  <a:pt x="1310975" y="110728"/>
                </a:cubicBezTo>
                <a:cubicBezTo>
                  <a:pt x="1296437" y="146447"/>
                  <a:pt x="1281900" y="139303"/>
                  <a:pt x="1267362" y="135731"/>
                </a:cubicBezTo>
                <a:cubicBezTo>
                  <a:pt x="1180139" y="121445"/>
                  <a:pt x="1090008" y="110728"/>
                  <a:pt x="1005692" y="71437"/>
                </a:cubicBezTo>
                <a:cubicBezTo>
                  <a:pt x="985339" y="64294"/>
                  <a:pt x="962080" y="64294"/>
                  <a:pt x="953358" y="89297"/>
                </a:cubicBezTo>
                <a:cubicBezTo>
                  <a:pt x="938820" y="125016"/>
                  <a:pt x="959172" y="146447"/>
                  <a:pt x="979525" y="164307"/>
                </a:cubicBezTo>
                <a:cubicBezTo>
                  <a:pt x="1014414" y="196453"/>
                  <a:pt x="1055118" y="189310"/>
                  <a:pt x="1092915" y="192882"/>
                </a:cubicBezTo>
                <a:cubicBezTo>
                  <a:pt x="1197583" y="210741"/>
                  <a:pt x="1247011" y="260747"/>
                  <a:pt x="1270270" y="375047"/>
                </a:cubicBezTo>
                <a:cubicBezTo>
                  <a:pt x="1180139" y="328613"/>
                  <a:pt x="1090008" y="385763"/>
                  <a:pt x="1002784" y="353615"/>
                </a:cubicBezTo>
                <a:cubicBezTo>
                  <a:pt x="979525" y="346472"/>
                  <a:pt x="944635" y="357188"/>
                  <a:pt x="956265" y="396479"/>
                </a:cubicBezTo>
                <a:cubicBezTo>
                  <a:pt x="967894" y="432198"/>
                  <a:pt x="1005692" y="460772"/>
                  <a:pt x="938820" y="453629"/>
                </a:cubicBezTo>
                <a:cubicBezTo>
                  <a:pt x="889393" y="450056"/>
                  <a:pt x="874856" y="407194"/>
                  <a:pt x="860319" y="360759"/>
                </a:cubicBezTo>
                <a:cubicBezTo>
                  <a:pt x="848689" y="335757"/>
                  <a:pt x="816707" y="321469"/>
                  <a:pt x="793447" y="335757"/>
                </a:cubicBezTo>
                <a:cubicBezTo>
                  <a:pt x="764373" y="350044"/>
                  <a:pt x="773095" y="389335"/>
                  <a:pt x="773095" y="417910"/>
                </a:cubicBezTo>
                <a:cubicBezTo>
                  <a:pt x="770187" y="471488"/>
                  <a:pt x="793447" y="496491"/>
                  <a:pt x="834151" y="507206"/>
                </a:cubicBezTo>
                <a:cubicBezTo>
                  <a:pt x="883579" y="521494"/>
                  <a:pt x="933005" y="539354"/>
                  <a:pt x="996969" y="560785"/>
                </a:cubicBezTo>
                <a:cubicBezTo>
                  <a:pt x="927190" y="596503"/>
                  <a:pt x="874856" y="589360"/>
                  <a:pt x="822522" y="560785"/>
                </a:cubicBezTo>
                <a:cubicBezTo>
                  <a:pt x="758558" y="528637"/>
                  <a:pt x="674242" y="485775"/>
                  <a:pt x="621908" y="525066"/>
                </a:cubicBezTo>
                <a:cubicBezTo>
                  <a:pt x="543407" y="582216"/>
                  <a:pt x="479443" y="546497"/>
                  <a:pt x="409664" y="535781"/>
                </a:cubicBezTo>
                <a:cubicBezTo>
                  <a:pt x="264290" y="514350"/>
                  <a:pt x="354422" y="482204"/>
                  <a:pt x="209049" y="464344"/>
                </a:cubicBezTo>
                <a:cubicBezTo>
                  <a:pt x="150900" y="457200"/>
                  <a:pt x="89843" y="428625"/>
                  <a:pt x="5527" y="467916"/>
                </a:cubicBezTo>
                <a:cubicBezTo>
                  <a:pt x="386404" y="675085"/>
                  <a:pt x="566666" y="660797"/>
                  <a:pt x="906838" y="914400"/>
                </a:cubicBezTo>
                <a:cubicBezTo>
                  <a:pt x="892301" y="939404"/>
                  <a:pt x="877764" y="928688"/>
                  <a:pt x="863226" y="925116"/>
                </a:cubicBezTo>
                <a:cubicBezTo>
                  <a:pt x="839967" y="921544"/>
                  <a:pt x="810892" y="907256"/>
                  <a:pt x="805077" y="953691"/>
                </a:cubicBezTo>
                <a:cubicBezTo>
                  <a:pt x="802169" y="989410"/>
                  <a:pt x="819615" y="1007269"/>
                  <a:pt x="848689" y="1010841"/>
                </a:cubicBezTo>
                <a:cubicBezTo>
                  <a:pt x="933005" y="1025129"/>
                  <a:pt x="1008599" y="1075135"/>
                  <a:pt x="1084193" y="1117997"/>
                </a:cubicBezTo>
                <a:cubicBezTo>
                  <a:pt x="1119082" y="1135857"/>
                  <a:pt x="1156879" y="1160860"/>
                  <a:pt x="1142342" y="1225153"/>
                </a:cubicBezTo>
                <a:cubicBezTo>
                  <a:pt x="1113268" y="1243013"/>
                  <a:pt x="1092915" y="1218009"/>
                  <a:pt x="1069655" y="1214438"/>
                </a:cubicBezTo>
                <a:cubicBezTo>
                  <a:pt x="1046396" y="1210866"/>
                  <a:pt x="991154" y="1225153"/>
                  <a:pt x="1005692" y="1235869"/>
                </a:cubicBezTo>
                <a:cubicBezTo>
                  <a:pt x="1072563" y="1275159"/>
                  <a:pt x="950450" y="1371600"/>
                  <a:pt x="1031858" y="1371600"/>
                </a:cubicBezTo>
                <a:cubicBezTo>
                  <a:pt x="1165601" y="1371600"/>
                  <a:pt x="1238288" y="1543050"/>
                  <a:pt x="1366216" y="1546622"/>
                </a:cubicBezTo>
                <a:cubicBezTo>
                  <a:pt x="1386568" y="1546622"/>
                  <a:pt x="1395290" y="1578770"/>
                  <a:pt x="1395290" y="1603772"/>
                </a:cubicBezTo>
                <a:cubicBezTo>
                  <a:pt x="1395290" y="1635920"/>
                  <a:pt x="1374939" y="1639491"/>
                  <a:pt x="1354586" y="1643063"/>
                </a:cubicBezTo>
                <a:cubicBezTo>
                  <a:pt x="1322604" y="1646635"/>
                  <a:pt x="1287715" y="1603772"/>
                  <a:pt x="1247011" y="1664494"/>
                </a:cubicBezTo>
                <a:cubicBezTo>
                  <a:pt x="1322604" y="1700213"/>
                  <a:pt x="1401105" y="1735932"/>
                  <a:pt x="1398198" y="1857375"/>
                </a:cubicBezTo>
                <a:cubicBezTo>
                  <a:pt x="1398198" y="1889523"/>
                  <a:pt x="1430180" y="1903810"/>
                  <a:pt x="1453440" y="1910954"/>
                </a:cubicBezTo>
                <a:cubicBezTo>
                  <a:pt x="1494144" y="1925241"/>
                  <a:pt x="1526126" y="1946673"/>
                  <a:pt x="1549386" y="1993106"/>
                </a:cubicBezTo>
                <a:cubicBezTo>
                  <a:pt x="1549386" y="2003822"/>
                  <a:pt x="1549386" y="2010966"/>
                  <a:pt x="1549386" y="2021681"/>
                </a:cubicBezTo>
                <a:cubicBezTo>
                  <a:pt x="1543571" y="2132410"/>
                  <a:pt x="1485422" y="2128838"/>
                  <a:pt x="1421458" y="2110978"/>
                </a:cubicBezTo>
                <a:cubicBezTo>
                  <a:pt x="1345864" y="2089547"/>
                  <a:pt x="1270270" y="2046685"/>
                  <a:pt x="1188861" y="2085976"/>
                </a:cubicBezTo>
                <a:cubicBezTo>
                  <a:pt x="1302252" y="2139554"/>
                  <a:pt x="1427272" y="2143126"/>
                  <a:pt x="1531941" y="2218135"/>
                </a:cubicBezTo>
                <a:cubicBezTo>
                  <a:pt x="1142342" y="2232422"/>
                  <a:pt x="799262" y="1993106"/>
                  <a:pt x="421293" y="1900238"/>
                </a:cubicBezTo>
                <a:cubicBezTo>
                  <a:pt x="432923" y="1960960"/>
                  <a:pt x="464905" y="1975247"/>
                  <a:pt x="491072" y="1982391"/>
                </a:cubicBezTo>
                <a:cubicBezTo>
                  <a:pt x="630630" y="2028825"/>
                  <a:pt x="752743" y="2121695"/>
                  <a:pt x="880671" y="2200276"/>
                </a:cubicBezTo>
                <a:cubicBezTo>
                  <a:pt x="933005" y="2232422"/>
                  <a:pt x="970802" y="2268142"/>
                  <a:pt x="991154" y="2336007"/>
                </a:cubicBezTo>
                <a:cubicBezTo>
                  <a:pt x="1008599" y="2400300"/>
                  <a:pt x="1043489" y="2428875"/>
                  <a:pt x="1107453" y="2411016"/>
                </a:cubicBezTo>
                <a:cubicBezTo>
                  <a:pt x="1159787" y="2396729"/>
                  <a:pt x="1215029" y="2403873"/>
                  <a:pt x="1270270" y="2411016"/>
                </a:cubicBezTo>
                <a:cubicBezTo>
                  <a:pt x="1331326" y="2418160"/>
                  <a:pt x="1401105" y="2489597"/>
                  <a:pt x="1386568" y="2528889"/>
                </a:cubicBezTo>
                <a:cubicBezTo>
                  <a:pt x="1357494" y="2593182"/>
                  <a:pt x="1308067" y="2561035"/>
                  <a:pt x="1267362" y="2553891"/>
                </a:cubicBezTo>
                <a:cubicBezTo>
                  <a:pt x="1217936" y="2546748"/>
                  <a:pt x="1127805" y="2528889"/>
                  <a:pt x="1127805" y="2536032"/>
                </a:cubicBezTo>
                <a:cubicBezTo>
                  <a:pt x="1095822" y="2696766"/>
                  <a:pt x="1023136" y="2575322"/>
                  <a:pt x="970802" y="2575322"/>
                </a:cubicBezTo>
                <a:cubicBezTo>
                  <a:pt x="921375" y="2575322"/>
                  <a:pt x="871949" y="2557463"/>
                  <a:pt x="825429" y="2543176"/>
                </a:cubicBezTo>
                <a:cubicBezTo>
                  <a:pt x="764373" y="2525316"/>
                  <a:pt x="709132" y="2557463"/>
                  <a:pt x="650982" y="2564607"/>
                </a:cubicBezTo>
                <a:cubicBezTo>
                  <a:pt x="598648" y="2571751"/>
                  <a:pt x="627722" y="2664620"/>
                  <a:pt x="595740" y="2703909"/>
                </a:cubicBezTo>
                <a:cubicBezTo>
                  <a:pt x="589926" y="2714626"/>
                  <a:pt x="584111" y="2714626"/>
                  <a:pt x="578296" y="2714626"/>
                </a:cubicBezTo>
                <a:cubicBezTo>
                  <a:pt x="560851" y="2993232"/>
                  <a:pt x="255568" y="2925366"/>
                  <a:pt x="255568" y="2936081"/>
                </a:cubicBezTo>
                <a:cubicBezTo>
                  <a:pt x="229401" y="2953941"/>
                  <a:pt x="197419" y="2911079"/>
                  <a:pt x="165437" y="2953941"/>
                </a:cubicBezTo>
                <a:cubicBezTo>
                  <a:pt x="302087" y="3150394"/>
                  <a:pt x="511425" y="3196828"/>
                  <a:pt x="697501" y="3343275"/>
                </a:cubicBezTo>
                <a:cubicBezTo>
                  <a:pt x="543407" y="3393282"/>
                  <a:pt x="453275" y="3221832"/>
                  <a:pt x="339884" y="3243263"/>
                </a:cubicBezTo>
                <a:cubicBezTo>
                  <a:pt x="284643" y="3296842"/>
                  <a:pt x="450368" y="3382566"/>
                  <a:pt x="290458" y="3407569"/>
                </a:cubicBezTo>
                <a:cubicBezTo>
                  <a:pt x="360236" y="3454004"/>
                  <a:pt x="409664" y="3500439"/>
                  <a:pt x="459090" y="3554016"/>
                </a:cubicBezTo>
                <a:cubicBezTo>
                  <a:pt x="543407" y="3650457"/>
                  <a:pt x="560851" y="3714751"/>
                  <a:pt x="520147" y="3843338"/>
                </a:cubicBezTo>
                <a:cubicBezTo>
                  <a:pt x="493979" y="3929063"/>
                  <a:pt x="456183" y="4007645"/>
                  <a:pt x="491072" y="4107657"/>
                </a:cubicBezTo>
                <a:cubicBezTo>
                  <a:pt x="514332" y="4175522"/>
                  <a:pt x="505609" y="4221957"/>
                  <a:pt x="418386" y="4189810"/>
                </a:cubicBezTo>
                <a:cubicBezTo>
                  <a:pt x="325347" y="4157663"/>
                  <a:pt x="290458" y="4218386"/>
                  <a:pt x="313718" y="4339829"/>
                </a:cubicBezTo>
                <a:cubicBezTo>
                  <a:pt x="328254" y="4418410"/>
                  <a:pt x="313718" y="4443413"/>
                  <a:pt x="249753" y="4432698"/>
                </a:cubicBezTo>
                <a:cubicBezTo>
                  <a:pt x="179975" y="4421982"/>
                  <a:pt x="113103" y="4371976"/>
                  <a:pt x="25879" y="4396979"/>
                </a:cubicBezTo>
                <a:cubicBezTo>
                  <a:pt x="95658" y="4539854"/>
                  <a:pt x="243939" y="4496991"/>
                  <a:pt x="325347" y="4632722"/>
                </a:cubicBezTo>
                <a:cubicBezTo>
                  <a:pt x="229401" y="4632722"/>
                  <a:pt x="153807" y="4632722"/>
                  <a:pt x="84029" y="4604147"/>
                </a:cubicBezTo>
                <a:cubicBezTo>
                  <a:pt x="54954" y="4593433"/>
                  <a:pt x="22972" y="4579145"/>
                  <a:pt x="5527" y="4622007"/>
                </a:cubicBezTo>
                <a:cubicBezTo>
                  <a:pt x="-14826" y="4672014"/>
                  <a:pt x="25879" y="4689872"/>
                  <a:pt x="49139" y="4697016"/>
                </a:cubicBezTo>
                <a:cubicBezTo>
                  <a:pt x="116011" y="4722019"/>
                  <a:pt x="168344" y="4779170"/>
                  <a:pt x="226494" y="4825604"/>
                </a:cubicBezTo>
                <a:cubicBezTo>
                  <a:pt x="351514" y="4925616"/>
                  <a:pt x="488165" y="5011341"/>
                  <a:pt x="592833" y="5175647"/>
                </a:cubicBezTo>
                <a:cubicBezTo>
                  <a:pt x="461997" y="5132785"/>
                  <a:pt x="363144" y="5032772"/>
                  <a:pt x="238123" y="5014913"/>
                </a:cubicBezTo>
                <a:cubicBezTo>
                  <a:pt x="345700" y="5164932"/>
                  <a:pt x="482350" y="5264944"/>
                  <a:pt x="610278" y="5375673"/>
                </a:cubicBezTo>
                <a:cubicBezTo>
                  <a:pt x="648075" y="5407819"/>
                  <a:pt x="685872" y="5429250"/>
                  <a:pt x="691686" y="5497116"/>
                </a:cubicBezTo>
                <a:cubicBezTo>
                  <a:pt x="709132" y="5629276"/>
                  <a:pt x="755650" y="5736432"/>
                  <a:pt x="860319" y="5793582"/>
                </a:cubicBezTo>
                <a:cubicBezTo>
                  <a:pt x="860319" y="5793582"/>
                  <a:pt x="854504" y="5815013"/>
                  <a:pt x="851597" y="5825729"/>
                </a:cubicBezTo>
                <a:cubicBezTo>
                  <a:pt x="787632" y="5829301"/>
                  <a:pt x="738206" y="5750720"/>
                  <a:pt x="659704" y="5779295"/>
                </a:cubicBezTo>
                <a:cubicBezTo>
                  <a:pt x="738206" y="5886451"/>
                  <a:pt x="802169" y="5979319"/>
                  <a:pt x="909746" y="6029326"/>
                </a:cubicBezTo>
                <a:cubicBezTo>
                  <a:pt x="996969" y="6068616"/>
                  <a:pt x="1104545" y="6093620"/>
                  <a:pt x="1168509" y="6222207"/>
                </a:cubicBezTo>
                <a:cubicBezTo>
                  <a:pt x="1095822" y="6247210"/>
                  <a:pt x="1040581" y="6215063"/>
                  <a:pt x="985339" y="6193632"/>
                </a:cubicBezTo>
                <a:cubicBezTo>
                  <a:pt x="901023" y="6157913"/>
                  <a:pt x="816707" y="6118623"/>
                  <a:pt x="732391" y="6082904"/>
                </a:cubicBezTo>
                <a:cubicBezTo>
                  <a:pt x="700408" y="6068616"/>
                  <a:pt x="665519" y="6061472"/>
                  <a:pt x="645167" y="6125766"/>
                </a:cubicBezTo>
                <a:cubicBezTo>
                  <a:pt x="752743" y="6140053"/>
                  <a:pt x="816707" y="6225779"/>
                  <a:pt x="883579" y="6307932"/>
                </a:cubicBezTo>
                <a:cubicBezTo>
                  <a:pt x="921375" y="6354366"/>
                  <a:pt x="953358" y="6415088"/>
                  <a:pt x="1020229" y="6393657"/>
                </a:cubicBezTo>
                <a:cubicBezTo>
                  <a:pt x="1055118" y="6382942"/>
                  <a:pt x="1078378" y="6415088"/>
                  <a:pt x="1075471" y="6457950"/>
                </a:cubicBezTo>
                <a:cubicBezTo>
                  <a:pt x="1060933" y="6607970"/>
                  <a:pt x="1145250" y="6657976"/>
                  <a:pt x="1232473" y="6686551"/>
                </a:cubicBezTo>
                <a:cubicBezTo>
                  <a:pt x="1360401" y="6729413"/>
                  <a:pt x="1473792" y="6815138"/>
                  <a:pt x="1592997" y="6886576"/>
                </a:cubicBezTo>
                <a:lnTo>
                  <a:pt x="5511704" y="6886576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47023-E162-4E3A-A68F-1E9FE3ECB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13312"/>
            <a:ext cx="4038600" cy="5431376"/>
          </a:xfrm>
        </p:spPr>
        <p:txBody>
          <a:bodyPr>
            <a:normAutofit/>
          </a:bodyPr>
          <a:lstStyle/>
          <a:p>
            <a:r>
              <a:rPr lang="en-GB" dirty="0"/>
              <a:t>Be impersonal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C91E0A31-20AE-4FDD-BBC2-5EF1DA66F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713313"/>
            <a:ext cx="5257801" cy="5431376"/>
          </a:xfrm>
        </p:spPr>
        <p:txBody>
          <a:bodyPr anchor="ctr">
            <a:normAutofit fontScale="92500"/>
          </a:bodyPr>
          <a:lstStyle/>
          <a:p>
            <a:r>
              <a:rPr lang="en-GB" sz="3200" dirty="0"/>
              <a:t>It is important that your personal involvement with the topic does not overshadow what you are saying</a:t>
            </a:r>
          </a:p>
          <a:p>
            <a:r>
              <a:rPr lang="en-GB" sz="3200" dirty="0"/>
              <a:t>The use of the passive voice helps to maintain an element of objectivity</a:t>
            </a:r>
          </a:p>
          <a:p>
            <a:r>
              <a:rPr lang="en-GB" sz="3200" dirty="0"/>
              <a:t>‘</a:t>
            </a:r>
            <a:r>
              <a:rPr lang="en-GB" sz="3200" dirty="0">
                <a:solidFill>
                  <a:srgbClr val="FF0000"/>
                </a:solidFill>
              </a:rPr>
              <a:t>We distributed worksheets to the pupils.’ (active)</a:t>
            </a:r>
          </a:p>
          <a:p>
            <a:r>
              <a:rPr lang="en-GB" sz="3200" dirty="0"/>
              <a:t>‘</a:t>
            </a:r>
            <a:r>
              <a:rPr lang="en-GB" sz="3200" dirty="0">
                <a:solidFill>
                  <a:schemeClr val="accent1"/>
                </a:solidFill>
              </a:rPr>
              <a:t>Worksheets were distributed to the pupils’ (passive)</a:t>
            </a:r>
          </a:p>
        </p:txBody>
      </p:sp>
    </p:spTree>
    <p:extLst>
      <p:ext uri="{BB962C8B-B14F-4D97-AF65-F5344CB8AC3E}">
        <p14:creationId xmlns:p14="http://schemas.microsoft.com/office/powerpoint/2010/main" val="29106464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Be tentative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200" dirty="0"/>
              <a:t>Academic writing generally sounds cautious. </a:t>
            </a:r>
          </a:p>
          <a:p>
            <a:pPr marL="0" indent="0">
              <a:buNone/>
            </a:pPr>
            <a:r>
              <a:rPr lang="en-US" sz="2200" dirty="0"/>
              <a:t>Writers indicate that they are aware that nothing is completely certain as further research could challenge what is currently understood. </a:t>
            </a:r>
          </a:p>
          <a:p>
            <a:pPr marL="0" indent="0">
              <a:buNone/>
            </a:pPr>
            <a:r>
              <a:rPr lang="en-US" sz="2200" dirty="0"/>
              <a:t>The use words that appear to express this lack of certainty, such as:</a:t>
            </a:r>
          </a:p>
          <a:p>
            <a:pPr marL="0" indent="0">
              <a:buNone/>
            </a:pPr>
            <a:r>
              <a:rPr lang="en-US" sz="2200" dirty="0">
                <a:solidFill>
                  <a:schemeClr val="accent1"/>
                </a:solidFill>
              </a:rPr>
              <a:t>appears to; seems to; tends to; suggests; may; might; seemingly.</a:t>
            </a:r>
          </a:p>
          <a:p>
            <a:pPr marL="0" indent="0">
              <a:buNone/>
            </a:pPr>
            <a:r>
              <a:rPr lang="en-US" sz="2200" dirty="0"/>
              <a:t>They use phrases such as:</a:t>
            </a:r>
          </a:p>
          <a:p>
            <a:r>
              <a:rPr lang="en-US" sz="2200" dirty="0"/>
              <a:t>In some cases, this…</a:t>
            </a:r>
          </a:p>
          <a:p>
            <a:r>
              <a:rPr lang="en-US" sz="2200" dirty="0"/>
              <a:t>The evidence suggests that…</a:t>
            </a:r>
          </a:p>
          <a:p>
            <a:pPr marL="0"/>
            <a:endParaRPr 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DEF3A61-7DA1-44D4-9293-87322312CE8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3794" b="-1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5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Be objective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 dirty="0"/>
              <a:t>Academic writing avoids subjective judgements so also avoids words such as ‘nice’, ‘wonderful’, ‘worthwhile’, ‘usual’, ‘normal’ or ‘natural’ if used in a potentially subjective or culturally specific way – the reader’s understanding of these words may be different to your own</a:t>
            </a:r>
          </a:p>
          <a:p>
            <a:r>
              <a:rPr lang="en-GB" sz="2200" dirty="0"/>
              <a:t>Accept that there is no truth</a:t>
            </a:r>
          </a:p>
          <a:p>
            <a:r>
              <a:rPr lang="en-GB" sz="2200" dirty="0"/>
              <a:t>Avoid sweeping generalisations</a:t>
            </a:r>
          </a:p>
          <a:p>
            <a:r>
              <a:rPr lang="en-GB" sz="2200" dirty="0"/>
              <a:t>Keep questioning yourself whether your work could be interpreted as biased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8B68C6-19EE-4490-92B0-9B6138D74A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920" r="13567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3326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C89BF-6D3D-4ED7-BFB4-86A4E8D5E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Be concise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7E367-561B-4BD2-91D9-D16380A8B6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r>
              <a:rPr lang="en-GB" sz="2200"/>
              <a:t>Edit out unnecessary words and phrases</a:t>
            </a:r>
          </a:p>
          <a:p>
            <a:r>
              <a:rPr lang="en-GB" sz="2200"/>
              <a:t>Go straight to the point i.e. what do you want to say?</a:t>
            </a:r>
          </a:p>
          <a:p>
            <a:r>
              <a:rPr lang="en-GB" sz="2200"/>
              <a:t>Make your point clearly</a:t>
            </a:r>
          </a:p>
          <a:p>
            <a:pPr marL="0" indent="0">
              <a:buNone/>
            </a:pPr>
            <a:endParaRPr lang="en-GB" sz="2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4C88033-AB24-44AE-B1E4-64DBC4903B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716249"/>
            <a:ext cx="5458968" cy="3425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9953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37ADE9-9110-19C1-530A-6B6166CB24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57" t="10120" r="21566" b="18072"/>
          <a:stretch/>
        </p:blipFill>
        <p:spPr>
          <a:xfrm>
            <a:off x="220337" y="154236"/>
            <a:ext cx="9364337" cy="6380882"/>
          </a:xfrm>
          <a:prstGeom prst="rect">
            <a:avLst/>
          </a:prstGeom>
        </p:spPr>
      </p:pic>
      <p:sp>
        <p:nvSpPr>
          <p:cNvPr id="4" name="AutoShape 2" descr="Click here button Stock Photos, Royalty Free Click here button Images ...">
            <a:extLst>
              <a:ext uri="{FF2B5EF4-FFF2-40B4-BE49-F238E27FC236}">
                <a16:creationId xmlns:a16="http://schemas.microsoft.com/office/drawing/2014/main" id="{4FA3E2BB-D764-293F-DD72-0B4A7870909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0" name="Picture 6" descr="Online Sign Click On Registration Button Stock Vector (Royalty Free ...">
            <a:hlinkClick r:id="rId4"/>
            <a:extLst>
              <a:ext uri="{FF2B5EF4-FFF2-40B4-BE49-F238E27FC236}">
                <a16:creationId xmlns:a16="http://schemas.microsoft.com/office/drawing/2014/main" id="{4673CCD7-A5B0-F054-AC8E-044EF7A88C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43" t="22221" r="9528" b="15817"/>
          <a:stretch/>
        </p:blipFill>
        <p:spPr bwMode="auto">
          <a:xfrm>
            <a:off x="9459816" y="1604691"/>
            <a:ext cx="2511847" cy="1438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4584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397"/>
    </mc:Choice>
    <mc:Fallback xmlns="">
      <p:transition spd="slow" advTm="51397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B6E0D0-1EFD-45BE-9646-5380CE756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Be precise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B3EE0-14F0-469C-AD8B-F45CB89CC6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40001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Example of a vague sentence:</a:t>
            </a:r>
          </a:p>
          <a:p>
            <a:pPr marL="0" indent="0">
              <a:buNone/>
            </a:pPr>
            <a:r>
              <a:rPr lang="en-GB" b="1" dirty="0">
                <a:latin typeface="Bradley Hand ITC" panose="03070402050302030203" pitchFamily="66" charset="0"/>
              </a:rPr>
              <a:t>Some people did not like the idea at the time and made the politicians stop it but then he attacked him publicly.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B38DF1-F01B-4697-AEC8-F99A4F6518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80529" y="4616878"/>
            <a:ext cx="1689976" cy="16950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FF8D63-A523-3034-6EED-3BC24E35F2C4}"/>
              </a:ext>
            </a:extLst>
          </p:cNvPr>
          <p:cNvSpPr txBox="1"/>
          <p:nvPr/>
        </p:nvSpPr>
        <p:spPr>
          <a:xfrm>
            <a:off x="921412" y="3757975"/>
            <a:ext cx="10432387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Some people </a:t>
            </a:r>
            <a:r>
              <a:rPr lang="en-GB" sz="2800" b="1" dirty="0">
                <a:latin typeface="Bradley Hand ITC" panose="03070402050302030203" pitchFamily="66" charset="0"/>
              </a:rPr>
              <a:t>did not like </a:t>
            </a:r>
            <a:r>
              <a:rPr lang="en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the idea </a:t>
            </a:r>
            <a:r>
              <a:rPr lang="en-GB" sz="2800" b="1" dirty="0">
                <a:solidFill>
                  <a:srgbClr val="FF0000"/>
                </a:solidFill>
                <a:latin typeface="Bradley Hand ITC" panose="03070402050302030203" pitchFamily="66" charset="0"/>
              </a:rPr>
              <a:t>at the time </a:t>
            </a:r>
            <a:r>
              <a:rPr lang="en-GB" sz="2800" b="1" dirty="0">
                <a:latin typeface="Bradley Hand ITC" panose="03070402050302030203" pitchFamily="66" charset="0"/>
              </a:rPr>
              <a:t>and made </a:t>
            </a:r>
            <a:r>
              <a:rPr lang="en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the politicians </a:t>
            </a:r>
            <a:r>
              <a:rPr lang="en-GB" sz="2800" b="1" dirty="0">
                <a:latin typeface="Bradley Hand ITC" panose="03070402050302030203" pitchFamily="66" charset="0"/>
              </a:rPr>
              <a:t>stop</a:t>
            </a:r>
            <a:r>
              <a:rPr lang="en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 it </a:t>
            </a:r>
            <a:r>
              <a:rPr lang="en-GB" sz="2800" b="1" dirty="0">
                <a:latin typeface="Bradley Hand ITC" panose="03070402050302030203" pitchFamily="66" charset="0"/>
              </a:rPr>
              <a:t>but then he attacked </a:t>
            </a:r>
            <a:r>
              <a:rPr lang="en-GB" sz="2800" b="1" dirty="0">
                <a:solidFill>
                  <a:schemeClr val="accent1"/>
                </a:solidFill>
                <a:latin typeface="Bradley Hand ITC" panose="03070402050302030203" pitchFamily="66" charset="0"/>
              </a:rPr>
              <a:t>him</a:t>
            </a:r>
            <a:r>
              <a:rPr lang="en-GB" sz="2800" b="1" dirty="0">
                <a:latin typeface="Bradley Hand ITC" panose="03070402050302030203" pitchFamily="66" charset="0"/>
              </a:rPr>
              <a:t> publicly.</a:t>
            </a:r>
          </a:p>
        </p:txBody>
      </p:sp>
    </p:spTree>
    <p:extLst>
      <p:ext uri="{BB962C8B-B14F-4D97-AF65-F5344CB8AC3E}">
        <p14:creationId xmlns:p14="http://schemas.microsoft.com/office/powerpoint/2010/main" val="2606630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26B03-84F6-47B6-91EF-1DACD0ED97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it vague?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B2E36-FD81-46F0-B48A-9710EB454B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‘some people’ – who exactly?</a:t>
            </a:r>
          </a:p>
          <a:p>
            <a:r>
              <a:rPr lang="en-GB" dirty="0"/>
              <a:t>‘the idea’ – which idea?</a:t>
            </a:r>
          </a:p>
          <a:p>
            <a:r>
              <a:rPr lang="en-GB" dirty="0"/>
              <a:t>‘at the time’ – when? date?</a:t>
            </a:r>
          </a:p>
          <a:p>
            <a:r>
              <a:rPr lang="en-GB" dirty="0"/>
              <a:t>‘the politicians’ – all politicians? or a certain group? or a political party?</a:t>
            </a:r>
          </a:p>
          <a:p>
            <a:r>
              <a:rPr lang="en-GB" dirty="0"/>
              <a:t>‘made the politicians’ – how did they ‘make’ them</a:t>
            </a:r>
          </a:p>
          <a:p>
            <a:r>
              <a:rPr lang="en-GB" dirty="0"/>
              <a:t>‘stop it’ – stop what? how was it stopped?</a:t>
            </a:r>
          </a:p>
          <a:p>
            <a:r>
              <a:rPr lang="en-GB" dirty="0"/>
              <a:t>‘people did not like the idea’ – why not?</a:t>
            </a:r>
          </a:p>
          <a:p>
            <a:r>
              <a:rPr lang="en-GB" dirty="0"/>
              <a:t>‘he’ and ‘him’ – who exactly?</a:t>
            </a:r>
          </a:p>
        </p:txBody>
      </p:sp>
    </p:spTree>
    <p:extLst>
      <p:ext uri="{BB962C8B-B14F-4D97-AF65-F5344CB8AC3E}">
        <p14:creationId xmlns:p14="http://schemas.microsoft.com/office/powerpoint/2010/main" val="414855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1BDB2B-206D-4EC1-B0AA-AFD4B2A20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Be confident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25926-9EA9-470A-8F4C-87636C001F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200" i="1" dirty="0">
                <a:solidFill>
                  <a:srgbClr val="FF0000"/>
                </a:solidFill>
              </a:rPr>
              <a:t>This assignment tries to analyse/ hopes to demonstrate/ attempts to argue…</a:t>
            </a:r>
          </a:p>
          <a:p>
            <a:pPr marL="0" indent="0">
              <a:buNone/>
            </a:pPr>
            <a:r>
              <a:rPr lang="en-GB" sz="2200" dirty="0"/>
              <a:t>When you are doing this, you are implying that you may not be able to do what you have set out to do</a:t>
            </a:r>
          </a:p>
          <a:p>
            <a:pPr marL="0" indent="0">
              <a:buNone/>
            </a:pPr>
            <a:r>
              <a:rPr lang="en-GB" sz="2200" dirty="0"/>
              <a:t>You are inviting the reader to pass judgement on the success or otherwise of your attempt</a:t>
            </a:r>
          </a:p>
          <a:p>
            <a:pPr marL="0" indent="0">
              <a:buNone/>
            </a:pPr>
            <a:r>
              <a:rPr lang="en-GB" sz="2200" dirty="0"/>
              <a:t>It is better to state confidently that ‘</a:t>
            </a:r>
            <a:r>
              <a:rPr lang="en-GB" sz="2200" i="1" dirty="0">
                <a:solidFill>
                  <a:srgbClr val="FF0000"/>
                </a:solidFill>
              </a:rPr>
              <a:t>This assignment will critically analyse competing perspective on…’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B88DEC-7127-45EC-96CB-863B2ADB938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068" r="10198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0857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Addressing the reader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11414720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600" dirty="0"/>
              <a:t>Avoid asking readers questions and telling them what to think or do. </a:t>
            </a:r>
          </a:p>
          <a:p>
            <a:pPr marL="0" indent="0">
              <a:buNone/>
            </a:pPr>
            <a:r>
              <a:rPr lang="en-GB" sz="3600" dirty="0"/>
              <a:t>Don’t use rhetorical questions.</a:t>
            </a:r>
          </a:p>
        </p:txBody>
      </p:sp>
    </p:spTree>
    <p:extLst>
      <p:ext uri="{BB962C8B-B14F-4D97-AF65-F5344CB8AC3E}">
        <p14:creationId xmlns:p14="http://schemas.microsoft.com/office/powerpoint/2010/main" val="23187876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Quotations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Avoid over reliance on quotations</a:t>
            </a:r>
          </a:p>
          <a:p>
            <a:r>
              <a:rPr lang="en-GB" sz="2200" dirty="0"/>
              <a:t>Do not copy large chunks of text; either use them as appropriate in quotation form or </a:t>
            </a:r>
            <a:r>
              <a:rPr lang="en-GB" sz="2200" dirty="0">
                <a:solidFill>
                  <a:srgbClr val="FF0000"/>
                </a:solidFill>
              </a:rPr>
              <a:t>paraphrase</a:t>
            </a:r>
          </a:p>
          <a:p>
            <a:r>
              <a:rPr lang="en-GB" sz="2200" dirty="0"/>
              <a:t>Don't overuse quotations – they should be used in support of your argument not instead of your writing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978213-9833-4586-BE34-539BAACF12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44" r="31558" b="2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882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Structured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/>
              <a:t>Academic writing should be in a logical order</a:t>
            </a:r>
          </a:p>
          <a:p>
            <a:r>
              <a:rPr lang="en-GB" sz="2200"/>
              <a:t>The introduction should preview the work, the conclusion summarise it</a:t>
            </a:r>
          </a:p>
          <a:p>
            <a:r>
              <a:rPr lang="en-GB" sz="2200"/>
              <a:t>Paragraphs should be used to organise ideas/paragraphs</a:t>
            </a:r>
          </a:p>
          <a:p>
            <a:r>
              <a:rPr lang="en-GB" sz="2200"/>
              <a:t>Time is needed to plan the writing so that you can work out the structure in advance of writing</a:t>
            </a:r>
          </a:p>
        </p:txBody>
      </p:sp>
    </p:spTree>
    <p:extLst>
      <p:ext uri="{BB962C8B-B14F-4D97-AF65-F5344CB8AC3E}">
        <p14:creationId xmlns:p14="http://schemas.microsoft.com/office/powerpoint/2010/main" val="408293000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2851-D9D6-4BC9-BD3E-5272DB543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Paragraphs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E622A-AFB0-4C4F-A8A4-88EAC065A4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Paragraphs give your writing structure:</a:t>
            </a:r>
          </a:p>
          <a:p>
            <a:r>
              <a:rPr lang="en-GB" sz="2200"/>
              <a:t>They cover one main idea</a:t>
            </a:r>
          </a:p>
          <a:p>
            <a:r>
              <a:rPr lang="en-GB" sz="2200"/>
              <a:t>They are several sentences long</a:t>
            </a:r>
          </a:p>
          <a:p>
            <a:r>
              <a:rPr lang="en-GB" sz="2200"/>
              <a:t>They are formatted consistently</a:t>
            </a:r>
          </a:p>
          <a:p>
            <a:r>
              <a:rPr lang="en-GB" sz="2200"/>
              <a:t>They have an internal structure</a:t>
            </a:r>
          </a:p>
        </p:txBody>
      </p:sp>
    </p:spTree>
    <p:extLst>
      <p:ext uri="{BB962C8B-B14F-4D97-AF65-F5344CB8AC3E}">
        <p14:creationId xmlns:p14="http://schemas.microsoft.com/office/powerpoint/2010/main" val="15635630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9E833FD-EC3B-47EA-A447-F954D5791A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3041" y="382413"/>
            <a:ext cx="6430790" cy="6093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0982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0638D-67B7-4BE0-9E07-647C3C7CA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4048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Editing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F6FA5-EB9B-430A-8A73-690973F14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121" y="1118788"/>
            <a:ext cx="6639685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Leave some time in between writing and editing</a:t>
            </a:r>
          </a:p>
          <a:p>
            <a:r>
              <a:rPr lang="en-GB" dirty="0"/>
              <a:t>Put yourself in the position of the reader:</a:t>
            </a:r>
          </a:p>
          <a:p>
            <a:pPr marL="0" indent="0">
              <a:buNone/>
            </a:pPr>
            <a:r>
              <a:rPr lang="en-GB" dirty="0"/>
              <a:t> - Has everything been defined?</a:t>
            </a:r>
          </a:p>
          <a:p>
            <a:pPr marL="0" indent="0">
              <a:buNone/>
            </a:pPr>
            <a:r>
              <a:rPr lang="en-GB" dirty="0"/>
              <a:t> - Can the reader follow your thinking?</a:t>
            </a:r>
          </a:p>
          <a:p>
            <a:pPr>
              <a:buFontTx/>
              <a:buChar char="-"/>
            </a:pPr>
            <a:r>
              <a:rPr lang="en-GB" dirty="0"/>
              <a:t>Can you summarise the key point of each paragraph and why it is relevant to your essay title?</a:t>
            </a:r>
          </a:p>
          <a:p>
            <a:r>
              <a:rPr lang="en-GB" dirty="0"/>
              <a:t>Read your essay aloud and let it be read by your peers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2D33793-7A4E-4125-8136-D51E7D5F08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8494" y="460005"/>
            <a:ext cx="4419600" cy="482444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502122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8229FA-E640-4BFA-85C3-DC2CB3C67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Proof reading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0F753F-DDE4-4315-BB33-D3A03E7179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What are you looking for?</a:t>
            </a:r>
          </a:p>
          <a:p>
            <a:r>
              <a:rPr lang="en-GB" sz="2000" dirty="0"/>
              <a:t>Spelling</a:t>
            </a:r>
          </a:p>
          <a:p>
            <a:r>
              <a:rPr lang="en-GB" sz="2000" dirty="0"/>
              <a:t>Grammar</a:t>
            </a:r>
          </a:p>
          <a:p>
            <a:r>
              <a:rPr lang="en-GB" sz="2000" dirty="0"/>
              <a:t>Missing words</a:t>
            </a:r>
          </a:p>
          <a:p>
            <a:r>
              <a:rPr lang="en-GB" sz="2000" dirty="0"/>
              <a:t>Spacing</a:t>
            </a:r>
          </a:p>
          <a:p>
            <a:r>
              <a:rPr lang="en-GB" sz="2000" dirty="0"/>
              <a:t>Punctuation</a:t>
            </a:r>
          </a:p>
          <a:p>
            <a:r>
              <a:rPr lang="en-GB" sz="2000" dirty="0"/>
              <a:t>Words used inappropriately or out of context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/>
              <a:t>Print your assignment off to proof-read it.</a:t>
            </a:r>
          </a:p>
          <a:p>
            <a:pPr marL="0" indent="0">
              <a:buNone/>
            </a:pPr>
            <a:r>
              <a:rPr lang="en-GB" sz="2000" dirty="0"/>
              <a:t>Let others read over it.</a:t>
            </a:r>
          </a:p>
        </p:txBody>
      </p:sp>
    </p:spTree>
    <p:extLst>
      <p:ext uri="{BB962C8B-B14F-4D97-AF65-F5344CB8AC3E}">
        <p14:creationId xmlns:p14="http://schemas.microsoft.com/office/powerpoint/2010/main" val="1667285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2" ma:contentTypeDescription="Create a new document." ma:contentTypeScope="" ma:versionID="d3cf304dd157617079ce54c7657d045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aa25f83be0134908bea4e945f7f247b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8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9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4" nillable="true" ma:displayName="Taxonomy Catch All Column" ma:hidden="true" ma:list="{ebcaf332-54d7-473f-847d-64d08df2ea5a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084fe36-8241-4751-a893-1fa9f44ff207" xsi:nil="true"/>
    <lcf76f155ced4ddcb4097134ff3c332f xmlns="58fca413-3b36-4298-af2b-d24aa1f4750f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E54C263B-4380-4638-AE5C-23138B3B50E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CEE51E7-F0F9-47B1-934B-CC1A4274B7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E559492-74F8-4614-81B1-14B8FBAF2956}">
  <ds:schemaRefs>
    <ds:schemaRef ds:uri="8ee9550b-f5f4-4dde-bce5-39f4ba45c2f1"/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  <ds:schemaRef ds:uri="92c24619-d6d5-42cf-b618-23d930ad9f20"/>
    <ds:schemaRef ds:uri="http://purl.org/dc/elements/1.1/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1084fe36-8241-4751-a893-1fa9f44ff207"/>
    <ds:schemaRef ds:uri="58fca413-3b36-4298-af2b-d24aa1f4750f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1133</Words>
  <Application>Microsoft Office PowerPoint</Application>
  <PresentationFormat>Widescreen</PresentationFormat>
  <Paragraphs>122</Paragraphs>
  <Slides>22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Academic Writing  </vt:lpstr>
      <vt:lpstr>Use formal English</vt:lpstr>
      <vt:lpstr>Aim for clarity</vt:lpstr>
      <vt:lpstr>Learn how to use specialist terminology</vt:lpstr>
      <vt:lpstr>Avoid abbreviations and contractions</vt:lpstr>
      <vt:lpstr>Keep your language impersonal and passive</vt:lpstr>
      <vt:lpstr>PowerPoint Presentation</vt:lpstr>
      <vt:lpstr>Be impersonal</vt:lpstr>
      <vt:lpstr>Be tentative</vt:lpstr>
      <vt:lpstr>Be objective</vt:lpstr>
      <vt:lpstr>Be concise</vt:lpstr>
      <vt:lpstr>PowerPoint Presentation</vt:lpstr>
      <vt:lpstr>Be precise</vt:lpstr>
      <vt:lpstr>Why is it vague?</vt:lpstr>
      <vt:lpstr>Be confident</vt:lpstr>
      <vt:lpstr>Addressing the reader</vt:lpstr>
      <vt:lpstr>Quotations</vt:lpstr>
      <vt:lpstr>Structured</vt:lpstr>
      <vt:lpstr>Paragraphs</vt:lpstr>
      <vt:lpstr>PowerPoint Presentation</vt:lpstr>
      <vt:lpstr>Editing</vt:lpstr>
      <vt:lpstr>Proof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your academic writing</dc:title>
  <dc:creator>Julia Holloway</dc:creator>
  <cp:lastModifiedBy>Jessica Roberts</cp:lastModifiedBy>
  <cp:revision>32</cp:revision>
  <dcterms:created xsi:type="dcterms:W3CDTF">2020-10-03T10:05:41Z</dcterms:created>
  <dcterms:modified xsi:type="dcterms:W3CDTF">2025-02-07T15:26:47Z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