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34" r:id="rId1"/>
  </p:sldMasterIdLst>
  <p:sldIdLst>
    <p:sldId id="256" r:id="rId2"/>
    <p:sldId id="259" r:id="rId3"/>
    <p:sldId id="268" r:id="rId4"/>
    <p:sldId id="273" r:id="rId5"/>
    <p:sldId id="269" r:id="rId6"/>
    <p:sldId id="264" r:id="rId7"/>
    <p:sldId id="270" r:id="rId8"/>
    <p:sldId id="274" r:id="rId9"/>
    <p:sldId id="271" r:id="rId10"/>
    <p:sldId id="272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C5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243"/>
    <p:restoredTop sz="94698"/>
  </p:normalViewPr>
  <p:slideViewPr>
    <p:cSldViewPr snapToGrid="0">
      <p:cViewPr varScale="1">
        <p:scale>
          <a:sx n="104" d="100"/>
          <a:sy n="104" d="100"/>
        </p:scale>
        <p:origin x="232" y="6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06C7C02-2340-A640-8408-3BE8E507BACA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C95612F6-D230-2D46-85ED-AC3126927439}">
      <dgm:prSet/>
      <dgm:spPr>
        <a:solidFill>
          <a:schemeClr val="accent6"/>
        </a:solidFill>
      </dgm:spPr>
      <dgm:t>
        <a:bodyPr/>
        <a:lstStyle/>
        <a:p>
          <a:pPr algn="ctr"/>
          <a:r>
            <a:rPr lang="en-US" b="1" dirty="0">
              <a:latin typeface="Arial Nova" panose="020B0504020202020204" pitchFamily="34" charset="0"/>
            </a:rPr>
            <a:t>What is Anti-Social Behaviour?.</a:t>
          </a:r>
          <a:endParaRPr lang="en-GB" b="1" dirty="0">
            <a:latin typeface="Arial Nova" panose="020B0504020202020204" pitchFamily="34" charset="0"/>
          </a:endParaRPr>
        </a:p>
      </dgm:t>
    </dgm:pt>
    <dgm:pt modelId="{1A5E7B1F-9455-C046-800D-E502130B6DA2}" type="parTrans" cxnId="{B4C7DD61-A088-944B-B689-13287C356E6F}">
      <dgm:prSet/>
      <dgm:spPr/>
      <dgm:t>
        <a:bodyPr/>
        <a:lstStyle/>
        <a:p>
          <a:endParaRPr lang="en-GB"/>
        </a:p>
      </dgm:t>
    </dgm:pt>
    <dgm:pt modelId="{A3FEF369-623A-674D-A9FB-FFF57FFFDD94}" type="sibTrans" cxnId="{B4C7DD61-A088-944B-B689-13287C356E6F}">
      <dgm:prSet/>
      <dgm:spPr/>
      <dgm:t>
        <a:bodyPr/>
        <a:lstStyle/>
        <a:p>
          <a:endParaRPr lang="en-GB"/>
        </a:p>
      </dgm:t>
    </dgm:pt>
    <dgm:pt modelId="{08E9EAC1-9AFA-CA46-A98E-69055A1420C1}">
      <dgm:prSet/>
      <dgm:spPr>
        <a:solidFill>
          <a:schemeClr val="accent6"/>
        </a:solidFill>
      </dgm:spPr>
      <dgm:t>
        <a:bodyPr/>
        <a:lstStyle/>
        <a:p>
          <a:pPr algn="ctr"/>
          <a:r>
            <a:rPr lang="en-US" b="1" dirty="0">
              <a:latin typeface="Arial Nova" panose="020B0504020202020204" pitchFamily="34" charset="0"/>
            </a:rPr>
            <a:t>The Challenges of Anti-Social Behaviour.</a:t>
          </a:r>
          <a:endParaRPr lang="en-GB" b="1" dirty="0">
            <a:latin typeface="Arial Nova" panose="020B0504020202020204" pitchFamily="34" charset="0"/>
          </a:endParaRPr>
        </a:p>
      </dgm:t>
    </dgm:pt>
    <dgm:pt modelId="{EC7BC54A-A9CF-B743-9CCC-5C94FF383F00}" type="parTrans" cxnId="{C3F5FF02-A34F-5A4F-86BD-9754801F5BD1}">
      <dgm:prSet/>
      <dgm:spPr/>
      <dgm:t>
        <a:bodyPr/>
        <a:lstStyle/>
        <a:p>
          <a:endParaRPr lang="en-GB"/>
        </a:p>
      </dgm:t>
    </dgm:pt>
    <dgm:pt modelId="{A5C4381B-BA7B-1B4F-AF04-B741929C8992}" type="sibTrans" cxnId="{C3F5FF02-A34F-5A4F-86BD-9754801F5BD1}">
      <dgm:prSet/>
      <dgm:spPr/>
      <dgm:t>
        <a:bodyPr/>
        <a:lstStyle/>
        <a:p>
          <a:endParaRPr lang="en-GB"/>
        </a:p>
      </dgm:t>
    </dgm:pt>
    <dgm:pt modelId="{A56CD3D1-D0EF-C641-BFDA-7F2B0F41B7E8}">
      <dgm:prSet/>
      <dgm:spPr/>
      <dgm:t>
        <a:bodyPr/>
        <a:lstStyle/>
        <a:p>
          <a:pPr algn="ctr"/>
          <a:r>
            <a:rPr lang="en-US" b="1" dirty="0">
              <a:latin typeface="Arial Nova" panose="020B0504020202020204" pitchFamily="34" charset="0"/>
            </a:rPr>
            <a:t>Summary</a:t>
          </a:r>
          <a:endParaRPr lang="en-GB" b="1" dirty="0">
            <a:latin typeface="Arial Nova" panose="020B0504020202020204" pitchFamily="34" charset="0"/>
          </a:endParaRPr>
        </a:p>
      </dgm:t>
    </dgm:pt>
    <dgm:pt modelId="{4E9B5FB2-45B6-BC49-BF0C-F67DCCC66770}" type="parTrans" cxnId="{62E501B9-26EA-7346-A68B-F66EC89B8B35}">
      <dgm:prSet/>
      <dgm:spPr/>
      <dgm:t>
        <a:bodyPr/>
        <a:lstStyle/>
        <a:p>
          <a:endParaRPr lang="en-GB"/>
        </a:p>
      </dgm:t>
    </dgm:pt>
    <dgm:pt modelId="{599D03F7-4206-F34B-88B8-23FE7678748D}" type="sibTrans" cxnId="{62E501B9-26EA-7346-A68B-F66EC89B8B35}">
      <dgm:prSet/>
      <dgm:spPr/>
      <dgm:t>
        <a:bodyPr/>
        <a:lstStyle/>
        <a:p>
          <a:endParaRPr lang="en-GB"/>
        </a:p>
      </dgm:t>
    </dgm:pt>
    <dgm:pt modelId="{77A0103A-746E-4D4A-9ECC-FF228B3A18AB}">
      <dgm:prSet/>
      <dgm:spPr/>
      <dgm:t>
        <a:bodyPr/>
        <a:lstStyle/>
        <a:p>
          <a:pPr algn="ctr"/>
          <a:r>
            <a:rPr lang="en-US" b="1" dirty="0">
              <a:latin typeface="Arial Nova" panose="020B0504020202020204" pitchFamily="34" charset="0"/>
            </a:rPr>
            <a:t>References</a:t>
          </a:r>
          <a:endParaRPr lang="en-GB" b="1" dirty="0">
            <a:latin typeface="Arial Nova" panose="020B0504020202020204" pitchFamily="34" charset="0"/>
          </a:endParaRPr>
        </a:p>
      </dgm:t>
    </dgm:pt>
    <dgm:pt modelId="{439C38EE-04C4-F447-A3EA-DD37F31B6ECA}" type="parTrans" cxnId="{4F72E4CD-8814-144A-8405-144BA0A29BA0}">
      <dgm:prSet/>
      <dgm:spPr/>
      <dgm:t>
        <a:bodyPr/>
        <a:lstStyle/>
        <a:p>
          <a:endParaRPr lang="en-GB"/>
        </a:p>
      </dgm:t>
    </dgm:pt>
    <dgm:pt modelId="{EB31D759-2FC8-DD4F-A416-19980C57BDA9}" type="sibTrans" cxnId="{4F72E4CD-8814-144A-8405-144BA0A29BA0}">
      <dgm:prSet/>
      <dgm:spPr/>
      <dgm:t>
        <a:bodyPr/>
        <a:lstStyle/>
        <a:p>
          <a:endParaRPr lang="en-GB"/>
        </a:p>
      </dgm:t>
    </dgm:pt>
    <dgm:pt modelId="{AA1334C2-AFAE-2A40-9744-BA3887402C86}">
      <dgm:prSet/>
      <dgm:spPr>
        <a:solidFill>
          <a:schemeClr val="accent5"/>
        </a:solidFill>
      </dgm:spPr>
      <dgm:t>
        <a:bodyPr/>
        <a:lstStyle/>
        <a:p>
          <a:pPr algn="ctr"/>
          <a:r>
            <a:rPr lang="en-US" b="1" dirty="0">
              <a:latin typeface="Arial Nova" panose="020B0504020202020204" pitchFamily="34" charset="0"/>
            </a:rPr>
            <a:t>The Impact and Problems of Anti-Social Behaviour.</a:t>
          </a:r>
          <a:endParaRPr lang="en-GB" dirty="0"/>
        </a:p>
      </dgm:t>
    </dgm:pt>
    <dgm:pt modelId="{B8802256-2DEA-5341-B2C7-D5C005124ECB}" type="parTrans" cxnId="{9F481002-C979-2646-9B4A-7CCC080DF609}">
      <dgm:prSet/>
      <dgm:spPr/>
      <dgm:t>
        <a:bodyPr/>
        <a:lstStyle/>
        <a:p>
          <a:endParaRPr lang="en-GB"/>
        </a:p>
      </dgm:t>
    </dgm:pt>
    <dgm:pt modelId="{E29D7CC8-DA13-904A-A155-2F8BC2CC8A18}" type="sibTrans" cxnId="{9F481002-C979-2646-9B4A-7CCC080DF609}">
      <dgm:prSet/>
      <dgm:spPr/>
      <dgm:t>
        <a:bodyPr/>
        <a:lstStyle/>
        <a:p>
          <a:endParaRPr lang="en-GB"/>
        </a:p>
      </dgm:t>
    </dgm:pt>
    <dgm:pt modelId="{F143F96B-3B42-E54A-B2CA-FEC0F1098132}" type="pres">
      <dgm:prSet presAssocID="{D06C7C02-2340-A640-8408-3BE8E507BACA}" presName="outerComposite" presStyleCnt="0">
        <dgm:presLayoutVars>
          <dgm:chMax val="5"/>
          <dgm:dir/>
          <dgm:resizeHandles val="exact"/>
        </dgm:presLayoutVars>
      </dgm:prSet>
      <dgm:spPr/>
    </dgm:pt>
    <dgm:pt modelId="{22B74865-79AD-0C4F-9A86-0B3C993AF8CB}" type="pres">
      <dgm:prSet presAssocID="{D06C7C02-2340-A640-8408-3BE8E507BACA}" presName="dummyMaxCanvas" presStyleCnt="0">
        <dgm:presLayoutVars/>
      </dgm:prSet>
      <dgm:spPr/>
    </dgm:pt>
    <dgm:pt modelId="{7E74EB8F-F746-6E4A-B487-9BE140D628A4}" type="pres">
      <dgm:prSet presAssocID="{D06C7C02-2340-A640-8408-3BE8E507BACA}" presName="FiveNodes_1" presStyleLbl="node1" presStyleIdx="0" presStyleCnt="5" custLinFactNeighborX="-1516" custLinFactNeighborY="-4058">
        <dgm:presLayoutVars>
          <dgm:bulletEnabled val="1"/>
        </dgm:presLayoutVars>
      </dgm:prSet>
      <dgm:spPr/>
    </dgm:pt>
    <dgm:pt modelId="{3AA22AB7-6C88-1640-913F-06C8E4BC9F98}" type="pres">
      <dgm:prSet presAssocID="{D06C7C02-2340-A640-8408-3BE8E507BACA}" presName="FiveNodes_2" presStyleLbl="node1" presStyleIdx="1" presStyleCnt="5">
        <dgm:presLayoutVars>
          <dgm:bulletEnabled val="1"/>
        </dgm:presLayoutVars>
      </dgm:prSet>
      <dgm:spPr/>
    </dgm:pt>
    <dgm:pt modelId="{9C115B84-5868-F944-AE44-7EB7C79DC01B}" type="pres">
      <dgm:prSet presAssocID="{D06C7C02-2340-A640-8408-3BE8E507BACA}" presName="FiveNodes_3" presStyleLbl="node1" presStyleIdx="2" presStyleCnt="5">
        <dgm:presLayoutVars>
          <dgm:bulletEnabled val="1"/>
        </dgm:presLayoutVars>
      </dgm:prSet>
      <dgm:spPr/>
    </dgm:pt>
    <dgm:pt modelId="{7083145C-8F1D-D942-BF5E-5DD8935BA50E}" type="pres">
      <dgm:prSet presAssocID="{D06C7C02-2340-A640-8408-3BE8E507BACA}" presName="FiveNodes_4" presStyleLbl="node1" presStyleIdx="3" presStyleCnt="5">
        <dgm:presLayoutVars>
          <dgm:bulletEnabled val="1"/>
        </dgm:presLayoutVars>
      </dgm:prSet>
      <dgm:spPr/>
    </dgm:pt>
    <dgm:pt modelId="{53C4FB8D-3A9F-BE4C-926B-82C331BA1B06}" type="pres">
      <dgm:prSet presAssocID="{D06C7C02-2340-A640-8408-3BE8E507BACA}" presName="FiveNodes_5" presStyleLbl="node1" presStyleIdx="4" presStyleCnt="5">
        <dgm:presLayoutVars>
          <dgm:bulletEnabled val="1"/>
        </dgm:presLayoutVars>
      </dgm:prSet>
      <dgm:spPr/>
    </dgm:pt>
    <dgm:pt modelId="{39198E67-D43C-6344-A7C2-AFD30C2672AC}" type="pres">
      <dgm:prSet presAssocID="{D06C7C02-2340-A640-8408-3BE8E507BACA}" presName="FiveConn_1-2" presStyleLbl="fgAccFollowNode1" presStyleIdx="0" presStyleCnt="4">
        <dgm:presLayoutVars>
          <dgm:bulletEnabled val="1"/>
        </dgm:presLayoutVars>
      </dgm:prSet>
      <dgm:spPr/>
    </dgm:pt>
    <dgm:pt modelId="{BBE0509D-6E40-8E48-9DEB-D8DE47503C36}" type="pres">
      <dgm:prSet presAssocID="{D06C7C02-2340-A640-8408-3BE8E507BACA}" presName="FiveConn_2-3" presStyleLbl="fgAccFollowNode1" presStyleIdx="1" presStyleCnt="4">
        <dgm:presLayoutVars>
          <dgm:bulletEnabled val="1"/>
        </dgm:presLayoutVars>
      </dgm:prSet>
      <dgm:spPr/>
    </dgm:pt>
    <dgm:pt modelId="{92C43F11-711A-6F4D-9B25-9E66E3F6381D}" type="pres">
      <dgm:prSet presAssocID="{D06C7C02-2340-A640-8408-3BE8E507BACA}" presName="FiveConn_3-4" presStyleLbl="fgAccFollowNode1" presStyleIdx="2" presStyleCnt="4">
        <dgm:presLayoutVars>
          <dgm:bulletEnabled val="1"/>
        </dgm:presLayoutVars>
      </dgm:prSet>
      <dgm:spPr/>
    </dgm:pt>
    <dgm:pt modelId="{D4982137-BD81-A94A-84A1-E52ABF105B71}" type="pres">
      <dgm:prSet presAssocID="{D06C7C02-2340-A640-8408-3BE8E507BACA}" presName="FiveConn_4-5" presStyleLbl="fgAccFollowNode1" presStyleIdx="3" presStyleCnt="4">
        <dgm:presLayoutVars>
          <dgm:bulletEnabled val="1"/>
        </dgm:presLayoutVars>
      </dgm:prSet>
      <dgm:spPr/>
    </dgm:pt>
    <dgm:pt modelId="{5375FC4C-6FA5-9349-8D5B-E36287DC8A9B}" type="pres">
      <dgm:prSet presAssocID="{D06C7C02-2340-A640-8408-3BE8E507BACA}" presName="FiveNodes_1_text" presStyleLbl="node1" presStyleIdx="4" presStyleCnt="5">
        <dgm:presLayoutVars>
          <dgm:bulletEnabled val="1"/>
        </dgm:presLayoutVars>
      </dgm:prSet>
      <dgm:spPr/>
    </dgm:pt>
    <dgm:pt modelId="{0A448084-864D-FD44-B382-9C3553A88815}" type="pres">
      <dgm:prSet presAssocID="{D06C7C02-2340-A640-8408-3BE8E507BACA}" presName="FiveNodes_2_text" presStyleLbl="node1" presStyleIdx="4" presStyleCnt="5">
        <dgm:presLayoutVars>
          <dgm:bulletEnabled val="1"/>
        </dgm:presLayoutVars>
      </dgm:prSet>
      <dgm:spPr/>
    </dgm:pt>
    <dgm:pt modelId="{AB9690C6-DBC0-E249-B304-8BFD8657F49D}" type="pres">
      <dgm:prSet presAssocID="{D06C7C02-2340-A640-8408-3BE8E507BACA}" presName="FiveNodes_3_text" presStyleLbl="node1" presStyleIdx="4" presStyleCnt="5">
        <dgm:presLayoutVars>
          <dgm:bulletEnabled val="1"/>
        </dgm:presLayoutVars>
      </dgm:prSet>
      <dgm:spPr/>
    </dgm:pt>
    <dgm:pt modelId="{1EBDE1C2-7726-8D4E-9D42-66E9BA24DA87}" type="pres">
      <dgm:prSet presAssocID="{D06C7C02-2340-A640-8408-3BE8E507BACA}" presName="FiveNodes_4_text" presStyleLbl="node1" presStyleIdx="4" presStyleCnt="5">
        <dgm:presLayoutVars>
          <dgm:bulletEnabled val="1"/>
        </dgm:presLayoutVars>
      </dgm:prSet>
      <dgm:spPr/>
    </dgm:pt>
    <dgm:pt modelId="{653F0182-B4F9-0148-9AF1-01C8960D48FB}" type="pres">
      <dgm:prSet presAssocID="{D06C7C02-2340-A640-8408-3BE8E507BACA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DDBF1601-E045-A744-AA95-5EFCE2035592}" type="presOf" srcId="{E29D7CC8-DA13-904A-A155-2F8BC2CC8A18}" destId="{BBE0509D-6E40-8E48-9DEB-D8DE47503C36}" srcOrd="0" destOrd="0" presId="urn:microsoft.com/office/officeart/2005/8/layout/vProcess5"/>
    <dgm:cxn modelId="{9F481002-C979-2646-9B4A-7CCC080DF609}" srcId="{D06C7C02-2340-A640-8408-3BE8E507BACA}" destId="{AA1334C2-AFAE-2A40-9744-BA3887402C86}" srcOrd="1" destOrd="0" parTransId="{B8802256-2DEA-5341-B2C7-D5C005124ECB}" sibTransId="{E29D7CC8-DA13-904A-A155-2F8BC2CC8A18}"/>
    <dgm:cxn modelId="{C3F5FF02-A34F-5A4F-86BD-9754801F5BD1}" srcId="{D06C7C02-2340-A640-8408-3BE8E507BACA}" destId="{08E9EAC1-9AFA-CA46-A98E-69055A1420C1}" srcOrd="2" destOrd="0" parTransId="{EC7BC54A-A9CF-B743-9CCC-5C94FF383F00}" sibTransId="{A5C4381B-BA7B-1B4F-AF04-B741929C8992}"/>
    <dgm:cxn modelId="{9F74EC05-1C16-A84C-A50B-917DF2D28805}" type="presOf" srcId="{A3FEF369-623A-674D-A9FB-FFF57FFFDD94}" destId="{39198E67-D43C-6344-A7C2-AFD30C2672AC}" srcOrd="0" destOrd="0" presId="urn:microsoft.com/office/officeart/2005/8/layout/vProcess5"/>
    <dgm:cxn modelId="{2FAAE108-F881-5B47-86F2-27DEB5D22B63}" type="presOf" srcId="{A5C4381B-BA7B-1B4F-AF04-B741929C8992}" destId="{92C43F11-711A-6F4D-9B25-9E66E3F6381D}" srcOrd="0" destOrd="0" presId="urn:microsoft.com/office/officeart/2005/8/layout/vProcess5"/>
    <dgm:cxn modelId="{9B138D0F-35F0-7642-9DCD-F4F685A77AD4}" type="presOf" srcId="{C95612F6-D230-2D46-85ED-AC3126927439}" destId="{7E74EB8F-F746-6E4A-B487-9BE140D628A4}" srcOrd="0" destOrd="0" presId="urn:microsoft.com/office/officeart/2005/8/layout/vProcess5"/>
    <dgm:cxn modelId="{36241A11-29F9-004F-9EE4-DA691117133D}" type="presOf" srcId="{08E9EAC1-9AFA-CA46-A98E-69055A1420C1}" destId="{AB9690C6-DBC0-E249-B304-8BFD8657F49D}" srcOrd="1" destOrd="0" presId="urn:microsoft.com/office/officeart/2005/8/layout/vProcess5"/>
    <dgm:cxn modelId="{B4C7DD61-A088-944B-B689-13287C356E6F}" srcId="{D06C7C02-2340-A640-8408-3BE8E507BACA}" destId="{C95612F6-D230-2D46-85ED-AC3126927439}" srcOrd="0" destOrd="0" parTransId="{1A5E7B1F-9455-C046-800D-E502130B6DA2}" sibTransId="{A3FEF369-623A-674D-A9FB-FFF57FFFDD94}"/>
    <dgm:cxn modelId="{855A576D-8984-7244-A5A7-53CE5B0C887D}" type="presOf" srcId="{D06C7C02-2340-A640-8408-3BE8E507BACA}" destId="{F143F96B-3B42-E54A-B2CA-FEC0F1098132}" srcOrd="0" destOrd="0" presId="urn:microsoft.com/office/officeart/2005/8/layout/vProcess5"/>
    <dgm:cxn modelId="{C9C3B672-AE59-3D46-B4BD-28A7F3018BAF}" type="presOf" srcId="{77A0103A-746E-4D4A-9ECC-FF228B3A18AB}" destId="{53C4FB8D-3A9F-BE4C-926B-82C331BA1B06}" srcOrd="0" destOrd="0" presId="urn:microsoft.com/office/officeart/2005/8/layout/vProcess5"/>
    <dgm:cxn modelId="{595C3977-B63D-2747-BC0A-0773AE9F180D}" type="presOf" srcId="{77A0103A-746E-4D4A-9ECC-FF228B3A18AB}" destId="{653F0182-B4F9-0148-9AF1-01C8960D48FB}" srcOrd="1" destOrd="0" presId="urn:microsoft.com/office/officeart/2005/8/layout/vProcess5"/>
    <dgm:cxn modelId="{7D9EAD8D-480E-C143-9625-A95650DC1BF8}" type="presOf" srcId="{A56CD3D1-D0EF-C641-BFDA-7F2B0F41B7E8}" destId="{1EBDE1C2-7726-8D4E-9D42-66E9BA24DA87}" srcOrd="1" destOrd="0" presId="urn:microsoft.com/office/officeart/2005/8/layout/vProcess5"/>
    <dgm:cxn modelId="{F704B4AC-0F71-3A45-8C43-4565716DDA52}" type="presOf" srcId="{599D03F7-4206-F34B-88B8-23FE7678748D}" destId="{D4982137-BD81-A94A-84A1-E52ABF105B71}" srcOrd="0" destOrd="0" presId="urn:microsoft.com/office/officeart/2005/8/layout/vProcess5"/>
    <dgm:cxn modelId="{306538B5-6437-9245-860F-D506B7CF9727}" type="presOf" srcId="{C95612F6-D230-2D46-85ED-AC3126927439}" destId="{5375FC4C-6FA5-9349-8D5B-E36287DC8A9B}" srcOrd="1" destOrd="0" presId="urn:microsoft.com/office/officeart/2005/8/layout/vProcess5"/>
    <dgm:cxn modelId="{62E501B9-26EA-7346-A68B-F66EC89B8B35}" srcId="{D06C7C02-2340-A640-8408-3BE8E507BACA}" destId="{A56CD3D1-D0EF-C641-BFDA-7F2B0F41B7E8}" srcOrd="3" destOrd="0" parTransId="{4E9B5FB2-45B6-BC49-BF0C-F67DCCC66770}" sibTransId="{599D03F7-4206-F34B-88B8-23FE7678748D}"/>
    <dgm:cxn modelId="{4F72E4CD-8814-144A-8405-144BA0A29BA0}" srcId="{D06C7C02-2340-A640-8408-3BE8E507BACA}" destId="{77A0103A-746E-4D4A-9ECC-FF228B3A18AB}" srcOrd="4" destOrd="0" parTransId="{439C38EE-04C4-F447-A3EA-DD37F31B6ECA}" sibTransId="{EB31D759-2FC8-DD4F-A416-19980C57BDA9}"/>
    <dgm:cxn modelId="{9A0886DE-0C46-D14C-B68A-180112BD457F}" type="presOf" srcId="{A56CD3D1-D0EF-C641-BFDA-7F2B0F41B7E8}" destId="{7083145C-8F1D-D942-BF5E-5DD8935BA50E}" srcOrd="0" destOrd="0" presId="urn:microsoft.com/office/officeart/2005/8/layout/vProcess5"/>
    <dgm:cxn modelId="{F41AB6FB-A350-4647-A7F8-3F5E99A7B8E3}" type="presOf" srcId="{AA1334C2-AFAE-2A40-9744-BA3887402C86}" destId="{3AA22AB7-6C88-1640-913F-06C8E4BC9F98}" srcOrd="0" destOrd="0" presId="urn:microsoft.com/office/officeart/2005/8/layout/vProcess5"/>
    <dgm:cxn modelId="{215D5EFD-3A78-314E-9FD0-D4D4F3DFCE09}" type="presOf" srcId="{AA1334C2-AFAE-2A40-9744-BA3887402C86}" destId="{0A448084-864D-FD44-B382-9C3553A88815}" srcOrd="1" destOrd="0" presId="urn:microsoft.com/office/officeart/2005/8/layout/vProcess5"/>
    <dgm:cxn modelId="{5F0FE7FF-8B5D-5444-8311-78D7C6DEE0C9}" type="presOf" srcId="{08E9EAC1-9AFA-CA46-A98E-69055A1420C1}" destId="{9C115B84-5868-F944-AE44-7EB7C79DC01B}" srcOrd="0" destOrd="0" presId="urn:microsoft.com/office/officeart/2005/8/layout/vProcess5"/>
    <dgm:cxn modelId="{695196D2-192D-3746-B456-115C80B82020}" type="presParOf" srcId="{F143F96B-3B42-E54A-B2CA-FEC0F1098132}" destId="{22B74865-79AD-0C4F-9A86-0B3C993AF8CB}" srcOrd="0" destOrd="0" presId="urn:microsoft.com/office/officeart/2005/8/layout/vProcess5"/>
    <dgm:cxn modelId="{1F9DDBF6-D4DE-7B43-83CD-43978503B149}" type="presParOf" srcId="{F143F96B-3B42-E54A-B2CA-FEC0F1098132}" destId="{7E74EB8F-F746-6E4A-B487-9BE140D628A4}" srcOrd="1" destOrd="0" presId="urn:microsoft.com/office/officeart/2005/8/layout/vProcess5"/>
    <dgm:cxn modelId="{AA6AEA98-36E8-AB43-8BB1-F56FCAB62E08}" type="presParOf" srcId="{F143F96B-3B42-E54A-B2CA-FEC0F1098132}" destId="{3AA22AB7-6C88-1640-913F-06C8E4BC9F98}" srcOrd="2" destOrd="0" presId="urn:microsoft.com/office/officeart/2005/8/layout/vProcess5"/>
    <dgm:cxn modelId="{5ACD7145-DB03-8646-BCB3-F6E10F270295}" type="presParOf" srcId="{F143F96B-3B42-E54A-B2CA-FEC0F1098132}" destId="{9C115B84-5868-F944-AE44-7EB7C79DC01B}" srcOrd="3" destOrd="0" presId="urn:microsoft.com/office/officeart/2005/8/layout/vProcess5"/>
    <dgm:cxn modelId="{83D74240-FE8A-CC48-A7E1-670D4B6272BE}" type="presParOf" srcId="{F143F96B-3B42-E54A-B2CA-FEC0F1098132}" destId="{7083145C-8F1D-D942-BF5E-5DD8935BA50E}" srcOrd="4" destOrd="0" presId="urn:microsoft.com/office/officeart/2005/8/layout/vProcess5"/>
    <dgm:cxn modelId="{FC48FD65-D368-0E42-90F3-8EDDAAFE40ED}" type="presParOf" srcId="{F143F96B-3B42-E54A-B2CA-FEC0F1098132}" destId="{53C4FB8D-3A9F-BE4C-926B-82C331BA1B06}" srcOrd="5" destOrd="0" presId="urn:microsoft.com/office/officeart/2005/8/layout/vProcess5"/>
    <dgm:cxn modelId="{3674A8B9-96E5-4849-895C-522314BA2DE2}" type="presParOf" srcId="{F143F96B-3B42-E54A-B2CA-FEC0F1098132}" destId="{39198E67-D43C-6344-A7C2-AFD30C2672AC}" srcOrd="6" destOrd="0" presId="urn:microsoft.com/office/officeart/2005/8/layout/vProcess5"/>
    <dgm:cxn modelId="{E951997A-CBA8-5048-805D-F5FC0B394CE9}" type="presParOf" srcId="{F143F96B-3B42-E54A-B2CA-FEC0F1098132}" destId="{BBE0509D-6E40-8E48-9DEB-D8DE47503C36}" srcOrd="7" destOrd="0" presId="urn:microsoft.com/office/officeart/2005/8/layout/vProcess5"/>
    <dgm:cxn modelId="{169D4018-B40B-9542-9692-9916087ED8FF}" type="presParOf" srcId="{F143F96B-3B42-E54A-B2CA-FEC0F1098132}" destId="{92C43F11-711A-6F4D-9B25-9E66E3F6381D}" srcOrd="8" destOrd="0" presId="urn:microsoft.com/office/officeart/2005/8/layout/vProcess5"/>
    <dgm:cxn modelId="{941B6652-D68C-B544-A224-0E2C96341AA1}" type="presParOf" srcId="{F143F96B-3B42-E54A-B2CA-FEC0F1098132}" destId="{D4982137-BD81-A94A-84A1-E52ABF105B71}" srcOrd="9" destOrd="0" presId="urn:microsoft.com/office/officeart/2005/8/layout/vProcess5"/>
    <dgm:cxn modelId="{F6C491C0-2354-B34F-AA55-9B428E3ABAE2}" type="presParOf" srcId="{F143F96B-3B42-E54A-B2CA-FEC0F1098132}" destId="{5375FC4C-6FA5-9349-8D5B-E36287DC8A9B}" srcOrd="10" destOrd="0" presId="urn:microsoft.com/office/officeart/2005/8/layout/vProcess5"/>
    <dgm:cxn modelId="{4EF8F465-CD1F-1A40-8258-3DE5EF297ED7}" type="presParOf" srcId="{F143F96B-3B42-E54A-B2CA-FEC0F1098132}" destId="{0A448084-864D-FD44-B382-9C3553A88815}" srcOrd="11" destOrd="0" presId="urn:microsoft.com/office/officeart/2005/8/layout/vProcess5"/>
    <dgm:cxn modelId="{08E50873-ED3B-8B41-8DED-EABE3C20CE47}" type="presParOf" srcId="{F143F96B-3B42-E54A-B2CA-FEC0F1098132}" destId="{AB9690C6-DBC0-E249-B304-8BFD8657F49D}" srcOrd="12" destOrd="0" presId="urn:microsoft.com/office/officeart/2005/8/layout/vProcess5"/>
    <dgm:cxn modelId="{138410A0-F4D7-AF45-9D33-C95B34CAA4C3}" type="presParOf" srcId="{F143F96B-3B42-E54A-B2CA-FEC0F1098132}" destId="{1EBDE1C2-7726-8D4E-9D42-66E9BA24DA87}" srcOrd="13" destOrd="0" presId="urn:microsoft.com/office/officeart/2005/8/layout/vProcess5"/>
    <dgm:cxn modelId="{A13C25C7-C58B-2A40-88FC-AD5CB8B7BDCA}" type="presParOf" srcId="{F143F96B-3B42-E54A-B2CA-FEC0F1098132}" destId="{653F0182-B4F9-0148-9AF1-01C8960D48FB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C0C0DAB-D842-4A47-9B7E-6015F736EC7E}" type="doc">
      <dgm:prSet loTypeId="urn:microsoft.com/office/officeart/2018/5/layout/IconLeaf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6A700FD-138C-460A-B60B-0C53BF74FA4F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sz="2000" b="1" i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Personal is when a person targets a specific individual or group.</a:t>
          </a:r>
          <a:endParaRPr lang="en-US" sz="2000" dirty="0"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3BA18328-10A0-41C0-8796-AEA51ABD9653}" type="parTrans" cxnId="{EEEF5C6F-7F6D-4BA5-AFE4-43B1B8A6515D}">
      <dgm:prSet/>
      <dgm:spPr/>
      <dgm:t>
        <a:bodyPr/>
        <a:lstStyle/>
        <a:p>
          <a:endParaRPr lang="en-US"/>
        </a:p>
      </dgm:t>
    </dgm:pt>
    <dgm:pt modelId="{DD2DBD60-4C3D-4ECD-8339-55DC02CF9A37}" type="sibTrans" cxnId="{EEEF5C6F-7F6D-4BA5-AFE4-43B1B8A6515D}">
      <dgm:prSet/>
      <dgm:spPr/>
      <dgm:t>
        <a:bodyPr/>
        <a:lstStyle/>
        <a:p>
          <a:endParaRPr lang="en-US"/>
        </a:p>
      </dgm:t>
    </dgm:pt>
    <dgm:pt modelId="{AF4BBF90-690D-49DF-A8E2-131811432667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sz="2000" b="1" i="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Nuisance is when a person causes trouble, annoyance or suffering to a community.</a:t>
          </a:r>
          <a:endParaRPr lang="en-US" sz="2000" dirty="0"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26EC4B11-222E-4DCD-8C76-39AEFF60A1D7}" type="parTrans" cxnId="{9E5BBC71-C99B-4B72-8844-A4EDB9A8D14B}">
      <dgm:prSet/>
      <dgm:spPr/>
      <dgm:t>
        <a:bodyPr/>
        <a:lstStyle/>
        <a:p>
          <a:endParaRPr lang="en-US"/>
        </a:p>
      </dgm:t>
    </dgm:pt>
    <dgm:pt modelId="{D1FCCEBE-E433-4DC8-BB1F-2D5B23056F85}" type="sibTrans" cxnId="{9E5BBC71-C99B-4B72-8844-A4EDB9A8D14B}">
      <dgm:prSet/>
      <dgm:spPr/>
      <dgm:t>
        <a:bodyPr/>
        <a:lstStyle/>
        <a:p>
          <a:endParaRPr lang="en-US"/>
        </a:p>
      </dgm:t>
    </dgm:pt>
    <dgm:pt modelId="{F60C30E7-43DB-4903-B385-F54DC4424AB4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sz="2000" b="1" i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Environmental is when a person’s actions affect the wider environment, such as public spaces or buildings.</a:t>
          </a:r>
          <a:endParaRPr lang="en-US" sz="2000"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0CF1096B-3000-4F86-A79A-88CE3EFE6AEE}" type="parTrans" cxnId="{2769CCB8-DA8F-430C-ABD3-E9412466B0FC}">
      <dgm:prSet/>
      <dgm:spPr/>
      <dgm:t>
        <a:bodyPr/>
        <a:lstStyle/>
        <a:p>
          <a:endParaRPr lang="en-US"/>
        </a:p>
      </dgm:t>
    </dgm:pt>
    <dgm:pt modelId="{AC31AE20-7AE2-47FC-8257-6E8D9646AED9}" type="sibTrans" cxnId="{2769CCB8-DA8F-430C-ABD3-E9412466B0FC}">
      <dgm:prSet/>
      <dgm:spPr/>
      <dgm:t>
        <a:bodyPr/>
        <a:lstStyle/>
        <a:p>
          <a:endParaRPr lang="en-US"/>
        </a:p>
      </dgm:t>
    </dgm:pt>
    <dgm:pt modelId="{F8032912-AC4A-4781-B5B6-4CB80A1AC607}" type="pres">
      <dgm:prSet presAssocID="{6C0C0DAB-D842-4A47-9B7E-6015F736EC7E}" presName="root" presStyleCnt="0">
        <dgm:presLayoutVars>
          <dgm:dir/>
          <dgm:resizeHandles val="exact"/>
        </dgm:presLayoutVars>
      </dgm:prSet>
      <dgm:spPr/>
    </dgm:pt>
    <dgm:pt modelId="{0E24605C-BB15-48E3-B54E-3B6D002DDC5A}" type="pres">
      <dgm:prSet presAssocID="{76A700FD-138C-460A-B60B-0C53BF74FA4F}" presName="compNode" presStyleCnt="0"/>
      <dgm:spPr/>
    </dgm:pt>
    <dgm:pt modelId="{A4881AE4-F234-433A-AB19-728C3C912077}" type="pres">
      <dgm:prSet presAssocID="{76A700FD-138C-460A-B60B-0C53BF74FA4F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116CBC9B-D981-4EBD-9294-4C1AC7CA0164}" type="pres">
      <dgm:prSet presAssocID="{76A700FD-138C-460A-B60B-0C53BF74FA4F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8B6C26EB-8E62-4B3F-9C61-386D0112A21F}" type="pres">
      <dgm:prSet presAssocID="{76A700FD-138C-460A-B60B-0C53BF74FA4F}" presName="spaceRect" presStyleCnt="0"/>
      <dgm:spPr/>
    </dgm:pt>
    <dgm:pt modelId="{73BD5589-84E3-411C-8716-ED8376A80E3B}" type="pres">
      <dgm:prSet presAssocID="{76A700FD-138C-460A-B60B-0C53BF74FA4F}" presName="textRect" presStyleLbl="revTx" presStyleIdx="0" presStyleCnt="3">
        <dgm:presLayoutVars>
          <dgm:chMax val="1"/>
          <dgm:chPref val="1"/>
        </dgm:presLayoutVars>
      </dgm:prSet>
      <dgm:spPr/>
    </dgm:pt>
    <dgm:pt modelId="{8D0E5C7F-334A-4A2F-A777-34DDA09F1E86}" type="pres">
      <dgm:prSet presAssocID="{DD2DBD60-4C3D-4ECD-8339-55DC02CF9A37}" presName="sibTrans" presStyleCnt="0"/>
      <dgm:spPr/>
    </dgm:pt>
    <dgm:pt modelId="{63B6C3F4-3439-4A42-9DAD-CEACBEBED043}" type="pres">
      <dgm:prSet presAssocID="{AF4BBF90-690D-49DF-A8E2-131811432667}" presName="compNode" presStyleCnt="0"/>
      <dgm:spPr/>
    </dgm:pt>
    <dgm:pt modelId="{8D9E2D55-A9D5-4FF2-BD9B-01A7756CF96D}" type="pres">
      <dgm:prSet presAssocID="{AF4BBF90-690D-49DF-A8E2-131811432667}" presName="iconBgRect" presStyleLbl="bgShp" presStyleIdx="1" presStyleCnt="3" custLinFactNeighborX="2400"/>
      <dgm:spPr>
        <a:prstGeom prst="round2DiagRect">
          <a:avLst>
            <a:gd name="adj1" fmla="val 29727"/>
            <a:gd name="adj2" fmla="val 0"/>
          </a:avLst>
        </a:prstGeom>
      </dgm:spPr>
    </dgm:pt>
    <dgm:pt modelId="{A10EF6FB-1D28-4AC2-A654-AF5F80B7B207}" type="pres">
      <dgm:prSet presAssocID="{AF4BBF90-690D-49DF-A8E2-131811432667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9379DD65-A9D3-4E45-A63E-54EF13F748AC}" type="pres">
      <dgm:prSet presAssocID="{AF4BBF90-690D-49DF-A8E2-131811432667}" presName="spaceRect" presStyleCnt="0"/>
      <dgm:spPr/>
    </dgm:pt>
    <dgm:pt modelId="{7A7A45D0-5CBB-4233-A8D7-86DEB442E6C4}" type="pres">
      <dgm:prSet presAssocID="{AF4BBF90-690D-49DF-A8E2-131811432667}" presName="textRect" presStyleLbl="revTx" presStyleIdx="1" presStyleCnt="3" custLinFactNeighborX="7588" custLinFactNeighborY="550">
        <dgm:presLayoutVars>
          <dgm:chMax val="1"/>
          <dgm:chPref val="1"/>
        </dgm:presLayoutVars>
      </dgm:prSet>
      <dgm:spPr/>
    </dgm:pt>
    <dgm:pt modelId="{1351F8CD-48A2-4A9B-A58C-94A7D44B0DEF}" type="pres">
      <dgm:prSet presAssocID="{D1FCCEBE-E433-4DC8-BB1F-2D5B23056F85}" presName="sibTrans" presStyleCnt="0"/>
      <dgm:spPr/>
    </dgm:pt>
    <dgm:pt modelId="{87BFA15C-980B-46D5-831F-1A885D538E0B}" type="pres">
      <dgm:prSet presAssocID="{F60C30E7-43DB-4903-B385-F54DC4424AB4}" presName="compNode" presStyleCnt="0"/>
      <dgm:spPr/>
    </dgm:pt>
    <dgm:pt modelId="{21E97B35-985C-4BDA-859B-45BF51AA0018}" type="pres">
      <dgm:prSet presAssocID="{F60C30E7-43DB-4903-B385-F54DC4424AB4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D1B5D573-BE0B-4B0F-B4D8-E0AC1DA26398}" type="pres">
      <dgm:prSet presAssocID="{F60C30E7-43DB-4903-B385-F54DC4424AB4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eciduous tree"/>
        </a:ext>
      </dgm:extLst>
    </dgm:pt>
    <dgm:pt modelId="{43BC0D47-E4C4-4FD2-B262-5811E50BD47D}" type="pres">
      <dgm:prSet presAssocID="{F60C30E7-43DB-4903-B385-F54DC4424AB4}" presName="spaceRect" presStyleCnt="0"/>
      <dgm:spPr/>
    </dgm:pt>
    <dgm:pt modelId="{76C0D04A-CDA8-4BE9-A376-B608D02DFD85}" type="pres">
      <dgm:prSet presAssocID="{F60C30E7-43DB-4903-B385-F54DC4424AB4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A90FC520-CBAF-674D-9B67-57391A6400B1}" type="presOf" srcId="{F60C30E7-43DB-4903-B385-F54DC4424AB4}" destId="{76C0D04A-CDA8-4BE9-A376-B608D02DFD85}" srcOrd="0" destOrd="0" presId="urn:microsoft.com/office/officeart/2018/5/layout/IconLeafLabelList"/>
    <dgm:cxn modelId="{48AB6F24-F44B-F54B-A826-7EFA5A343BAF}" type="presOf" srcId="{6C0C0DAB-D842-4A47-9B7E-6015F736EC7E}" destId="{F8032912-AC4A-4781-B5B6-4CB80A1AC607}" srcOrd="0" destOrd="0" presId="urn:microsoft.com/office/officeart/2018/5/layout/IconLeafLabelList"/>
    <dgm:cxn modelId="{EEEF5C6F-7F6D-4BA5-AFE4-43B1B8A6515D}" srcId="{6C0C0DAB-D842-4A47-9B7E-6015F736EC7E}" destId="{76A700FD-138C-460A-B60B-0C53BF74FA4F}" srcOrd="0" destOrd="0" parTransId="{3BA18328-10A0-41C0-8796-AEA51ABD9653}" sibTransId="{DD2DBD60-4C3D-4ECD-8339-55DC02CF9A37}"/>
    <dgm:cxn modelId="{9E5BBC71-C99B-4B72-8844-A4EDB9A8D14B}" srcId="{6C0C0DAB-D842-4A47-9B7E-6015F736EC7E}" destId="{AF4BBF90-690D-49DF-A8E2-131811432667}" srcOrd="1" destOrd="0" parTransId="{26EC4B11-222E-4DCD-8C76-39AEFF60A1D7}" sibTransId="{D1FCCEBE-E433-4DC8-BB1F-2D5B23056F85}"/>
    <dgm:cxn modelId="{9355BC9C-29F9-8A49-BE9E-D8085CC03FA2}" type="presOf" srcId="{76A700FD-138C-460A-B60B-0C53BF74FA4F}" destId="{73BD5589-84E3-411C-8716-ED8376A80E3B}" srcOrd="0" destOrd="0" presId="urn:microsoft.com/office/officeart/2018/5/layout/IconLeafLabelList"/>
    <dgm:cxn modelId="{50B5BB9F-D6A2-5248-96C7-CB6D51982560}" type="presOf" srcId="{AF4BBF90-690D-49DF-A8E2-131811432667}" destId="{7A7A45D0-5CBB-4233-A8D7-86DEB442E6C4}" srcOrd="0" destOrd="0" presId="urn:microsoft.com/office/officeart/2018/5/layout/IconLeafLabelList"/>
    <dgm:cxn modelId="{2769CCB8-DA8F-430C-ABD3-E9412466B0FC}" srcId="{6C0C0DAB-D842-4A47-9B7E-6015F736EC7E}" destId="{F60C30E7-43DB-4903-B385-F54DC4424AB4}" srcOrd="2" destOrd="0" parTransId="{0CF1096B-3000-4F86-A79A-88CE3EFE6AEE}" sibTransId="{AC31AE20-7AE2-47FC-8257-6E8D9646AED9}"/>
    <dgm:cxn modelId="{E8393F10-5C79-AA4C-B8C5-A3DA63648EBB}" type="presParOf" srcId="{F8032912-AC4A-4781-B5B6-4CB80A1AC607}" destId="{0E24605C-BB15-48E3-B54E-3B6D002DDC5A}" srcOrd="0" destOrd="0" presId="urn:microsoft.com/office/officeart/2018/5/layout/IconLeafLabelList"/>
    <dgm:cxn modelId="{A00EBC6F-DCE1-E449-AB04-446E27DF57AA}" type="presParOf" srcId="{0E24605C-BB15-48E3-B54E-3B6D002DDC5A}" destId="{A4881AE4-F234-433A-AB19-728C3C912077}" srcOrd="0" destOrd="0" presId="urn:microsoft.com/office/officeart/2018/5/layout/IconLeafLabelList"/>
    <dgm:cxn modelId="{3873D1C4-5436-A349-A8B5-9119E5CAE1C7}" type="presParOf" srcId="{0E24605C-BB15-48E3-B54E-3B6D002DDC5A}" destId="{116CBC9B-D981-4EBD-9294-4C1AC7CA0164}" srcOrd="1" destOrd="0" presId="urn:microsoft.com/office/officeart/2018/5/layout/IconLeafLabelList"/>
    <dgm:cxn modelId="{FE760AE1-AC84-AD43-91A2-10F16B4773B8}" type="presParOf" srcId="{0E24605C-BB15-48E3-B54E-3B6D002DDC5A}" destId="{8B6C26EB-8E62-4B3F-9C61-386D0112A21F}" srcOrd="2" destOrd="0" presId="urn:microsoft.com/office/officeart/2018/5/layout/IconLeafLabelList"/>
    <dgm:cxn modelId="{1BBC9FEA-B4D4-5045-9E5E-AF0C5F052FAD}" type="presParOf" srcId="{0E24605C-BB15-48E3-B54E-3B6D002DDC5A}" destId="{73BD5589-84E3-411C-8716-ED8376A80E3B}" srcOrd="3" destOrd="0" presId="urn:microsoft.com/office/officeart/2018/5/layout/IconLeafLabelList"/>
    <dgm:cxn modelId="{F6DAE34F-A218-8D47-B859-3F2C793743D3}" type="presParOf" srcId="{F8032912-AC4A-4781-B5B6-4CB80A1AC607}" destId="{8D0E5C7F-334A-4A2F-A777-34DDA09F1E86}" srcOrd="1" destOrd="0" presId="urn:microsoft.com/office/officeart/2018/5/layout/IconLeafLabelList"/>
    <dgm:cxn modelId="{15B4DAA8-A792-7443-8AC9-EC6505DECE98}" type="presParOf" srcId="{F8032912-AC4A-4781-B5B6-4CB80A1AC607}" destId="{63B6C3F4-3439-4A42-9DAD-CEACBEBED043}" srcOrd="2" destOrd="0" presId="urn:microsoft.com/office/officeart/2018/5/layout/IconLeafLabelList"/>
    <dgm:cxn modelId="{2B1F00FB-3697-B742-9266-435DBAAF4B7F}" type="presParOf" srcId="{63B6C3F4-3439-4A42-9DAD-CEACBEBED043}" destId="{8D9E2D55-A9D5-4FF2-BD9B-01A7756CF96D}" srcOrd="0" destOrd="0" presId="urn:microsoft.com/office/officeart/2018/5/layout/IconLeafLabelList"/>
    <dgm:cxn modelId="{76247291-14D5-7F45-91BD-2DB69E2A64C4}" type="presParOf" srcId="{63B6C3F4-3439-4A42-9DAD-CEACBEBED043}" destId="{A10EF6FB-1D28-4AC2-A654-AF5F80B7B207}" srcOrd="1" destOrd="0" presId="urn:microsoft.com/office/officeart/2018/5/layout/IconLeafLabelList"/>
    <dgm:cxn modelId="{8B6E8133-B852-0143-B3D3-C9209701961B}" type="presParOf" srcId="{63B6C3F4-3439-4A42-9DAD-CEACBEBED043}" destId="{9379DD65-A9D3-4E45-A63E-54EF13F748AC}" srcOrd="2" destOrd="0" presId="urn:microsoft.com/office/officeart/2018/5/layout/IconLeafLabelList"/>
    <dgm:cxn modelId="{52A56AA0-C63F-894B-B206-A3C1B9C470D6}" type="presParOf" srcId="{63B6C3F4-3439-4A42-9DAD-CEACBEBED043}" destId="{7A7A45D0-5CBB-4233-A8D7-86DEB442E6C4}" srcOrd="3" destOrd="0" presId="urn:microsoft.com/office/officeart/2018/5/layout/IconLeafLabelList"/>
    <dgm:cxn modelId="{EBC30895-3590-704B-ACD3-2E25B2FD1031}" type="presParOf" srcId="{F8032912-AC4A-4781-B5B6-4CB80A1AC607}" destId="{1351F8CD-48A2-4A9B-A58C-94A7D44B0DEF}" srcOrd="3" destOrd="0" presId="urn:microsoft.com/office/officeart/2018/5/layout/IconLeafLabelList"/>
    <dgm:cxn modelId="{74EB7B05-E528-DD41-B1B2-CB2D2D100062}" type="presParOf" srcId="{F8032912-AC4A-4781-B5B6-4CB80A1AC607}" destId="{87BFA15C-980B-46D5-831F-1A885D538E0B}" srcOrd="4" destOrd="0" presId="urn:microsoft.com/office/officeart/2018/5/layout/IconLeafLabelList"/>
    <dgm:cxn modelId="{9DCC57ED-A266-BF4F-8B60-B8F62BC33837}" type="presParOf" srcId="{87BFA15C-980B-46D5-831F-1A885D538E0B}" destId="{21E97B35-985C-4BDA-859B-45BF51AA0018}" srcOrd="0" destOrd="0" presId="urn:microsoft.com/office/officeart/2018/5/layout/IconLeafLabelList"/>
    <dgm:cxn modelId="{D0209306-861F-A641-85E1-C6E358B1EDFD}" type="presParOf" srcId="{87BFA15C-980B-46D5-831F-1A885D538E0B}" destId="{D1B5D573-BE0B-4B0F-B4D8-E0AC1DA26398}" srcOrd="1" destOrd="0" presId="urn:microsoft.com/office/officeart/2018/5/layout/IconLeafLabelList"/>
    <dgm:cxn modelId="{666230E9-D0E0-2542-9D24-AC9E321E3132}" type="presParOf" srcId="{87BFA15C-980B-46D5-831F-1A885D538E0B}" destId="{43BC0D47-E4C4-4FD2-B262-5811E50BD47D}" srcOrd="2" destOrd="0" presId="urn:microsoft.com/office/officeart/2018/5/layout/IconLeafLabelList"/>
    <dgm:cxn modelId="{1A0089E3-5B8E-6A4F-9695-B7983578D978}" type="presParOf" srcId="{87BFA15C-980B-46D5-831F-1A885D538E0B}" destId="{76C0D04A-CDA8-4BE9-A376-B608D02DFD85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E01F21D-B305-8644-B0E3-0CA0601EC3D9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B2579FE-4D62-8A44-A1AC-B28C9B24A05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i="0"/>
            <a:t>43% say it has affected their mental health</a:t>
          </a:r>
          <a:endParaRPr lang="en-GB"/>
        </a:p>
      </dgm:t>
    </dgm:pt>
    <dgm:pt modelId="{680751F0-D76A-DD46-B535-C6F52C988606}" type="parTrans" cxnId="{BF083DBE-0495-7B45-8046-545D032798E6}">
      <dgm:prSet/>
      <dgm:spPr/>
      <dgm:t>
        <a:bodyPr/>
        <a:lstStyle/>
        <a:p>
          <a:endParaRPr lang="en-GB"/>
        </a:p>
      </dgm:t>
    </dgm:pt>
    <dgm:pt modelId="{F409B18B-2DAF-F647-BB7F-7A453F097760}" type="sibTrans" cxnId="{BF083DBE-0495-7B45-8046-545D032798E6}">
      <dgm:prSet/>
      <dgm:spPr/>
      <dgm:t>
        <a:bodyPr/>
        <a:lstStyle/>
        <a:p>
          <a:endParaRPr lang="en-GB"/>
        </a:p>
      </dgm:t>
    </dgm:pt>
    <dgm:pt modelId="{DA152A58-B7ED-244C-A75C-6655F762604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i="0"/>
            <a:t>47% say they have considered moving home</a:t>
          </a:r>
          <a:endParaRPr lang="en-GB"/>
        </a:p>
      </dgm:t>
    </dgm:pt>
    <dgm:pt modelId="{413171D0-1C97-284C-8DAE-F491A8C99B2E}" type="parTrans" cxnId="{1204B726-1990-0840-A3EB-DB14F0AF1EC6}">
      <dgm:prSet/>
      <dgm:spPr/>
      <dgm:t>
        <a:bodyPr/>
        <a:lstStyle/>
        <a:p>
          <a:endParaRPr lang="en-GB"/>
        </a:p>
      </dgm:t>
    </dgm:pt>
    <dgm:pt modelId="{E649FAB9-E4A0-9148-9AA9-202972AF8372}" type="sibTrans" cxnId="{1204B726-1990-0840-A3EB-DB14F0AF1EC6}">
      <dgm:prSet/>
      <dgm:spPr/>
      <dgm:t>
        <a:bodyPr/>
        <a:lstStyle/>
        <a:p>
          <a:endParaRPr lang="en-GB"/>
        </a:p>
      </dgm:t>
    </dgm:pt>
    <dgm:pt modelId="{72C0A972-73F2-2745-8948-FA2AA4447B5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i="0"/>
            <a:t>54% say they feel unsafe in their local area.</a:t>
          </a:r>
          <a:endParaRPr lang="en-GB"/>
        </a:p>
      </dgm:t>
    </dgm:pt>
    <dgm:pt modelId="{3A0D2594-6D7A-0641-9A8B-A2E4965B607A}" type="parTrans" cxnId="{2FEC2EDC-8E94-264A-AA05-6B0CD5EB92DB}">
      <dgm:prSet/>
      <dgm:spPr/>
      <dgm:t>
        <a:bodyPr/>
        <a:lstStyle/>
        <a:p>
          <a:endParaRPr lang="en-GB"/>
        </a:p>
      </dgm:t>
    </dgm:pt>
    <dgm:pt modelId="{C780EE9F-59E1-1343-9F08-5664434C4549}" type="sibTrans" cxnId="{2FEC2EDC-8E94-264A-AA05-6B0CD5EB92DB}">
      <dgm:prSet/>
      <dgm:spPr/>
      <dgm:t>
        <a:bodyPr/>
        <a:lstStyle/>
        <a:p>
          <a:endParaRPr lang="en-GB"/>
        </a:p>
      </dgm:t>
    </dgm:pt>
    <dgm:pt modelId="{1EA2E044-BCFF-492F-B008-254A0D486480}" type="pres">
      <dgm:prSet presAssocID="{FE01F21D-B305-8644-B0E3-0CA0601EC3D9}" presName="root" presStyleCnt="0">
        <dgm:presLayoutVars>
          <dgm:dir/>
          <dgm:resizeHandles val="exact"/>
        </dgm:presLayoutVars>
      </dgm:prSet>
      <dgm:spPr/>
    </dgm:pt>
    <dgm:pt modelId="{7E94057B-66D0-43A7-A539-81B9BEFCF9D6}" type="pres">
      <dgm:prSet presAssocID="{7B2579FE-4D62-8A44-A1AC-B28C9B24A05D}" presName="compNode" presStyleCnt="0"/>
      <dgm:spPr/>
    </dgm:pt>
    <dgm:pt modelId="{844B61AB-A3F4-4D97-A68D-92AF7597F55F}" type="pres">
      <dgm:prSet presAssocID="{7B2579FE-4D62-8A44-A1AC-B28C9B24A05D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B774CC75-F6F3-4E1F-B59E-A2A917DCF68E}" type="pres">
      <dgm:prSet presAssocID="{7B2579FE-4D62-8A44-A1AC-B28C9B24A05D}" presName="spaceRect" presStyleCnt="0"/>
      <dgm:spPr/>
    </dgm:pt>
    <dgm:pt modelId="{FE02D82A-05E1-44C9-BB70-9F552CE721E1}" type="pres">
      <dgm:prSet presAssocID="{7B2579FE-4D62-8A44-A1AC-B28C9B24A05D}" presName="textRect" presStyleLbl="revTx" presStyleIdx="0" presStyleCnt="3">
        <dgm:presLayoutVars>
          <dgm:chMax val="1"/>
          <dgm:chPref val="1"/>
        </dgm:presLayoutVars>
      </dgm:prSet>
      <dgm:spPr/>
    </dgm:pt>
    <dgm:pt modelId="{71E09ABF-B4EB-46CB-9326-406E5479EB19}" type="pres">
      <dgm:prSet presAssocID="{F409B18B-2DAF-F647-BB7F-7A453F097760}" presName="sibTrans" presStyleCnt="0"/>
      <dgm:spPr/>
    </dgm:pt>
    <dgm:pt modelId="{85F26CB4-8FE7-41C6-8D9A-381B987935C8}" type="pres">
      <dgm:prSet presAssocID="{DA152A58-B7ED-244C-A75C-6655F7626048}" presName="compNode" presStyleCnt="0"/>
      <dgm:spPr/>
    </dgm:pt>
    <dgm:pt modelId="{E8F0D7DF-CA26-4B22-9052-420F08E1F2F2}" type="pres">
      <dgm:prSet presAssocID="{DA152A58-B7ED-244C-A75C-6655F762604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ouse"/>
        </a:ext>
      </dgm:extLst>
    </dgm:pt>
    <dgm:pt modelId="{F16A13CC-BD01-4F31-BC53-0598D4FA5AE9}" type="pres">
      <dgm:prSet presAssocID="{DA152A58-B7ED-244C-A75C-6655F7626048}" presName="spaceRect" presStyleCnt="0"/>
      <dgm:spPr/>
    </dgm:pt>
    <dgm:pt modelId="{3D793E98-D99F-413B-B348-44CAF5027E7F}" type="pres">
      <dgm:prSet presAssocID="{DA152A58-B7ED-244C-A75C-6655F7626048}" presName="textRect" presStyleLbl="revTx" presStyleIdx="1" presStyleCnt="3">
        <dgm:presLayoutVars>
          <dgm:chMax val="1"/>
          <dgm:chPref val="1"/>
        </dgm:presLayoutVars>
      </dgm:prSet>
      <dgm:spPr/>
    </dgm:pt>
    <dgm:pt modelId="{22A28AFD-004A-486A-88E8-59B85C186D25}" type="pres">
      <dgm:prSet presAssocID="{E649FAB9-E4A0-9148-9AA9-202972AF8372}" presName="sibTrans" presStyleCnt="0"/>
      <dgm:spPr/>
    </dgm:pt>
    <dgm:pt modelId="{F440AE63-398B-453C-B52A-364E64061D92}" type="pres">
      <dgm:prSet presAssocID="{72C0A972-73F2-2745-8948-FA2AA4447B50}" presName="compNode" presStyleCnt="0"/>
      <dgm:spPr/>
    </dgm:pt>
    <dgm:pt modelId="{F840CB25-C461-4796-8219-EFC6957115BB}" type="pres">
      <dgm:prSet presAssocID="{72C0A972-73F2-2745-8948-FA2AA4447B5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nfused Person"/>
        </a:ext>
      </dgm:extLst>
    </dgm:pt>
    <dgm:pt modelId="{CE222EC4-D1FA-4C5A-B9AF-EC43CDA11102}" type="pres">
      <dgm:prSet presAssocID="{72C0A972-73F2-2745-8948-FA2AA4447B50}" presName="spaceRect" presStyleCnt="0"/>
      <dgm:spPr/>
    </dgm:pt>
    <dgm:pt modelId="{03308176-5F6B-4264-9A25-D11C4C43C92D}" type="pres">
      <dgm:prSet presAssocID="{72C0A972-73F2-2745-8948-FA2AA4447B50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8A3B4A0C-E8E0-2548-B68E-28DA4AA5982A}" type="presOf" srcId="{7B2579FE-4D62-8A44-A1AC-B28C9B24A05D}" destId="{FE02D82A-05E1-44C9-BB70-9F552CE721E1}" srcOrd="0" destOrd="0" presId="urn:microsoft.com/office/officeart/2018/2/layout/IconLabelList"/>
    <dgm:cxn modelId="{1204B726-1990-0840-A3EB-DB14F0AF1EC6}" srcId="{FE01F21D-B305-8644-B0E3-0CA0601EC3D9}" destId="{DA152A58-B7ED-244C-A75C-6655F7626048}" srcOrd="1" destOrd="0" parTransId="{413171D0-1C97-284C-8DAE-F491A8C99B2E}" sibTransId="{E649FAB9-E4A0-9148-9AA9-202972AF8372}"/>
    <dgm:cxn modelId="{F13BAF36-6AF5-9A49-98B8-E8905EA0A60E}" type="presOf" srcId="{FE01F21D-B305-8644-B0E3-0CA0601EC3D9}" destId="{1EA2E044-BCFF-492F-B008-254A0D486480}" srcOrd="0" destOrd="0" presId="urn:microsoft.com/office/officeart/2018/2/layout/IconLabelList"/>
    <dgm:cxn modelId="{58B672AC-8BF0-BB4D-AC0C-5CF33B13667F}" type="presOf" srcId="{72C0A972-73F2-2745-8948-FA2AA4447B50}" destId="{03308176-5F6B-4264-9A25-D11C4C43C92D}" srcOrd="0" destOrd="0" presId="urn:microsoft.com/office/officeart/2018/2/layout/IconLabelList"/>
    <dgm:cxn modelId="{BF083DBE-0495-7B45-8046-545D032798E6}" srcId="{FE01F21D-B305-8644-B0E3-0CA0601EC3D9}" destId="{7B2579FE-4D62-8A44-A1AC-B28C9B24A05D}" srcOrd="0" destOrd="0" parTransId="{680751F0-D76A-DD46-B535-C6F52C988606}" sibTransId="{F409B18B-2DAF-F647-BB7F-7A453F097760}"/>
    <dgm:cxn modelId="{03BDFED1-BD7D-BF4F-98B6-BE60EFEB49B1}" type="presOf" srcId="{DA152A58-B7ED-244C-A75C-6655F7626048}" destId="{3D793E98-D99F-413B-B348-44CAF5027E7F}" srcOrd="0" destOrd="0" presId="urn:microsoft.com/office/officeart/2018/2/layout/IconLabelList"/>
    <dgm:cxn modelId="{2FEC2EDC-8E94-264A-AA05-6B0CD5EB92DB}" srcId="{FE01F21D-B305-8644-B0E3-0CA0601EC3D9}" destId="{72C0A972-73F2-2745-8948-FA2AA4447B50}" srcOrd="2" destOrd="0" parTransId="{3A0D2594-6D7A-0641-9A8B-A2E4965B607A}" sibTransId="{C780EE9F-59E1-1343-9F08-5664434C4549}"/>
    <dgm:cxn modelId="{D1D2D4B6-A567-D04F-9509-1273EA617156}" type="presParOf" srcId="{1EA2E044-BCFF-492F-B008-254A0D486480}" destId="{7E94057B-66D0-43A7-A539-81B9BEFCF9D6}" srcOrd="0" destOrd="0" presId="urn:microsoft.com/office/officeart/2018/2/layout/IconLabelList"/>
    <dgm:cxn modelId="{6A8047B5-922F-BE49-97A5-F3D57FB2A1C3}" type="presParOf" srcId="{7E94057B-66D0-43A7-A539-81B9BEFCF9D6}" destId="{844B61AB-A3F4-4D97-A68D-92AF7597F55F}" srcOrd="0" destOrd="0" presId="urn:microsoft.com/office/officeart/2018/2/layout/IconLabelList"/>
    <dgm:cxn modelId="{76C4EDC4-9097-AE4A-A881-1F8CD1138D81}" type="presParOf" srcId="{7E94057B-66D0-43A7-A539-81B9BEFCF9D6}" destId="{B774CC75-F6F3-4E1F-B59E-A2A917DCF68E}" srcOrd="1" destOrd="0" presId="urn:microsoft.com/office/officeart/2018/2/layout/IconLabelList"/>
    <dgm:cxn modelId="{49B53351-F6E1-0C46-8034-699C0B8496F1}" type="presParOf" srcId="{7E94057B-66D0-43A7-A539-81B9BEFCF9D6}" destId="{FE02D82A-05E1-44C9-BB70-9F552CE721E1}" srcOrd="2" destOrd="0" presId="urn:microsoft.com/office/officeart/2018/2/layout/IconLabelList"/>
    <dgm:cxn modelId="{A9B2BC6B-C6C8-8F48-967F-CCB6A1B73B88}" type="presParOf" srcId="{1EA2E044-BCFF-492F-B008-254A0D486480}" destId="{71E09ABF-B4EB-46CB-9326-406E5479EB19}" srcOrd="1" destOrd="0" presId="urn:microsoft.com/office/officeart/2018/2/layout/IconLabelList"/>
    <dgm:cxn modelId="{1AE8007E-239B-414C-ABC8-CD959C0B212C}" type="presParOf" srcId="{1EA2E044-BCFF-492F-B008-254A0D486480}" destId="{85F26CB4-8FE7-41C6-8D9A-381B987935C8}" srcOrd="2" destOrd="0" presId="urn:microsoft.com/office/officeart/2018/2/layout/IconLabelList"/>
    <dgm:cxn modelId="{803CFC63-787F-5D48-A3F2-6364B816BBEE}" type="presParOf" srcId="{85F26CB4-8FE7-41C6-8D9A-381B987935C8}" destId="{E8F0D7DF-CA26-4B22-9052-420F08E1F2F2}" srcOrd="0" destOrd="0" presId="urn:microsoft.com/office/officeart/2018/2/layout/IconLabelList"/>
    <dgm:cxn modelId="{DB95CD41-A7A2-6A4B-8C8D-3C6A62984CD3}" type="presParOf" srcId="{85F26CB4-8FE7-41C6-8D9A-381B987935C8}" destId="{F16A13CC-BD01-4F31-BC53-0598D4FA5AE9}" srcOrd="1" destOrd="0" presId="urn:microsoft.com/office/officeart/2018/2/layout/IconLabelList"/>
    <dgm:cxn modelId="{6CBF44E8-CA88-1449-AD48-1AC7871A35F3}" type="presParOf" srcId="{85F26CB4-8FE7-41C6-8D9A-381B987935C8}" destId="{3D793E98-D99F-413B-B348-44CAF5027E7F}" srcOrd="2" destOrd="0" presId="urn:microsoft.com/office/officeart/2018/2/layout/IconLabelList"/>
    <dgm:cxn modelId="{63DEEB01-1347-DC46-A44F-5B6C2F56191E}" type="presParOf" srcId="{1EA2E044-BCFF-492F-B008-254A0D486480}" destId="{22A28AFD-004A-486A-88E8-59B85C186D25}" srcOrd="3" destOrd="0" presId="urn:microsoft.com/office/officeart/2018/2/layout/IconLabelList"/>
    <dgm:cxn modelId="{C0A71935-35CE-304A-94CC-03A10B2D443E}" type="presParOf" srcId="{1EA2E044-BCFF-492F-B008-254A0D486480}" destId="{F440AE63-398B-453C-B52A-364E64061D92}" srcOrd="4" destOrd="0" presId="urn:microsoft.com/office/officeart/2018/2/layout/IconLabelList"/>
    <dgm:cxn modelId="{765EAAAF-2247-D842-80D4-DA90AA59F3BE}" type="presParOf" srcId="{F440AE63-398B-453C-B52A-364E64061D92}" destId="{F840CB25-C461-4796-8219-EFC6957115BB}" srcOrd="0" destOrd="0" presId="urn:microsoft.com/office/officeart/2018/2/layout/IconLabelList"/>
    <dgm:cxn modelId="{508BB857-B508-7245-8900-18A9808951F3}" type="presParOf" srcId="{F440AE63-398B-453C-B52A-364E64061D92}" destId="{CE222EC4-D1FA-4C5A-B9AF-EC43CDA11102}" srcOrd="1" destOrd="0" presId="urn:microsoft.com/office/officeart/2018/2/layout/IconLabelList"/>
    <dgm:cxn modelId="{963EAC2F-95B1-F94D-86B0-25F0C182E677}" type="presParOf" srcId="{F440AE63-398B-453C-B52A-364E64061D92}" destId="{03308176-5F6B-4264-9A25-D11C4C43C92D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361CCD3-119E-4636-9558-F0FD760D0911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84AB4B9A-B264-4A42-B43A-ED9ACFB055AC}">
      <dgm:prSet/>
      <dgm:spPr>
        <a:solidFill>
          <a:schemeClr val="accent6"/>
        </a:solidFill>
      </dgm:spPr>
      <dgm:t>
        <a:bodyPr/>
        <a:lstStyle/>
        <a:p>
          <a:r>
            <a:rPr lang="en-GB" b="1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Many police forces face budget constraints which leads to fewer officers on the streets patrolling being able to prevent anti-social behaviour.</a:t>
          </a:r>
          <a:endParaRPr lang="en-US" b="1" dirty="0"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6B3C3E9A-FF67-4CA8-9C97-652F5E0E20D6}" type="parTrans" cxnId="{736F30D4-B90F-40B3-BB7A-79C0E1299A67}">
      <dgm:prSet/>
      <dgm:spPr/>
      <dgm:t>
        <a:bodyPr/>
        <a:lstStyle/>
        <a:p>
          <a:endParaRPr lang="en-US"/>
        </a:p>
      </dgm:t>
    </dgm:pt>
    <dgm:pt modelId="{A6314B98-E40F-4DC1-8FD5-567C24A30035}" type="sibTrans" cxnId="{736F30D4-B90F-40B3-BB7A-79C0E1299A67}">
      <dgm:prSet/>
      <dgm:spPr/>
      <dgm:t>
        <a:bodyPr/>
        <a:lstStyle/>
        <a:p>
          <a:endParaRPr lang="en-US"/>
        </a:p>
      </dgm:t>
    </dgm:pt>
    <dgm:pt modelId="{40A9648E-CC8A-4523-8DD0-4CF37D91B96F}">
      <dgm:prSet/>
      <dgm:spPr>
        <a:solidFill>
          <a:schemeClr val="accent5"/>
        </a:solidFill>
      </dgm:spPr>
      <dgm:t>
        <a:bodyPr/>
        <a:lstStyle/>
        <a:p>
          <a:r>
            <a:rPr lang="en-GB" b="1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Serious crimes are prioritised over anti-social behaviour so resolving the anti-social behaviour isn’t done as rapidly as communities would like.</a:t>
          </a:r>
          <a:endParaRPr lang="en-US" b="1" dirty="0"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F5F4A525-752D-4EAF-913B-69A7AA7FD7CE}" type="parTrans" cxnId="{BF039814-50BC-463E-8880-2156BF4B6B3E}">
      <dgm:prSet/>
      <dgm:spPr/>
      <dgm:t>
        <a:bodyPr/>
        <a:lstStyle/>
        <a:p>
          <a:endParaRPr lang="en-US"/>
        </a:p>
      </dgm:t>
    </dgm:pt>
    <dgm:pt modelId="{4E358CC6-A573-49B4-9325-134C9C0221D1}" type="sibTrans" cxnId="{BF039814-50BC-463E-8880-2156BF4B6B3E}">
      <dgm:prSet/>
      <dgm:spPr/>
      <dgm:t>
        <a:bodyPr/>
        <a:lstStyle/>
        <a:p>
          <a:endParaRPr lang="en-US"/>
        </a:p>
      </dgm:t>
    </dgm:pt>
    <dgm:pt modelId="{ACF6AF4D-5ED3-4A79-A967-B9E5AEFB2606}">
      <dgm:prSet custT="1"/>
      <dgm:spPr>
        <a:solidFill>
          <a:schemeClr val="accent6"/>
        </a:solidFill>
      </dgm:spPr>
      <dgm:t>
        <a:bodyPr/>
        <a:lstStyle/>
        <a:p>
          <a:r>
            <a:rPr lang="en-GB" sz="2000" b="1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Anti-social behaviour is often partnered between the police and local agencies, e.g. local councils.</a:t>
          </a:r>
          <a:endParaRPr lang="en-US" sz="2000" b="1" dirty="0"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A3083945-CCE8-41D8-833F-570EFBB07668}" type="parTrans" cxnId="{CE5DA472-3834-4D75-B594-999ED8510BE8}">
      <dgm:prSet/>
      <dgm:spPr/>
      <dgm:t>
        <a:bodyPr/>
        <a:lstStyle/>
        <a:p>
          <a:endParaRPr lang="en-US"/>
        </a:p>
      </dgm:t>
    </dgm:pt>
    <dgm:pt modelId="{2B030FC4-DA32-4666-8660-EFD27E87EC2B}" type="sibTrans" cxnId="{CE5DA472-3834-4D75-B594-999ED8510BE8}">
      <dgm:prSet/>
      <dgm:spPr/>
      <dgm:t>
        <a:bodyPr/>
        <a:lstStyle/>
        <a:p>
          <a:endParaRPr lang="en-US"/>
        </a:p>
      </dgm:t>
    </dgm:pt>
    <dgm:pt modelId="{CB37CB32-3867-4965-9E9F-290052A3D12A}">
      <dgm:prSet custT="1"/>
      <dgm:spPr>
        <a:solidFill>
          <a:schemeClr val="accent5"/>
        </a:solidFill>
      </dgm:spPr>
      <dgm:t>
        <a:bodyPr/>
        <a:lstStyle/>
        <a:p>
          <a:r>
            <a:rPr lang="en-GB" sz="2000" b="1" dirty="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There is already a level of mistrust in the police force in some communities.</a:t>
          </a:r>
          <a:endParaRPr lang="en-US" sz="2000" b="1" dirty="0">
            <a:solidFill>
              <a:schemeClr val="bg1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1B8B9591-4CB4-4B15-8297-6AC2E6D5331C}" type="parTrans" cxnId="{B93E5DA6-AC46-4EA2-BC83-8F388FD7DC90}">
      <dgm:prSet/>
      <dgm:spPr/>
      <dgm:t>
        <a:bodyPr/>
        <a:lstStyle/>
        <a:p>
          <a:endParaRPr lang="en-US"/>
        </a:p>
      </dgm:t>
    </dgm:pt>
    <dgm:pt modelId="{2195D065-EF91-4083-93DA-CF6BA9DA4805}" type="sibTrans" cxnId="{B93E5DA6-AC46-4EA2-BC83-8F388FD7DC90}">
      <dgm:prSet/>
      <dgm:spPr/>
      <dgm:t>
        <a:bodyPr/>
        <a:lstStyle/>
        <a:p>
          <a:endParaRPr lang="en-US"/>
        </a:p>
      </dgm:t>
    </dgm:pt>
    <dgm:pt modelId="{3BB941AB-67DB-E743-A3F0-DD9A227AB578}" type="pres">
      <dgm:prSet presAssocID="{7361CCD3-119E-4636-9558-F0FD760D0911}" presName="linear" presStyleCnt="0">
        <dgm:presLayoutVars>
          <dgm:animLvl val="lvl"/>
          <dgm:resizeHandles val="exact"/>
        </dgm:presLayoutVars>
      </dgm:prSet>
      <dgm:spPr/>
    </dgm:pt>
    <dgm:pt modelId="{AEC72E4B-6251-9B4B-A8E0-D9021D280DAD}" type="pres">
      <dgm:prSet presAssocID="{84AB4B9A-B264-4A42-B43A-ED9ACFB055AC}" presName="parentText" presStyleLbl="node1" presStyleIdx="0" presStyleCnt="4" custLinFactY="-611" custLinFactNeighborY="-100000">
        <dgm:presLayoutVars>
          <dgm:chMax val="0"/>
          <dgm:bulletEnabled val="1"/>
        </dgm:presLayoutVars>
      </dgm:prSet>
      <dgm:spPr/>
    </dgm:pt>
    <dgm:pt modelId="{91070BBD-C95B-0F46-B408-391F74BA6F87}" type="pres">
      <dgm:prSet presAssocID="{A6314B98-E40F-4DC1-8FD5-567C24A30035}" presName="spacer" presStyleCnt="0"/>
      <dgm:spPr/>
    </dgm:pt>
    <dgm:pt modelId="{C9034C7E-D0B4-7B42-9018-5A6C1C932CEA}" type="pres">
      <dgm:prSet presAssocID="{40A9648E-CC8A-4523-8DD0-4CF37D91B96F}" presName="parentText" presStyleLbl="node1" presStyleIdx="1" presStyleCnt="4" custLinFactNeighborX="-14653" custLinFactNeighborY="-59640">
        <dgm:presLayoutVars>
          <dgm:chMax val="0"/>
          <dgm:bulletEnabled val="1"/>
        </dgm:presLayoutVars>
      </dgm:prSet>
      <dgm:spPr/>
    </dgm:pt>
    <dgm:pt modelId="{0E5374DC-4B5C-2F42-9972-4FAA6EF6F575}" type="pres">
      <dgm:prSet presAssocID="{4E358CC6-A573-49B4-9325-134C9C0221D1}" presName="spacer" presStyleCnt="0"/>
      <dgm:spPr/>
    </dgm:pt>
    <dgm:pt modelId="{2F77A034-2816-EE45-92BB-D2386FC15144}" type="pres">
      <dgm:prSet presAssocID="{ACF6AF4D-5ED3-4A79-A967-B9E5AEFB2606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D5C89D71-9C3D-934B-BFDD-521888BBFEEE}" type="pres">
      <dgm:prSet presAssocID="{2B030FC4-DA32-4666-8660-EFD27E87EC2B}" presName="spacer" presStyleCnt="0"/>
      <dgm:spPr/>
    </dgm:pt>
    <dgm:pt modelId="{EF62003E-2C16-3F4C-85A8-09C32233226E}" type="pres">
      <dgm:prSet presAssocID="{CB37CB32-3867-4965-9E9F-290052A3D12A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BF039814-50BC-463E-8880-2156BF4B6B3E}" srcId="{7361CCD3-119E-4636-9558-F0FD760D0911}" destId="{40A9648E-CC8A-4523-8DD0-4CF37D91B96F}" srcOrd="1" destOrd="0" parTransId="{F5F4A525-752D-4EAF-913B-69A7AA7FD7CE}" sibTransId="{4E358CC6-A573-49B4-9325-134C9C0221D1}"/>
    <dgm:cxn modelId="{E6EF7937-BED6-084E-850E-03946103F153}" type="presOf" srcId="{7361CCD3-119E-4636-9558-F0FD760D0911}" destId="{3BB941AB-67DB-E743-A3F0-DD9A227AB578}" srcOrd="0" destOrd="0" presId="urn:microsoft.com/office/officeart/2005/8/layout/vList2"/>
    <dgm:cxn modelId="{D12D1067-6B58-7542-92CD-E18E11557FFD}" type="presOf" srcId="{CB37CB32-3867-4965-9E9F-290052A3D12A}" destId="{EF62003E-2C16-3F4C-85A8-09C32233226E}" srcOrd="0" destOrd="0" presId="urn:microsoft.com/office/officeart/2005/8/layout/vList2"/>
    <dgm:cxn modelId="{F9681B67-302E-0340-B164-9E5E129575E5}" type="presOf" srcId="{84AB4B9A-B264-4A42-B43A-ED9ACFB055AC}" destId="{AEC72E4B-6251-9B4B-A8E0-D9021D280DAD}" srcOrd="0" destOrd="0" presId="urn:microsoft.com/office/officeart/2005/8/layout/vList2"/>
    <dgm:cxn modelId="{CE5DA472-3834-4D75-B594-999ED8510BE8}" srcId="{7361CCD3-119E-4636-9558-F0FD760D0911}" destId="{ACF6AF4D-5ED3-4A79-A967-B9E5AEFB2606}" srcOrd="2" destOrd="0" parTransId="{A3083945-CCE8-41D8-833F-570EFBB07668}" sibTransId="{2B030FC4-DA32-4666-8660-EFD27E87EC2B}"/>
    <dgm:cxn modelId="{27F9F29C-B868-CF45-A567-02AB2431F436}" type="presOf" srcId="{ACF6AF4D-5ED3-4A79-A967-B9E5AEFB2606}" destId="{2F77A034-2816-EE45-92BB-D2386FC15144}" srcOrd="0" destOrd="0" presId="urn:microsoft.com/office/officeart/2005/8/layout/vList2"/>
    <dgm:cxn modelId="{B93E5DA6-AC46-4EA2-BC83-8F388FD7DC90}" srcId="{7361CCD3-119E-4636-9558-F0FD760D0911}" destId="{CB37CB32-3867-4965-9E9F-290052A3D12A}" srcOrd="3" destOrd="0" parTransId="{1B8B9591-4CB4-4B15-8297-6AC2E6D5331C}" sibTransId="{2195D065-EF91-4083-93DA-CF6BA9DA4805}"/>
    <dgm:cxn modelId="{B2835CAA-00C4-3A47-A8F7-5FBBE81BC9A1}" type="presOf" srcId="{40A9648E-CC8A-4523-8DD0-4CF37D91B96F}" destId="{C9034C7E-D0B4-7B42-9018-5A6C1C932CEA}" srcOrd="0" destOrd="0" presId="urn:microsoft.com/office/officeart/2005/8/layout/vList2"/>
    <dgm:cxn modelId="{736F30D4-B90F-40B3-BB7A-79C0E1299A67}" srcId="{7361CCD3-119E-4636-9558-F0FD760D0911}" destId="{84AB4B9A-B264-4A42-B43A-ED9ACFB055AC}" srcOrd="0" destOrd="0" parTransId="{6B3C3E9A-FF67-4CA8-9C97-652F5E0E20D6}" sibTransId="{A6314B98-E40F-4DC1-8FD5-567C24A30035}"/>
    <dgm:cxn modelId="{35AA3D5E-A970-D04D-9445-C6668492B98C}" type="presParOf" srcId="{3BB941AB-67DB-E743-A3F0-DD9A227AB578}" destId="{AEC72E4B-6251-9B4B-A8E0-D9021D280DAD}" srcOrd="0" destOrd="0" presId="urn:microsoft.com/office/officeart/2005/8/layout/vList2"/>
    <dgm:cxn modelId="{FF76D0DC-2679-8F46-AA40-4B463B62DA3D}" type="presParOf" srcId="{3BB941AB-67DB-E743-A3F0-DD9A227AB578}" destId="{91070BBD-C95B-0F46-B408-391F74BA6F87}" srcOrd="1" destOrd="0" presId="urn:microsoft.com/office/officeart/2005/8/layout/vList2"/>
    <dgm:cxn modelId="{F6288A1B-294E-9A40-9139-432AF70244DD}" type="presParOf" srcId="{3BB941AB-67DB-E743-A3F0-DD9A227AB578}" destId="{C9034C7E-D0B4-7B42-9018-5A6C1C932CEA}" srcOrd="2" destOrd="0" presId="urn:microsoft.com/office/officeart/2005/8/layout/vList2"/>
    <dgm:cxn modelId="{ADA48E7D-D30A-F645-8CD6-A6F8E952F16B}" type="presParOf" srcId="{3BB941AB-67DB-E743-A3F0-DD9A227AB578}" destId="{0E5374DC-4B5C-2F42-9972-4FAA6EF6F575}" srcOrd="3" destOrd="0" presId="urn:microsoft.com/office/officeart/2005/8/layout/vList2"/>
    <dgm:cxn modelId="{49D559F3-E831-A042-9E55-D6EEA0A7C9E2}" type="presParOf" srcId="{3BB941AB-67DB-E743-A3F0-DD9A227AB578}" destId="{2F77A034-2816-EE45-92BB-D2386FC15144}" srcOrd="4" destOrd="0" presId="urn:microsoft.com/office/officeart/2005/8/layout/vList2"/>
    <dgm:cxn modelId="{2C85D4DA-F7C6-6848-82BE-45B9D98EF9CC}" type="presParOf" srcId="{3BB941AB-67DB-E743-A3F0-DD9A227AB578}" destId="{D5C89D71-9C3D-934B-BFDD-521888BBFEEE}" srcOrd="5" destOrd="0" presId="urn:microsoft.com/office/officeart/2005/8/layout/vList2"/>
    <dgm:cxn modelId="{9BF912EA-5909-AC44-8AC6-BC791B5E6D42}" type="presParOf" srcId="{3BB941AB-67DB-E743-A3F0-DD9A227AB578}" destId="{EF62003E-2C16-3F4C-85A8-09C32233226E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05C98F8-5B17-4431-8A7E-C62CA13327AE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89AB21A9-ED1C-441F-80A9-11C807F2E6DB}">
      <dgm:prSet/>
      <dgm:spPr>
        <a:solidFill>
          <a:schemeClr val="accent6"/>
        </a:solidFill>
      </dgm:spPr>
      <dgm:t>
        <a:bodyPr/>
        <a:lstStyle/>
        <a:p>
          <a:r>
            <a:rPr lang="en-GB" b="1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A report by </a:t>
          </a:r>
          <a:r>
            <a:rPr lang="en-GB" b="1" i="0" u="none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His Majesty’s Inspectorate of Constabulary and Fire &amp; Rescue Services (</a:t>
          </a:r>
          <a:r>
            <a:rPr lang="en-GB" b="1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HMICFRS) found good examples of where the police are working hard, using problem-solving approaches to tackle anti-social behaviour.</a:t>
          </a:r>
          <a:endParaRPr lang="en-US" b="1" dirty="0"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1598A5B7-3735-45F7-874E-FFFAEC3A9E7C}" type="parTrans" cxnId="{9E91C496-E384-404E-A066-BDDB2A6ABABD}">
      <dgm:prSet/>
      <dgm:spPr/>
      <dgm:t>
        <a:bodyPr/>
        <a:lstStyle/>
        <a:p>
          <a:endParaRPr lang="en-US"/>
        </a:p>
      </dgm:t>
    </dgm:pt>
    <dgm:pt modelId="{0A1C423A-6BE7-48EB-B013-A0F1241BC0B5}" type="sibTrans" cxnId="{9E91C496-E384-404E-A066-BDDB2A6ABABD}">
      <dgm:prSet/>
      <dgm:spPr/>
      <dgm:t>
        <a:bodyPr/>
        <a:lstStyle/>
        <a:p>
          <a:endParaRPr lang="en-US"/>
        </a:p>
      </dgm:t>
    </dgm:pt>
    <dgm:pt modelId="{0FE6AF28-27A0-477D-890F-F9EF5CB78CFF}">
      <dgm:prSet/>
      <dgm:spPr>
        <a:solidFill>
          <a:schemeClr val="accent5"/>
        </a:solidFill>
      </dgm:spPr>
      <dgm:t>
        <a:bodyPr/>
        <a:lstStyle/>
        <a:p>
          <a:r>
            <a:rPr lang="en-GB" b="1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Many cases the report found that the commitment to tackling anti-social behaviour was undermined due to difficulties in sharing data which was caused by inadequate IT systems and a lack of analytical expertise to help better understand and tackle the problems.</a:t>
          </a:r>
          <a:endParaRPr lang="en-US" b="1" dirty="0"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gm:t>
    </dgm:pt>
    <dgm:pt modelId="{0B235F2B-D2C0-4DA0-97F9-942ABAC6030D}" type="parTrans" cxnId="{702D2372-0EC4-495E-A73A-238DF633499B}">
      <dgm:prSet/>
      <dgm:spPr/>
      <dgm:t>
        <a:bodyPr/>
        <a:lstStyle/>
        <a:p>
          <a:endParaRPr lang="en-US"/>
        </a:p>
      </dgm:t>
    </dgm:pt>
    <dgm:pt modelId="{847433AE-5A59-4ED4-A0F1-857864736F2B}" type="sibTrans" cxnId="{702D2372-0EC4-495E-A73A-238DF633499B}">
      <dgm:prSet/>
      <dgm:spPr/>
      <dgm:t>
        <a:bodyPr/>
        <a:lstStyle/>
        <a:p>
          <a:endParaRPr lang="en-US"/>
        </a:p>
      </dgm:t>
    </dgm:pt>
    <dgm:pt modelId="{08F10240-86CC-2140-9390-DBA34E3A7F14}" type="pres">
      <dgm:prSet presAssocID="{305C98F8-5B17-4431-8A7E-C62CA13327AE}" presName="linear" presStyleCnt="0">
        <dgm:presLayoutVars>
          <dgm:animLvl val="lvl"/>
          <dgm:resizeHandles val="exact"/>
        </dgm:presLayoutVars>
      </dgm:prSet>
      <dgm:spPr/>
    </dgm:pt>
    <dgm:pt modelId="{606DB701-A069-AF46-8CF6-A9CBA030F55B}" type="pres">
      <dgm:prSet presAssocID="{89AB21A9-ED1C-441F-80A9-11C807F2E6DB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EE03E65A-41A5-C941-9B81-AAF962924076}" type="pres">
      <dgm:prSet presAssocID="{0A1C423A-6BE7-48EB-B013-A0F1241BC0B5}" presName="spacer" presStyleCnt="0"/>
      <dgm:spPr/>
    </dgm:pt>
    <dgm:pt modelId="{57FA251E-326E-9746-913B-D4EFFDE2D832}" type="pres">
      <dgm:prSet presAssocID="{0FE6AF28-27A0-477D-890F-F9EF5CB78CFF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9761FC15-7BA9-824F-AE4C-9BC73A94D27C}" type="presOf" srcId="{305C98F8-5B17-4431-8A7E-C62CA13327AE}" destId="{08F10240-86CC-2140-9390-DBA34E3A7F14}" srcOrd="0" destOrd="0" presId="urn:microsoft.com/office/officeart/2005/8/layout/vList2"/>
    <dgm:cxn modelId="{702D2372-0EC4-495E-A73A-238DF633499B}" srcId="{305C98F8-5B17-4431-8A7E-C62CA13327AE}" destId="{0FE6AF28-27A0-477D-890F-F9EF5CB78CFF}" srcOrd="1" destOrd="0" parTransId="{0B235F2B-D2C0-4DA0-97F9-942ABAC6030D}" sibTransId="{847433AE-5A59-4ED4-A0F1-857864736F2B}"/>
    <dgm:cxn modelId="{E6BAEB73-6706-2648-8141-82685BB83F60}" type="presOf" srcId="{89AB21A9-ED1C-441F-80A9-11C807F2E6DB}" destId="{606DB701-A069-AF46-8CF6-A9CBA030F55B}" srcOrd="0" destOrd="0" presId="urn:microsoft.com/office/officeart/2005/8/layout/vList2"/>
    <dgm:cxn modelId="{C4BC4C8B-7B6C-6744-A259-68724525A9A2}" type="presOf" srcId="{0FE6AF28-27A0-477D-890F-F9EF5CB78CFF}" destId="{57FA251E-326E-9746-913B-D4EFFDE2D832}" srcOrd="0" destOrd="0" presId="urn:microsoft.com/office/officeart/2005/8/layout/vList2"/>
    <dgm:cxn modelId="{9E91C496-E384-404E-A066-BDDB2A6ABABD}" srcId="{305C98F8-5B17-4431-8A7E-C62CA13327AE}" destId="{89AB21A9-ED1C-441F-80A9-11C807F2E6DB}" srcOrd="0" destOrd="0" parTransId="{1598A5B7-3735-45F7-874E-FFFAEC3A9E7C}" sibTransId="{0A1C423A-6BE7-48EB-B013-A0F1241BC0B5}"/>
    <dgm:cxn modelId="{0E3F6EC1-5AA0-8E4A-A48C-4D5FC49D80E8}" type="presParOf" srcId="{08F10240-86CC-2140-9390-DBA34E3A7F14}" destId="{606DB701-A069-AF46-8CF6-A9CBA030F55B}" srcOrd="0" destOrd="0" presId="urn:microsoft.com/office/officeart/2005/8/layout/vList2"/>
    <dgm:cxn modelId="{B2717006-1559-864B-A666-004E57AF15CE}" type="presParOf" srcId="{08F10240-86CC-2140-9390-DBA34E3A7F14}" destId="{EE03E65A-41A5-C941-9B81-AAF962924076}" srcOrd="1" destOrd="0" presId="urn:microsoft.com/office/officeart/2005/8/layout/vList2"/>
    <dgm:cxn modelId="{79D08D2D-EC11-2E4C-9EE9-136E60AE4139}" type="presParOf" srcId="{08F10240-86CC-2140-9390-DBA34E3A7F14}" destId="{57FA251E-326E-9746-913B-D4EFFDE2D832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C6D192CA-46B5-A14C-B9CB-6FC9BFF8E26F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A712415-A869-944C-9E00-687F8A799C66}">
      <dgm:prSet/>
      <dgm:spPr>
        <a:solidFill>
          <a:schemeClr val="accent5"/>
        </a:solidFill>
      </dgm:spPr>
      <dgm:t>
        <a:bodyPr/>
        <a:lstStyle/>
        <a:p>
          <a:r>
            <a:rPr lang="en-GB" b="1" dirty="0"/>
            <a:t>Also found in the report, was a lack of training, poor recording methods and limited evaluation of outcomes which often hampered efforts in tackling anti-social behaviour.</a:t>
          </a:r>
        </a:p>
      </dgm:t>
    </dgm:pt>
    <dgm:pt modelId="{FF403C8C-CFBA-C14B-8F03-56B80599F9FD}" type="parTrans" cxnId="{96BD2498-CCDD-804B-9129-8B3255F0260A}">
      <dgm:prSet/>
      <dgm:spPr/>
      <dgm:t>
        <a:bodyPr/>
        <a:lstStyle/>
        <a:p>
          <a:endParaRPr lang="en-GB"/>
        </a:p>
      </dgm:t>
    </dgm:pt>
    <dgm:pt modelId="{F2B162C5-CB68-D94E-8254-02D5FE1D6430}" type="sibTrans" cxnId="{96BD2498-CCDD-804B-9129-8B3255F0260A}">
      <dgm:prSet/>
      <dgm:spPr/>
      <dgm:t>
        <a:bodyPr/>
        <a:lstStyle/>
        <a:p>
          <a:endParaRPr lang="en-GB"/>
        </a:p>
      </dgm:t>
    </dgm:pt>
    <dgm:pt modelId="{5D669309-5B9E-B94E-914C-3AF58ECB4C5F}">
      <dgm:prSet/>
      <dgm:spPr>
        <a:solidFill>
          <a:schemeClr val="accent6"/>
        </a:solidFill>
      </dgm:spPr>
      <dgm:t>
        <a:bodyPr/>
        <a:lstStyle/>
        <a:p>
          <a:r>
            <a:rPr lang="en-GB" b="1" dirty="0"/>
            <a:t>To tackle anti-social behaviour the police must and can do better. They need to continue to work consistently and share their resources with community-based partner services to prevent, respond and reduce anti-social behaviour.</a:t>
          </a:r>
        </a:p>
      </dgm:t>
    </dgm:pt>
    <dgm:pt modelId="{0BFEB167-15F3-4A40-A361-770D3E691239}" type="parTrans" cxnId="{D5BEBE5C-0EF0-C743-A848-4DD82B38C0AD}">
      <dgm:prSet/>
      <dgm:spPr/>
      <dgm:t>
        <a:bodyPr/>
        <a:lstStyle/>
        <a:p>
          <a:endParaRPr lang="en-GB"/>
        </a:p>
      </dgm:t>
    </dgm:pt>
    <dgm:pt modelId="{D29E9AD1-9A86-214D-8DFB-0CD99DF57B27}" type="sibTrans" cxnId="{D5BEBE5C-0EF0-C743-A848-4DD82B38C0AD}">
      <dgm:prSet/>
      <dgm:spPr/>
      <dgm:t>
        <a:bodyPr/>
        <a:lstStyle/>
        <a:p>
          <a:endParaRPr lang="en-GB"/>
        </a:p>
      </dgm:t>
    </dgm:pt>
    <dgm:pt modelId="{B5D2C497-A37C-224B-9CDC-6E560FF986F7}" type="pres">
      <dgm:prSet presAssocID="{C6D192CA-46B5-A14C-B9CB-6FC9BFF8E26F}" presName="linear" presStyleCnt="0">
        <dgm:presLayoutVars>
          <dgm:animLvl val="lvl"/>
          <dgm:resizeHandles val="exact"/>
        </dgm:presLayoutVars>
      </dgm:prSet>
      <dgm:spPr/>
    </dgm:pt>
    <dgm:pt modelId="{3D128049-A7C1-5241-8259-993FA8433130}" type="pres">
      <dgm:prSet presAssocID="{FA712415-A869-944C-9E00-687F8A799C66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B2AAF1B3-114D-7940-8378-54E3DF86B7AA}" type="pres">
      <dgm:prSet presAssocID="{F2B162C5-CB68-D94E-8254-02D5FE1D6430}" presName="spacer" presStyleCnt="0"/>
      <dgm:spPr/>
    </dgm:pt>
    <dgm:pt modelId="{7AF4A5C4-D065-154E-8B50-7DB22BB0EC66}" type="pres">
      <dgm:prSet presAssocID="{5D669309-5B9E-B94E-914C-3AF58ECB4C5F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D5BEBE5C-0EF0-C743-A848-4DD82B38C0AD}" srcId="{C6D192CA-46B5-A14C-B9CB-6FC9BFF8E26F}" destId="{5D669309-5B9E-B94E-914C-3AF58ECB4C5F}" srcOrd="1" destOrd="0" parTransId="{0BFEB167-15F3-4A40-A361-770D3E691239}" sibTransId="{D29E9AD1-9A86-214D-8DFB-0CD99DF57B27}"/>
    <dgm:cxn modelId="{34442B65-E062-144A-871D-8E0FDD1E1921}" type="presOf" srcId="{FA712415-A869-944C-9E00-687F8A799C66}" destId="{3D128049-A7C1-5241-8259-993FA8433130}" srcOrd="0" destOrd="0" presId="urn:microsoft.com/office/officeart/2005/8/layout/vList2"/>
    <dgm:cxn modelId="{4EC1C191-C450-FF40-BEFD-E4FECD2EF911}" type="presOf" srcId="{5D669309-5B9E-B94E-914C-3AF58ECB4C5F}" destId="{7AF4A5C4-D065-154E-8B50-7DB22BB0EC66}" srcOrd="0" destOrd="0" presId="urn:microsoft.com/office/officeart/2005/8/layout/vList2"/>
    <dgm:cxn modelId="{96BD2498-CCDD-804B-9129-8B3255F0260A}" srcId="{C6D192CA-46B5-A14C-B9CB-6FC9BFF8E26F}" destId="{FA712415-A869-944C-9E00-687F8A799C66}" srcOrd="0" destOrd="0" parTransId="{FF403C8C-CFBA-C14B-8F03-56B80599F9FD}" sibTransId="{F2B162C5-CB68-D94E-8254-02D5FE1D6430}"/>
    <dgm:cxn modelId="{0210C4A6-C841-9F46-BE3B-1E9FDB19CE75}" type="presOf" srcId="{C6D192CA-46B5-A14C-B9CB-6FC9BFF8E26F}" destId="{B5D2C497-A37C-224B-9CDC-6E560FF986F7}" srcOrd="0" destOrd="0" presId="urn:microsoft.com/office/officeart/2005/8/layout/vList2"/>
    <dgm:cxn modelId="{C70D860A-580B-014F-9DFB-0C34AAB54C1B}" type="presParOf" srcId="{B5D2C497-A37C-224B-9CDC-6E560FF986F7}" destId="{3D128049-A7C1-5241-8259-993FA8433130}" srcOrd="0" destOrd="0" presId="urn:microsoft.com/office/officeart/2005/8/layout/vList2"/>
    <dgm:cxn modelId="{E96A7218-2E2B-7A46-8917-656F13B25F71}" type="presParOf" srcId="{B5D2C497-A37C-224B-9CDC-6E560FF986F7}" destId="{B2AAF1B3-114D-7940-8378-54E3DF86B7AA}" srcOrd="1" destOrd="0" presId="urn:microsoft.com/office/officeart/2005/8/layout/vList2"/>
    <dgm:cxn modelId="{581E786A-BE18-3645-9F17-9B19413D7289}" type="presParOf" srcId="{B5D2C497-A37C-224B-9CDC-6E560FF986F7}" destId="{7AF4A5C4-D065-154E-8B50-7DB22BB0EC66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74EB8F-F746-6E4A-B487-9BE140D628A4}">
      <dsp:nvSpPr>
        <dsp:cNvPr id="0" name=""/>
        <dsp:cNvSpPr/>
      </dsp:nvSpPr>
      <dsp:spPr>
        <a:xfrm>
          <a:off x="0" y="0"/>
          <a:ext cx="5822997" cy="966052"/>
        </a:xfrm>
        <a:prstGeom prst="roundRect">
          <a:avLst>
            <a:gd name="adj" fmla="val 10000"/>
          </a:avLst>
        </a:prstGeom>
        <a:solidFill>
          <a:schemeClr val="accent6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1" kern="1200" dirty="0">
              <a:latin typeface="Arial Nova" panose="020B0504020202020204" pitchFamily="34" charset="0"/>
            </a:rPr>
            <a:t>What is Anti-Social Behaviour?.</a:t>
          </a:r>
          <a:endParaRPr lang="en-GB" sz="2500" b="1" kern="1200" dirty="0">
            <a:latin typeface="Arial Nova" panose="020B0504020202020204" pitchFamily="34" charset="0"/>
          </a:endParaRPr>
        </a:p>
      </dsp:txBody>
      <dsp:txXfrm>
        <a:off x="28295" y="28295"/>
        <a:ext cx="4667523" cy="909462"/>
      </dsp:txXfrm>
    </dsp:sp>
    <dsp:sp modelId="{3AA22AB7-6C88-1640-913F-06C8E4BC9F98}">
      <dsp:nvSpPr>
        <dsp:cNvPr id="0" name=""/>
        <dsp:cNvSpPr/>
      </dsp:nvSpPr>
      <dsp:spPr>
        <a:xfrm>
          <a:off x="434834" y="1100226"/>
          <a:ext cx="5822997" cy="966052"/>
        </a:xfrm>
        <a:prstGeom prst="roundRect">
          <a:avLst>
            <a:gd name="adj" fmla="val 10000"/>
          </a:avLst>
        </a:prstGeom>
        <a:solidFill>
          <a:schemeClr val="accent5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1" kern="1200" dirty="0">
              <a:latin typeface="Arial Nova" panose="020B0504020202020204" pitchFamily="34" charset="0"/>
            </a:rPr>
            <a:t>The Impact and Problems of Anti-Social Behaviour.</a:t>
          </a:r>
          <a:endParaRPr lang="en-GB" sz="2500" kern="1200" dirty="0"/>
        </a:p>
      </dsp:txBody>
      <dsp:txXfrm>
        <a:off x="463129" y="1128521"/>
        <a:ext cx="4703639" cy="909462"/>
      </dsp:txXfrm>
    </dsp:sp>
    <dsp:sp modelId="{9C115B84-5868-F944-AE44-7EB7C79DC01B}">
      <dsp:nvSpPr>
        <dsp:cNvPr id="0" name=""/>
        <dsp:cNvSpPr/>
      </dsp:nvSpPr>
      <dsp:spPr>
        <a:xfrm>
          <a:off x="869668" y="2200452"/>
          <a:ext cx="5822997" cy="966052"/>
        </a:xfrm>
        <a:prstGeom prst="roundRect">
          <a:avLst>
            <a:gd name="adj" fmla="val 10000"/>
          </a:avLst>
        </a:prstGeom>
        <a:solidFill>
          <a:schemeClr val="accent6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1" kern="1200" dirty="0">
              <a:latin typeface="Arial Nova" panose="020B0504020202020204" pitchFamily="34" charset="0"/>
            </a:rPr>
            <a:t>The Challenges of Anti-Social Behaviour.</a:t>
          </a:r>
          <a:endParaRPr lang="en-GB" sz="2500" b="1" kern="1200" dirty="0">
            <a:latin typeface="Arial Nova" panose="020B0504020202020204" pitchFamily="34" charset="0"/>
          </a:endParaRPr>
        </a:p>
      </dsp:txBody>
      <dsp:txXfrm>
        <a:off x="897963" y="2228747"/>
        <a:ext cx="4703639" cy="909462"/>
      </dsp:txXfrm>
    </dsp:sp>
    <dsp:sp modelId="{7083145C-8F1D-D942-BF5E-5DD8935BA50E}">
      <dsp:nvSpPr>
        <dsp:cNvPr id="0" name=""/>
        <dsp:cNvSpPr/>
      </dsp:nvSpPr>
      <dsp:spPr>
        <a:xfrm>
          <a:off x="1304502" y="3300678"/>
          <a:ext cx="5822997" cy="96605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1" kern="1200" dirty="0">
              <a:latin typeface="Arial Nova" panose="020B0504020202020204" pitchFamily="34" charset="0"/>
            </a:rPr>
            <a:t>Summary</a:t>
          </a:r>
          <a:endParaRPr lang="en-GB" sz="2500" b="1" kern="1200" dirty="0">
            <a:latin typeface="Arial Nova" panose="020B0504020202020204" pitchFamily="34" charset="0"/>
          </a:endParaRPr>
        </a:p>
      </dsp:txBody>
      <dsp:txXfrm>
        <a:off x="1332797" y="3328973"/>
        <a:ext cx="4703639" cy="909462"/>
      </dsp:txXfrm>
    </dsp:sp>
    <dsp:sp modelId="{53C4FB8D-3A9F-BE4C-926B-82C331BA1B06}">
      <dsp:nvSpPr>
        <dsp:cNvPr id="0" name=""/>
        <dsp:cNvSpPr/>
      </dsp:nvSpPr>
      <dsp:spPr>
        <a:xfrm>
          <a:off x="1739337" y="4400904"/>
          <a:ext cx="5822997" cy="966052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1" kern="1200" dirty="0">
              <a:latin typeface="Arial Nova" panose="020B0504020202020204" pitchFamily="34" charset="0"/>
            </a:rPr>
            <a:t>References</a:t>
          </a:r>
          <a:endParaRPr lang="en-GB" sz="2500" b="1" kern="1200" dirty="0">
            <a:latin typeface="Arial Nova" panose="020B0504020202020204" pitchFamily="34" charset="0"/>
          </a:endParaRPr>
        </a:p>
      </dsp:txBody>
      <dsp:txXfrm>
        <a:off x="1767632" y="4429199"/>
        <a:ext cx="4703639" cy="909462"/>
      </dsp:txXfrm>
    </dsp:sp>
    <dsp:sp modelId="{39198E67-D43C-6344-A7C2-AFD30C2672AC}">
      <dsp:nvSpPr>
        <dsp:cNvPr id="0" name=""/>
        <dsp:cNvSpPr/>
      </dsp:nvSpPr>
      <dsp:spPr>
        <a:xfrm>
          <a:off x="5195063" y="705754"/>
          <a:ext cx="627933" cy="627933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900" kern="1200"/>
        </a:p>
      </dsp:txBody>
      <dsp:txXfrm>
        <a:off x="5336348" y="705754"/>
        <a:ext cx="345363" cy="472520"/>
      </dsp:txXfrm>
    </dsp:sp>
    <dsp:sp modelId="{BBE0509D-6E40-8E48-9DEB-D8DE47503C36}">
      <dsp:nvSpPr>
        <dsp:cNvPr id="0" name=""/>
        <dsp:cNvSpPr/>
      </dsp:nvSpPr>
      <dsp:spPr>
        <a:xfrm>
          <a:off x="5629898" y="1805981"/>
          <a:ext cx="627933" cy="627933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900" kern="1200"/>
        </a:p>
      </dsp:txBody>
      <dsp:txXfrm>
        <a:off x="5771183" y="1805981"/>
        <a:ext cx="345363" cy="472520"/>
      </dsp:txXfrm>
    </dsp:sp>
    <dsp:sp modelId="{92C43F11-711A-6F4D-9B25-9E66E3F6381D}">
      <dsp:nvSpPr>
        <dsp:cNvPr id="0" name=""/>
        <dsp:cNvSpPr/>
      </dsp:nvSpPr>
      <dsp:spPr>
        <a:xfrm>
          <a:off x="6064732" y="2890106"/>
          <a:ext cx="627933" cy="627933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900" kern="1200"/>
        </a:p>
      </dsp:txBody>
      <dsp:txXfrm>
        <a:off x="6206017" y="2890106"/>
        <a:ext cx="345363" cy="472520"/>
      </dsp:txXfrm>
    </dsp:sp>
    <dsp:sp modelId="{D4982137-BD81-A94A-84A1-E52ABF105B71}">
      <dsp:nvSpPr>
        <dsp:cNvPr id="0" name=""/>
        <dsp:cNvSpPr/>
      </dsp:nvSpPr>
      <dsp:spPr>
        <a:xfrm>
          <a:off x="6499566" y="4001066"/>
          <a:ext cx="627933" cy="627933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900" kern="1200"/>
        </a:p>
      </dsp:txBody>
      <dsp:txXfrm>
        <a:off x="6640851" y="4001066"/>
        <a:ext cx="345363" cy="47252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881AE4-F234-433A-AB19-728C3C912077}">
      <dsp:nvSpPr>
        <dsp:cNvPr id="0" name=""/>
        <dsp:cNvSpPr/>
      </dsp:nvSpPr>
      <dsp:spPr>
        <a:xfrm>
          <a:off x="732356" y="744259"/>
          <a:ext cx="2058750" cy="2058750"/>
        </a:xfrm>
        <a:prstGeom prst="round2DiagRect">
          <a:avLst>
            <a:gd name="adj1" fmla="val 29727"/>
            <a:gd name="adj2" fmla="val 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16CBC9B-D981-4EBD-9294-4C1AC7CA0164}">
      <dsp:nvSpPr>
        <dsp:cNvPr id="0" name=""/>
        <dsp:cNvSpPr/>
      </dsp:nvSpPr>
      <dsp:spPr>
        <a:xfrm>
          <a:off x="1171106" y="1183009"/>
          <a:ext cx="1181250" cy="11812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BD5589-84E3-411C-8716-ED8376A80E3B}">
      <dsp:nvSpPr>
        <dsp:cNvPr id="0" name=""/>
        <dsp:cNvSpPr/>
      </dsp:nvSpPr>
      <dsp:spPr>
        <a:xfrm>
          <a:off x="74231" y="3444259"/>
          <a:ext cx="3375000" cy="20786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000" b="1" i="0" kern="120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Personal is when a person targets a specific individual or group.</a:t>
          </a:r>
          <a:endParaRPr lang="en-US" sz="2000" kern="1200" dirty="0"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sp:txBody>
      <dsp:txXfrm>
        <a:off x="74231" y="3444259"/>
        <a:ext cx="3375000" cy="2078649"/>
      </dsp:txXfrm>
    </dsp:sp>
    <dsp:sp modelId="{8D9E2D55-A9D5-4FF2-BD9B-01A7756CF96D}">
      <dsp:nvSpPr>
        <dsp:cNvPr id="0" name=""/>
        <dsp:cNvSpPr/>
      </dsp:nvSpPr>
      <dsp:spPr>
        <a:xfrm>
          <a:off x="4747391" y="744259"/>
          <a:ext cx="2058750" cy="2058750"/>
        </a:xfrm>
        <a:prstGeom prst="round2DiagRect">
          <a:avLst>
            <a:gd name="adj1" fmla="val 29727"/>
            <a:gd name="adj2" fmla="val 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0EF6FB-1D28-4AC2-A654-AF5F80B7B207}">
      <dsp:nvSpPr>
        <dsp:cNvPr id="0" name=""/>
        <dsp:cNvSpPr/>
      </dsp:nvSpPr>
      <dsp:spPr>
        <a:xfrm>
          <a:off x="5136731" y="1183009"/>
          <a:ext cx="1181250" cy="11812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7A45D0-5CBB-4233-A8D7-86DEB442E6C4}">
      <dsp:nvSpPr>
        <dsp:cNvPr id="0" name=""/>
        <dsp:cNvSpPr/>
      </dsp:nvSpPr>
      <dsp:spPr>
        <a:xfrm>
          <a:off x="4295951" y="3455691"/>
          <a:ext cx="3375000" cy="20786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000" b="1" i="0" kern="12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Nuisance is when a person causes trouble, annoyance or suffering to a community.</a:t>
          </a:r>
          <a:endParaRPr lang="en-US" sz="2000" kern="1200" dirty="0"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sp:txBody>
      <dsp:txXfrm>
        <a:off x="4295951" y="3455691"/>
        <a:ext cx="3375000" cy="2078649"/>
      </dsp:txXfrm>
    </dsp:sp>
    <dsp:sp modelId="{21E97B35-985C-4BDA-859B-45BF51AA0018}">
      <dsp:nvSpPr>
        <dsp:cNvPr id="0" name=""/>
        <dsp:cNvSpPr/>
      </dsp:nvSpPr>
      <dsp:spPr>
        <a:xfrm>
          <a:off x="8663606" y="744259"/>
          <a:ext cx="2058750" cy="2058750"/>
        </a:xfrm>
        <a:prstGeom prst="round2DiagRect">
          <a:avLst>
            <a:gd name="adj1" fmla="val 29727"/>
            <a:gd name="adj2" fmla="val 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B5D573-BE0B-4B0F-B4D8-E0AC1DA26398}">
      <dsp:nvSpPr>
        <dsp:cNvPr id="0" name=""/>
        <dsp:cNvSpPr/>
      </dsp:nvSpPr>
      <dsp:spPr>
        <a:xfrm>
          <a:off x="9102356" y="1183009"/>
          <a:ext cx="1181250" cy="118125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C0D04A-CDA8-4BE9-A376-B608D02DFD85}">
      <dsp:nvSpPr>
        <dsp:cNvPr id="0" name=""/>
        <dsp:cNvSpPr/>
      </dsp:nvSpPr>
      <dsp:spPr>
        <a:xfrm>
          <a:off x="8005481" y="3444259"/>
          <a:ext cx="3375000" cy="20786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000" b="1" i="0" kern="120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Environmental is when a person’s actions affect the wider environment, such as public spaces or buildings.</a:t>
          </a:r>
          <a:endParaRPr lang="en-US" sz="2000" kern="1200"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sp:txBody>
      <dsp:txXfrm>
        <a:off x="8005481" y="3444259"/>
        <a:ext cx="3375000" cy="207864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44B61AB-A3F4-4D97-A68D-92AF7597F55F}">
      <dsp:nvSpPr>
        <dsp:cNvPr id="0" name=""/>
        <dsp:cNvSpPr/>
      </dsp:nvSpPr>
      <dsp:spPr>
        <a:xfrm>
          <a:off x="2523628" y="378490"/>
          <a:ext cx="1092520" cy="10925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02D82A-05E1-44C9-BB70-9F552CE721E1}">
      <dsp:nvSpPr>
        <dsp:cNvPr id="0" name=""/>
        <dsp:cNvSpPr/>
      </dsp:nvSpPr>
      <dsp:spPr>
        <a:xfrm>
          <a:off x="1855976" y="1790999"/>
          <a:ext cx="242782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i="0" kern="1200"/>
            <a:t>43% say it has affected their mental health</a:t>
          </a:r>
          <a:endParaRPr lang="en-GB" sz="1800" kern="1200"/>
        </a:p>
      </dsp:txBody>
      <dsp:txXfrm>
        <a:off x="1855976" y="1790999"/>
        <a:ext cx="2427822" cy="720000"/>
      </dsp:txXfrm>
    </dsp:sp>
    <dsp:sp modelId="{E8F0D7DF-CA26-4B22-9052-420F08E1F2F2}">
      <dsp:nvSpPr>
        <dsp:cNvPr id="0" name=""/>
        <dsp:cNvSpPr/>
      </dsp:nvSpPr>
      <dsp:spPr>
        <a:xfrm>
          <a:off x="5376319" y="378490"/>
          <a:ext cx="1092520" cy="10925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793E98-D99F-413B-B348-44CAF5027E7F}">
      <dsp:nvSpPr>
        <dsp:cNvPr id="0" name=""/>
        <dsp:cNvSpPr/>
      </dsp:nvSpPr>
      <dsp:spPr>
        <a:xfrm>
          <a:off x="4708668" y="1790999"/>
          <a:ext cx="242782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i="0" kern="1200"/>
            <a:t>47% say they have considered moving home</a:t>
          </a:r>
          <a:endParaRPr lang="en-GB" sz="1800" kern="1200"/>
        </a:p>
      </dsp:txBody>
      <dsp:txXfrm>
        <a:off x="4708668" y="1790999"/>
        <a:ext cx="2427822" cy="720000"/>
      </dsp:txXfrm>
    </dsp:sp>
    <dsp:sp modelId="{F840CB25-C461-4796-8219-EFC6957115BB}">
      <dsp:nvSpPr>
        <dsp:cNvPr id="0" name=""/>
        <dsp:cNvSpPr/>
      </dsp:nvSpPr>
      <dsp:spPr>
        <a:xfrm>
          <a:off x="8229010" y="378490"/>
          <a:ext cx="1092520" cy="10925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308176-5F6B-4264-9A25-D11C4C43C92D}">
      <dsp:nvSpPr>
        <dsp:cNvPr id="0" name=""/>
        <dsp:cNvSpPr/>
      </dsp:nvSpPr>
      <dsp:spPr>
        <a:xfrm>
          <a:off x="7561359" y="1790999"/>
          <a:ext cx="242782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i="0" kern="1200"/>
            <a:t>54% say they feel unsafe in their local area.</a:t>
          </a:r>
          <a:endParaRPr lang="en-GB" sz="1800" kern="1200"/>
        </a:p>
      </dsp:txBody>
      <dsp:txXfrm>
        <a:off x="7561359" y="1790999"/>
        <a:ext cx="2427822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EC72E4B-6251-9B4B-A8E0-D9021D280DAD}">
      <dsp:nvSpPr>
        <dsp:cNvPr id="0" name=""/>
        <dsp:cNvSpPr/>
      </dsp:nvSpPr>
      <dsp:spPr>
        <a:xfrm>
          <a:off x="0" y="550251"/>
          <a:ext cx="6240161" cy="1228207"/>
        </a:xfrm>
        <a:prstGeom prst="roundRect">
          <a:avLst/>
        </a:prstGeom>
        <a:solidFill>
          <a:schemeClr val="accent6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Many police forces face budget constraints which leads to fewer officers on the streets patrolling being able to prevent anti-social behaviour.</a:t>
          </a:r>
          <a:endParaRPr lang="en-US" sz="1900" b="1" kern="1200" dirty="0"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sp:txBody>
      <dsp:txXfrm>
        <a:off x="59956" y="610207"/>
        <a:ext cx="6120249" cy="1108295"/>
      </dsp:txXfrm>
    </dsp:sp>
    <dsp:sp modelId="{C9034C7E-D0B4-7B42-9018-5A6C1C932CEA}">
      <dsp:nvSpPr>
        <dsp:cNvPr id="0" name=""/>
        <dsp:cNvSpPr/>
      </dsp:nvSpPr>
      <dsp:spPr>
        <a:xfrm>
          <a:off x="0" y="1862767"/>
          <a:ext cx="6240161" cy="1228207"/>
        </a:xfrm>
        <a:prstGeom prst="roundRect">
          <a:avLst/>
        </a:prstGeom>
        <a:solidFill>
          <a:schemeClr val="accent5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Serious crimes are prioritised over anti-social behaviour so resolving the anti-social behaviour isn’t done as rapidly as communities would like.</a:t>
          </a:r>
          <a:endParaRPr lang="en-US" sz="1900" b="1" kern="1200" dirty="0"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sp:txBody>
      <dsp:txXfrm>
        <a:off x="59956" y="1922723"/>
        <a:ext cx="6120249" cy="1108295"/>
      </dsp:txXfrm>
    </dsp:sp>
    <dsp:sp modelId="{2F77A034-2816-EE45-92BB-D2386FC15144}">
      <dsp:nvSpPr>
        <dsp:cNvPr id="0" name=""/>
        <dsp:cNvSpPr/>
      </dsp:nvSpPr>
      <dsp:spPr>
        <a:xfrm>
          <a:off x="0" y="3178330"/>
          <a:ext cx="6240161" cy="1228207"/>
        </a:xfrm>
        <a:prstGeom prst="roundRect">
          <a:avLst/>
        </a:prstGeom>
        <a:solidFill>
          <a:schemeClr val="accent6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Anti-social behaviour is often partnered between the police and local agencies, e.g. local councils.</a:t>
          </a:r>
          <a:endParaRPr lang="en-US" sz="2000" b="1" kern="1200" dirty="0"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sp:txBody>
      <dsp:txXfrm>
        <a:off x="59956" y="3238286"/>
        <a:ext cx="6120249" cy="1108295"/>
      </dsp:txXfrm>
    </dsp:sp>
    <dsp:sp modelId="{EF62003E-2C16-3F4C-85A8-09C32233226E}">
      <dsp:nvSpPr>
        <dsp:cNvPr id="0" name=""/>
        <dsp:cNvSpPr/>
      </dsp:nvSpPr>
      <dsp:spPr>
        <a:xfrm>
          <a:off x="0" y="4461258"/>
          <a:ext cx="6240161" cy="1228207"/>
        </a:xfrm>
        <a:prstGeom prst="roundRect">
          <a:avLst/>
        </a:prstGeom>
        <a:solidFill>
          <a:schemeClr val="accent5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There is already a level of mistrust in the police force in some communities.</a:t>
          </a:r>
          <a:endParaRPr lang="en-US" sz="2000" b="1" kern="1200" dirty="0">
            <a:solidFill>
              <a:schemeClr val="bg1"/>
            </a:solidFill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sp:txBody>
      <dsp:txXfrm>
        <a:off x="59956" y="4521214"/>
        <a:ext cx="6120249" cy="110829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06DB701-A069-AF46-8CF6-A9CBA030F55B}">
      <dsp:nvSpPr>
        <dsp:cNvPr id="0" name=""/>
        <dsp:cNvSpPr/>
      </dsp:nvSpPr>
      <dsp:spPr>
        <a:xfrm>
          <a:off x="0" y="54142"/>
          <a:ext cx="11380572" cy="2521057"/>
        </a:xfrm>
        <a:prstGeom prst="roundRect">
          <a:avLst/>
        </a:prstGeom>
        <a:solidFill>
          <a:schemeClr val="accent6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kern="12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A report by </a:t>
          </a:r>
          <a:r>
            <a:rPr lang="en-GB" sz="2600" b="1" i="0" u="none" kern="12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His Majesty’s Inspectorate of Constabulary and Fire &amp; Rescue Services (</a:t>
          </a:r>
          <a:r>
            <a:rPr lang="en-GB" sz="2600" b="1" kern="12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HMICFRS) found good examples of where the police are working hard, using problem-solving approaches to tackle anti-social behaviour.</a:t>
          </a:r>
          <a:endParaRPr lang="en-US" sz="2600" b="1" kern="1200" dirty="0"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sp:txBody>
      <dsp:txXfrm>
        <a:off x="123068" y="177210"/>
        <a:ext cx="11134436" cy="2274921"/>
      </dsp:txXfrm>
    </dsp:sp>
    <dsp:sp modelId="{57FA251E-326E-9746-913B-D4EFFDE2D832}">
      <dsp:nvSpPr>
        <dsp:cNvPr id="0" name=""/>
        <dsp:cNvSpPr/>
      </dsp:nvSpPr>
      <dsp:spPr>
        <a:xfrm>
          <a:off x="0" y="2650080"/>
          <a:ext cx="11380572" cy="2521057"/>
        </a:xfrm>
        <a:prstGeom prst="roundRect">
          <a:avLst/>
        </a:prstGeom>
        <a:solidFill>
          <a:schemeClr val="accent5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kern="12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Many cases the report found that the commitment to tackling anti-social behaviour was undermined due to difficulties in sharing data which was caused by inadequate IT systems and a lack of analytical expertise to help better understand and tackle the problems.</a:t>
          </a:r>
          <a:endParaRPr lang="en-US" sz="2600" b="1" kern="1200" dirty="0">
            <a:latin typeface="Open Sans" panose="020B0606030504020204" pitchFamily="34" charset="0"/>
            <a:ea typeface="Open Sans" panose="020B0606030504020204" pitchFamily="34" charset="0"/>
            <a:cs typeface="Open Sans" panose="020B0606030504020204" pitchFamily="34" charset="0"/>
          </a:endParaRPr>
        </a:p>
      </dsp:txBody>
      <dsp:txXfrm>
        <a:off x="123068" y="2773148"/>
        <a:ext cx="11134436" cy="2274921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128049-A7C1-5241-8259-993FA8433130}">
      <dsp:nvSpPr>
        <dsp:cNvPr id="0" name=""/>
        <dsp:cNvSpPr/>
      </dsp:nvSpPr>
      <dsp:spPr>
        <a:xfrm>
          <a:off x="0" y="5563"/>
          <a:ext cx="10200503" cy="1821360"/>
        </a:xfrm>
        <a:prstGeom prst="roundRect">
          <a:avLst/>
        </a:prstGeom>
        <a:solidFill>
          <a:schemeClr val="accent5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1" kern="1200" dirty="0"/>
            <a:t>Also found in the report, was a lack of training, poor recording methods and limited evaluation of outcomes which often hampered efforts in tackling anti-social behaviour.</a:t>
          </a:r>
        </a:p>
      </dsp:txBody>
      <dsp:txXfrm>
        <a:off x="88911" y="94474"/>
        <a:ext cx="10022681" cy="1643538"/>
      </dsp:txXfrm>
    </dsp:sp>
    <dsp:sp modelId="{7AF4A5C4-D065-154E-8B50-7DB22BB0EC66}">
      <dsp:nvSpPr>
        <dsp:cNvPr id="0" name=""/>
        <dsp:cNvSpPr/>
      </dsp:nvSpPr>
      <dsp:spPr>
        <a:xfrm>
          <a:off x="0" y="1904684"/>
          <a:ext cx="10200503" cy="1821360"/>
        </a:xfrm>
        <a:prstGeom prst="roundRect">
          <a:avLst/>
        </a:prstGeom>
        <a:solidFill>
          <a:schemeClr val="accent6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1" kern="1200" dirty="0"/>
            <a:t>To tackle anti-social behaviour the police must and can do better. They need to continue to work consistently and share their resources with community-based partner services to prevent, respond and reduce anti-social behaviour.</a:t>
          </a:r>
        </a:p>
      </dsp:txBody>
      <dsp:txXfrm>
        <a:off x="88911" y="1993595"/>
        <a:ext cx="10022681" cy="164353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241623-A064-4BED-B073-BA4D61433402}" type="datetime1">
              <a:rPr lang="en-US" smtClean="0"/>
              <a:t>11/13/2024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921531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3E5F3-28EE-488F-BD53-B744C06C3DEC}" type="datetime1">
              <a:rPr lang="en-US" smtClean="0"/>
              <a:t>11/13/2024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096338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2EB70D-CD01-44DA-83B3-8FEB3383D307}" type="datetime1">
              <a:rPr lang="en-US" smtClean="0"/>
              <a:t>11/13/2024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093272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158CFD-9357-46BE-A189-D637A67C8730}" type="datetime1">
              <a:rPr lang="en-US" smtClean="0"/>
              <a:t>11/13/2024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637208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742EE-B331-4632-BD10-A82FED6B6FC0}" type="datetime1">
              <a:rPr lang="en-US" smtClean="0"/>
              <a:t>11/13/2024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89068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BA835-D13F-49F4-8F11-5D576AC65FAD}" type="datetime1">
              <a:rPr lang="en-US" smtClean="0"/>
              <a:t>11/13/2024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323258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BD1799-ACB5-4CB2-86A2-5C574F1C8706}" type="datetime1">
              <a:rPr lang="en-US" smtClean="0"/>
              <a:t>11/13/2024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93627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DD0D6-7A82-473E-879B-C6ECD6CCCFEC}" type="datetime1">
              <a:rPr lang="en-US" smtClean="0"/>
              <a:t>11/13/2024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877534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D4605E03-BC17-41A7-854C-DFAB672737DC}" type="datetime1">
              <a:rPr lang="en-US" smtClean="0"/>
              <a:t>11/13/2024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546751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6ED0C-1DA7-41F0-94CF-6218B1FEDFF1}" type="datetime1">
              <a:rPr lang="en-US" smtClean="0"/>
              <a:t>11/13/2024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276274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F02AB-6034-4B88-BC5A-7C17CB0EF809}" type="datetime1">
              <a:rPr lang="en-US" smtClean="0"/>
              <a:t>11/13/2024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666716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408324-A84C-4A45-93B6-78D079CCE772}" type="datetime1">
              <a:rPr lang="en-US" smtClean="0"/>
              <a:t>11/13/2024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882475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35" r:id="rId1"/>
    <p:sldLayoutId id="2147484036" r:id="rId2"/>
    <p:sldLayoutId id="2147484037" r:id="rId3"/>
    <p:sldLayoutId id="2147484038" r:id="rId4"/>
    <p:sldLayoutId id="2147484039" r:id="rId5"/>
    <p:sldLayoutId id="2147484040" r:id="rId6"/>
    <p:sldLayoutId id="2147484041" r:id="rId7"/>
    <p:sldLayoutId id="2147484042" r:id="rId8"/>
    <p:sldLayoutId id="2147484043" r:id="rId9"/>
    <p:sldLayoutId id="2147484044" r:id="rId10"/>
    <p:sldLayoutId id="2147484045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hyperlink" Target="https://commons.wikimedia.org/wiki/File:Police_in_Glasgow.jpg" TargetMode="External"/><Relationship Id="rId7" Type="http://schemas.openxmlformats.org/officeDocument/2006/relationships/diagramColors" Target="../diagrams/colors1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hyperlink" Target="https://creativecommons.org/licenses/by-sa/3.0/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5.jpeg"/><Relationship Id="rId7" Type="http://schemas.openxmlformats.org/officeDocument/2006/relationships/diagramColors" Target="../diagrams/colors2.xm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diagramLayout" Target="../diagrams/layout3.xml"/><Relationship Id="rId7" Type="http://schemas.openxmlformats.org/officeDocument/2006/relationships/image" Target="../media/image18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4.xml"/><Relationship Id="rId3" Type="http://schemas.openxmlformats.org/officeDocument/2006/relationships/image" Target="../media/image22.jpg"/><Relationship Id="rId7" Type="http://schemas.openxmlformats.org/officeDocument/2006/relationships/diagramQuickStyle" Target="../diagrams/quickStyle4.xm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Relationship Id="rId6" Type="http://schemas.openxmlformats.org/officeDocument/2006/relationships/diagramLayout" Target="../diagrams/layout4.xml"/><Relationship Id="rId5" Type="http://schemas.openxmlformats.org/officeDocument/2006/relationships/diagramData" Target="../diagrams/data4.xml"/><Relationship Id="rId4" Type="http://schemas.openxmlformats.org/officeDocument/2006/relationships/hyperlink" Target="http://www.flickr.com/photos/randomwire/869698830/" TargetMode="External"/><Relationship Id="rId9" Type="http://schemas.microsoft.com/office/2007/relationships/diagramDrawing" Target="../diagrams/drawing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v.uk/government/news/plan-proven-to-slash-anti-social-behaviour-rolled-out-nationwide" TargetMode="External"/><Relationship Id="rId3" Type="http://schemas.openxmlformats.org/officeDocument/2006/relationships/hyperlink" Target="http://www.college.police.uk/guidance/anti-social-behaviour-powers" TargetMode="External"/><Relationship Id="rId7" Type="http://schemas.openxmlformats.org/officeDocument/2006/relationships/hyperlink" Target="https://www.gov.uk/government/publications/impacts-of-anti-social-behaviour-on-individuals-and-communities/anti-social-behaviour-impacts-on-individuals-and-local-communities#understanding-whom-asb-impacts" TargetMode="External"/><Relationship Id="rId2" Type="http://schemas.openxmlformats.org/officeDocument/2006/relationships/hyperlink" Target="http://www.unison.org.uk/news/press-release/2023/06/police-forces-in-england-and-wales-could-face-a-combined-budget-shortfall-of-more-than-700m-by-2026-warns-unison/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hmicfrs.justiceinspectorates.gov.uk/publication-html/policing-response-to-antisocial-behaviour" TargetMode="External"/><Relationship Id="rId5" Type="http://schemas.openxmlformats.org/officeDocument/2006/relationships/hyperlink" Target="https://policinginsight.com/feature/analysis/forces-urged-to-improve-resourcing-partnerships-and-data-sharing-in-efforts-to-tackle-antisocial-behaviour/" TargetMode="External"/><Relationship Id="rId10" Type="http://schemas.openxmlformats.org/officeDocument/2006/relationships/hyperlink" Target="http://www.ourwatch.org.uk/ASB-and-mental-health" TargetMode="External"/><Relationship Id="rId4" Type="http://schemas.openxmlformats.org/officeDocument/2006/relationships/hyperlink" Target="http://www.college.police.uk/anti-social-behaviour" TargetMode="External"/><Relationship Id="rId9" Type="http://schemas.openxmlformats.org/officeDocument/2006/relationships/hyperlink" Target="http://www.met.police.uk/advice/advice-and-information/asb/asb/antisocial-behaviour/what-is-antisocial-behaviour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7" name="Rectangle 66">
            <a:extLst>
              <a:ext uri="{FF2B5EF4-FFF2-40B4-BE49-F238E27FC236}">
                <a16:creationId xmlns:a16="http://schemas.microsoft.com/office/drawing/2014/main" id="{65513E21-21B0-48DB-8CF1-35E43B33A4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" name="Picture 29" descr="A police officer in a yellow vest&#10;&#10;Description automatically generated">
            <a:extLst>
              <a:ext uri="{FF2B5EF4-FFF2-40B4-BE49-F238E27FC236}">
                <a16:creationId xmlns:a16="http://schemas.microsoft.com/office/drawing/2014/main" id="{89858827-B330-F317-CB6B-8765333BFC2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grayscl/>
          </a:blip>
          <a:srcRect t="19592" r="-1" b="5406"/>
          <a:stretch/>
        </p:blipFill>
        <p:spPr>
          <a:xfrm>
            <a:off x="305" y="10"/>
            <a:ext cx="12191695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9A60EAF-2579-F64F-64B1-7B1988DD4F7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976636" y="992221"/>
            <a:ext cx="6247308" cy="4873558"/>
          </a:xfrm>
        </p:spPr>
        <p:txBody>
          <a:bodyPr vert="horz" lIns="91440" tIns="45720" rIns="91440" bIns="0" rtlCol="0" anchor="ctr">
            <a:normAutofit/>
          </a:bodyPr>
          <a:lstStyle/>
          <a:p>
            <a:pPr algn="ctr"/>
            <a:r>
              <a:rPr lang="en-US" sz="6000" b="1" dirty="0">
                <a:ln>
                  <a:solidFill>
                    <a:schemeClr val="bg1"/>
                  </a:solidFill>
                </a:ln>
              </a:rPr>
              <a:t>Anti-Social Behaviour and the challenges faced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014936A-0190-A652-8ABF-7DD4E362F21A}"/>
              </a:ext>
            </a:extLst>
          </p:cNvPr>
          <p:cNvSpPr txBox="1"/>
          <p:nvPr/>
        </p:nvSpPr>
        <p:spPr>
          <a:xfrm>
            <a:off x="968056" y="996610"/>
            <a:ext cx="3363901" cy="4864780"/>
          </a:xfrm>
          <a:prstGeom prst="rect">
            <a:avLst/>
          </a:prstGeom>
        </p:spPr>
        <p:txBody>
          <a:bodyPr vert="horz" lIns="91440" tIns="91440" rIns="91440" bIns="91440" rtlCol="0" anchor="ctr">
            <a:normAutofit/>
          </a:bodyPr>
          <a:lstStyle/>
          <a:p>
            <a:pPr algn="r" defTabSz="914400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00000"/>
            </a:pPr>
            <a:r>
              <a:rPr lang="en-US" sz="2000" cap="all" dirty="0"/>
              <a:t>Louisa O’Neill</a:t>
            </a:r>
          </a:p>
          <a:p>
            <a:pPr algn="r" defTabSz="914400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00000"/>
            </a:pPr>
            <a:r>
              <a:rPr lang="en-GB" sz="2000" b="0" i="0" u="none" strike="noStrike" dirty="0">
                <a:effectLst/>
                <a:latin typeface="Source Sans Pro" panose="020B0503030403020204" pitchFamily="34" charset="0"/>
              </a:rPr>
              <a:t>2245487</a:t>
            </a:r>
            <a:endParaRPr lang="en-US" sz="2000" cap="all" dirty="0"/>
          </a:p>
        </p:txBody>
      </p:sp>
      <p:cxnSp>
        <p:nvCxnSpPr>
          <p:cNvPr id="69" name="Straight Connector 68">
            <a:extLst>
              <a:ext uri="{FF2B5EF4-FFF2-40B4-BE49-F238E27FC236}">
                <a16:creationId xmlns:a16="http://schemas.microsoft.com/office/drawing/2014/main" id="{580B8A35-DEA7-4D43-9DF8-90B4681D0F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600200"/>
            <a:ext cx="0" cy="3657600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3712599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C6870151-9189-4C3A-8379-EF3D95827A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group of police officers in matching uniforms&#10;&#10;Description automatically generated">
            <a:extLst>
              <a:ext uri="{FF2B5EF4-FFF2-40B4-BE49-F238E27FC236}">
                <a16:creationId xmlns:a16="http://schemas.microsoft.com/office/drawing/2014/main" id="{A99DAB50-3473-1686-266D-F6DC9ECF2A43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-1" b="14119"/>
          <a:stretch/>
        </p:blipFill>
        <p:spPr>
          <a:xfrm>
            <a:off x="305" y="10"/>
            <a:ext cx="12191695" cy="6857990"/>
          </a:xfrm>
          <a:prstGeom prst="rect">
            <a:avLst/>
          </a:prstGeom>
        </p:spPr>
      </p:pic>
      <p:sp>
        <p:nvSpPr>
          <p:cNvPr id="24" name="Slide Number Placeholder 7">
            <a:extLst>
              <a:ext uri="{FF2B5EF4-FFF2-40B4-BE49-F238E27FC236}">
                <a16:creationId xmlns:a16="http://schemas.microsoft.com/office/drawing/2014/main" id="{123EA69C-102A-4DD0-9547-05DCD271D1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12301" y="443732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defPPr>
              <a:defRPr lang="en-US"/>
            </a:defPPr>
            <a:lvl1pPr marL="0" algn="r" defTabSz="457200" rtl="0" eaLnBrk="1" latinLnBrk="0" hangingPunct="1">
              <a:defRPr sz="28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</p:txBody>
      </p:sp>
      <p:sp>
        <p:nvSpPr>
          <p:cNvPr id="25" name="Footer Placeholder 6">
            <a:extLst>
              <a:ext uri="{FF2B5EF4-FFF2-40B4-BE49-F238E27FC236}">
                <a16:creationId xmlns:a16="http://schemas.microsoft.com/office/drawing/2014/main" id="{6A862265-5CA3-4C40-8582-7534C3B03C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76636" y="540921"/>
            <a:ext cx="49739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600EF80B-0391-4082-9AF5-F15B091B4C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93800"/>
            <a:ext cx="12192000" cy="5664199"/>
          </a:xfrm>
          <a:prstGeom prst="rect">
            <a:avLst/>
          </a:prstGeom>
          <a:gradFill flip="none" rotWithShape="1">
            <a:gsLst>
              <a:gs pos="0">
                <a:schemeClr val="bg2">
                  <a:lumMod val="87000"/>
                  <a:alpha val="4000"/>
                </a:schemeClr>
              </a:gs>
              <a:gs pos="100000">
                <a:schemeClr val="bg2">
                  <a:lumMod val="95000"/>
                  <a:lumOff val="5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276EB6-FFEF-AAD6-0D2C-5D60ED4AFB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519" y="1391032"/>
            <a:ext cx="4063802" cy="4501768"/>
          </a:xfrm>
        </p:spPr>
        <p:txBody>
          <a:bodyPr anchor="ctr">
            <a:normAutofit/>
          </a:bodyPr>
          <a:lstStyle/>
          <a:p>
            <a:r>
              <a:rPr lang="en-US" sz="4800" b="1" u="sng" dirty="0">
                <a:ln>
                  <a:solidFill>
                    <a:schemeClr val="bg1"/>
                  </a:solidFill>
                </a:ln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contents</a:t>
            </a: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D33AC32D-5F44-45F7-A0BD-7C11A86BE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600200"/>
            <a:ext cx="0" cy="3657600"/>
          </a:xfrm>
          <a:prstGeom prst="line">
            <a:avLst/>
          </a:prstGeom>
          <a:ln w="31750">
            <a:solidFill>
              <a:schemeClr val="tx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Date Placeholder 1">
            <a:extLst>
              <a:ext uri="{FF2B5EF4-FFF2-40B4-BE49-F238E27FC236}">
                <a16:creationId xmlns:a16="http://schemas.microsoft.com/office/drawing/2014/main" id="{3FBF03E8-C602-4192-9C52-F84B29FDCC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23229" y="6007878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tx1"/>
              </a:solidFill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64F57768-6B73-8A2E-8744-E90C9A1031A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0873871"/>
              </p:ext>
            </p:extLst>
          </p:nvPr>
        </p:nvGraphicFramePr>
        <p:xfrm>
          <a:off x="3966519" y="947310"/>
          <a:ext cx="7562335" cy="53669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A2CADBCE-651D-7C60-C9B4-76B7333CF286}"/>
              </a:ext>
            </a:extLst>
          </p:cNvPr>
          <p:cNvSpPr txBox="1"/>
          <p:nvPr/>
        </p:nvSpPr>
        <p:spPr>
          <a:xfrm>
            <a:off x="9771145" y="6657945"/>
            <a:ext cx="2420855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 tooltip="https://commons.wikimedia.org/wiki/File:Police_in_Glasgow.jp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9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249169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group of people sitting on a bench&#10;&#10;Description automatically generated">
            <a:extLst>
              <a:ext uri="{FF2B5EF4-FFF2-40B4-BE49-F238E27FC236}">
                <a16:creationId xmlns:a16="http://schemas.microsoft.com/office/drawing/2014/main" id="{16B892AA-633D-8E4A-74C0-7BDE3290A86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091" t="23390"/>
          <a:stretch/>
        </p:blipFill>
        <p:spPr>
          <a:xfrm>
            <a:off x="2" y="10"/>
            <a:ext cx="12191695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368B8211-0B9F-4516-8771-3316E00DB9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91643" y="636753"/>
            <a:ext cx="8299435" cy="5572811"/>
          </a:xfrm>
          <a:prstGeom prst="rect">
            <a:avLst/>
          </a:prstGeom>
          <a:solidFill>
            <a:srgbClr val="000001">
              <a:alpha val="74902"/>
            </a:srgb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F71F44-2F0D-6B48-CC30-71E82ABA7A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63421" y="804520"/>
            <a:ext cx="6815731" cy="1049235"/>
          </a:xfrm>
        </p:spPr>
        <p:txBody>
          <a:bodyPr>
            <a:normAutofit/>
          </a:bodyPr>
          <a:lstStyle/>
          <a:p>
            <a:r>
              <a:rPr lang="en-US" sz="3000" b="1" u="sng" dirty="0">
                <a:solidFill>
                  <a:srgbClr val="FFFFFE"/>
                </a:solidFill>
                <a:latin typeface="Arial Nova" panose="020B0504020202020204" pitchFamily="34" charset="0"/>
              </a:rPr>
              <a:t>what is anti-social behaviour?</a:t>
            </a:r>
            <a:br>
              <a:rPr lang="en-GB" sz="3000" b="1" u="sng" dirty="0">
                <a:solidFill>
                  <a:srgbClr val="FFFFFE"/>
                </a:solidFill>
                <a:latin typeface="Arial Nova" panose="020B0504020202020204" pitchFamily="34" charset="0"/>
              </a:rPr>
            </a:br>
            <a:endParaRPr lang="en-US" sz="3000" b="1" u="sng" dirty="0">
              <a:solidFill>
                <a:srgbClr val="FFFFFE"/>
              </a:solidFill>
              <a:latin typeface="Arial Nova" panose="020B0504020202020204" pitchFamily="34" charset="0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B7582E73-8B46-4A0E-944E-58357C8088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65789" y="1847088"/>
            <a:ext cx="6813363" cy="0"/>
          </a:xfrm>
          <a:prstGeom prst="line">
            <a:avLst/>
          </a:prstGeom>
          <a:ln w="31750">
            <a:solidFill>
              <a:srgbClr val="1DADC1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6A13D8-6437-A49C-BCD6-961F46221B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63421" y="2015733"/>
            <a:ext cx="6815731" cy="4021267"/>
          </a:xfrm>
        </p:spPr>
        <p:txBody>
          <a:bodyPr>
            <a:normAutofit fontScale="47500" lnSpcReduction="20000"/>
          </a:bodyPr>
          <a:lstStyle/>
          <a:p>
            <a:pPr marL="0" indent="0">
              <a:buClr>
                <a:srgbClr val="1DADC1"/>
              </a:buClr>
              <a:buNone/>
            </a:pPr>
            <a:r>
              <a:rPr lang="en-GB" sz="5100" b="1" dirty="0">
                <a:solidFill>
                  <a:srgbClr val="FFFFFE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Anti-social behaviour (ASB) is defined as conduct that has caused – or is likely to cause – harassment, alarm or distress to any person.</a:t>
            </a:r>
          </a:p>
          <a:p>
            <a:pPr marL="0" indent="0">
              <a:buClr>
                <a:srgbClr val="1DADC1"/>
              </a:buClr>
              <a:buNone/>
            </a:pPr>
            <a:endParaRPr lang="en-US" sz="5100" b="1" dirty="0">
              <a:solidFill>
                <a:srgbClr val="FFFFFE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0" indent="0">
              <a:buClr>
                <a:srgbClr val="1DADC1"/>
              </a:buClr>
              <a:buNone/>
            </a:pPr>
            <a:r>
              <a:rPr lang="en-US" sz="5100" b="1" dirty="0">
                <a:solidFill>
                  <a:srgbClr val="FFFFFE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Three main categories:</a:t>
            </a:r>
          </a:p>
          <a:p>
            <a:pPr>
              <a:buClr>
                <a:srgbClr val="1DADC1"/>
              </a:buClr>
              <a:buFont typeface="Wingdings" pitchFamily="2" charset="2"/>
              <a:buChar char="v"/>
            </a:pPr>
            <a:r>
              <a:rPr lang="en-US" sz="5100" b="1" dirty="0">
                <a:solidFill>
                  <a:srgbClr val="FFFFFE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Personal</a:t>
            </a:r>
          </a:p>
          <a:p>
            <a:pPr>
              <a:buClr>
                <a:srgbClr val="1DADC1"/>
              </a:buClr>
              <a:buFont typeface="Wingdings" pitchFamily="2" charset="2"/>
              <a:buChar char="v"/>
            </a:pPr>
            <a:r>
              <a:rPr lang="en-US" sz="5100" b="1" dirty="0">
                <a:solidFill>
                  <a:srgbClr val="FFFFFE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Nuisance</a:t>
            </a:r>
          </a:p>
          <a:p>
            <a:pPr>
              <a:buClr>
                <a:srgbClr val="1DADC1"/>
              </a:buClr>
              <a:buFont typeface="Wingdings" pitchFamily="2" charset="2"/>
              <a:buChar char="v"/>
            </a:pPr>
            <a:r>
              <a:rPr lang="en-US" sz="5100" b="1" dirty="0">
                <a:solidFill>
                  <a:srgbClr val="FFFFFE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Environmental</a:t>
            </a:r>
          </a:p>
          <a:p>
            <a:pPr marL="0" indent="0">
              <a:buClr>
                <a:srgbClr val="1DADC1"/>
              </a:buClr>
              <a:buNone/>
            </a:pPr>
            <a:endParaRPr lang="en-GB" b="0" i="1" u="none" strike="noStrike" dirty="0">
              <a:solidFill>
                <a:srgbClr val="FFFFFE"/>
              </a:solidFill>
              <a:effectLst/>
              <a:latin typeface="Gotham"/>
            </a:endParaRPr>
          </a:p>
          <a:p>
            <a:pPr marL="0" indent="0">
              <a:buClr>
                <a:srgbClr val="1DADC1"/>
              </a:buClr>
              <a:buNone/>
            </a:pPr>
            <a:endParaRPr lang="en-GB" b="0" i="1" u="none" strike="noStrike" dirty="0">
              <a:solidFill>
                <a:srgbClr val="FFFFFE"/>
              </a:solidFill>
              <a:effectLst/>
              <a:latin typeface="Gotham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E89D0D7-1EDD-C59E-3250-1AFA9F1C0D91}"/>
              </a:ext>
            </a:extLst>
          </p:cNvPr>
          <p:cNvSpPr txBox="1"/>
          <p:nvPr/>
        </p:nvSpPr>
        <p:spPr>
          <a:xfrm>
            <a:off x="8736227" y="5659395"/>
            <a:ext cx="3027405" cy="3776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(College of Policing, 2023)</a:t>
            </a:r>
          </a:p>
        </p:txBody>
      </p:sp>
    </p:spTree>
    <p:extLst>
      <p:ext uri="{BB962C8B-B14F-4D97-AF65-F5344CB8AC3E}">
        <p14:creationId xmlns:p14="http://schemas.microsoft.com/office/powerpoint/2010/main" val="35297421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1CE580D1-F917-4567-AFB4-99AA9B52AD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1F5620B8-A2D8-4568-B566-F0453A0D91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C7D2BA4-4B7A-4596-8BCC-5CF7154238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C9D4B225-18E9-4C5B-94D8-2ABE6D161E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C6870151-9189-4C3A-8379-EF3D95827A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Colourful carved figures of humans">
            <a:extLst>
              <a:ext uri="{FF2B5EF4-FFF2-40B4-BE49-F238E27FC236}">
                <a16:creationId xmlns:a16="http://schemas.microsoft.com/office/drawing/2014/main" id="{C3925BDC-058C-7F70-470F-780AE5A3BEEF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50000"/>
          </a:blip>
          <a:srcRect t="21051" r="-1" b="-1"/>
          <a:stretch/>
        </p:blipFill>
        <p:spPr>
          <a:xfrm>
            <a:off x="305" y="10"/>
            <a:ext cx="12191695" cy="6857990"/>
          </a:xfrm>
          <a:prstGeom prst="rect">
            <a:avLst/>
          </a:prstGeom>
        </p:spPr>
      </p:pic>
      <p:sp>
        <p:nvSpPr>
          <p:cNvPr id="20" name="Slide Number Placeholder 7">
            <a:extLst>
              <a:ext uri="{FF2B5EF4-FFF2-40B4-BE49-F238E27FC236}">
                <a16:creationId xmlns:a16="http://schemas.microsoft.com/office/drawing/2014/main" id="{123EA69C-102A-4DD0-9547-05DCD271D1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12301" y="443732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defPPr>
              <a:defRPr lang="en-US"/>
            </a:defPPr>
            <a:lvl1pPr marL="0" algn="r" defTabSz="457200" rtl="0" eaLnBrk="1" latinLnBrk="0" hangingPunct="1">
              <a:defRPr sz="28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</p:txBody>
      </p:sp>
      <p:sp>
        <p:nvSpPr>
          <p:cNvPr id="22" name="Footer Placeholder 6">
            <a:extLst>
              <a:ext uri="{FF2B5EF4-FFF2-40B4-BE49-F238E27FC236}">
                <a16:creationId xmlns:a16="http://schemas.microsoft.com/office/drawing/2014/main" id="{6A862265-5CA3-4C40-8582-7534C3B03C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76636" y="540921"/>
            <a:ext cx="49739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600EF80B-0391-4082-9AF5-F15B091B4C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93800"/>
            <a:ext cx="12192000" cy="5664199"/>
          </a:xfrm>
          <a:prstGeom prst="rect">
            <a:avLst/>
          </a:prstGeom>
          <a:gradFill flip="none" rotWithShape="1">
            <a:gsLst>
              <a:gs pos="0">
                <a:schemeClr val="bg2">
                  <a:lumMod val="87000"/>
                  <a:alpha val="4000"/>
                </a:schemeClr>
              </a:gs>
              <a:gs pos="100000">
                <a:schemeClr val="bg2">
                  <a:lumMod val="95000"/>
                  <a:lumOff val="5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D33AC32D-5F44-45F7-A0BD-7C11A86BE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600200"/>
            <a:ext cx="0" cy="3657600"/>
          </a:xfrm>
          <a:prstGeom prst="line">
            <a:avLst/>
          </a:prstGeom>
          <a:ln w="31750">
            <a:solidFill>
              <a:schemeClr val="tx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Date Placeholder 1">
            <a:extLst>
              <a:ext uri="{FF2B5EF4-FFF2-40B4-BE49-F238E27FC236}">
                <a16:creationId xmlns:a16="http://schemas.microsoft.com/office/drawing/2014/main" id="{3FBF03E8-C602-4192-9C52-F84B29FDCC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23229" y="6007878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tx1"/>
              </a:solidFill>
            </a:endParaRPr>
          </a:p>
        </p:txBody>
      </p:sp>
      <p:graphicFrame>
        <p:nvGraphicFramePr>
          <p:cNvPr id="32" name="TextBox 28">
            <a:extLst>
              <a:ext uri="{FF2B5EF4-FFF2-40B4-BE49-F238E27FC236}">
                <a16:creationId xmlns:a16="http://schemas.microsoft.com/office/drawing/2014/main" id="{5807C816-3261-0E20-1FE2-3BB0929C7B4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267804"/>
              </p:ext>
            </p:extLst>
          </p:nvPr>
        </p:nvGraphicFramePr>
        <p:xfrm>
          <a:off x="469559" y="247140"/>
          <a:ext cx="11454713" cy="62671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1278626F-7298-9A1E-AD6B-05C7ED418F4C}"/>
              </a:ext>
            </a:extLst>
          </p:cNvPr>
          <p:cNvSpPr txBox="1"/>
          <p:nvPr/>
        </p:nvSpPr>
        <p:spPr>
          <a:xfrm>
            <a:off x="0" y="6414268"/>
            <a:ext cx="610423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(College of Policing, 2023)</a:t>
            </a:r>
          </a:p>
        </p:txBody>
      </p:sp>
    </p:spTree>
    <p:extLst>
      <p:ext uri="{BB962C8B-B14F-4D97-AF65-F5344CB8AC3E}">
        <p14:creationId xmlns:p14="http://schemas.microsoft.com/office/powerpoint/2010/main" val="129332184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50DBD3A5-7F2F-6BAC-E76E-EC29C6985883}"/>
              </a:ext>
            </a:extLst>
          </p:cNvPr>
          <p:cNvSpPr txBox="1"/>
          <p:nvPr/>
        </p:nvSpPr>
        <p:spPr>
          <a:xfrm>
            <a:off x="882866" y="252248"/>
            <a:ext cx="10100442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600" b="1" u="sng" dirty="0">
                <a:latin typeface="Arial Nova" panose="020B0504020202020204" pitchFamily="34" charset="0"/>
              </a:rPr>
              <a:t>THE IMPACT AND PROBLEMS OF </a:t>
            </a:r>
          </a:p>
          <a:p>
            <a:pPr algn="ctr"/>
            <a:r>
              <a:rPr lang="en-US" sz="3600" b="1" u="sng" dirty="0">
                <a:latin typeface="Arial Nova" panose="020B0504020202020204" pitchFamily="34" charset="0"/>
              </a:rPr>
              <a:t>ANTI-SOCIAL BEHAVIOUR</a:t>
            </a:r>
            <a:endParaRPr lang="en-US" sz="3600" u="sng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7E911A1-ACDD-CFE7-E656-69B78885E1B5}"/>
              </a:ext>
            </a:extLst>
          </p:cNvPr>
          <p:cNvSpPr txBox="1"/>
          <p:nvPr/>
        </p:nvSpPr>
        <p:spPr>
          <a:xfrm>
            <a:off x="546538" y="1452577"/>
            <a:ext cx="11088414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 algn="l">
              <a:spcAft>
                <a:spcPts val="1500"/>
              </a:spcAft>
              <a:buNone/>
            </a:pPr>
            <a:r>
              <a:rPr lang="en-GB" sz="2400" b="1" i="0" u="none" strike="noStrike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ASB is often downplayed as a petty, low-level crime. </a:t>
            </a:r>
          </a:p>
          <a:p>
            <a:pPr marL="0" indent="0" algn="l">
              <a:spcAft>
                <a:spcPts val="1500"/>
              </a:spcAft>
              <a:buNone/>
            </a:pPr>
            <a:r>
              <a:rPr lang="en-GB" sz="2400" b="1" i="0" u="none" strike="noStrike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To suffer from ASB can affect individual’s mental health, cause misery, disturbs sleep, anxiety, work and relationship issues, which can leave victims feeling unsafe and afraid in their own homes.</a:t>
            </a:r>
          </a:p>
          <a:p>
            <a:pPr marL="0" indent="0" algn="l">
              <a:spcAft>
                <a:spcPts val="1500"/>
              </a:spcAft>
              <a:buNone/>
            </a:pPr>
            <a:r>
              <a:rPr lang="en-GB" sz="2400" b="1" i="0" u="none" strike="noStrike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 report commissioned by Resolve in 2021 indicates the negative effects of ASB and how individual’s feel after being a victim of Anti-Social Behaviour.</a:t>
            </a:r>
          </a:p>
          <a:p>
            <a:endParaRPr lang="en-US" dirty="0"/>
          </a:p>
        </p:txBody>
      </p:sp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F37E1260-38A8-E0B1-51D0-FE8439B639C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34460744"/>
              </p:ext>
            </p:extLst>
          </p:nvPr>
        </p:nvGraphicFramePr>
        <p:xfrm>
          <a:off x="168165" y="4166217"/>
          <a:ext cx="11845159" cy="28894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4" name="Graphic 13" descr="Sad face with solid fill with solid fill">
            <a:extLst>
              <a:ext uri="{FF2B5EF4-FFF2-40B4-BE49-F238E27FC236}">
                <a16:creationId xmlns:a16="http://schemas.microsoft.com/office/drawing/2014/main" id="{FEDF1CD6-B76E-1BD3-B2E5-D395D9A4DBE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619379" y="0"/>
            <a:ext cx="2156609" cy="215660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5232AD3-9B56-6D8E-F4AE-D8E5660598EF}"/>
              </a:ext>
            </a:extLst>
          </p:cNvPr>
          <p:cNvSpPr txBox="1"/>
          <p:nvPr/>
        </p:nvSpPr>
        <p:spPr>
          <a:xfrm>
            <a:off x="0" y="6421086"/>
            <a:ext cx="29359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(Our Watch, 2022)</a:t>
            </a:r>
          </a:p>
        </p:txBody>
      </p:sp>
    </p:spTree>
    <p:extLst>
      <p:ext uri="{BB962C8B-B14F-4D97-AF65-F5344CB8AC3E}">
        <p14:creationId xmlns:p14="http://schemas.microsoft.com/office/powerpoint/2010/main" val="2902912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8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C0D4618C-0E6D-167F-92EA-77D39519A71F}"/>
              </a:ext>
            </a:extLst>
          </p:cNvPr>
          <p:cNvSpPr/>
          <p:nvPr/>
        </p:nvSpPr>
        <p:spPr>
          <a:xfrm>
            <a:off x="218209" y="2545773"/>
            <a:ext cx="2161309" cy="311727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ngled shot of pen on a graph">
            <a:extLst>
              <a:ext uri="{FF2B5EF4-FFF2-40B4-BE49-F238E27FC236}">
                <a16:creationId xmlns:a16="http://schemas.microsoft.com/office/drawing/2014/main" id="{5620ECA4-E9FD-B340-F358-7059C0C004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2952" y="-1"/>
            <a:ext cx="12224951" cy="686662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A167850-C992-E640-C1B0-5D725C12CD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7577" y="246298"/>
            <a:ext cx="9605635" cy="1059305"/>
          </a:xfrm>
        </p:spPr>
        <p:txBody>
          <a:bodyPr>
            <a:normAutofit fontScale="90000"/>
          </a:bodyPr>
          <a:lstStyle/>
          <a:p>
            <a:pPr algn="ctr"/>
            <a:r>
              <a:rPr lang="en-US" sz="3200" b="1" u="sng" dirty="0">
                <a:latin typeface="Arial Nova" panose="020B0504020202020204" pitchFamily="34" charset="0"/>
              </a:rPr>
              <a:t>THE IMPACT AND PROBLEMS OF </a:t>
            </a:r>
            <a:br>
              <a:rPr lang="en-US" sz="3200" b="1" u="sng" dirty="0">
                <a:latin typeface="Arial Nova" panose="020B0504020202020204" pitchFamily="34" charset="0"/>
              </a:rPr>
            </a:br>
            <a:r>
              <a:rPr lang="en-US" sz="3200" b="1" u="sng" dirty="0">
                <a:latin typeface="Arial Nova" panose="020B0504020202020204" pitchFamily="34" charset="0"/>
              </a:rPr>
              <a:t>ANTI-SOCIAL BEHAVIOUR</a:t>
            </a:r>
            <a:br>
              <a:rPr lang="en-US" sz="3200" dirty="0"/>
            </a:br>
            <a:endParaRPr lang="en-US" dirty="0"/>
          </a:p>
        </p:txBody>
      </p:sp>
      <p:pic>
        <p:nvPicPr>
          <p:cNvPr id="6" name="Content Placeholder 5" descr="A graph of a number of people&#10;&#10;Description automatically generated">
            <a:extLst>
              <a:ext uri="{FF2B5EF4-FFF2-40B4-BE49-F238E27FC236}">
                <a16:creationId xmlns:a16="http://schemas.microsoft.com/office/drawing/2014/main" id="{0180D3AF-EF98-5AA6-F412-E668F1A72547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4145085" y="1305603"/>
            <a:ext cx="7728283" cy="4979773"/>
          </a:xfrm>
          <a:ln>
            <a:solidFill>
              <a:schemeClr val="accent1">
                <a:shade val="15000"/>
              </a:schemeClr>
            </a:solidFill>
          </a:ln>
        </p:spPr>
      </p:pic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93DEEEB1-F064-4FB3-12E2-5C338F59DC4B}"/>
              </a:ext>
            </a:extLst>
          </p:cNvPr>
          <p:cNvSpPr/>
          <p:nvPr/>
        </p:nvSpPr>
        <p:spPr>
          <a:xfrm>
            <a:off x="444843" y="3015049"/>
            <a:ext cx="2644346" cy="2935011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15B864D-2CDC-95DA-207A-1DD692FAE0B4}"/>
              </a:ext>
            </a:extLst>
          </p:cNvPr>
          <p:cNvSpPr txBox="1"/>
          <p:nvPr/>
        </p:nvSpPr>
        <p:spPr>
          <a:xfrm>
            <a:off x="741405" y="1305603"/>
            <a:ext cx="2224217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b="1" dirty="0"/>
          </a:p>
          <a:p>
            <a:endParaRPr lang="en-US" b="1" dirty="0"/>
          </a:p>
          <a:p>
            <a:endParaRPr lang="en-US" b="1" dirty="0"/>
          </a:p>
          <a:p>
            <a:endParaRPr lang="en-US" b="1" dirty="0"/>
          </a:p>
          <a:p>
            <a:endParaRPr lang="en-US" b="1" dirty="0"/>
          </a:p>
          <a:p>
            <a:endParaRPr lang="en-US" b="1" dirty="0"/>
          </a:p>
          <a:p>
            <a:endParaRPr lang="en-US" b="1" dirty="0"/>
          </a:p>
          <a:p>
            <a:r>
              <a:rPr lang="en-US" b="1" dirty="0"/>
              <a:t>Home Office report gathered data across England and Wales on the types of ASB personally experienced or witnessed in their local area</a:t>
            </a:r>
          </a:p>
          <a:p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769C6C5-117C-BD12-0827-4428D06B45A6}"/>
              </a:ext>
            </a:extLst>
          </p:cNvPr>
          <p:cNvSpPr txBox="1"/>
          <p:nvPr/>
        </p:nvSpPr>
        <p:spPr>
          <a:xfrm>
            <a:off x="218209" y="6437870"/>
            <a:ext cx="32046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(Home Office, 2023)</a:t>
            </a:r>
          </a:p>
        </p:txBody>
      </p:sp>
    </p:spTree>
    <p:extLst>
      <p:ext uri="{BB962C8B-B14F-4D97-AF65-F5344CB8AC3E}">
        <p14:creationId xmlns:p14="http://schemas.microsoft.com/office/powerpoint/2010/main" val="18536797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Rectangle 56">
            <a:extLst>
              <a:ext uri="{FF2B5EF4-FFF2-40B4-BE49-F238E27FC236}">
                <a16:creationId xmlns:a16="http://schemas.microsoft.com/office/drawing/2014/main" id="{0CABCAE3-64FC-4149-819F-2C1812824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59" name="Picture 58">
            <a:extLst>
              <a:ext uri="{FF2B5EF4-FFF2-40B4-BE49-F238E27FC236}">
                <a16:creationId xmlns:a16="http://schemas.microsoft.com/office/drawing/2014/main" id="{012FDCFE-9AD2-4D8A-8CBF-B3AA37EBF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61" name="Straight Connector 60">
            <a:extLst>
              <a:ext uri="{FF2B5EF4-FFF2-40B4-BE49-F238E27FC236}">
                <a16:creationId xmlns:a16="http://schemas.microsoft.com/office/drawing/2014/main" id="{FBD463FC-4CA8-4FF4-85A3-AF9F4B98D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Straight Connector 62">
            <a:extLst>
              <a:ext uri="{FF2B5EF4-FFF2-40B4-BE49-F238E27FC236}">
                <a16:creationId xmlns:a16="http://schemas.microsoft.com/office/drawing/2014/main" id="{A56012FD-74A8-4C91-B318-435CF2B719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65" name="Rectangle 64">
            <a:extLst>
              <a:ext uri="{FF2B5EF4-FFF2-40B4-BE49-F238E27FC236}">
                <a16:creationId xmlns:a16="http://schemas.microsoft.com/office/drawing/2014/main" id="{C630F413-44CE-4746-9821-9E0107978E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7" name="Rectangle 66">
            <a:extLst>
              <a:ext uri="{FF2B5EF4-FFF2-40B4-BE49-F238E27FC236}">
                <a16:creationId xmlns:a16="http://schemas.microsoft.com/office/drawing/2014/main" id="{22D671B1-B099-4F9C-B9CC-9D22B4DAF8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8385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C467AF5-1371-BF36-2ADB-801D4631E5E5}"/>
              </a:ext>
            </a:extLst>
          </p:cNvPr>
          <p:cNvSpPr txBox="1"/>
          <p:nvPr/>
        </p:nvSpPr>
        <p:spPr>
          <a:xfrm>
            <a:off x="1637127" y="215833"/>
            <a:ext cx="9607522" cy="1074046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 u="sng" cap="all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THE CHALLENGES OF ANTI-SOCIAL BEHAVIOUR</a:t>
            </a:r>
          </a:p>
        </p:txBody>
      </p:sp>
      <p:cxnSp>
        <p:nvCxnSpPr>
          <p:cNvPr id="69" name="Straight Connector 68">
            <a:extLst>
              <a:ext uri="{FF2B5EF4-FFF2-40B4-BE49-F238E27FC236}">
                <a16:creationId xmlns:a16="http://schemas.microsoft.com/office/drawing/2014/main" id="{7552FBEF-FA69-427B-8245-0A518E0513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55992" y="2146542"/>
            <a:ext cx="3157578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71" name="Title 1">
            <a:extLst>
              <a:ext uri="{FF2B5EF4-FFF2-40B4-BE49-F238E27FC236}">
                <a16:creationId xmlns:a16="http://schemas.microsoft.com/office/drawing/2014/main" id="{898488B7-DBD3-40E7-B54B-4DA6C5693E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51580" y="3122496"/>
            <a:ext cx="3530157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endParaRPr lang="en-US" dirty="0"/>
          </a:p>
        </p:txBody>
      </p:sp>
      <p:pic>
        <p:nvPicPr>
          <p:cNvPr id="3" name="Picture 2" descr="A red sign with white text&#10;&#10;Description automatically generated">
            <a:extLst>
              <a:ext uri="{FF2B5EF4-FFF2-40B4-BE49-F238E27FC236}">
                <a16:creationId xmlns:a16="http://schemas.microsoft.com/office/drawing/2014/main" id="{FE0902ED-9C5A-4FB5-88C7-0BB902F47A4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440018" y="2115650"/>
            <a:ext cx="4541719" cy="3020243"/>
          </a:xfrm>
          <a:prstGeom prst="rect">
            <a:avLst/>
          </a:prstGeom>
        </p:spPr>
      </p:pic>
      <p:graphicFrame>
        <p:nvGraphicFramePr>
          <p:cNvPr id="29" name="TextBox 8">
            <a:extLst>
              <a:ext uri="{FF2B5EF4-FFF2-40B4-BE49-F238E27FC236}">
                <a16:creationId xmlns:a16="http://schemas.microsoft.com/office/drawing/2014/main" id="{985E568F-3A92-A4BD-65CB-F0461299DB7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38254476"/>
              </p:ext>
            </p:extLst>
          </p:nvPr>
        </p:nvGraphicFramePr>
        <p:xfrm>
          <a:off x="5152769" y="1075044"/>
          <a:ext cx="6240162" cy="63019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A751CC4B-2AC7-4D76-5B5E-E8F12536525A}"/>
              </a:ext>
            </a:extLst>
          </p:cNvPr>
          <p:cNvSpPr txBox="1"/>
          <p:nvPr/>
        </p:nvSpPr>
        <p:spPr>
          <a:xfrm>
            <a:off x="0" y="6457501"/>
            <a:ext cx="610423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kern="100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(</a:t>
            </a:r>
            <a:r>
              <a:rPr lang="en-GB" sz="1800" kern="100" dirty="0" err="1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Mcnea</a:t>
            </a:r>
            <a:r>
              <a:rPr lang="en-GB" sz="1800" kern="100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, 2023)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51980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A white and black sign with red text&#10;&#10;Description automatically generated">
            <a:extLst>
              <a:ext uri="{FF2B5EF4-FFF2-40B4-BE49-F238E27FC236}">
                <a16:creationId xmlns:a16="http://schemas.microsoft.com/office/drawing/2014/main" id="{E5736428-1BB7-F078-CE9A-A49DCE5DBA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33241" y="2227746"/>
            <a:ext cx="2922835" cy="3747224"/>
          </a:xfrm>
          <a:prstGeom prst="rect">
            <a:avLst/>
          </a:prstGeom>
          <a:effectLst>
            <a:softEdge rad="251995"/>
          </a:effectLst>
        </p:spPr>
      </p:pic>
      <p:pic>
        <p:nvPicPr>
          <p:cNvPr id="6" name="Picture 5" descr="A black text on a white background&#10;&#10;Description automatically generated">
            <a:extLst>
              <a:ext uri="{FF2B5EF4-FFF2-40B4-BE49-F238E27FC236}">
                <a16:creationId xmlns:a16="http://schemas.microsoft.com/office/drawing/2014/main" id="{69DD032A-51E5-762C-38BB-EA4C0EEB6C4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9222" y="317468"/>
            <a:ext cx="9090454" cy="1502450"/>
          </a:xfrm>
          <a:prstGeom prst="rect">
            <a:avLst/>
          </a:prstGeom>
          <a:effectLst>
            <a:softEdge rad="150954"/>
          </a:effectLst>
        </p:spPr>
      </p:pic>
      <p:pic>
        <p:nvPicPr>
          <p:cNvPr id="8" name="Picture 7" descr="A screenshot of a phone&#10;&#10;Description automatically generated">
            <a:extLst>
              <a:ext uri="{FF2B5EF4-FFF2-40B4-BE49-F238E27FC236}">
                <a16:creationId xmlns:a16="http://schemas.microsoft.com/office/drawing/2014/main" id="{8C415C97-88A1-653D-32AA-32178023466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9497" y="2055510"/>
            <a:ext cx="8999668" cy="1563553"/>
          </a:xfrm>
          <a:prstGeom prst="rect">
            <a:avLst/>
          </a:prstGeom>
          <a:effectLst>
            <a:softEdge rad="103886"/>
          </a:effec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3E0EFDEC-2FF9-AFE3-C88E-DFA223257716}"/>
              </a:ext>
            </a:extLst>
          </p:cNvPr>
          <p:cNvSpPr txBox="1"/>
          <p:nvPr/>
        </p:nvSpPr>
        <p:spPr>
          <a:xfrm>
            <a:off x="109237" y="6465980"/>
            <a:ext cx="609805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/>
              <a:t>(Home Office, 2023)</a:t>
            </a:r>
            <a:endParaRPr lang="en-US" dirty="0"/>
          </a:p>
        </p:txBody>
      </p:sp>
      <p:pic>
        <p:nvPicPr>
          <p:cNvPr id="12" name="Picture 11" descr="A close up of text&#10;&#10;Description automatically generated">
            <a:extLst>
              <a:ext uri="{FF2B5EF4-FFF2-40B4-BE49-F238E27FC236}">
                <a16:creationId xmlns:a16="http://schemas.microsoft.com/office/drawing/2014/main" id="{E9E836D0-6701-EEA4-B431-F85F109D2A2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0070" y="4101359"/>
            <a:ext cx="8863744" cy="2012242"/>
          </a:xfrm>
          <a:prstGeom prst="rect">
            <a:avLst/>
          </a:prstGeom>
          <a:effectLst>
            <a:softEdge rad="142854"/>
          </a:effectLst>
        </p:spPr>
      </p:pic>
    </p:spTree>
    <p:extLst>
      <p:ext uri="{BB962C8B-B14F-4D97-AF65-F5344CB8AC3E}">
        <p14:creationId xmlns:p14="http://schemas.microsoft.com/office/powerpoint/2010/main" val="20349283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tangle 32">
            <a:extLst>
              <a:ext uri="{FF2B5EF4-FFF2-40B4-BE49-F238E27FC236}">
                <a16:creationId xmlns:a16="http://schemas.microsoft.com/office/drawing/2014/main" id="{17424F32-2789-4FF9-8E8A-1252284BF6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35" name="Picture 34">
            <a:extLst>
              <a:ext uri="{FF2B5EF4-FFF2-40B4-BE49-F238E27FC236}">
                <a16:creationId xmlns:a16="http://schemas.microsoft.com/office/drawing/2014/main" id="{D708C46E-BB60-4B97-8327-D3A475C008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8042755C-F24C-4D08-8E4C-E646382C3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63E94A00-1A92-47F4-9E2D-E51DFF9016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482E7304-2AC2-4A5C-924D-A6AC3FFC5E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3B15216-6D2C-9E34-383F-84BA774EA655}"/>
              </a:ext>
            </a:extLst>
          </p:cNvPr>
          <p:cNvSpPr txBox="1"/>
          <p:nvPr/>
        </p:nvSpPr>
        <p:spPr>
          <a:xfrm>
            <a:off x="1031449" y="29818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u="sng" cap="all" dirty="0">
                <a:latin typeface="Arial Nova" panose="020B0504020202020204" pitchFamily="34" charset="0"/>
                <a:ea typeface="+mj-ea"/>
                <a:cs typeface="+mj-cs"/>
              </a:rPr>
              <a:t>SUMMARY</a:t>
            </a:r>
          </a:p>
        </p:txBody>
      </p:sp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D259FEF2-F6A5-442F-BA10-4E39EECD0A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1579" y="1853754"/>
            <a:ext cx="960327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45" name="Rectangle 44">
            <a:extLst>
              <a:ext uri="{FF2B5EF4-FFF2-40B4-BE49-F238E27FC236}">
                <a16:creationId xmlns:a16="http://schemas.microsoft.com/office/drawing/2014/main" id="{A3C183B1-1D4B-4E3D-A02E-A426E3BFA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8385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graphicFrame>
        <p:nvGraphicFramePr>
          <p:cNvPr id="25" name="TextBox 3">
            <a:extLst>
              <a:ext uri="{FF2B5EF4-FFF2-40B4-BE49-F238E27FC236}">
                <a16:creationId xmlns:a16="http://schemas.microsoft.com/office/drawing/2014/main" id="{4BBB1CF8-ADC5-B789-5DE5-E9EC48E4B85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61165826"/>
              </p:ext>
            </p:extLst>
          </p:nvPr>
        </p:nvGraphicFramePr>
        <p:xfrm>
          <a:off x="469556" y="1334530"/>
          <a:ext cx="11380573" cy="52252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8B18CD46-14EA-23E6-8E8F-FC658FC1E4DC}"/>
              </a:ext>
            </a:extLst>
          </p:cNvPr>
          <p:cNvSpPr txBox="1"/>
          <p:nvPr/>
        </p:nvSpPr>
        <p:spPr>
          <a:xfrm>
            <a:off x="9497921" y="6072861"/>
            <a:ext cx="31633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(HMICFRS, 2019)</a:t>
            </a:r>
          </a:p>
        </p:txBody>
      </p:sp>
    </p:spTree>
    <p:extLst>
      <p:ext uri="{BB962C8B-B14F-4D97-AF65-F5344CB8AC3E}">
        <p14:creationId xmlns:p14="http://schemas.microsoft.com/office/powerpoint/2010/main" val="7653549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red sign with white text&#10;&#10;Description automatically generated">
            <a:extLst>
              <a:ext uri="{FF2B5EF4-FFF2-40B4-BE49-F238E27FC236}">
                <a16:creationId xmlns:a16="http://schemas.microsoft.com/office/drawing/2014/main" id="{3026F89F-5ADC-E856-D8B7-E4A13A2BAF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968" y="2886549"/>
            <a:ext cx="5819003" cy="3849027"/>
          </a:xfrm>
          <a:prstGeom prst="rect">
            <a:avLst/>
          </a:prstGeom>
          <a:effectLst>
            <a:softEdge rad="212814"/>
          </a:effectLst>
        </p:spPr>
      </p:pic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B53DD8C7-E485-D228-4D3E-58AFDE70C23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20699188"/>
              </p:ext>
            </p:extLst>
          </p:nvPr>
        </p:nvGraphicFramePr>
        <p:xfrm>
          <a:off x="1000897" y="716692"/>
          <a:ext cx="10200503" cy="37316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42BCC22A-CE7A-44F2-9C4A-4AC6DCFCDD09}"/>
              </a:ext>
            </a:extLst>
          </p:cNvPr>
          <p:cNvSpPr txBox="1"/>
          <p:nvPr/>
        </p:nvSpPr>
        <p:spPr>
          <a:xfrm>
            <a:off x="2009775" y="70361"/>
            <a:ext cx="817244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600" b="1" u="sng" dirty="0">
                <a:latin typeface="Arial Nova" panose="020B0504020202020204" pitchFamily="34" charset="0"/>
              </a:rPr>
              <a:t>SUMMARY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3FEC637-70E6-879A-8C77-F194B2B5CEB5}"/>
              </a:ext>
            </a:extLst>
          </p:cNvPr>
          <p:cNvSpPr txBox="1"/>
          <p:nvPr/>
        </p:nvSpPr>
        <p:spPr>
          <a:xfrm>
            <a:off x="9142971" y="3992783"/>
            <a:ext cx="609805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(HMICFRS, 2019)</a:t>
            </a:r>
          </a:p>
        </p:txBody>
      </p:sp>
    </p:spTree>
    <p:extLst>
      <p:ext uri="{BB962C8B-B14F-4D97-AF65-F5344CB8AC3E}">
        <p14:creationId xmlns:p14="http://schemas.microsoft.com/office/powerpoint/2010/main" val="87686613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E27DEC2A-0FEE-9DD7-F9C6-DA8EA351CC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985C309-A352-9835-C049-E12155D8CB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4362" y="285536"/>
            <a:ext cx="9603275" cy="1049235"/>
          </a:xfrm>
        </p:spPr>
        <p:txBody>
          <a:bodyPr/>
          <a:lstStyle/>
          <a:p>
            <a:r>
              <a:rPr lang="en-GB" u="sng" dirty="0"/>
              <a:t>References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1576282-3C1F-3AF3-7D04-053E3CEFA4D5}"/>
              </a:ext>
            </a:extLst>
          </p:cNvPr>
          <p:cNvSpPr txBox="1"/>
          <p:nvPr/>
        </p:nvSpPr>
        <p:spPr>
          <a:xfrm>
            <a:off x="775854" y="646484"/>
            <a:ext cx="10640291" cy="62786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2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200" kern="100" dirty="0" err="1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Mcnea</a:t>
            </a:r>
            <a:r>
              <a:rPr lang="en-GB" sz="1200" kern="100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, Christina “Police Forces in England and Wales Could Face a £700m Budget Shortfall, Warns UNISON | News, Press Release | News.” </a:t>
            </a:r>
            <a:r>
              <a:rPr lang="en-GB" sz="1200" i="1" kern="100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UNISON National</a:t>
            </a:r>
            <a:r>
              <a:rPr lang="en-GB" sz="1200" kern="100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, 16 June 2023, </a:t>
            </a:r>
            <a:r>
              <a:rPr lang="en-GB" sz="1200" kern="100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hlinkClick r:id="rId2"/>
              </a:rPr>
              <a:t>www.unison.org.uk/news/press-release/2023/06/police-forces-in-england-and-wales-could-face-a-combined-budget-shortfall-of-more-than-700m-by-2026-warns-unison/</a:t>
            </a:r>
            <a:r>
              <a:rPr lang="en-GB" sz="1200" kern="100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. (Accessed 25 Oct. 2024)</a:t>
            </a:r>
          </a:p>
          <a:p>
            <a:r>
              <a:rPr lang="en-GB" sz="1200" kern="100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 </a:t>
            </a:r>
          </a:p>
          <a:p>
            <a:r>
              <a:rPr lang="en-GB" sz="1200" kern="100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College Of Policing. “Anti-Social Behaviour Powers.” </a:t>
            </a:r>
            <a:r>
              <a:rPr lang="en-GB" sz="1200" i="1" kern="100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College of Policing</a:t>
            </a:r>
            <a:r>
              <a:rPr lang="en-GB" sz="1200" kern="100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, 27 March, 2023, </a:t>
            </a:r>
            <a:r>
              <a:rPr lang="en-GB" sz="1200" kern="100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hlinkClick r:id="rId3"/>
              </a:rPr>
              <a:t>www.college.police.uk/guidance/anti-social-behaviour-powers</a:t>
            </a:r>
            <a:r>
              <a:rPr lang="en-GB" sz="1200" kern="100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. (Accessed 26 Oct. 2024)</a:t>
            </a:r>
          </a:p>
          <a:p>
            <a:endParaRPr lang="en-GB" sz="1200" kern="1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r>
              <a:rPr lang="en-GB" sz="1200" dirty="0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ollege </a:t>
            </a:r>
            <a:r>
              <a:rPr lang="en-GB" sz="1200" dirty="0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O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f Policing. “Anti-Social Behaviour.” </a:t>
            </a:r>
            <a:r>
              <a:rPr lang="en-GB" sz="1200" b="0" i="1" u="none" strike="noStrike" dirty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College of Policing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, 27 March 2023, 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hlinkClick r:id="rId4"/>
              </a:rPr>
              <a:t>www.college.police.uk/anti-social-behaviour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. Accessed 31 Oct. 2024.</a:t>
            </a:r>
          </a:p>
          <a:p>
            <a:r>
              <a:rPr lang="en-GB" sz="1200" kern="100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 </a:t>
            </a:r>
          </a:p>
          <a:p>
            <a:r>
              <a:rPr lang="en-GB" sz="1200" kern="100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Gibbons, Sarah. “Forces Urged to Improve Resourcing, Partnerships and Data Sharing in Efforts to Tackle Antisocial Behaviour.” </a:t>
            </a:r>
            <a:r>
              <a:rPr lang="en-GB" sz="1200" i="1" kern="100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Policing Insight</a:t>
            </a:r>
            <a:r>
              <a:rPr lang="en-GB" sz="1200" kern="100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,  </a:t>
            </a:r>
            <a:r>
              <a:rPr lang="en-GB" sz="1200" kern="100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hlinkClick r:id="rId5"/>
              </a:rPr>
              <a:t>https://</a:t>
            </a:r>
            <a:r>
              <a:rPr lang="en-GB" sz="1200" kern="100" dirty="0" err="1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hlinkClick r:id="rId5"/>
              </a:rPr>
              <a:t>www.policinginsight.com</a:t>
            </a:r>
            <a:r>
              <a:rPr lang="en-GB" sz="1200" kern="100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hlinkClick r:id="rId5"/>
              </a:rPr>
              <a:t>/feature/analysis/forces-urged-to-improve-resourcing-partnerships-and-data-sharing-in-efforts-to-tackle-antisocial-behaviour/ </a:t>
            </a:r>
            <a:r>
              <a:rPr lang="en-GB" sz="1200" kern="100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(Accessed 26 Oct. 2024)</a:t>
            </a:r>
          </a:p>
          <a:p>
            <a:endParaRPr lang="en-GB" sz="1200" kern="1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r>
              <a:rPr lang="en-GB" sz="1200" kern="100" dirty="0">
                <a:effectLst/>
                <a:latin typeface="Open Sans" panose="020B06060305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HMICFRS (2019). </a:t>
            </a:r>
            <a:r>
              <a:rPr lang="en-GB" sz="1200" i="1" kern="100" dirty="0">
                <a:effectLst/>
                <a:latin typeface="Open Sans" panose="020B06060305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policing response to antisocial behaviour: PEEL spotlight report - His Majesty’s Inspectorate of Constabulary and Fire &amp; Rescue Services</a:t>
            </a:r>
            <a:r>
              <a:rPr lang="en-GB" sz="1200" kern="100" dirty="0">
                <a:effectLst/>
                <a:latin typeface="Open Sans" panose="020B06060305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His Majesty’s Inspectorate of Constabulary and Fire &amp; Rescue Services. Available at: </a:t>
            </a:r>
            <a:r>
              <a:rPr lang="en-GB" sz="1200" u="sng" kern="100" dirty="0">
                <a:solidFill>
                  <a:srgbClr val="0563C1"/>
                </a:solidFill>
                <a:effectLst/>
                <a:latin typeface="Open Sans" panose="020B0606030504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https://hmicfrs.justiceinspectorates.gov.uk/publication-html/policing-response-to-antisocial-behaviour</a:t>
            </a:r>
            <a:r>
              <a:rPr lang="en-GB" sz="1200" kern="100" dirty="0">
                <a:effectLst/>
                <a:latin typeface="Open Sans" panose="020B06060305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31 October 2024)</a:t>
            </a:r>
            <a:endParaRPr lang="en-GB" sz="12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200" kern="100" dirty="0">
              <a:effectLst/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r>
              <a:rPr lang="en-GB" sz="1200" kern="100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 Home Office. “Anti-Social Behaviour: Impacts on Individuals and Local Communities.” </a:t>
            </a:r>
            <a:r>
              <a:rPr lang="en-GB" sz="1200" i="1" kern="100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GOV.UK</a:t>
            </a:r>
            <a:r>
              <a:rPr lang="en-GB" sz="1200" kern="100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, 27 Mar</a:t>
            </a:r>
            <a:r>
              <a:rPr lang="en-GB" sz="1200" kern="1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ch </a:t>
            </a:r>
            <a:r>
              <a:rPr lang="en-GB" sz="1200" kern="100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2023, </a:t>
            </a:r>
            <a:r>
              <a:rPr lang="en-GB" sz="1200" kern="100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hlinkClick r:id="rId7"/>
              </a:rPr>
              <a:t>https://www.gov.uk/government/publications/impacts-of-anti-social-behaviour-on-individuals-and-communities/anti-social-behaviour-impacts-on-individuals-and-local-communities#understanding-whom-asb-impacts</a:t>
            </a:r>
            <a:r>
              <a:rPr lang="en-GB" sz="1200" kern="100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. (Accessed 11 Oct. 2024)</a:t>
            </a:r>
          </a:p>
          <a:p>
            <a:r>
              <a:rPr lang="en-GB" sz="1200" kern="100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 </a:t>
            </a:r>
          </a:p>
          <a:p>
            <a:r>
              <a:rPr lang="en-GB" sz="1200" kern="100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Home Office “Plan Proven to Slash Anti-Social Behaviour Rolled out Nationwide.” </a:t>
            </a:r>
            <a:r>
              <a:rPr lang="en-GB" sz="1200" i="1" kern="100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GOV.UK</a:t>
            </a:r>
            <a:r>
              <a:rPr lang="en-GB" sz="1200" kern="100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, 15 February</a:t>
            </a:r>
            <a:r>
              <a:rPr lang="en-GB" sz="1200" kern="1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GB" sz="1200" kern="100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2024, </a:t>
            </a:r>
            <a:r>
              <a:rPr lang="en-GB" sz="1200" kern="100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hlinkClick r:id="rId8"/>
              </a:rPr>
              <a:t>https://www.gov.uk/government/news/plan-proven-to-slash-anti-social-behaviour-rolled-out-nationwide</a:t>
            </a:r>
            <a:r>
              <a:rPr lang="en-GB" sz="1200" kern="100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. (Accessed 26 Oct. 2024)</a:t>
            </a:r>
          </a:p>
          <a:p>
            <a:r>
              <a:rPr lang="en-GB" sz="1200" kern="100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 </a:t>
            </a:r>
          </a:p>
          <a:p>
            <a:r>
              <a:rPr lang="en-GB" sz="1200" kern="100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Mackenzie, Simon, et al. </a:t>
            </a:r>
            <a:r>
              <a:rPr lang="en-GB" sz="1200" i="1" kern="100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Key Implications the Drivers of Perceptions of Anti-Social Behaviour</a:t>
            </a:r>
            <a:r>
              <a:rPr lang="en-GB" sz="1200" kern="100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. (Accessed 28 Oct. 2024)</a:t>
            </a:r>
          </a:p>
          <a:p>
            <a:r>
              <a:rPr lang="en-GB" sz="1200" kern="100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 </a:t>
            </a:r>
          </a:p>
          <a:p>
            <a:r>
              <a:rPr lang="en-GB" sz="1200" kern="100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Metropolitan Police. “What Is Antisocial Behaviour?” </a:t>
            </a:r>
            <a:r>
              <a:rPr lang="en-GB" sz="1200" i="1" kern="100" dirty="0" err="1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Www.met.police.uk</a:t>
            </a:r>
            <a:r>
              <a:rPr lang="en-GB" sz="1200" kern="100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, 2021, </a:t>
            </a:r>
            <a:r>
              <a:rPr lang="en-GB" sz="1200" kern="100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hlinkClick r:id="rId9"/>
              </a:rPr>
              <a:t>www.met.police.uk/advice/advice-and-information/asb/asb/antisocial-behaviour/what-is-antisocial-behaviour/</a:t>
            </a:r>
            <a:r>
              <a:rPr lang="en-GB" sz="1200" kern="100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. (Accessed 28 Oct. 2024)</a:t>
            </a:r>
          </a:p>
          <a:p>
            <a:r>
              <a:rPr lang="en-GB" sz="1200" kern="100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 </a:t>
            </a:r>
          </a:p>
          <a:p>
            <a:r>
              <a:rPr lang="en-GB" sz="1200" kern="100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Neighbourhood Watch. “ASB, Mental Health and Support | Neighbourhood Watch Network.” </a:t>
            </a:r>
            <a:r>
              <a:rPr lang="en-GB" sz="1200" i="1" kern="100" dirty="0" err="1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Www.ourwatch.org.uk</a:t>
            </a:r>
            <a:r>
              <a:rPr lang="en-GB" sz="1200" kern="100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GB" sz="1200" kern="100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hlinkClick r:id="rId10"/>
              </a:rPr>
              <a:t>www.ourwatch.org.uk/ASB-and-mental-health</a:t>
            </a:r>
            <a:r>
              <a:rPr lang="en-GB" sz="1200" kern="100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. (Accessed 26 Oct. 2024)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701210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Parcel</Template>
  <TotalTime>698</TotalTime>
  <Words>977</Words>
  <Application>Microsoft Office PowerPoint</Application>
  <PresentationFormat>Widescreen</PresentationFormat>
  <Paragraphs>77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Gallery</vt:lpstr>
      <vt:lpstr>Anti-Social Behaviour and the challenges faced</vt:lpstr>
      <vt:lpstr>contents</vt:lpstr>
      <vt:lpstr>what is anti-social behaviour? </vt:lpstr>
      <vt:lpstr>PowerPoint Presentation</vt:lpstr>
      <vt:lpstr>PowerPoint Presentation</vt:lpstr>
      <vt:lpstr>THE IMPACT AND PROBLEMS OF  ANTI-SOCIAL BEHAVIOUR </vt:lpstr>
      <vt:lpstr>PowerPoint Presentation</vt:lpstr>
      <vt:lpstr>PowerPoint Presentation</vt:lpstr>
      <vt:lpstr>PowerPoint Presentation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Louisa O'Neill</dc:creator>
  <cp:lastModifiedBy>Louisa O'Neill</cp:lastModifiedBy>
  <cp:revision>35</cp:revision>
  <dcterms:created xsi:type="dcterms:W3CDTF">2024-10-21T10:30:46Z</dcterms:created>
  <dcterms:modified xsi:type="dcterms:W3CDTF">2024-11-13T17:28:05Z</dcterms:modified>
</cp:coreProperties>
</file>