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305" r:id="rId3"/>
    <p:sldId id="306" r:id="rId4"/>
    <p:sldId id="308" r:id="rId5"/>
    <p:sldId id="307" r:id="rId6"/>
    <p:sldId id="309" r:id="rId7"/>
    <p:sldId id="310" r:id="rId8"/>
    <p:sldId id="257" r:id="rId9"/>
    <p:sldId id="300" r:id="rId10"/>
    <p:sldId id="258" r:id="rId11"/>
    <p:sldId id="262" r:id="rId12"/>
    <p:sldId id="263" r:id="rId13"/>
    <p:sldId id="298" r:id="rId14"/>
    <p:sldId id="299" r:id="rId15"/>
    <p:sldId id="266" r:id="rId16"/>
    <p:sldId id="301" r:id="rId17"/>
    <p:sldId id="302" r:id="rId18"/>
    <p:sldId id="303" r:id="rId19"/>
    <p:sldId id="304" r:id="rId20"/>
    <p:sldId id="312" r:id="rId21"/>
    <p:sldId id="314" r:id="rId22"/>
    <p:sldId id="315" r:id="rId23"/>
    <p:sldId id="317" r:id="rId24"/>
    <p:sldId id="313" r:id="rId25"/>
    <p:sldId id="267" r:id="rId26"/>
    <p:sldId id="268" r:id="rId27"/>
    <p:sldId id="269" r:id="rId28"/>
    <p:sldId id="270" r:id="rId29"/>
    <p:sldId id="271" r:id="rId30"/>
    <p:sldId id="273" r:id="rId31"/>
    <p:sldId id="272" r:id="rId32"/>
    <p:sldId id="275" r:id="rId33"/>
    <p:sldId id="276" r:id="rId34"/>
    <p:sldId id="277"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844" autoAdjust="0"/>
  </p:normalViewPr>
  <p:slideViewPr>
    <p:cSldViewPr>
      <p:cViewPr>
        <p:scale>
          <a:sx n="50" d="100"/>
          <a:sy n="50" d="100"/>
        </p:scale>
        <p:origin x="1014" y="7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5A7331-2606-499E-8683-F454A51EFE36}" type="datetimeFigureOut">
              <a:rPr lang="en-GB" smtClean="0"/>
              <a:t>03/06/2019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280B24-4FE2-43C6-8C48-854490803B48}" type="slidenum">
              <a:rPr lang="en-GB" smtClean="0"/>
              <a:t>‹#›</a:t>
            </a:fld>
            <a:endParaRPr lang="en-GB"/>
          </a:p>
        </p:txBody>
      </p:sp>
    </p:spTree>
    <p:extLst>
      <p:ext uri="{BB962C8B-B14F-4D97-AF65-F5344CB8AC3E}">
        <p14:creationId xmlns:p14="http://schemas.microsoft.com/office/powerpoint/2010/main" val="3618141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80B24-4FE2-43C6-8C48-854490803B48}" type="slidenum">
              <a:rPr lang="en-GB" smtClean="0"/>
              <a:t>2</a:t>
            </a:fld>
            <a:endParaRPr lang="en-GB"/>
          </a:p>
        </p:txBody>
      </p:sp>
    </p:spTree>
    <p:extLst>
      <p:ext uri="{BB962C8B-B14F-4D97-AF65-F5344CB8AC3E}">
        <p14:creationId xmlns:p14="http://schemas.microsoft.com/office/powerpoint/2010/main" val="83419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4120187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t>8</a:t>
            </a:fld>
            <a:endParaRPr lang="en-GB" dirty="0"/>
          </a:p>
        </p:txBody>
      </p:sp>
    </p:spTree>
    <p:extLst>
      <p:ext uri="{BB962C8B-B14F-4D97-AF65-F5344CB8AC3E}">
        <p14:creationId xmlns:p14="http://schemas.microsoft.com/office/powerpoint/2010/main" val="785391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Ask</a:t>
            </a:r>
            <a:r>
              <a:rPr lang="en-GB" baseline="0" dirty="0" smtClean="0"/>
              <a:t> another couple of </a:t>
            </a:r>
            <a:r>
              <a:rPr lang="en-GB" baseline="0" dirty="0" err="1" smtClean="0"/>
              <a:t>qus</a:t>
            </a:r>
            <a:r>
              <a:rPr lang="en-GB" baseline="0" dirty="0" smtClean="0"/>
              <a:t>:</a:t>
            </a:r>
          </a:p>
          <a:p>
            <a:pPr marL="171450" indent="-171450">
              <a:buFontTx/>
              <a:buChar char="-"/>
            </a:pPr>
            <a:r>
              <a:rPr lang="en-GB" baseline="0" dirty="0" smtClean="0"/>
              <a:t>Egypt</a:t>
            </a:r>
          </a:p>
          <a:p>
            <a:pPr marL="0" indent="0">
              <a:buFontTx/>
              <a:buNone/>
            </a:pPr>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9</a:t>
            </a:fld>
            <a:endParaRPr lang="en-GB"/>
          </a:p>
        </p:txBody>
      </p:sp>
    </p:spTree>
    <p:extLst>
      <p:ext uri="{BB962C8B-B14F-4D97-AF65-F5344CB8AC3E}">
        <p14:creationId xmlns:p14="http://schemas.microsoft.com/office/powerpoint/2010/main" val="3028355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10</a:t>
            </a:fld>
            <a:endParaRPr lang="en-GB"/>
          </a:p>
        </p:txBody>
      </p:sp>
    </p:spTree>
    <p:extLst>
      <p:ext uri="{BB962C8B-B14F-4D97-AF65-F5344CB8AC3E}">
        <p14:creationId xmlns:p14="http://schemas.microsoft.com/office/powerpoint/2010/main" val="36066528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11</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Estimates vary that between 200,000 and 1 million people died as a cause of the chaos evinced by partition period.</a:t>
            </a:r>
          </a:p>
          <a:p>
            <a:r>
              <a:rPr lang="en-GB" sz="1200" kern="1200" dirty="0" smtClean="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Decolonisation, much like colonialism itself, was thus anything but a benign, pacific procedure</a:t>
            </a:r>
          </a:p>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12</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even more the case in instances where independence was presaged by wars of decolonisation.</a:t>
            </a:r>
          </a:p>
          <a:p>
            <a:r>
              <a:rPr lang="en-GB" dirty="0" smtClean="0"/>
              <a:t> </a:t>
            </a:r>
          </a:p>
          <a:p>
            <a:r>
              <a:rPr lang="en-GB" dirty="0" smtClean="0"/>
              <a:t>The best known of these was probably in Kenya, where, prior to independence in 1963, the British military was deployed to supress the Mau </a:t>
            </a:r>
            <a:r>
              <a:rPr lang="en-GB" dirty="0" err="1" smtClean="0"/>
              <a:t>Mau</a:t>
            </a:r>
            <a:r>
              <a:rPr lang="en-GB" dirty="0" smtClean="0"/>
              <a:t> Uprising against colonial rule.</a:t>
            </a:r>
          </a:p>
          <a:p>
            <a:r>
              <a:rPr lang="en-GB" dirty="0" smtClean="0"/>
              <a:t> </a:t>
            </a:r>
          </a:p>
          <a:p>
            <a:r>
              <a:rPr lang="en-GB" dirty="0" smtClean="0"/>
              <a:t>British forces put down the rebellion in a conflict noted for its brutality – to the extent that in 2013 the UK government agreed to compensate Mau </a:t>
            </a:r>
            <a:r>
              <a:rPr lang="en-GB" dirty="0" err="1" smtClean="0"/>
              <a:t>Mau</a:t>
            </a:r>
            <a:r>
              <a:rPr lang="en-GB" dirty="0" smtClean="0"/>
              <a:t> veterans who were tortured by British forces </a:t>
            </a:r>
          </a:p>
          <a:p>
            <a:r>
              <a:rPr lang="en-GB" dirty="0" smtClean="0"/>
              <a:t> </a:t>
            </a:r>
          </a:p>
          <a:p>
            <a:r>
              <a:rPr lang="en-GB" dirty="0" smtClean="0"/>
              <a:t>Concurrent to the Mau </a:t>
            </a:r>
            <a:r>
              <a:rPr lang="en-GB" dirty="0" err="1" smtClean="0"/>
              <a:t>Mau</a:t>
            </a:r>
            <a:r>
              <a:rPr lang="en-GB" dirty="0" smtClean="0"/>
              <a:t> war, British Commonwealth forces were also engaged in a conflict against a Communist insurgency in Malaya.</a:t>
            </a:r>
          </a:p>
          <a:p>
            <a:r>
              <a:rPr lang="en-GB" dirty="0" smtClean="0"/>
              <a:t> </a:t>
            </a:r>
          </a:p>
          <a:p>
            <a:r>
              <a:rPr lang="en-GB" dirty="0" smtClean="0"/>
              <a:t>With the insurgency defeated, an independent Malaysian state was founded in 1963, from which Singapore separated two years later.</a:t>
            </a:r>
          </a:p>
          <a:p>
            <a:r>
              <a:rPr lang="en-GB" dirty="0" smtClean="0"/>
              <a:t> </a:t>
            </a:r>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13</a:t>
            </a:fld>
            <a:endParaRPr lang="en-GB"/>
          </a:p>
        </p:txBody>
      </p:sp>
    </p:spTree>
    <p:extLst>
      <p:ext uri="{BB962C8B-B14F-4D97-AF65-F5344CB8AC3E}">
        <p14:creationId xmlns:p14="http://schemas.microsoft.com/office/powerpoint/2010/main" val="3093662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Parallel</a:t>
            </a:r>
            <a:r>
              <a:rPr lang="en-GB" baseline="0" dirty="0" smtClean="0"/>
              <a:t> – and even more marked – experience in France</a:t>
            </a:r>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14</a:t>
            </a:fld>
            <a:endParaRPr lang="en-GB"/>
          </a:p>
        </p:txBody>
      </p:sp>
    </p:spTree>
    <p:extLst>
      <p:ext uri="{BB962C8B-B14F-4D97-AF65-F5344CB8AC3E}">
        <p14:creationId xmlns:p14="http://schemas.microsoft.com/office/powerpoint/2010/main" val="4221273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15</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But as we saw, there is, though, a second key component of the OED definitions of postcolonial and </a:t>
            </a:r>
            <a:r>
              <a:rPr lang="en-GB" dirty="0" err="1" smtClean="0"/>
              <a:t>postcolonialism</a:t>
            </a:r>
            <a:endParaRPr lang="en-GB" dirty="0" smtClean="0"/>
          </a:p>
          <a:p>
            <a:r>
              <a:rPr lang="en-GB" dirty="0" smtClean="0"/>
              <a:t> </a:t>
            </a:r>
          </a:p>
          <a:p>
            <a:r>
              <a:rPr lang="en-GB" dirty="0" smtClean="0"/>
              <a:t>That is, as much as expressing the geopolitical fact of independence from imperial ruler, ‘</a:t>
            </a:r>
            <a:r>
              <a:rPr lang="en-GB" dirty="0" err="1" smtClean="0"/>
              <a:t>postcolonialism</a:t>
            </a:r>
            <a:r>
              <a:rPr lang="en-GB" dirty="0" smtClean="0"/>
              <a:t>’ and ‘postcolonial’ refer to a “cultural condition” </a:t>
            </a:r>
          </a:p>
          <a:p>
            <a:r>
              <a:rPr lang="en-GB" dirty="0" smtClean="0"/>
              <a:t> </a:t>
            </a:r>
          </a:p>
          <a:p>
            <a:r>
              <a:rPr lang="en-GB" dirty="0" smtClean="0"/>
              <a:t>In this sense, it is possible to speak of such a thing as postcolonial culture and postcolonial societies; that it is a cultural condition which impacts upon how people experience and interpret the world around them.</a:t>
            </a:r>
          </a:p>
          <a:p>
            <a:r>
              <a:rPr lang="en-GB" dirty="0" smtClean="0"/>
              <a:t> </a:t>
            </a:r>
          </a:p>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t>16</a:t>
            </a:fld>
            <a:endParaRPr lang="en-GB" dirty="0"/>
          </a:p>
        </p:txBody>
      </p:sp>
    </p:spTree>
    <p:extLst>
      <p:ext uri="{BB962C8B-B14F-4D97-AF65-F5344CB8AC3E}">
        <p14:creationId xmlns:p14="http://schemas.microsoft.com/office/powerpoint/2010/main" val="793280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One example of postcolonial</a:t>
            </a:r>
            <a:r>
              <a:rPr lang="en-GB" sz="1200" kern="1200" baseline="0" dirty="0" smtClean="0">
                <a:solidFill>
                  <a:schemeClr val="tx1"/>
                </a:solidFill>
                <a:effectLst/>
                <a:latin typeface="+mn-lt"/>
                <a:ea typeface="+mn-ea"/>
                <a:cs typeface="+mn-cs"/>
              </a:rPr>
              <a:t> culture would be literature</a:t>
            </a:r>
            <a:endParaRPr lang="en-GB" sz="1200" kern="1200" dirty="0" smtClean="0">
              <a:solidFill>
                <a:schemeClr val="tx1"/>
              </a:solidFill>
              <a:effectLst/>
              <a:latin typeface="+mn-lt"/>
              <a:ea typeface="+mn-ea"/>
              <a:cs typeface="+mn-cs"/>
            </a:endParaRP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Authors of literature have done much to bring postcolonial ideas and sensibilities to a wider audience – list examples</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Onscreen are several works by authors which are generally classified as postcolonial</a:t>
            </a:r>
          </a:p>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17</a:t>
            </a:fld>
            <a:endParaRPr lang="en-GB"/>
          </a:p>
        </p:txBody>
      </p:sp>
    </p:spTree>
    <p:extLst>
      <p:ext uri="{BB962C8B-B14F-4D97-AF65-F5344CB8AC3E}">
        <p14:creationId xmlns:p14="http://schemas.microsoft.com/office/powerpoint/2010/main" val="21299631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 Studies</a:t>
            </a:r>
            <a:r>
              <a:rPr lang="en-GB" sz="1200" kern="1200" baseline="0" dirty="0" smtClean="0">
                <a:solidFill>
                  <a:schemeClr val="tx1"/>
                </a:solidFill>
                <a:effectLst/>
                <a:latin typeface="+mn-lt"/>
                <a:ea typeface="+mn-ea"/>
                <a:cs typeface="+mn-cs"/>
              </a:rPr>
              <a:t> of </a:t>
            </a:r>
            <a:r>
              <a:rPr lang="en-GB" sz="1200" kern="1200" baseline="0" dirty="0" err="1" smtClean="0">
                <a:solidFill>
                  <a:schemeClr val="tx1"/>
                </a:solidFill>
                <a:effectLst/>
                <a:latin typeface="+mn-lt"/>
                <a:ea typeface="+mn-ea"/>
                <a:cs typeface="+mn-cs"/>
              </a:rPr>
              <a:t>postcolonialism</a:t>
            </a:r>
            <a:r>
              <a:rPr lang="en-GB" sz="1200" kern="1200" baseline="0" dirty="0" smtClean="0">
                <a:solidFill>
                  <a:schemeClr val="tx1"/>
                </a:solidFill>
                <a:effectLst/>
                <a:latin typeface="+mn-lt"/>
                <a:ea typeface="+mn-ea"/>
                <a:cs typeface="+mn-cs"/>
              </a:rPr>
              <a:t> </a:t>
            </a:r>
            <a:r>
              <a:rPr lang="en-GB" sz="1200" kern="1200" baseline="0" dirty="0" smtClean="0">
                <a:solidFill>
                  <a:schemeClr val="tx1"/>
                </a:solidFill>
                <a:effectLst/>
                <a:latin typeface="+mn-lt"/>
                <a:ea typeface="+mn-ea"/>
                <a:cs typeface="+mn-cs"/>
              </a:rPr>
              <a:t>literature </a:t>
            </a:r>
            <a:r>
              <a:rPr lang="en-GB" sz="1200" kern="1200" baseline="0" dirty="0" smtClean="0">
                <a:solidFill>
                  <a:schemeClr val="tx1"/>
                </a:solidFill>
                <a:effectLst/>
                <a:latin typeface="+mn-lt"/>
                <a:ea typeface="+mn-ea"/>
                <a:cs typeface="+mn-cs"/>
              </a:rPr>
              <a:t>add to out understanding of </a:t>
            </a:r>
            <a:r>
              <a:rPr lang="en-GB" sz="1200" kern="1200" baseline="0" dirty="0" err="1" smtClean="0">
                <a:solidFill>
                  <a:schemeClr val="tx1"/>
                </a:solidFill>
                <a:effectLst/>
                <a:latin typeface="+mn-lt"/>
                <a:ea typeface="+mn-ea"/>
                <a:cs typeface="+mn-cs"/>
              </a:rPr>
              <a:t>postcolonialism</a:t>
            </a:r>
            <a:r>
              <a:rPr lang="en-GB" sz="1200" kern="1200" baseline="0" dirty="0" smtClean="0">
                <a:solidFill>
                  <a:schemeClr val="tx1"/>
                </a:solidFill>
                <a:effectLst/>
                <a:latin typeface="+mn-lt"/>
                <a:ea typeface="+mn-ea"/>
                <a:cs typeface="+mn-cs"/>
              </a:rPr>
              <a:t> more generally</a:t>
            </a:r>
          </a:p>
          <a:p>
            <a:pPr marL="171450" indent="-171450">
              <a:buFont typeface="Arial" panose="020B0604020202020204" pitchFamily="34" charset="0"/>
              <a:buChar char="•"/>
            </a:pPr>
            <a:r>
              <a:rPr lang="en-GB" sz="1200" kern="1200" baseline="0" dirty="0" smtClean="0">
                <a:solidFill>
                  <a:schemeClr val="tx1"/>
                </a:solidFill>
                <a:effectLst/>
                <a:latin typeface="+mn-lt"/>
                <a:ea typeface="+mn-ea"/>
                <a:cs typeface="+mn-cs"/>
              </a:rPr>
              <a:t>Onscreen is a quote from an important textbook on </a:t>
            </a:r>
            <a:r>
              <a:rPr lang="en-GB" sz="1200" kern="1200" baseline="0" dirty="0" err="1" smtClean="0">
                <a:solidFill>
                  <a:schemeClr val="tx1"/>
                </a:solidFill>
                <a:effectLst/>
                <a:latin typeface="+mn-lt"/>
                <a:ea typeface="+mn-ea"/>
                <a:cs typeface="+mn-cs"/>
              </a:rPr>
              <a:t>postcolonialism</a:t>
            </a:r>
            <a:endParaRPr lang="en-GB" sz="1200" kern="1200" baseline="0" dirty="0" smtClean="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The expansive definition proffered by the authors of </a:t>
            </a:r>
            <a:r>
              <a:rPr lang="en-GB" sz="1200" i="1" kern="1200" dirty="0" smtClean="0">
                <a:solidFill>
                  <a:schemeClr val="tx1"/>
                </a:solidFill>
                <a:effectLst/>
                <a:latin typeface="+mn-lt"/>
                <a:ea typeface="+mn-ea"/>
                <a:cs typeface="+mn-cs"/>
              </a:rPr>
              <a:t>The Empire Writes Back: Theory and Practice </a:t>
            </a:r>
            <a:r>
              <a:rPr lang="en-GB" sz="1200" i="1" kern="1200" dirty="0" smtClean="0">
                <a:solidFill>
                  <a:schemeClr val="tx1"/>
                </a:solidFill>
                <a:effectLst/>
                <a:latin typeface="+mn-lt"/>
                <a:ea typeface="+mn-ea"/>
                <a:cs typeface="+mn-cs"/>
              </a:rPr>
              <a:t>in Post-Colonial </a:t>
            </a:r>
            <a:r>
              <a:rPr lang="en-GB" sz="1200" i="1" kern="1200" dirty="0" smtClean="0">
                <a:solidFill>
                  <a:schemeClr val="tx1"/>
                </a:solidFill>
                <a:effectLst/>
                <a:latin typeface="+mn-lt"/>
                <a:ea typeface="+mn-ea"/>
                <a:cs typeface="+mn-cs"/>
              </a:rPr>
              <a:t>Literatures</a:t>
            </a:r>
            <a:r>
              <a:rPr lang="en-GB" sz="1200" kern="1200" dirty="0" smtClean="0">
                <a:solidFill>
                  <a:schemeClr val="tx1"/>
                </a:solidFill>
                <a:effectLst/>
                <a:latin typeface="+mn-lt"/>
                <a:ea typeface="+mn-ea"/>
                <a:cs typeface="+mn-cs"/>
              </a:rPr>
              <a:t> is that the term postcolonial covers “all the cultures affected by the imperial process from the moment of colonisation to the present day,” meaning </a:t>
            </a:r>
            <a:r>
              <a:rPr lang="en-GB" sz="1200" kern="1200" dirty="0" smtClean="0">
                <a:solidFill>
                  <a:schemeClr val="tx1"/>
                </a:solidFill>
                <a:effectLst/>
                <a:latin typeface="+mn-lt"/>
                <a:ea typeface="+mn-ea"/>
                <a:cs typeface="+mn-cs"/>
              </a:rPr>
              <a:t>that “</a:t>
            </a:r>
            <a:r>
              <a:rPr lang="en-GB" sz="1200" kern="1200" dirty="0" smtClean="0">
                <a:solidFill>
                  <a:schemeClr val="tx1"/>
                </a:solidFill>
                <a:effectLst/>
                <a:latin typeface="+mn-lt"/>
                <a:ea typeface="+mn-ea"/>
                <a:cs typeface="+mn-cs"/>
              </a:rPr>
              <a:t>the literatures of African countries, Australia, Bangladesh, Canada, Caribbean countries, India, Malaysia, Malta, New Zealand, Pakistan, Singapore, South Pacific countries, and Sri Lanka are all post-colonial literature</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Such literatures are postcolonial and not just local and national because they “</a:t>
            </a:r>
            <a:r>
              <a:rPr lang="en-GB" sz="1200" b="1" kern="1200" dirty="0" smtClean="0">
                <a:solidFill>
                  <a:schemeClr val="tx1"/>
                </a:solidFill>
                <a:effectLst/>
                <a:latin typeface="+mn-lt"/>
                <a:ea typeface="+mn-ea"/>
                <a:cs typeface="+mn-cs"/>
              </a:rPr>
              <a:t>emerged in their present form out of the experience of colonisation and by foregrounding the tension with the imperial power, and by emphasising their differences from the assumptions of the imperial centre</a:t>
            </a:r>
            <a:r>
              <a:rPr lang="en-GB" sz="1200" kern="1200" dirty="0" smtClean="0">
                <a:solidFill>
                  <a:schemeClr val="tx1"/>
                </a:solidFill>
                <a:effectLst/>
                <a:latin typeface="+mn-lt"/>
                <a:ea typeface="+mn-ea"/>
                <a:cs typeface="+mn-cs"/>
              </a:rPr>
              <a:t>.”</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So that’s where the titular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idea of ‘writing back’ comes in as an important concept; here it is significant that the phrase was first coined by Salman Rushdie, the British Asian author whose work is itself sometimes interpreted as postcolonial</a:t>
            </a:r>
          </a:p>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21595334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But</a:t>
            </a:r>
            <a:r>
              <a:rPr lang="en-GB" baseline="0" dirty="0" smtClean="0"/>
              <a:t> literature is just one example of culture’s importance to colonialism and postcolonial scholars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Frantz </a:t>
            </a:r>
            <a:r>
              <a:rPr lang="en-GB" baseline="0" dirty="0" smtClean="0"/>
              <a:t>Fanon, perhaps the formative influence on the </a:t>
            </a:r>
            <a:r>
              <a:rPr lang="en-GB" baseline="0" dirty="0" err="1" smtClean="0"/>
              <a:t>devlopment</a:t>
            </a:r>
            <a:r>
              <a:rPr lang="en-GB" baseline="0" dirty="0" smtClean="0"/>
              <a:t> of </a:t>
            </a:r>
            <a:r>
              <a:rPr lang="en-GB" baseline="0" dirty="0" err="1" smtClean="0"/>
              <a:t>postcolonialism</a:t>
            </a:r>
            <a:r>
              <a:rPr lang="en-GB" baseline="0" dirty="0" smtClean="0"/>
              <a:t> </a:t>
            </a:r>
            <a:r>
              <a:rPr lang="en-GB" baseline="0" dirty="0" smtClean="0"/>
              <a:t>as branch </a:t>
            </a:r>
            <a:r>
              <a:rPr lang="en-GB" baseline="0" dirty="0" smtClean="0"/>
              <a:t>of scholarship</a:t>
            </a:r>
          </a:p>
          <a:p>
            <a:pPr marL="171450" indent="-171450">
              <a:buFont typeface="Arial" panose="020B0604020202020204" pitchFamily="34" charset="0"/>
              <a:buChar char="•"/>
            </a:pPr>
            <a:r>
              <a:rPr lang="en-GB" baseline="0" dirty="0" smtClean="0"/>
              <a:t>Noted for books </a:t>
            </a:r>
            <a:r>
              <a:rPr lang="en-GB" i="1" baseline="0" dirty="0" smtClean="0"/>
              <a:t>Black Skin, White Masks </a:t>
            </a:r>
            <a:r>
              <a:rPr lang="en-GB" i="0" baseline="0" dirty="0" smtClean="0"/>
              <a:t>and </a:t>
            </a:r>
            <a:r>
              <a:rPr lang="en-GB" i="1" baseline="0" dirty="0" smtClean="0"/>
              <a:t>The Wretched of the Earth</a:t>
            </a:r>
            <a:r>
              <a:rPr lang="en-GB" i="0" baseline="0" dirty="0" smtClean="0"/>
              <a:t>, plus </a:t>
            </a:r>
            <a:r>
              <a:rPr lang="en-GB" i="1" baseline="0" dirty="0" smtClean="0"/>
              <a:t>A Dying Colonialism</a:t>
            </a:r>
            <a:endParaRPr lang="en-GB" i="0" baseline="0" dirty="0" smtClean="0"/>
          </a:p>
          <a:p>
            <a:pPr marL="171450" indent="-171450">
              <a:buFont typeface="Arial" panose="020B0604020202020204" pitchFamily="34" charset="0"/>
              <a:buChar char="•"/>
            </a:pPr>
            <a:r>
              <a:rPr lang="en-GB" i="0" baseline="0" dirty="0" smtClean="0"/>
              <a:t>Psychoanalysis</a:t>
            </a:r>
          </a:p>
          <a:p>
            <a:pPr marL="171450" indent="-171450">
              <a:buFont typeface="Arial" panose="020B0604020202020204" pitchFamily="34" charset="0"/>
              <a:buChar char="•"/>
            </a:pPr>
            <a:r>
              <a:rPr lang="en-GB" b="1" i="0" baseline="0" dirty="0" smtClean="0"/>
              <a:t>Language itself</a:t>
            </a:r>
          </a:p>
          <a:p>
            <a:pPr marL="171450" indent="-171450">
              <a:buFont typeface="Arial" panose="020B0604020202020204" pitchFamily="34" charset="0"/>
              <a:buChar char="•"/>
            </a:pPr>
            <a:r>
              <a:rPr lang="en-GB" b="0" i="0" baseline="0" dirty="0" smtClean="0"/>
              <a:t>And History</a:t>
            </a:r>
            <a:endParaRPr lang="en-GB" b="0" dirty="0"/>
          </a:p>
        </p:txBody>
      </p:sp>
      <p:sp>
        <p:nvSpPr>
          <p:cNvPr id="4" name="Slide Number Placeholder 3"/>
          <p:cNvSpPr>
            <a:spLocks noGrp="1"/>
          </p:cNvSpPr>
          <p:nvPr>
            <p:ph type="sldNum" sz="quarter" idx="10"/>
          </p:nvPr>
        </p:nvSpPr>
        <p:spPr/>
        <p:txBody>
          <a:bodyPr/>
          <a:lstStyle/>
          <a:p>
            <a:fld id="{0B8F1023-3D7F-4B2C-AFA1-4BEC0D3B321B}"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1483379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25</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26</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27</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28</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29</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Fanon’s ideas were taken up and expanded by any number of other authors – in and outside the academy</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The most important author in helping solidify postcolonial theory as a distinct branch of scholarly thought was probably Edward Said, particularly his 1978 book </a:t>
            </a:r>
            <a:r>
              <a:rPr lang="en-GB" sz="1200" i="1" kern="1200" dirty="0" smtClean="0">
                <a:solidFill>
                  <a:schemeClr val="tx1"/>
                </a:solidFill>
                <a:effectLst/>
                <a:latin typeface="+mn-lt"/>
                <a:ea typeface="+mn-ea"/>
                <a:cs typeface="+mn-cs"/>
              </a:rPr>
              <a:t>Orientalism</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As with Fanon, Said’s biography sheds lights on his theories</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Said too was brought up in a colonial context, having been born in Palestine in 1935, one of the territories mandated to British rule under the settlements which ended World War One.</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Furthermore, Said’s childhood was divided between Palestine and Egypt, itself part of the British Empire at the time, being educated at the Victoria College, Cairo, an elite institution ran on the English public school model</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Here, Said too was exposed to the forcefulness of language in the hands of the colonist</a:t>
            </a:r>
          </a:p>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30</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31</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Said forged a career at a number of major American universities before publishing his opus </a:t>
            </a:r>
            <a:r>
              <a:rPr lang="en-GB" sz="1200" i="1" kern="1200" dirty="0" smtClean="0">
                <a:solidFill>
                  <a:schemeClr val="tx1"/>
                </a:solidFill>
                <a:effectLst/>
                <a:latin typeface="+mn-lt"/>
                <a:ea typeface="+mn-ea"/>
                <a:cs typeface="+mn-cs"/>
              </a:rPr>
              <a:t>Orientalism</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The book investigated the historic relationship between Europe and the so-called ‘the Orient’ – which in Said’s terms referred to the Middle East, Asia and North Africa</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Focussing on the 19</a:t>
            </a:r>
            <a:r>
              <a:rPr lang="en-GB" sz="1200" kern="1200" baseline="30000" dirty="0" smtClean="0">
                <a:solidFill>
                  <a:schemeClr val="tx1"/>
                </a:solidFill>
                <a:effectLst/>
                <a:latin typeface="+mn-lt"/>
                <a:ea typeface="+mn-ea"/>
                <a:cs typeface="+mn-cs"/>
              </a:rPr>
              <a:t>th</a:t>
            </a:r>
            <a:r>
              <a:rPr lang="en-GB" sz="1200" kern="1200" dirty="0" smtClean="0">
                <a:solidFill>
                  <a:schemeClr val="tx1"/>
                </a:solidFill>
                <a:effectLst/>
                <a:latin typeface="+mn-lt"/>
                <a:ea typeface="+mn-ea"/>
                <a:cs typeface="+mn-cs"/>
              </a:rPr>
              <a:t> and 20</a:t>
            </a:r>
            <a:r>
              <a:rPr lang="en-GB" sz="1200" kern="1200" baseline="30000" dirty="0" smtClean="0">
                <a:solidFill>
                  <a:schemeClr val="tx1"/>
                </a:solidFill>
                <a:effectLst/>
                <a:latin typeface="+mn-lt"/>
                <a:ea typeface="+mn-ea"/>
                <a:cs typeface="+mn-cs"/>
              </a:rPr>
              <a:t>th</a:t>
            </a:r>
            <a:r>
              <a:rPr lang="en-GB" sz="1200" kern="1200" dirty="0" smtClean="0">
                <a:solidFill>
                  <a:schemeClr val="tx1"/>
                </a:solidFill>
                <a:effectLst/>
                <a:latin typeface="+mn-lt"/>
                <a:ea typeface="+mn-ea"/>
                <a:cs typeface="+mn-cs"/>
              </a:rPr>
              <a:t> centuries particularly, Said named his book after the Orientalist school of painting which had conveyed a romanticised and, often, sensationalised picture of Arabic cultures – </a:t>
            </a:r>
            <a:r>
              <a:rPr lang="en-GB" sz="1200" i="1" kern="1200" dirty="0" smtClean="0">
                <a:solidFill>
                  <a:schemeClr val="tx1"/>
                </a:solidFill>
                <a:effectLst/>
                <a:latin typeface="+mn-lt"/>
                <a:ea typeface="+mn-ea"/>
                <a:cs typeface="+mn-cs"/>
              </a:rPr>
              <a:t>so on the cover Jean Leon Gerome</a:t>
            </a:r>
            <a:r>
              <a:rPr lang="en-GB" sz="1200" kern="1200" dirty="0" smtClean="0">
                <a:solidFill>
                  <a:schemeClr val="tx1"/>
                </a:solidFill>
                <a:effectLst/>
                <a:latin typeface="+mn-lt"/>
                <a:ea typeface="+mn-ea"/>
                <a:cs typeface="+mn-cs"/>
              </a:rPr>
              <a:t>’s </a:t>
            </a:r>
            <a:r>
              <a:rPr lang="en-GB" sz="1200" i="1" kern="1200" dirty="0" smtClean="0">
                <a:solidFill>
                  <a:schemeClr val="tx1"/>
                </a:solidFill>
                <a:effectLst/>
                <a:latin typeface="+mn-lt"/>
                <a:ea typeface="+mn-ea"/>
                <a:cs typeface="+mn-cs"/>
              </a:rPr>
              <a:t>The Snake Charmer</a:t>
            </a:r>
            <a:r>
              <a:rPr lang="en-GB" sz="1200" kern="1200" dirty="0" smtClean="0">
                <a:solidFill>
                  <a:schemeClr val="tx1"/>
                </a:solidFill>
                <a:effectLst/>
                <a:latin typeface="+mn-lt"/>
                <a:ea typeface="+mn-ea"/>
                <a:cs typeface="+mn-cs"/>
              </a:rPr>
              <a:t>, </a:t>
            </a:r>
            <a:r>
              <a:rPr lang="en-GB" sz="1200" i="1" kern="1200" dirty="0" smtClean="0">
                <a:solidFill>
                  <a:schemeClr val="tx1"/>
                </a:solidFill>
                <a:effectLst/>
                <a:latin typeface="+mn-lt"/>
                <a:ea typeface="+mn-ea"/>
                <a:cs typeface="+mn-cs"/>
              </a:rPr>
              <a:t>a good example</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Alongside this artistic genre, though, ‘Orientalism’ was also a phrase use to designate interdisciplinary enquiries into the languages, culture and history of the Near East – as in the title that gives the School of Oriental and African Studies, at the University of London – </a:t>
            </a:r>
            <a:r>
              <a:rPr lang="en-GB" sz="1200" i="1" kern="1200" dirty="0" smtClean="0">
                <a:solidFill>
                  <a:schemeClr val="tx1"/>
                </a:solidFill>
                <a:effectLst/>
                <a:latin typeface="+mn-lt"/>
                <a:ea typeface="+mn-ea"/>
                <a:cs typeface="+mn-cs"/>
              </a:rPr>
              <a:t>although its notable that the acronym SOAS is the title officially used (anecdote about writing a reference of a student</a:t>
            </a:r>
            <a:r>
              <a:rPr lang="en-GB"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That combination of orientalism as a cultural and scholarly phenomenon was of critical importance to Said</a:t>
            </a: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32</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33</a:t>
            </a:fld>
            <a:endParaRPr lang="en-GB"/>
          </a:p>
        </p:txBody>
      </p:sp>
    </p:spTree>
    <p:extLst>
      <p:ext uri="{BB962C8B-B14F-4D97-AF65-F5344CB8AC3E}">
        <p14:creationId xmlns:p14="http://schemas.microsoft.com/office/powerpoint/2010/main" val="24427514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Therefore, while Said placed great importance on how Orientalism as literary phenomenon and as a genre of painting, he did not see its influence as limited to artistic realms</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Rather, he was equally attuned by how intellectuals – and the formal apparatuses of scholarly disciplines and university faculties – helped shape the imperialist tradition of Orientalism</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And while Said does not quite put it expressly these terms, this poses important issues for all of us who operate in Humanities</a:t>
            </a:r>
            <a:r>
              <a:rPr lang="en-GB" sz="1200" kern="1200" baseline="0" dirty="0" smtClean="0">
                <a:solidFill>
                  <a:schemeClr val="tx1"/>
                </a:solidFill>
                <a:effectLst/>
                <a:latin typeface="+mn-lt"/>
                <a:ea typeface="+mn-ea"/>
                <a:cs typeface="+mn-cs"/>
              </a:rPr>
              <a:t> faculties within universities</a:t>
            </a:r>
          </a:p>
          <a:p>
            <a:pPr lvl="0"/>
            <a:endParaRPr lang="en-GB" sz="1200" kern="1200" baseline="0" dirty="0" smtClean="0">
              <a:solidFill>
                <a:schemeClr val="tx1"/>
              </a:solidFill>
              <a:effectLst/>
              <a:latin typeface="+mn-lt"/>
              <a:ea typeface="+mn-ea"/>
              <a:cs typeface="+mn-cs"/>
            </a:endParaRPr>
          </a:p>
          <a:p>
            <a:pPr lvl="0"/>
            <a:r>
              <a:rPr lang="en-GB" sz="1200" kern="1200" baseline="0" dirty="0" smtClean="0">
                <a:solidFill>
                  <a:schemeClr val="tx1"/>
                </a:solidFill>
                <a:effectLst/>
                <a:latin typeface="+mn-lt"/>
                <a:ea typeface="+mn-ea"/>
                <a:cs typeface="+mn-cs"/>
              </a:rPr>
              <a:t>Discipline of </a:t>
            </a:r>
            <a:r>
              <a:rPr lang="en-GB" sz="1200" kern="1200" dirty="0" smtClean="0">
                <a:solidFill>
                  <a:schemeClr val="tx1"/>
                </a:solidFill>
                <a:effectLst/>
                <a:latin typeface="+mn-lt"/>
                <a:ea typeface="+mn-ea"/>
                <a:cs typeface="+mn-cs"/>
              </a:rPr>
              <a:t>Archaeology, History and Anthropology:</a:t>
            </a:r>
            <a:r>
              <a:rPr lang="en-GB" sz="1200" kern="1200" baseline="0" dirty="0" smtClean="0">
                <a:solidFill>
                  <a:schemeClr val="tx1"/>
                </a:solidFill>
                <a:effectLst/>
                <a:latin typeface="+mn-lt"/>
                <a:ea typeface="+mn-ea"/>
                <a:cs typeface="+mn-cs"/>
              </a:rPr>
              <a:t> </a:t>
            </a:r>
            <a:r>
              <a:rPr lang="en-GB" sz="1200" i="1" kern="1200" baseline="0" dirty="0" smtClean="0">
                <a:solidFill>
                  <a:schemeClr val="tx1"/>
                </a:solidFill>
                <a:effectLst/>
                <a:latin typeface="+mn-lt"/>
                <a:ea typeface="+mn-ea"/>
                <a:cs typeface="+mn-cs"/>
              </a:rPr>
              <a:t>ask how?</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Explain images show: African exhibits in </a:t>
            </a:r>
            <a:r>
              <a:rPr lang="fr-FR" sz="1200" kern="1200" dirty="0" smtClean="0">
                <a:solidFill>
                  <a:schemeClr val="tx1"/>
                </a:solidFill>
                <a:effectLst/>
                <a:latin typeface="+mn-lt"/>
                <a:ea typeface="+mn-ea"/>
                <a:cs typeface="+mn-cs"/>
              </a:rPr>
              <a:t>Musée d'Ethnographie du Trocadéro, Paris, 1930s; ‘</a:t>
            </a:r>
            <a:r>
              <a:rPr lang="en-GB" sz="1200" kern="1200" dirty="0" smtClean="0">
                <a:solidFill>
                  <a:schemeClr val="tx1"/>
                </a:solidFill>
                <a:effectLst/>
                <a:latin typeface="+mn-lt"/>
                <a:ea typeface="+mn-ea"/>
                <a:cs typeface="+mn-cs"/>
              </a:rPr>
              <a:t>The 1798; Egyptian Expedition Under the Command of Bonaparte</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Leon</a:t>
            </a:r>
            <a:r>
              <a:rPr lang="fr-FR" sz="1200" kern="1200" dirty="0" smtClean="0">
                <a:solidFill>
                  <a:schemeClr val="tx1"/>
                </a:solidFill>
                <a:effectLst/>
                <a:latin typeface="+mn-lt"/>
                <a:ea typeface="+mn-ea"/>
                <a:cs typeface="+mn-cs"/>
              </a:rPr>
              <a:t> </a:t>
            </a:r>
            <a:r>
              <a:rPr lang="fr-FR" sz="1200" kern="1200" dirty="0" err="1" smtClean="0">
                <a:solidFill>
                  <a:schemeClr val="tx1"/>
                </a:solidFill>
                <a:effectLst/>
                <a:latin typeface="+mn-lt"/>
                <a:ea typeface="+mn-ea"/>
                <a:cs typeface="+mn-cs"/>
              </a:rPr>
              <a:t>Cogniet</a:t>
            </a:r>
            <a:r>
              <a:rPr lang="fr-FR" sz="1200" kern="1200" dirty="0" smtClean="0">
                <a:solidFill>
                  <a:schemeClr val="tx1"/>
                </a:solidFill>
                <a:effectLst/>
                <a:latin typeface="+mn-lt"/>
                <a:ea typeface="+mn-ea"/>
                <a:cs typeface="+mn-cs"/>
              </a:rPr>
              <a:t> (c. 1835).</a:t>
            </a:r>
            <a:endParaRPr lang="en-GB" sz="1200" kern="1200" dirty="0" smtClean="0">
              <a:solidFill>
                <a:schemeClr val="tx1"/>
              </a:solidFill>
              <a:effectLst/>
              <a:latin typeface="+mn-lt"/>
              <a:ea typeface="+mn-ea"/>
              <a:cs typeface="+mn-cs"/>
            </a:endParaRP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Images show:</a:t>
            </a:r>
            <a:r>
              <a:rPr lang="en-GB" baseline="0" dirty="0" smtClean="0"/>
              <a:t> </a:t>
            </a:r>
            <a:r>
              <a:rPr lang="en-GB" sz="1200" dirty="0" smtClean="0"/>
              <a:t>African exhibits in  </a:t>
            </a:r>
            <a:r>
              <a:rPr lang="fr-FR" sz="1200" dirty="0" smtClean="0"/>
              <a:t>Musée d'Ethnographie du Trocadéro, Paris, 1930s; </a:t>
            </a:r>
            <a:r>
              <a:rPr lang="fr-FR" sz="1200" dirty="0" smtClean="0">
                <a:solidFill>
                  <a:prstClr val="black"/>
                </a:solidFill>
              </a:rPr>
              <a:t>‘</a:t>
            </a:r>
            <a:r>
              <a:rPr lang="en-GB" sz="1200" dirty="0" smtClean="0">
                <a:solidFill>
                  <a:prstClr val="black"/>
                </a:solidFill>
              </a:rPr>
              <a:t>The 1798; Egyptian Expedition Under the Command of Bonaparte</a:t>
            </a:r>
            <a:r>
              <a:rPr lang="fr-FR" sz="1200" dirty="0" smtClean="0">
                <a:solidFill>
                  <a:prstClr val="black"/>
                </a:solidFill>
              </a:rPr>
              <a:t>,’ </a:t>
            </a:r>
            <a:r>
              <a:rPr lang="fr-FR" sz="1200" dirty="0" err="1" smtClean="0">
                <a:solidFill>
                  <a:prstClr val="black"/>
                </a:solidFill>
              </a:rPr>
              <a:t>Leon</a:t>
            </a:r>
            <a:r>
              <a:rPr lang="fr-FR" sz="1200" dirty="0" smtClean="0">
                <a:solidFill>
                  <a:prstClr val="black"/>
                </a:solidFill>
              </a:rPr>
              <a:t> </a:t>
            </a:r>
            <a:r>
              <a:rPr lang="fr-FR" sz="1200" dirty="0" err="1" smtClean="0">
                <a:solidFill>
                  <a:prstClr val="black"/>
                </a:solidFill>
              </a:rPr>
              <a:t>Cogniet</a:t>
            </a:r>
            <a:r>
              <a:rPr lang="fr-FR" sz="1200" dirty="0" smtClean="0">
                <a:solidFill>
                  <a:prstClr val="black"/>
                </a:solidFill>
              </a:rPr>
              <a:t> (c. 1835).</a:t>
            </a:r>
            <a:endParaRPr lang="en-GB" sz="1200" i="1" dirty="0" smtClean="0">
              <a:effectLst>
                <a:outerShdw blurRad="38100" dist="38100" dir="2700000" algn="tl">
                  <a:srgbClr val="000000">
                    <a:alpha val="43137"/>
                  </a:srgbClr>
                </a:outerShdw>
              </a:effectLst>
            </a:endParaRPr>
          </a:p>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34</a:t>
            </a:fld>
            <a:endParaRPr lang="en-GB"/>
          </a:p>
        </p:txBody>
      </p:sp>
    </p:spTree>
    <p:extLst>
      <p:ext uri="{BB962C8B-B14F-4D97-AF65-F5344CB8AC3E}">
        <p14:creationId xmlns:p14="http://schemas.microsoft.com/office/powerpoint/2010/main" val="2442751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DB04136-AB0E-4907-8461-D2C6D6811E28}"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2565677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B04136-AB0E-4907-8461-D2C6D6811E28}"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208241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04136-AB0E-4907-8461-D2C6D6811E28}"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1860681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DB04136-AB0E-4907-8461-D2C6D6811E28}"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2024986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DB04136-AB0E-4907-8461-D2C6D6811E28}" type="datetimeFigureOut">
              <a:rPr lang="en-GB" smtClean="0"/>
              <a:t>03/06/2019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2539663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DB04136-AB0E-4907-8461-D2C6D6811E28}" type="datetimeFigureOut">
              <a:rPr lang="en-GB" smtClean="0"/>
              <a:t>03/06/2019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2776540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04136-AB0E-4907-8461-D2C6D6811E28}" type="datetimeFigureOut">
              <a:rPr lang="en-GB" smtClean="0"/>
              <a:t>03/06/2019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1105324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04136-AB0E-4907-8461-D2C6D6811E28}"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3344199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04136-AB0E-4907-8461-D2C6D6811E28}"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1451000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B04136-AB0E-4907-8461-D2C6D6811E28}"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288112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B04136-AB0E-4907-8461-D2C6D6811E28}"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4E94D1-C018-4706-AD28-9FB73228AB81}" type="slidenum">
              <a:rPr lang="en-GB" smtClean="0"/>
              <a:t>‹#›</a:t>
            </a:fld>
            <a:endParaRPr lang="en-GB"/>
          </a:p>
        </p:txBody>
      </p:sp>
    </p:spTree>
    <p:extLst>
      <p:ext uri="{BB962C8B-B14F-4D97-AF65-F5344CB8AC3E}">
        <p14:creationId xmlns:p14="http://schemas.microsoft.com/office/powerpoint/2010/main" val="4166786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04136-AB0E-4907-8461-D2C6D6811E28}" type="datetimeFigureOut">
              <a:rPr lang="en-GB" smtClean="0"/>
              <a:t>03/06/2019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4E94D1-C018-4706-AD28-9FB73228AB81}" type="slidenum">
              <a:rPr lang="en-GB" smtClean="0"/>
              <a:t>‹#›</a:t>
            </a:fld>
            <a:endParaRPr lang="en-GB"/>
          </a:p>
        </p:txBody>
      </p:sp>
    </p:spTree>
    <p:extLst>
      <p:ext uri="{BB962C8B-B14F-4D97-AF65-F5344CB8AC3E}">
        <p14:creationId xmlns:p14="http://schemas.microsoft.com/office/powerpoint/2010/main" val="226229168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2.xml.rels><?xml version="1.0" encoding="UTF-8" standalone="yes"?>
<Relationships xmlns="http://schemas.openxmlformats.org/package/2006/relationships"><Relationship Id="rId3" Type="http://schemas.openxmlformats.org/officeDocument/2006/relationships/hyperlink" Target="https://www.soas.ac.uk/about/" TargetMode="External"/><Relationship Id="rId7"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6000"/>
            <a:lum/>
          </a:blip>
          <a:srcRect/>
          <a:stretch>
            <a:fillRect l="-5000" r="-5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2708920"/>
          </a:xfrm>
        </p:spPr>
        <p:txBody>
          <a:bodyPr>
            <a:normAutofit/>
          </a:bodyPr>
          <a:lstStyle/>
          <a:p>
            <a:r>
              <a:rPr lang="en-GB" dirty="0">
                <a:solidFill>
                  <a:srgbClr val="FFFF00"/>
                </a:solidFill>
                <a:latin typeface="Elephant" panose="02020904090505020303" pitchFamily="18" charset="0"/>
              </a:rPr>
              <a:t>POSTCOLONIALISM AND ORIENTALISM</a:t>
            </a:r>
            <a:r>
              <a:rPr lang="en-GB" dirty="0"/>
              <a:t/>
            </a:r>
            <a:br>
              <a:rPr lang="en-GB" dirty="0"/>
            </a:br>
            <a:endParaRPr lang="en-GB" dirty="0">
              <a:solidFill>
                <a:srgbClr val="FFFF00"/>
              </a:solidFill>
            </a:endParaRPr>
          </a:p>
        </p:txBody>
      </p:sp>
    </p:spTree>
    <p:extLst>
      <p:ext uri="{BB962C8B-B14F-4D97-AF65-F5344CB8AC3E}">
        <p14:creationId xmlns:p14="http://schemas.microsoft.com/office/powerpoint/2010/main" val="2853441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4932040" cy="1786210"/>
          </a:xfrm>
        </p:spPr>
        <p:txBody>
          <a:bodyPr>
            <a:normAutofit/>
          </a:bodyPr>
          <a:lstStyle/>
          <a:p>
            <a:r>
              <a:rPr lang="en-GB" dirty="0" smtClean="0">
                <a:solidFill>
                  <a:srgbClr val="7030A0"/>
                </a:solidFill>
                <a:latin typeface="Elephant" panose="02020904090505020303" pitchFamily="18" charset="0"/>
              </a:rPr>
              <a:t>Chinua Achebe </a:t>
            </a:r>
            <a:r>
              <a:rPr lang="en-GB" sz="2800" dirty="0" smtClean="0">
                <a:solidFill>
                  <a:srgbClr val="7030A0"/>
                </a:solidFill>
                <a:latin typeface="Elephant" panose="02020904090505020303" pitchFamily="18" charset="0"/>
              </a:rPr>
              <a:t>(1930 -2013)</a:t>
            </a:r>
            <a:endParaRPr lang="en-GB" sz="2800" dirty="0">
              <a:solidFill>
                <a:srgbClr val="7030A0"/>
              </a:solidFill>
              <a:latin typeface="Elephant" panose="02020904090505020303" pitchFamily="18" charset="0"/>
            </a:endParaRPr>
          </a:p>
        </p:txBody>
      </p:sp>
      <p:pic>
        <p:nvPicPr>
          <p:cNvPr id="4" name="Content Placeholder 3"/>
          <p:cNvPicPr>
            <a:picLocks noGrp="1" noChangeAspect="1"/>
          </p:cNvPicPr>
          <p:nvPr>
            <p:ph idx="1"/>
          </p:nvPr>
        </p:nvPicPr>
        <p:blipFill>
          <a:blip r:embed="rId3"/>
          <a:stretch>
            <a:fillRect/>
          </a:stretch>
        </p:blipFill>
        <p:spPr>
          <a:xfrm>
            <a:off x="4932040" y="274637"/>
            <a:ext cx="4009628" cy="2405777"/>
          </a:xfrm>
          <a:prstGeom prst="rect">
            <a:avLst/>
          </a:prstGeom>
        </p:spPr>
      </p:pic>
      <p:pic>
        <p:nvPicPr>
          <p:cNvPr id="5" name="Picture 4"/>
          <p:cNvPicPr>
            <a:picLocks noChangeAspect="1"/>
          </p:cNvPicPr>
          <p:nvPr/>
        </p:nvPicPr>
        <p:blipFill>
          <a:blip r:embed="rId4"/>
          <a:stretch>
            <a:fillRect/>
          </a:stretch>
        </p:blipFill>
        <p:spPr>
          <a:xfrm>
            <a:off x="4953670" y="2924944"/>
            <a:ext cx="3987997" cy="2243249"/>
          </a:xfrm>
          <a:prstGeom prst="rect">
            <a:avLst/>
          </a:prstGeom>
        </p:spPr>
      </p:pic>
      <p:pic>
        <p:nvPicPr>
          <p:cNvPr id="6" name="Picture 5"/>
          <p:cNvPicPr>
            <a:picLocks noChangeAspect="1"/>
          </p:cNvPicPr>
          <p:nvPr/>
        </p:nvPicPr>
        <p:blipFill>
          <a:blip r:embed="rId5"/>
          <a:stretch>
            <a:fillRect/>
          </a:stretch>
        </p:blipFill>
        <p:spPr>
          <a:xfrm>
            <a:off x="1237295" y="2075021"/>
            <a:ext cx="2457450" cy="3667125"/>
          </a:xfrm>
          <a:prstGeom prst="rect">
            <a:avLst/>
          </a:prstGeom>
        </p:spPr>
      </p:pic>
    </p:spTree>
    <p:extLst>
      <p:ext uri="{BB962C8B-B14F-4D97-AF65-F5344CB8AC3E}">
        <p14:creationId xmlns:p14="http://schemas.microsoft.com/office/powerpoint/2010/main" val="18119506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358776"/>
            <a:ext cx="8229600" cy="5851525"/>
          </a:xfrm>
        </p:spPr>
        <p:txBody>
          <a:bodyPr>
            <a:normAutofit fontScale="85000" lnSpcReduction="10000"/>
          </a:bodyPr>
          <a:lstStyle/>
          <a:p>
            <a:pPr marL="0" indent="0" algn="just">
              <a:buNone/>
            </a:pPr>
            <a:r>
              <a:rPr lang="en-GB" sz="2400" dirty="0">
                <a:solidFill>
                  <a:srgbClr val="7030A0"/>
                </a:solidFill>
              </a:rPr>
              <a:t>Chinua Achebe, ‘An Image of Africa: Racism in Conrad's </a:t>
            </a:r>
            <a:r>
              <a:rPr lang="en-GB" sz="2400" i="1" dirty="0">
                <a:solidFill>
                  <a:srgbClr val="7030A0"/>
                </a:solidFill>
              </a:rPr>
              <a:t>Heart of Darkness</a:t>
            </a:r>
            <a:r>
              <a:rPr lang="en-GB" sz="2400" dirty="0">
                <a:solidFill>
                  <a:srgbClr val="7030A0"/>
                </a:solidFill>
              </a:rPr>
              <a:t>’ (1975), </a:t>
            </a:r>
            <a:r>
              <a:rPr lang="en-GB" sz="2000" dirty="0">
                <a:solidFill>
                  <a:srgbClr val="7030A0"/>
                </a:solidFill>
              </a:rPr>
              <a:t>in </a:t>
            </a:r>
            <a:r>
              <a:rPr lang="en-GB" sz="2000" i="1" dirty="0">
                <a:solidFill>
                  <a:srgbClr val="7030A0"/>
                </a:solidFill>
              </a:rPr>
              <a:t>The Norton Anthology of Theory and Criticism</a:t>
            </a:r>
            <a:r>
              <a:rPr lang="en-GB" sz="2000" dirty="0">
                <a:solidFill>
                  <a:srgbClr val="7030A0"/>
                </a:solidFill>
              </a:rPr>
              <a:t>, ed. by Vincent B. Leitch (London: WW Norton, 2001), pp. 1783–1794.</a:t>
            </a:r>
          </a:p>
          <a:p>
            <a:endParaRPr lang="en-GB" dirty="0" smtClean="0"/>
          </a:p>
          <a:p>
            <a:r>
              <a:rPr lang="en-GB" dirty="0" smtClean="0">
                <a:solidFill>
                  <a:srgbClr val="7030A0"/>
                </a:solidFill>
              </a:rPr>
              <a:t>What are Achebe’s key criticisms of Conrad’s novella? </a:t>
            </a:r>
          </a:p>
          <a:p>
            <a:endParaRPr lang="en-GB" dirty="0">
              <a:solidFill>
                <a:srgbClr val="7030A0"/>
              </a:solidFill>
            </a:endParaRPr>
          </a:p>
          <a:p>
            <a:r>
              <a:rPr lang="en-GB" dirty="0" smtClean="0">
                <a:solidFill>
                  <a:srgbClr val="7030A0"/>
                </a:solidFill>
              </a:rPr>
              <a:t>What is the significance of the use of the phrase ‘</a:t>
            </a:r>
            <a:r>
              <a:rPr lang="en-GB" b="1" i="1" dirty="0" smtClean="0">
                <a:solidFill>
                  <a:srgbClr val="7030A0"/>
                </a:solidFill>
              </a:rPr>
              <a:t>image </a:t>
            </a:r>
            <a:r>
              <a:rPr lang="en-GB" dirty="0" smtClean="0">
                <a:solidFill>
                  <a:srgbClr val="7030A0"/>
                </a:solidFill>
              </a:rPr>
              <a:t>of Africa’ in the essay title?</a:t>
            </a:r>
          </a:p>
          <a:p>
            <a:endParaRPr lang="en-GB" dirty="0">
              <a:solidFill>
                <a:srgbClr val="7030A0"/>
              </a:solidFill>
            </a:endParaRPr>
          </a:p>
          <a:p>
            <a:r>
              <a:rPr lang="en-GB" dirty="0" smtClean="0">
                <a:solidFill>
                  <a:srgbClr val="7030A0"/>
                </a:solidFill>
              </a:rPr>
              <a:t>How does language factor into Achebe’s analysis</a:t>
            </a:r>
          </a:p>
          <a:p>
            <a:endParaRPr lang="en-GB" dirty="0">
              <a:solidFill>
                <a:srgbClr val="7030A0"/>
              </a:solidFill>
            </a:endParaRPr>
          </a:p>
          <a:p>
            <a:r>
              <a:rPr lang="en-GB" dirty="0" smtClean="0">
                <a:solidFill>
                  <a:srgbClr val="7030A0"/>
                </a:solidFill>
              </a:rPr>
              <a:t>What does Achebe suggests got left out, or omitted from, Conrad’s depiction of late C19/early C20 Africa?</a:t>
            </a:r>
            <a:endParaRPr lang="en-GB" dirty="0">
              <a:solidFill>
                <a:srgbClr val="7030A0"/>
              </a:solidFill>
            </a:endParaRPr>
          </a:p>
        </p:txBody>
      </p:sp>
    </p:spTree>
    <p:extLst>
      <p:ext uri="{BB962C8B-B14F-4D97-AF65-F5344CB8AC3E}">
        <p14:creationId xmlns:p14="http://schemas.microsoft.com/office/powerpoint/2010/main" val="35604244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409" y="0"/>
            <a:ext cx="5887891" cy="4379119"/>
          </a:xfrm>
          <a:prstGeom prst="rect">
            <a:avLst/>
          </a:prstGeom>
        </p:spPr>
      </p:pic>
      <p:sp>
        <p:nvSpPr>
          <p:cNvPr id="4" name="Rectangle 3"/>
          <p:cNvSpPr/>
          <p:nvPr/>
        </p:nvSpPr>
        <p:spPr>
          <a:xfrm>
            <a:off x="-9643" y="0"/>
            <a:ext cx="4812921" cy="300082"/>
          </a:xfrm>
          <a:prstGeom prst="rect">
            <a:avLst/>
          </a:prstGeom>
          <a:solidFill>
            <a:schemeClr val="accent2">
              <a:lumMod val="20000"/>
              <a:lumOff val="80000"/>
            </a:schemeClr>
          </a:solidFill>
        </p:spPr>
        <p:txBody>
          <a:bodyPr wrap="none">
            <a:spAutoFit/>
          </a:bodyPr>
          <a:lstStyle/>
          <a:p>
            <a:r>
              <a:rPr lang="en-GB" sz="1350" dirty="0">
                <a:solidFill>
                  <a:srgbClr val="7030A0"/>
                </a:solidFill>
              </a:rPr>
              <a:t>Paul Gaugin, </a:t>
            </a:r>
            <a:r>
              <a:rPr lang="en-GB" sz="1350" i="1" dirty="0">
                <a:solidFill>
                  <a:srgbClr val="7030A0"/>
                </a:solidFill>
              </a:rPr>
              <a:t>Nave nave </a:t>
            </a:r>
            <a:r>
              <a:rPr lang="en-GB" sz="1350" i="1" dirty="0" err="1">
                <a:solidFill>
                  <a:srgbClr val="7030A0"/>
                </a:solidFill>
              </a:rPr>
              <a:t>moe</a:t>
            </a:r>
            <a:r>
              <a:rPr lang="en-GB" sz="1350" i="1" dirty="0">
                <a:solidFill>
                  <a:srgbClr val="7030A0"/>
                </a:solidFill>
              </a:rPr>
              <a:t> (Sacred Spring, Sweet Dreams), </a:t>
            </a:r>
            <a:r>
              <a:rPr lang="en-GB" sz="1350" dirty="0">
                <a:solidFill>
                  <a:srgbClr val="7030A0"/>
                </a:solidFill>
              </a:rPr>
              <a:t>1894</a:t>
            </a:r>
            <a:endParaRPr lang="en-GB" sz="1350" dirty="0">
              <a:solidFill>
                <a:srgbClr val="7030A0"/>
              </a:solidFill>
            </a:endParaRPr>
          </a:p>
        </p:txBody>
      </p:sp>
      <p:pic>
        <p:nvPicPr>
          <p:cNvPr id="5" name="Picture 4"/>
          <p:cNvPicPr>
            <a:picLocks noChangeAspect="1"/>
          </p:cNvPicPr>
          <p:nvPr/>
        </p:nvPicPr>
        <p:blipFill>
          <a:blip r:embed="rId3"/>
          <a:stretch>
            <a:fillRect/>
          </a:stretch>
        </p:blipFill>
        <p:spPr>
          <a:xfrm>
            <a:off x="3217294" y="2975079"/>
            <a:ext cx="5948305" cy="3882921"/>
          </a:xfrm>
          <a:prstGeom prst="rect">
            <a:avLst/>
          </a:prstGeom>
        </p:spPr>
      </p:pic>
      <p:sp>
        <p:nvSpPr>
          <p:cNvPr id="6" name="Rectangle 5"/>
          <p:cNvSpPr/>
          <p:nvPr/>
        </p:nvSpPr>
        <p:spPr>
          <a:xfrm>
            <a:off x="6576697" y="6557918"/>
            <a:ext cx="2608791" cy="300082"/>
          </a:xfrm>
          <a:prstGeom prst="rect">
            <a:avLst/>
          </a:prstGeom>
          <a:solidFill>
            <a:schemeClr val="accent2">
              <a:lumMod val="20000"/>
              <a:lumOff val="80000"/>
            </a:schemeClr>
          </a:solidFill>
        </p:spPr>
        <p:txBody>
          <a:bodyPr wrap="none">
            <a:spAutoFit/>
          </a:bodyPr>
          <a:lstStyle/>
          <a:p>
            <a:r>
              <a:rPr lang="en-GB" sz="1350" dirty="0">
                <a:solidFill>
                  <a:srgbClr val="7030A0"/>
                </a:solidFill>
              </a:rPr>
              <a:t>Paul Gaugin, </a:t>
            </a:r>
            <a:r>
              <a:rPr lang="en-GB" sz="1350" i="1" dirty="0">
                <a:solidFill>
                  <a:srgbClr val="7030A0"/>
                </a:solidFill>
              </a:rPr>
              <a:t>Fruit Gathering, </a:t>
            </a:r>
            <a:r>
              <a:rPr lang="en-GB" sz="1350" dirty="0">
                <a:solidFill>
                  <a:srgbClr val="7030A0"/>
                </a:solidFill>
              </a:rPr>
              <a:t>1899</a:t>
            </a:r>
            <a:endParaRPr lang="en-GB" sz="1350" dirty="0">
              <a:solidFill>
                <a:srgbClr val="7030A0"/>
              </a:solidFill>
            </a:endParaRPr>
          </a:p>
        </p:txBody>
      </p:sp>
    </p:spTree>
    <p:extLst>
      <p:ext uri="{BB962C8B-B14F-4D97-AF65-F5344CB8AC3E}">
        <p14:creationId xmlns:p14="http://schemas.microsoft.com/office/powerpoint/2010/main" val="23360968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44" y="4423157"/>
            <a:ext cx="1641616" cy="2459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1944" y="3693548"/>
            <a:ext cx="2233626" cy="715581"/>
          </a:xfrm>
          <a:prstGeom prst="rect">
            <a:avLst/>
          </a:prstGeom>
        </p:spPr>
        <p:txBody>
          <a:bodyPr wrap="square">
            <a:spAutoFit/>
          </a:bodyPr>
          <a:lstStyle/>
          <a:p>
            <a:r>
              <a:rPr lang="en-US" sz="1350" dirty="0">
                <a:solidFill>
                  <a:srgbClr val="7030A0"/>
                </a:solidFill>
              </a:rPr>
              <a:t>African mask; self-portrait by Pablo Picasso; </a:t>
            </a:r>
            <a:r>
              <a:rPr lang="en-US" sz="1350" i="1" dirty="0">
                <a:solidFill>
                  <a:srgbClr val="7030A0"/>
                </a:solidFill>
              </a:rPr>
              <a:t>Les Demoiselles </a:t>
            </a:r>
            <a:r>
              <a:rPr lang="en-US" sz="1350" i="1" dirty="0" err="1">
                <a:solidFill>
                  <a:srgbClr val="7030A0"/>
                </a:solidFill>
              </a:rPr>
              <a:t>d’Avignon</a:t>
            </a:r>
            <a:r>
              <a:rPr lang="en-US" sz="1350" i="1" dirty="0">
                <a:solidFill>
                  <a:srgbClr val="7030A0"/>
                </a:solidFill>
              </a:rPr>
              <a:t> </a:t>
            </a:r>
            <a:r>
              <a:rPr lang="en-US" sz="1350" dirty="0">
                <a:solidFill>
                  <a:srgbClr val="7030A0"/>
                </a:solidFill>
              </a:rPr>
              <a:t>1907</a:t>
            </a:r>
          </a:p>
        </p:txBody>
      </p:sp>
      <p:pic>
        <p:nvPicPr>
          <p:cNvPr id="7" name="Picture 6"/>
          <p:cNvPicPr>
            <a:picLocks noChangeAspect="1"/>
          </p:cNvPicPr>
          <p:nvPr/>
        </p:nvPicPr>
        <p:blipFill rotWithShape="1">
          <a:blip r:embed="rId4"/>
          <a:srcRect l="5906" r="36508" b="4418"/>
          <a:stretch/>
        </p:blipFill>
        <p:spPr>
          <a:xfrm>
            <a:off x="5436097" y="7305"/>
            <a:ext cx="3707904" cy="4153107"/>
          </a:xfrm>
          <a:prstGeom prst="rect">
            <a:avLst/>
          </a:prstGeom>
        </p:spPr>
      </p:pic>
      <p:pic>
        <p:nvPicPr>
          <p:cNvPr id="11" name="Picture 10"/>
          <p:cNvPicPr>
            <a:picLocks noChangeAspect="1"/>
          </p:cNvPicPr>
          <p:nvPr/>
        </p:nvPicPr>
        <p:blipFill rotWithShape="1">
          <a:blip r:embed="rId5">
            <a:extLst>
              <a:ext uri="{28A0092B-C50C-407E-A947-70E740481C1C}">
                <a14:useLocalDpi xmlns:a14="http://schemas.microsoft.com/office/drawing/2010/main" val="0"/>
              </a:ext>
            </a:extLst>
          </a:blip>
          <a:srcRect l="47714" t="-1" b="350"/>
          <a:stretch/>
        </p:blipFill>
        <p:spPr>
          <a:xfrm>
            <a:off x="-18330" y="-9007"/>
            <a:ext cx="2934145" cy="3702555"/>
          </a:xfrm>
          <a:prstGeom prst="rect">
            <a:avLst/>
          </a:prstGeom>
        </p:spPr>
      </p:pic>
      <p:pic>
        <p:nvPicPr>
          <p:cNvPr id="2" name="Picture 1"/>
          <p:cNvPicPr>
            <a:picLocks noChangeAspect="1"/>
          </p:cNvPicPr>
          <p:nvPr/>
        </p:nvPicPr>
        <p:blipFill>
          <a:blip r:embed="rId6"/>
          <a:stretch>
            <a:fillRect/>
          </a:stretch>
        </p:blipFill>
        <p:spPr>
          <a:xfrm>
            <a:off x="2915815" y="1973313"/>
            <a:ext cx="2519810" cy="4871632"/>
          </a:xfrm>
          <a:prstGeom prst="rect">
            <a:avLst/>
          </a:prstGeom>
        </p:spPr>
      </p:pic>
      <p:sp>
        <p:nvSpPr>
          <p:cNvPr id="3" name="Rectangle 2"/>
          <p:cNvSpPr/>
          <p:nvPr/>
        </p:nvSpPr>
        <p:spPr>
          <a:xfrm>
            <a:off x="2951261" y="1657604"/>
            <a:ext cx="4572000" cy="369332"/>
          </a:xfrm>
          <a:prstGeom prst="rect">
            <a:avLst/>
          </a:prstGeom>
        </p:spPr>
        <p:txBody>
          <a:bodyPr>
            <a:spAutoFit/>
          </a:bodyPr>
          <a:lstStyle/>
          <a:p>
            <a:r>
              <a:rPr lang="en-GB" dirty="0" smtClean="0">
                <a:solidFill>
                  <a:srgbClr val="7030A0"/>
                </a:solidFill>
              </a:rPr>
              <a:t>Fang </a:t>
            </a:r>
            <a:r>
              <a:rPr lang="en-GB" dirty="0">
                <a:solidFill>
                  <a:srgbClr val="7030A0"/>
                </a:solidFill>
              </a:rPr>
              <a:t>mask in Louvre </a:t>
            </a:r>
          </a:p>
        </p:txBody>
      </p:sp>
    </p:spTree>
    <p:extLst>
      <p:ext uri="{BB962C8B-B14F-4D97-AF65-F5344CB8AC3E}">
        <p14:creationId xmlns:p14="http://schemas.microsoft.com/office/powerpoint/2010/main" val="37791384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358776"/>
            <a:ext cx="8229600" cy="5851525"/>
          </a:xfrm>
        </p:spPr>
        <p:txBody>
          <a:bodyPr>
            <a:normAutofit fontScale="85000" lnSpcReduction="10000"/>
          </a:bodyPr>
          <a:lstStyle/>
          <a:p>
            <a:pPr marL="0" indent="0" algn="just">
              <a:buNone/>
            </a:pPr>
            <a:r>
              <a:rPr lang="en-GB" dirty="0">
                <a:solidFill>
                  <a:srgbClr val="7030A0"/>
                </a:solidFill>
              </a:rPr>
              <a:t>Edward Said, ‘Two Visions in </a:t>
            </a:r>
            <a:r>
              <a:rPr lang="en-GB" i="1" dirty="0">
                <a:solidFill>
                  <a:srgbClr val="7030A0"/>
                </a:solidFill>
              </a:rPr>
              <a:t>Heart of Darkness</a:t>
            </a:r>
            <a:r>
              <a:rPr lang="en-GB" dirty="0">
                <a:solidFill>
                  <a:srgbClr val="7030A0"/>
                </a:solidFill>
              </a:rPr>
              <a:t>,’ in </a:t>
            </a:r>
            <a:r>
              <a:rPr lang="en-GB" i="1" dirty="0">
                <a:solidFill>
                  <a:srgbClr val="7030A0"/>
                </a:solidFill>
              </a:rPr>
              <a:t>Culture and Imperialism </a:t>
            </a:r>
            <a:r>
              <a:rPr lang="en-GB" dirty="0">
                <a:solidFill>
                  <a:srgbClr val="7030A0"/>
                </a:solidFill>
              </a:rPr>
              <a:t>(London: </a:t>
            </a:r>
            <a:r>
              <a:rPr lang="en-GB" dirty="0" err="1">
                <a:solidFill>
                  <a:srgbClr val="7030A0"/>
                </a:solidFill>
              </a:rPr>
              <a:t>Chatto</a:t>
            </a:r>
            <a:r>
              <a:rPr lang="en-GB" dirty="0">
                <a:solidFill>
                  <a:srgbClr val="7030A0"/>
                </a:solidFill>
              </a:rPr>
              <a:t> &amp; </a:t>
            </a:r>
            <a:r>
              <a:rPr lang="en-GB" dirty="0" err="1">
                <a:solidFill>
                  <a:srgbClr val="7030A0"/>
                </a:solidFill>
              </a:rPr>
              <a:t>Windus</a:t>
            </a:r>
            <a:r>
              <a:rPr lang="en-GB" dirty="0">
                <a:solidFill>
                  <a:srgbClr val="7030A0"/>
                </a:solidFill>
              </a:rPr>
              <a:t>, 1993), pp. 19–31.</a:t>
            </a:r>
          </a:p>
          <a:p>
            <a:endParaRPr lang="en-GB" dirty="0" smtClean="0"/>
          </a:p>
          <a:p>
            <a:r>
              <a:rPr lang="en-GB" dirty="0" smtClean="0">
                <a:solidFill>
                  <a:srgbClr val="7030A0"/>
                </a:solidFill>
              </a:rPr>
              <a:t>What similarities and differences characterise Achebe and Said’s respective analyses of Conrad’s novella? </a:t>
            </a:r>
          </a:p>
          <a:p>
            <a:endParaRPr lang="en-GB" dirty="0" smtClean="0">
              <a:solidFill>
                <a:srgbClr val="7030A0"/>
              </a:solidFill>
            </a:endParaRPr>
          </a:p>
          <a:p>
            <a:r>
              <a:rPr lang="en-GB" dirty="0" smtClean="0">
                <a:solidFill>
                  <a:srgbClr val="7030A0"/>
                </a:solidFill>
              </a:rPr>
              <a:t>Why does Said suggest Conrad’s narrators are not (just) “average unreflecting witnesses of European imperialism” (p. 29)?</a:t>
            </a:r>
          </a:p>
          <a:p>
            <a:endParaRPr lang="en-GB" dirty="0">
              <a:solidFill>
                <a:srgbClr val="7030A0"/>
              </a:solidFill>
            </a:endParaRPr>
          </a:p>
          <a:p>
            <a:r>
              <a:rPr lang="en-GB" dirty="0" smtClean="0">
                <a:solidFill>
                  <a:srgbClr val="7030A0"/>
                </a:solidFill>
              </a:rPr>
              <a:t>And yet why does Said also conclude that Conrad remains constrained by an “imperialist world view”?</a:t>
            </a:r>
            <a:endParaRPr lang="en-GB" dirty="0">
              <a:solidFill>
                <a:srgbClr val="7030A0"/>
              </a:solidFill>
            </a:endParaRPr>
          </a:p>
        </p:txBody>
      </p:sp>
    </p:spTree>
    <p:extLst>
      <p:ext uri="{BB962C8B-B14F-4D97-AF65-F5344CB8AC3E}">
        <p14:creationId xmlns:p14="http://schemas.microsoft.com/office/powerpoint/2010/main" val="11746608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358776"/>
            <a:ext cx="8229600" cy="5851525"/>
          </a:xfrm>
        </p:spPr>
        <p:txBody>
          <a:bodyPr>
            <a:normAutofit/>
          </a:bodyPr>
          <a:lstStyle/>
          <a:p>
            <a:pPr marL="0" indent="0" algn="just">
              <a:buNone/>
            </a:pPr>
            <a:endParaRPr lang="en-GB" dirty="0" smtClean="0">
              <a:solidFill>
                <a:srgbClr val="7030A0"/>
              </a:solidFill>
            </a:endParaRPr>
          </a:p>
          <a:p>
            <a:pPr marL="0" indent="0" algn="ctr">
              <a:buNone/>
            </a:pPr>
            <a:r>
              <a:rPr lang="en-GB" sz="4800" b="1" dirty="0" err="1" smtClean="0">
                <a:solidFill>
                  <a:srgbClr val="7030A0"/>
                </a:solidFill>
              </a:rPr>
              <a:t>Postcolonialism</a:t>
            </a:r>
            <a:r>
              <a:rPr lang="en-GB" sz="4800" dirty="0" smtClean="0">
                <a:solidFill>
                  <a:srgbClr val="7030A0"/>
                </a:solidFill>
              </a:rPr>
              <a:t> </a:t>
            </a:r>
            <a:endParaRPr lang="en-GB" sz="4800" dirty="0">
              <a:solidFill>
                <a:srgbClr val="7030A0"/>
              </a:solidFill>
            </a:endParaRPr>
          </a:p>
          <a:p>
            <a:pPr marL="0" indent="0" algn="just">
              <a:buNone/>
            </a:pPr>
            <a:endParaRPr lang="en-GB" dirty="0" smtClean="0">
              <a:solidFill>
                <a:srgbClr val="7030A0"/>
              </a:solidFill>
            </a:endParaRPr>
          </a:p>
          <a:p>
            <a:pPr algn="just"/>
            <a:r>
              <a:rPr lang="en-GB" dirty="0" smtClean="0">
                <a:solidFill>
                  <a:srgbClr val="7030A0"/>
                </a:solidFill>
              </a:rPr>
              <a:t>Said and Achebe’s essays are classics of postcolonial criticism. Using the evidence of the essays alone, what might you intuit to be some of the important characteristics of </a:t>
            </a:r>
            <a:r>
              <a:rPr lang="en-GB" dirty="0" err="1" smtClean="0">
                <a:solidFill>
                  <a:srgbClr val="7030A0"/>
                </a:solidFill>
              </a:rPr>
              <a:t>postcolonialism</a:t>
            </a:r>
            <a:r>
              <a:rPr lang="en-GB" dirty="0" smtClean="0">
                <a:solidFill>
                  <a:srgbClr val="7030A0"/>
                </a:solidFill>
              </a:rPr>
              <a:t> and postcolonial theory?</a:t>
            </a:r>
            <a:endParaRPr lang="en-GB" dirty="0">
              <a:solidFill>
                <a:srgbClr val="7030A0"/>
              </a:solidFill>
            </a:endParaRPr>
          </a:p>
          <a:p>
            <a:endParaRPr lang="en-GB" dirty="0" smtClean="0">
              <a:solidFill>
                <a:srgbClr val="7030A0"/>
              </a:solidFill>
            </a:endParaRPr>
          </a:p>
          <a:p>
            <a:pPr marL="0" indent="0">
              <a:buNone/>
            </a:pPr>
            <a:endParaRPr lang="en-GB" dirty="0" smtClean="0"/>
          </a:p>
        </p:txBody>
      </p:sp>
    </p:spTree>
    <p:extLst>
      <p:ext uri="{BB962C8B-B14F-4D97-AF65-F5344CB8AC3E}">
        <p14:creationId xmlns:p14="http://schemas.microsoft.com/office/powerpoint/2010/main" val="14806728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5713012"/>
          </a:xfrm>
          <a:prstGeom prst="rect">
            <a:avLst/>
          </a:prstGeom>
          <a:noFill/>
        </p:spPr>
        <p:txBody>
          <a:bodyPr wrap="square" lIns="540000" tIns="360000" rIns="540000" bIns="360000" rtlCol="0">
            <a:spAutoFit/>
          </a:bodyPr>
          <a:lstStyle/>
          <a:p>
            <a:pPr algn="ctr"/>
            <a:r>
              <a:rPr lang="en-GB" sz="2400" b="1" dirty="0" smtClean="0">
                <a:solidFill>
                  <a:srgbClr val="7030A0"/>
                </a:solidFill>
                <a:effectLst>
                  <a:outerShdw blurRad="38100" dist="38100" dir="2700000" algn="tl">
                    <a:srgbClr val="000000">
                      <a:alpha val="43137"/>
                    </a:srgbClr>
                  </a:outerShdw>
                </a:effectLst>
              </a:rPr>
              <a:t>What is </a:t>
            </a:r>
            <a:r>
              <a:rPr lang="en-GB" sz="2400" b="1" dirty="0" err="1" smtClean="0">
                <a:solidFill>
                  <a:srgbClr val="7030A0"/>
                </a:solidFill>
                <a:effectLst>
                  <a:outerShdw blurRad="38100" dist="38100" dir="2700000" algn="tl">
                    <a:srgbClr val="000000">
                      <a:alpha val="43137"/>
                    </a:srgbClr>
                  </a:outerShdw>
                </a:effectLst>
              </a:rPr>
              <a:t>Postcolonialism</a:t>
            </a:r>
            <a:r>
              <a:rPr lang="en-GB" sz="2400" b="1" dirty="0" smtClean="0">
                <a:solidFill>
                  <a:srgbClr val="7030A0"/>
                </a:solidFill>
                <a:effectLst>
                  <a:outerShdw blurRad="38100" dist="38100" dir="2700000" algn="tl">
                    <a:srgbClr val="000000">
                      <a:alpha val="43137"/>
                    </a:srgbClr>
                  </a:outerShdw>
                </a:effectLst>
              </a:rPr>
              <a:t>? Meanings and Implications</a:t>
            </a:r>
          </a:p>
          <a:p>
            <a:pPr lvl="0"/>
            <a:endParaRPr lang="en-GB" sz="1000" b="1" i="1" dirty="0" smtClean="0">
              <a:solidFill>
                <a:srgbClr val="7030A0"/>
              </a:solidFill>
            </a:endParaRPr>
          </a:p>
          <a:p>
            <a:pPr lvl="0"/>
            <a:r>
              <a:rPr lang="en-GB" sz="2800" b="1" i="1" dirty="0" smtClean="0">
                <a:solidFill>
                  <a:srgbClr val="7030A0"/>
                </a:solidFill>
              </a:rPr>
              <a:t>post-colonial, adj.</a:t>
            </a:r>
          </a:p>
          <a:p>
            <a:pPr lvl="0">
              <a:spcAft>
                <a:spcPts val="1200"/>
              </a:spcAft>
            </a:pPr>
            <a:r>
              <a:rPr lang="en-GB" sz="2800" b="1" dirty="0" smtClean="0">
                <a:solidFill>
                  <a:srgbClr val="FF0000"/>
                </a:solidFill>
              </a:rPr>
              <a:t>Occurring or existing after the end of colonial rule; of or relating to a former colony</a:t>
            </a:r>
            <a:r>
              <a:rPr lang="en-GB" sz="2800" b="1" dirty="0" smtClean="0">
                <a:solidFill>
                  <a:srgbClr val="7030A0"/>
                </a:solidFill>
              </a:rPr>
              <a:t>. </a:t>
            </a:r>
            <a:r>
              <a:rPr lang="en-GB" sz="2800" dirty="0" smtClean="0">
                <a:solidFill>
                  <a:srgbClr val="7030A0"/>
                </a:solidFill>
              </a:rPr>
              <a:t>In later use also: of or relating to the </a:t>
            </a:r>
            <a:r>
              <a:rPr lang="en-GB" sz="2800" dirty="0" smtClean="0">
                <a:solidFill>
                  <a:srgbClr val="7030A0"/>
                </a:solidFill>
              </a:rPr>
              <a:t>its </a:t>
            </a:r>
            <a:r>
              <a:rPr lang="en-GB" sz="2800" dirty="0" smtClean="0">
                <a:solidFill>
                  <a:srgbClr val="7030A0"/>
                </a:solidFill>
              </a:rPr>
              <a:t>relationship </a:t>
            </a:r>
            <a:r>
              <a:rPr lang="en-GB" sz="2800" dirty="0">
                <a:solidFill>
                  <a:srgbClr val="7030A0"/>
                </a:solidFill>
              </a:rPr>
              <a:t>cultural condition of a former colony, esp. regarding with </a:t>
            </a:r>
            <a:r>
              <a:rPr lang="en-GB" sz="2800" dirty="0" smtClean="0">
                <a:solidFill>
                  <a:srgbClr val="7030A0"/>
                </a:solidFill>
              </a:rPr>
              <a:t>the former colonial power.</a:t>
            </a:r>
          </a:p>
          <a:p>
            <a:pPr lvl="1" algn="just"/>
            <a:endParaRPr lang="en-GB" sz="2800" i="1" dirty="0" smtClean="0"/>
          </a:p>
          <a:p>
            <a:pPr lvl="0" algn="just"/>
            <a:r>
              <a:rPr lang="en-GB" sz="2800" b="1" i="1" dirty="0" smtClean="0">
                <a:solidFill>
                  <a:srgbClr val="7030A0"/>
                </a:solidFill>
              </a:rPr>
              <a:t>post-colonialism, n.</a:t>
            </a:r>
          </a:p>
          <a:p>
            <a:pPr algn="just">
              <a:spcAft>
                <a:spcPts val="1200"/>
              </a:spcAft>
            </a:pPr>
            <a:r>
              <a:rPr lang="en-GB" sz="2800" b="1" dirty="0" smtClean="0">
                <a:solidFill>
                  <a:srgbClr val="FF0000"/>
                </a:solidFill>
              </a:rPr>
              <a:t>The fact or state of having formerly been a colony</a:t>
            </a:r>
            <a:r>
              <a:rPr lang="en-GB" sz="2800" dirty="0" smtClean="0">
                <a:solidFill>
                  <a:srgbClr val="7030A0"/>
                </a:solidFill>
              </a:rPr>
              <a:t>;</a:t>
            </a:r>
            <a:r>
              <a:rPr lang="en-GB" sz="2800" b="1" dirty="0" smtClean="0">
                <a:solidFill>
                  <a:srgbClr val="7030A0"/>
                </a:solidFill>
              </a:rPr>
              <a:t> </a:t>
            </a:r>
            <a:r>
              <a:rPr lang="en-GB" sz="2800" dirty="0" smtClean="0">
                <a:solidFill>
                  <a:srgbClr val="7030A0"/>
                </a:solidFill>
              </a:rPr>
              <a:t>the cultural condition of (a) post-colonial society.</a:t>
            </a:r>
          </a:p>
        </p:txBody>
      </p:sp>
    </p:spTree>
    <p:extLst>
      <p:ext uri="{BB962C8B-B14F-4D97-AF65-F5344CB8AC3E}">
        <p14:creationId xmlns:p14="http://schemas.microsoft.com/office/powerpoint/2010/main" val="3827597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Picture 10" descr="File:Flag-map of the world.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24744"/>
            <a:ext cx="9036496" cy="451824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0" y="5638988"/>
            <a:ext cx="9144000" cy="640515"/>
          </a:xfrm>
          <a:prstGeom prst="rect">
            <a:avLst/>
          </a:prstGeom>
          <a:noFill/>
        </p:spPr>
        <p:txBody>
          <a:bodyPr wrap="square" lIns="180000" tIns="180000" rIns="180000" bIns="180000" rtlCol="0">
            <a:spAutoFit/>
          </a:bodyPr>
          <a:lstStyle/>
          <a:p>
            <a:pPr algn="ctr"/>
            <a:r>
              <a:rPr lang="en-GB" b="1" dirty="0" smtClean="0"/>
              <a:t>Map of World, 2015</a:t>
            </a:r>
            <a:endParaRPr lang="en-GB" sz="1700" dirty="0" smtClean="0"/>
          </a:p>
        </p:txBody>
      </p:sp>
      <p:sp>
        <p:nvSpPr>
          <p:cNvPr id="11" name="TextBox 10"/>
          <p:cNvSpPr txBox="1"/>
          <p:nvPr/>
        </p:nvSpPr>
        <p:spPr>
          <a:xfrm>
            <a:off x="0" y="-13893"/>
            <a:ext cx="9144000" cy="1250251"/>
          </a:xfrm>
          <a:prstGeom prst="rect">
            <a:avLst/>
          </a:prstGeom>
          <a:noFill/>
        </p:spPr>
        <p:txBody>
          <a:bodyPr wrap="square" lIns="540000" tIns="360000" rIns="540000" bIns="360000" rtlCol="0">
            <a:spAutoFit/>
          </a:bodyPr>
          <a:lstStyle/>
          <a:p>
            <a:pPr algn="ctr"/>
            <a:r>
              <a:rPr lang="en-GB" sz="2400" b="1" dirty="0" smtClean="0">
                <a:solidFill>
                  <a:srgbClr val="7030A0"/>
                </a:solidFill>
                <a:effectLst>
                  <a:outerShdw blurRad="38100" dist="38100" dir="2700000" algn="tl">
                    <a:srgbClr val="000000">
                      <a:alpha val="43137"/>
                    </a:srgbClr>
                  </a:outerShdw>
                </a:effectLst>
              </a:rPr>
              <a:t>What is </a:t>
            </a:r>
            <a:r>
              <a:rPr lang="en-GB" sz="2400" b="1" dirty="0" err="1" smtClean="0">
                <a:solidFill>
                  <a:srgbClr val="7030A0"/>
                </a:solidFill>
                <a:effectLst>
                  <a:outerShdw blurRad="38100" dist="38100" dir="2700000" algn="tl">
                    <a:srgbClr val="000000">
                      <a:alpha val="43137"/>
                    </a:srgbClr>
                  </a:outerShdw>
                </a:effectLst>
              </a:rPr>
              <a:t>Postcolonialism</a:t>
            </a:r>
            <a:r>
              <a:rPr lang="en-GB" sz="2400" b="1" dirty="0" smtClean="0">
                <a:solidFill>
                  <a:srgbClr val="7030A0"/>
                </a:solidFill>
                <a:effectLst>
                  <a:outerShdw blurRad="38100" dist="38100" dir="2700000" algn="tl">
                    <a:srgbClr val="000000">
                      <a:alpha val="43137"/>
                    </a:srgbClr>
                  </a:outerShdw>
                </a:effectLst>
              </a:rPr>
              <a:t>? Meanings and Implications</a:t>
            </a:r>
          </a:p>
          <a:p>
            <a:pPr lvl="0"/>
            <a:endParaRPr lang="en-GB" sz="1000" b="1" i="1" dirty="0" smtClean="0">
              <a:solidFill>
                <a:srgbClr val="7030A0"/>
              </a:solidFill>
            </a:endParaRPr>
          </a:p>
        </p:txBody>
      </p:sp>
    </p:spTree>
    <p:extLst>
      <p:ext uri="{BB962C8B-B14F-4D97-AF65-F5344CB8AC3E}">
        <p14:creationId xmlns:p14="http://schemas.microsoft.com/office/powerpoint/2010/main" val="39407758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0134" y="0"/>
            <a:ext cx="5273865"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0" y="5638988"/>
            <a:ext cx="6804248" cy="1194512"/>
          </a:xfrm>
          <a:prstGeom prst="rect">
            <a:avLst/>
          </a:prstGeom>
          <a:noFill/>
        </p:spPr>
        <p:txBody>
          <a:bodyPr wrap="square" lIns="180000" tIns="180000" rIns="180000" bIns="180000" rtlCol="0">
            <a:spAutoFit/>
          </a:bodyPr>
          <a:lstStyle/>
          <a:p>
            <a:pPr algn="ctr"/>
            <a:r>
              <a:rPr lang="en-GB" b="1" dirty="0" smtClean="0">
                <a:solidFill>
                  <a:srgbClr val="FF0000"/>
                </a:solidFill>
              </a:rPr>
              <a:t>Indicative maps </a:t>
            </a:r>
            <a:r>
              <a:rPr lang="en-GB" b="1" dirty="0" smtClean="0">
                <a:solidFill>
                  <a:srgbClr val="FF0000"/>
                </a:solidFill>
              </a:rPr>
              <a:t>showing colonisation </a:t>
            </a:r>
            <a:r>
              <a:rPr lang="en-GB" b="1" dirty="0" smtClean="0">
                <a:solidFill>
                  <a:srgbClr val="FF0000"/>
                </a:solidFill>
              </a:rPr>
              <a:t>of Americas, Asia and Africa </a:t>
            </a:r>
          </a:p>
          <a:p>
            <a:pPr algn="ctr"/>
            <a:r>
              <a:rPr lang="en-GB" dirty="0" smtClean="0">
                <a:solidFill>
                  <a:srgbClr val="FF0000"/>
                </a:solidFill>
              </a:rPr>
              <a:t>(Africa map </a:t>
            </a:r>
            <a:r>
              <a:rPr lang="en-GB" dirty="0" smtClean="0">
                <a:solidFill>
                  <a:srgbClr val="FF0000"/>
                </a:solidFill>
              </a:rPr>
              <a:t>shows flags </a:t>
            </a:r>
            <a:r>
              <a:rPr lang="en-GB" dirty="0" smtClean="0">
                <a:solidFill>
                  <a:srgbClr val="FF0000"/>
                </a:solidFill>
              </a:rPr>
              <a:t>denoting European powers’ colonies, 1913; Middle East map shows post-WWI Mandate system )</a:t>
            </a:r>
            <a:endParaRPr lang="en-GB" sz="1700" dirty="0" smtClean="0">
              <a:solidFill>
                <a:srgbClr val="FF0000"/>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66" y="0"/>
            <a:ext cx="3852167" cy="4983228"/>
          </a:xfrm>
          <a:prstGeom prst="rect">
            <a:avLst/>
          </a:prstGeom>
        </p:spPr>
      </p:pic>
      <p:pic>
        <p:nvPicPr>
          <p:cNvPr id="1034"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3837" y="3467905"/>
            <a:ext cx="2597574" cy="2001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6263" y="3261625"/>
            <a:ext cx="3487737" cy="357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80376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3"/>
            <a:ext cx="9144000" cy="1065585"/>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Origins of </a:t>
            </a:r>
            <a:r>
              <a:rPr lang="en-GB" sz="2200" b="1" dirty="0" err="1" smtClean="0">
                <a:solidFill>
                  <a:srgbClr val="7030A0"/>
                </a:solidFill>
                <a:effectLst>
                  <a:outerShdw blurRad="38100" dist="38100" dir="2700000" algn="tl">
                    <a:srgbClr val="000000">
                      <a:alpha val="43137"/>
                    </a:srgbClr>
                  </a:outerShdw>
                </a:effectLst>
              </a:rPr>
              <a:t>Postcolonialism</a:t>
            </a:r>
            <a:r>
              <a:rPr lang="en-GB" sz="2200" b="1" dirty="0" smtClean="0">
                <a:solidFill>
                  <a:srgbClr val="7030A0"/>
                </a:solidFill>
                <a:effectLst>
                  <a:outerShdw blurRad="38100" dist="38100" dir="2700000" algn="tl">
                    <a:srgbClr val="000000">
                      <a:alpha val="43137"/>
                    </a:srgbClr>
                  </a:outerShdw>
                </a:effectLst>
              </a:rPr>
              <a:t> as a Scholarly Concept</a:t>
            </a:r>
            <a:r>
              <a:rPr lang="en-GB" sz="2200" b="1" dirty="0" smtClean="0">
                <a:solidFill>
                  <a:srgbClr val="7030A0"/>
                </a:solidFill>
                <a:effectLst>
                  <a:outerShdw blurRad="38100" dist="38100" dir="2700000" algn="tl">
                    <a:srgbClr val="000000">
                      <a:alpha val="43137"/>
                    </a:srgbClr>
                  </a:outerShdw>
                </a:effectLst>
              </a:rPr>
              <a:t>: </a:t>
            </a:r>
            <a:r>
              <a:rPr lang="en-GB" sz="2200" b="1" dirty="0" smtClean="0">
                <a:solidFill>
                  <a:srgbClr val="7030A0"/>
                </a:solidFill>
                <a:effectLst>
                  <a:outerShdw blurRad="38100" dist="38100" dir="2700000" algn="tl">
                    <a:srgbClr val="000000">
                      <a:alpha val="43137"/>
                    </a:srgbClr>
                  </a:outerShdw>
                </a:effectLst>
              </a:rPr>
              <a:t>Decolonisation</a:t>
            </a:r>
            <a:endParaRPr lang="en-GB" sz="1000" b="1" i="1" dirty="0" smtClean="0">
              <a:solidFill>
                <a:srgbClr val="7030A0"/>
              </a:solidFill>
            </a:endParaRPr>
          </a:p>
        </p:txBody>
      </p:sp>
      <p:pic>
        <p:nvPicPr>
          <p:cNvPr id="3074"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925"/>
          <a:stretch/>
        </p:blipFill>
        <p:spPr bwMode="auto">
          <a:xfrm>
            <a:off x="3295650" y="980728"/>
            <a:ext cx="5848350" cy="329693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9623"/>
            <a:ext cx="4572000" cy="3576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591239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3"/>
            <a:ext cx="5934075" cy="1742694"/>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Origins of </a:t>
            </a:r>
            <a:r>
              <a:rPr lang="en-GB" sz="2200" b="1" dirty="0" err="1" smtClean="0">
                <a:solidFill>
                  <a:srgbClr val="7030A0"/>
                </a:solidFill>
                <a:effectLst>
                  <a:outerShdw blurRad="38100" dist="38100" dir="2700000" algn="tl">
                    <a:srgbClr val="000000">
                      <a:alpha val="43137"/>
                    </a:srgbClr>
                  </a:outerShdw>
                </a:effectLst>
              </a:rPr>
              <a:t>Postcolonialism</a:t>
            </a:r>
            <a:r>
              <a:rPr lang="en-GB" sz="2200" b="1" dirty="0" smtClean="0">
                <a:solidFill>
                  <a:srgbClr val="7030A0"/>
                </a:solidFill>
                <a:effectLst>
                  <a:outerShdw blurRad="38100" dist="38100" dir="2700000" algn="tl">
                    <a:srgbClr val="000000">
                      <a:alpha val="43137"/>
                    </a:srgbClr>
                  </a:outerShdw>
                </a:effectLst>
              </a:rPr>
              <a:t> as a Scholarly Concept: Decolonisation</a:t>
            </a:r>
          </a:p>
          <a:p>
            <a:pPr algn="ctr"/>
            <a:r>
              <a:rPr lang="en-GB" sz="2200" b="1" i="1" dirty="0" smtClean="0">
                <a:solidFill>
                  <a:srgbClr val="7030A0"/>
                </a:solidFill>
                <a:effectLst>
                  <a:outerShdw blurRad="38100" dist="38100" dir="2700000" algn="tl">
                    <a:srgbClr val="000000">
                      <a:alpha val="43137"/>
                    </a:srgbClr>
                  </a:outerShdw>
                </a:effectLst>
              </a:rPr>
              <a:t>Partition of India, 1947</a:t>
            </a:r>
            <a:endParaRPr lang="en-GB" sz="1000" b="1" i="1" dirty="0" smtClean="0">
              <a:solidFill>
                <a:srgbClr val="7030A0"/>
              </a:solidFill>
            </a:endParaRP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b="7457"/>
          <a:stretch/>
        </p:blipFill>
        <p:spPr>
          <a:xfrm>
            <a:off x="0" y="4554281"/>
            <a:ext cx="2218218" cy="2303719"/>
          </a:xfrm>
          <a:prstGeom prst="rect">
            <a:avLst/>
          </a:prstGeom>
        </p:spPr>
      </p:pic>
      <p:pic>
        <p:nvPicPr>
          <p:cNvPr id="6149" name="Picture 5" descr="https://upload.wikimedia.org/wikipedia/commons/thumb/3/3c/Partition_of_India-en.svg/2000px-Partition_of_India-en.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6136" y="11026"/>
            <a:ext cx="3376753" cy="39378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80949" y="3997978"/>
            <a:ext cx="4290034" cy="28600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08" y="1423927"/>
            <a:ext cx="4300711" cy="31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rotWithShape="1">
          <a:blip r:embed="rId7">
            <a:extLst>
              <a:ext uri="{28A0092B-C50C-407E-A947-70E740481C1C}">
                <a14:useLocalDpi xmlns:a14="http://schemas.microsoft.com/office/drawing/2010/main" val="0"/>
              </a:ext>
            </a:extLst>
          </a:blip>
          <a:srcRect l="18000" r="18000"/>
          <a:stretch/>
        </p:blipFill>
        <p:spPr bwMode="auto">
          <a:xfrm>
            <a:off x="2654090" y="4546317"/>
            <a:ext cx="2226859" cy="23196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12"/>
          <p:cNvSpPr txBox="1"/>
          <p:nvPr/>
        </p:nvSpPr>
        <p:spPr>
          <a:xfrm>
            <a:off x="4285903" y="1448603"/>
            <a:ext cx="1510233" cy="2394841"/>
          </a:xfrm>
          <a:prstGeom prst="rect">
            <a:avLst/>
          </a:prstGeom>
          <a:noFill/>
        </p:spPr>
        <p:txBody>
          <a:bodyPr wrap="square" lIns="180000" tIns="180000" rIns="180000" bIns="180000" rtlCol="0">
            <a:spAutoFit/>
          </a:bodyPr>
          <a:lstStyle/>
          <a:p>
            <a:r>
              <a:rPr lang="en-GB" sz="1200" dirty="0" smtClean="0">
                <a:solidFill>
                  <a:srgbClr val="7030A0"/>
                </a:solidFill>
              </a:rPr>
              <a:t>Map showing partition; Margaret Bourke-White photographs of partition; </a:t>
            </a:r>
          </a:p>
          <a:p>
            <a:r>
              <a:rPr lang="en-GB" sz="1200" dirty="0" smtClean="0">
                <a:solidFill>
                  <a:srgbClr val="7030A0"/>
                </a:solidFill>
              </a:rPr>
              <a:t>Lord Mountbatten chairing meeting of the Punjab Boundary Commission</a:t>
            </a:r>
          </a:p>
        </p:txBody>
      </p:sp>
    </p:spTree>
    <p:extLst>
      <p:ext uri="{BB962C8B-B14F-4D97-AF65-F5344CB8AC3E}">
        <p14:creationId xmlns:p14="http://schemas.microsoft.com/office/powerpoint/2010/main" val="9366085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Origins </a:t>
            </a:r>
            <a:r>
              <a:rPr lang="en-GB" sz="2200" b="1" dirty="0" smtClean="0">
                <a:solidFill>
                  <a:srgbClr val="7030A0"/>
                </a:solidFill>
                <a:effectLst>
                  <a:outerShdw blurRad="38100" dist="38100" dir="2700000" algn="tl">
                    <a:srgbClr val="000000">
                      <a:alpha val="43137"/>
                    </a:srgbClr>
                  </a:outerShdw>
                </a:effectLst>
              </a:rPr>
              <a:t>of </a:t>
            </a:r>
            <a:r>
              <a:rPr lang="en-GB" sz="2200" b="1" dirty="0" err="1" smtClean="0">
                <a:solidFill>
                  <a:srgbClr val="7030A0"/>
                </a:solidFill>
                <a:effectLst>
                  <a:outerShdw blurRad="38100" dist="38100" dir="2700000" algn="tl">
                    <a:srgbClr val="000000">
                      <a:alpha val="43137"/>
                    </a:srgbClr>
                  </a:outerShdw>
                </a:effectLst>
              </a:rPr>
              <a:t>Postcolonialism</a:t>
            </a:r>
            <a:r>
              <a:rPr lang="en-GB" sz="2200" b="1" dirty="0" smtClean="0">
                <a:solidFill>
                  <a:srgbClr val="7030A0"/>
                </a:solidFill>
                <a:effectLst>
                  <a:outerShdw blurRad="38100" dist="38100" dir="2700000" algn="tl">
                    <a:srgbClr val="000000">
                      <a:alpha val="43137"/>
                    </a:srgbClr>
                  </a:outerShdw>
                </a:effectLst>
              </a:rPr>
              <a:t> as a Scholarly Concept: Decolonisation</a:t>
            </a:r>
          </a:p>
          <a:p>
            <a:pPr algn="ctr"/>
            <a:r>
              <a:rPr lang="en-GB" sz="2200" b="1" i="1" dirty="0" smtClean="0">
                <a:solidFill>
                  <a:srgbClr val="7030A0"/>
                </a:solidFill>
                <a:effectLst>
                  <a:outerShdw blurRad="38100" dist="38100" dir="2700000" algn="tl">
                    <a:srgbClr val="000000">
                      <a:alpha val="43137"/>
                    </a:srgbClr>
                  </a:outerShdw>
                </a:effectLst>
              </a:rPr>
              <a:t>Mau </a:t>
            </a:r>
            <a:r>
              <a:rPr lang="en-GB" sz="2200" b="1" i="1" dirty="0" err="1" smtClean="0">
                <a:solidFill>
                  <a:srgbClr val="7030A0"/>
                </a:solidFill>
                <a:effectLst>
                  <a:outerShdw blurRad="38100" dist="38100" dir="2700000" algn="tl">
                    <a:srgbClr val="000000">
                      <a:alpha val="43137"/>
                    </a:srgbClr>
                  </a:outerShdw>
                </a:effectLst>
              </a:rPr>
              <a:t>Mau</a:t>
            </a:r>
            <a:r>
              <a:rPr lang="en-GB" sz="2200" b="1" i="1" dirty="0" smtClean="0">
                <a:solidFill>
                  <a:srgbClr val="7030A0"/>
                </a:solidFill>
                <a:effectLst>
                  <a:outerShdw blurRad="38100" dist="38100" dir="2700000" algn="tl">
                    <a:srgbClr val="000000">
                      <a:alpha val="43137"/>
                    </a:srgbClr>
                  </a:outerShdw>
                </a:effectLst>
              </a:rPr>
              <a:t> Uprising (1952–1960); Malayan Emergency (1948–1960)</a:t>
            </a:r>
          </a:p>
        </p:txBody>
      </p:sp>
      <p:pic>
        <p:nvPicPr>
          <p:cNvPr id="14"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318"/>
          <a:stretch/>
        </p:blipFill>
        <p:spPr bwMode="auto">
          <a:xfrm>
            <a:off x="4139952" y="1124744"/>
            <a:ext cx="5004048" cy="284041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 y="1124744"/>
            <a:ext cx="3347866" cy="28470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965163"/>
            <a:ext cx="4819063" cy="2892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p:cNvSpPr txBox="1"/>
          <p:nvPr/>
        </p:nvSpPr>
        <p:spPr>
          <a:xfrm>
            <a:off x="5164080" y="4077072"/>
            <a:ext cx="2321241" cy="2025509"/>
          </a:xfrm>
          <a:prstGeom prst="rect">
            <a:avLst/>
          </a:prstGeom>
          <a:noFill/>
        </p:spPr>
        <p:txBody>
          <a:bodyPr wrap="square" lIns="180000" tIns="180000" rIns="180000" bIns="180000" rtlCol="0">
            <a:spAutoFit/>
          </a:bodyPr>
          <a:lstStyle/>
          <a:p>
            <a:pPr algn="r"/>
            <a:r>
              <a:rPr lang="en-GB" sz="1200" dirty="0" smtClean="0">
                <a:solidFill>
                  <a:srgbClr val="7030A0"/>
                </a:solidFill>
              </a:rPr>
              <a:t>Sergeant R Beaumont of the King's Own Yorkshire Light Infantry instructs a </a:t>
            </a:r>
            <a:r>
              <a:rPr lang="en-GB" sz="1200" dirty="0" err="1" smtClean="0">
                <a:solidFill>
                  <a:srgbClr val="7030A0"/>
                </a:solidFill>
              </a:rPr>
              <a:t>Dyak</a:t>
            </a:r>
            <a:r>
              <a:rPr lang="en-GB" sz="1200" dirty="0" smtClean="0">
                <a:solidFill>
                  <a:srgbClr val="7030A0"/>
                </a:solidFill>
              </a:rPr>
              <a:t> tracker in the use of modern firearms during the Malayan Emergency; </a:t>
            </a:r>
          </a:p>
          <a:p>
            <a:pPr algn="r"/>
            <a:r>
              <a:rPr lang="en-GB" sz="1200" dirty="0" smtClean="0">
                <a:solidFill>
                  <a:srgbClr val="7030A0"/>
                </a:solidFill>
              </a:rPr>
              <a:t>British troops round up suspected Mau </a:t>
            </a:r>
            <a:r>
              <a:rPr lang="en-GB" sz="1200" dirty="0" err="1" smtClean="0">
                <a:solidFill>
                  <a:srgbClr val="7030A0"/>
                </a:solidFill>
              </a:rPr>
              <a:t>Mau</a:t>
            </a:r>
            <a:r>
              <a:rPr lang="en-GB" sz="1200" dirty="0" smtClean="0">
                <a:solidFill>
                  <a:srgbClr val="7030A0"/>
                </a:solidFill>
              </a:rPr>
              <a:t> rebels in Kenya </a:t>
            </a:r>
          </a:p>
        </p:txBody>
      </p:sp>
    </p:spTree>
    <p:extLst>
      <p:ext uri="{BB962C8B-B14F-4D97-AF65-F5344CB8AC3E}">
        <p14:creationId xmlns:p14="http://schemas.microsoft.com/office/powerpoint/2010/main" val="39471716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Origins </a:t>
            </a:r>
            <a:r>
              <a:rPr lang="en-GB" sz="2200" b="1" dirty="0" smtClean="0">
                <a:solidFill>
                  <a:srgbClr val="7030A0"/>
                </a:solidFill>
                <a:effectLst>
                  <a:outerShdw blurRad="38100" dist="38100" dir="2700000" algn="tl">
                    <a:srgbClr val="000000">
                      <a:alpha val="43137"/>
                    </a:srgbClr>
                  </a:outerShdw>
                </a:effectLst>
              </a:rPr>
              <a:t>of </a:t>
            </a:r>
            <a:r>
              <a:rPr lang="en-GB" sz="2200" b="1" dirty="0" err="1" smtClean="0">
                <a:solidFill>
                  <a:srgbClr val="7030A0"/>
                </a:solidFill>
                <a:effectLst>
                  <a:outerShdw blurRad="38100" dist="38100" dir="2700000" algn="tl">
                    <a:srgbClr val="000000">
                      <a:alpha val="43137"/>
                    </a:srgbClr>
                  </a:outerShdw>
                </a:effectLst>
              </a:rPr>
              <a:t>Postcolonialism</a:t>
            </a:r>
            <a:r>
              <a:rPr lang="en-GB" sz="2200" b="1" dirty="0" smtClean="0">
                <a:solidFill>
                  <a:srgbClr val="7030A0"/>
                </a:solidFill>
                <a:effectLst>
                  <a:outerShdw blurRad="38100" dist="38100" dir="2700000" algn="tl">
                    <a:srgbClr val="000000">
                      <a:alpha val="43137"/>
                    </a:srgbClr>
                  </a:outerShdw>
                </a:effectLst>
              </a:rPr>
              <a:t> as a Scholarly Concept: Decolonisation</a:t>
            </a:r>
          </a:p>
          <a:p>
            <a:pPr algn="ctr"/>
            <a:r>
              <a:rPr lang="en-GB" sz="2200" b="1" i="1" dirty="0" smtClean="0">
                <a:solidFill>
                  <a:srgbClr val="7030A0"/>
                </a:solidFill>
                <a:effectLst>
                  <a:outerShdw blurRad="38100" dist="38100" dir="2700000" algn="tl">
                    <a:srgbClr val="000000">
                      <a:alpha val="43137"/>
                    </a:srgbClr>
                  </a:outerShdw>
                </a:effectLst>
              </a:rPr>
              <a:t>First Indochina War (1946–1954)</a:t>
            </a:r>
          </a:p>
        </p:txBody>
      </p:sp>
      <p:sp>
        <p:nvSpPr>
          <p:cNvPr id="5" name="TextBox 4"/>
          <p:cNvSpPr txBox="1"/>
          <p:nvPr/>
        </p:nvSpPr>
        <p:spPr>
          <a:xfrm>
            <a:off x="2991475" y="3933056"/>
            <a:ext cx="2068156" cy="2210175"/>
          </a:xfrm>
          <a:prstGeom prst="rect">
            <a:avLst/>
          </a:prstGeom>
          <a:noFill/>
        </p:spPr>
        <p:txBody>
          <a:bodyPr wrap="square" lIns="180000" tIns="180000" rIns="180000" bIns="180000" rtlCol="0">
            <a:spAutoFit/>
          </a:bodyPr>
          <a:lstStyle/>
          <a:p>
            <a:pPr algn="r"/>
            <a:r>
              <a:rPr lang="en-GB" sz="1200" dirty="0" smtClean="0">
                <a:solidFill>
                  <a:srgbClr val="7030A0"/>
                </a:solidFill>
              </a:rPr>
              <a:t>French legionnaire in Vietnam, with US-made tank in background, 1954; </a:t>
            </a:r>
            <a:r>
              <a:rPr lang="en-GB" sz="1200" dirty="0" err="1" smtClean="0">
                <a:solidFill>
                  <a:srgbClr val="7030A0"/>
                </a:solidFill>
              </a:rPr>
              <a:t>Ho</a:t>
            </a:r>
            <a:r>
              <a:rPr lang="en-GB" sz="1200" dirty="0" smtClean="0">
                <a:solidFill>
                  <a:srgbClr val="7030A0"/>
                </a:solidFill>
              </a:rPr>
              <a:t> Chi Minh with military advisors, before battle of Battle of </a:t>
            </a:r>
            <a:r>
              <a:rPr lang="en-GB" sz="1200" dirty="0" err="1" smtClean="0">
                <a:solidFill>
                  <a:srgbClr val="7030A0"/>
                </a:solidFill>
              </a:rPr>
              <a:t>Dien</a:t>
            </a:r>
            <a:r>
              <a:rPr lang="en-GB" sz="1200" dirty="0" smtClean="0">
                <a:solidFill>
                  <a:srgbClr val="7030A0"/>
                </a:solidFill>
              </a:rPr>
              <a:t> Bien </a:t>
            </a:r>
            <a:r>
              <a:rPr lang="en-GB" sz="1200" dirty="0" err="1" smtClean="0">
                <a:solidFill>
                  <a:srgbClr val="7030A0"/>
                </a:solidFill>
              </a:rPr>
              <a:t>Phu</a:t>
            </a:r>
            <a:r>
              <a:rPr lang="en-GB" sz="1200" dirty="0" smtClean="0">
                <a:solidFill>
                  <a:srgbClr val="7030A0"/>
                </a:solidFill>
              </a:rPr>
              <a:t>,</a:t>
            </a:r>
          </a:p>
          <a:p>
            <a:pPr algn="r"/>
            <a:r>
              <a:rPr lang="en-GB" sz="1200" dirty="0" smtClean="0">
                <a:solidFill>
                  <a:srgbClr val="7030A0"/>
                </a:solidFill>
              </a:rPr>
              <a:t> 1954; Viet Minh troops fly flag during decisive victory </a:t>
            </a:r>
            <a:r>
              <a:rPr lang="en-GB" sz="1200" dirty="0" smtClean="0">
                <a:solidFill>
                  <a:srgbClr val="7030A0"/>
                </a:solidFill>
              </a:rPr>
              <a:t>in Battle </a:t>
            </a:r>
            <a:r>
              <a:rPr lang="en-GB" sz="1200" dirty="0" smtClean="0">
                <a:solidFill>
                  <a:srgbClr val="7030A0"/>
                </a:solidFill>
              </a:rPr>
              <a:t>of </a:t>
            </a:r>
            <a:r>
              <a:rPr lang="en-GB" sz="1200" dirty="0" err="1" smtClean="0">
                <a:solidFill>
                  <a:srgbClr val="7030A0"/>
                </a:solidFill>
              </a:rPr>
              <a:t>Dien</a:t>
            </a:r>
            <a:r>
              <a:rPr lang="en-GB" sz="1200" dirty="0" smtClean="0">
                <a:solidFill>
                  <a:srgbClr val="7030A0"/>
                </a:solidFill>
              </a:rPr>
              <a:t> Bien </a:t>
            </a:r>
            <a:r>
              <a:rPr lang="en-GB" sz="1200" dirty="0" err="1" smtClean="0">
                <a:solidFill>
                  <a:srgbClr val="7030A0"/>
                </a:solidFill>
              </a:rPr>
              <a:t>Phu</a:t>
            </a:r>
            <a:r>
              <a:rPr lang="en-GB" sz="1200" dirty="0" smtClean="0">
                <a:solidFill>
                  <a:srgbClr val="7030A0"/>
                </a:solidFill>
              </a:rPr>
              <a:t>, </a:t>
            </a:r>
            <a:r>
              <a:rPr lang="en-GB" sz="1200" dirty="0" smtClean="0">
                <a:solidFill>
                  <a:srgbClr val="7030A0"/>
                </a:solidFill>
              </a:rPr>
              <a:t>1954 </a:t>
            </a:r>
            <a:endParaRPr lang="en-GB" sz="1200" dirty="0" smtClean="0">
              <a:solidFill>
                <a:srgbClr val="7030A0"/>
              </a:solidFill>
            </a:endParaRPr>
          </a:p>
        </p:txBody>
      </p:sp>
      <p:pic>
        <p:nvPicPr>
          <p:cNvPr id="6"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318"/>
          <a:stretch/>
        </p:blipFill>
        <p:spPr bwMode="auto">
          <a:xfrm>
            <a:off x="4139952" y="1092637"/>
            <a:ext cx="5004048" cy="2840419"/>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3212976"/>
            <a:ext cx="2916018" cy="36450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0059" y="3933056"/>
            <a:ext cx="388394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48" y="1092638"/>
            <a:ext cx="3332316" cy="2223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04301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Origins of </a:t>
            </a:r>
            <a:r>
              <a:rPr lang="en-GB" sz="2200" b="1" dirty="0" err="1" smtClean="0">
                <a:solidFill>
                  <a:srgbClr val="7030A0"/>
                </a:solidFill>
                <a:effectLst>
                  <a:outerShdw blurRad="38100" dist="38100" dir="2700000" algn="tl">
                    <a:srgbClr val="000000">
                      <a:alpha val="43137"/>
                    </a:srgbClr>
                  </a:outerShdw>
                </a:effectLst>
              </a:rPr>
              <a:t>Postcolonialism</a:t>
            </a:r>
            <a:r>
              <a:rPr lang="en-GB" sz="2200" b="1" dirty="0" smtClean="0">
                <a:solidFill>
                  <a:srgbClr val="7030A0"/>
                </a:solidFill>
                <a:effectLst>
                  <a:outerShdw blurRad="38100" dist="38100" dir="2700000" algn="tl">
                    <a:srgbClr val="000000">
                      <a:alpha val="43137"/>
                    </a:srgbClr>
                  </a:outerShdw>
                </a:effectLst>
              </a:rPr>
              <a:t> as a Scholarly Concept: Decolonisation</a:t>
            </a:r>
          </a:p>
          <a:p>
            <a:pPr algn="ctr"/>
            <a:r>
              <a:rPr lang="en-GB" sz="2200" b="1" i="1" dirty="0" smtClean="0">
                <a:solidFill>
                  <a:srgbClr val="7030A0"/>
                </a:solidFill>
                <a:effectLst>
                  <a:outerShdw blurRad="38100" dist="38100" dir="2700000" algn="tl">
                    <a:srgbClr val="000000">
                      <a:alpha val="43137"/>
                    </a:srgbClr>
                  </a:outerShdw>
                </a:effectLst>
              </a:rPr>
              <a:t>Algerian War of Independence (1954–1962)</a:t>
            </a:r>
          </a:p>
        </p:txBody>
      </p:sp>
      <p:pic>
        <p:nvPicPr>
          <p:cNvPr id="4"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318"/>
          <a:stretch/>
        </p:blipFill>
        <p:spPr bwMode="auto">
          <a:xfrm>
            <a:off x="4139952" y="1092637"/>
            <a:ext cx="5004048" cy="28404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05624"/>
            <a:ext cx="4355976" cy="43668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2294" y="3841720"/>
            <a:ext cx="4021706" cy="3016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593746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451675"/>
          </a:xfrm>
          <a:prstGeom prst="rect">
            <a:avLst/>
          </a:prstGeom>
          <a:noFill/>
        </p:spPr>
        <p:txBody>
          <a:bodyPr wrap="square" lIns="540000" tIns="360000" rIns="540000" bIns="360000" rtlCol="0">
            <a:spAutoFit/>
          </a:bodyPr>
          <a:lstStyle/>
          <a:p>
            <a:pPr algn="ctr"/>
            <a:r>
              <a:rPr lang="en-GB" sz="3200" b="1" dirty="0" smtClean="0">
                <a:solidFill>
                  <a:srgbClr val="7030A0"/>
                </a:solidFill>
                <a:effectLst>
                  <a:outerShdw blurRad="38100" dist="38100" dir="2700000" algn="tl">
                    <a:srgbClr val="000000">
                      <a:alpha val="43137"/>
                    </a:srgbClr>
                  </a:outerShdw>
                </a:effectLst>
              </a:rPr>
              <a:t>What is </a:t>
            </a:r>
            <a:r>
              <a:rPr lang="en-GB" sz="3200" b="1" dirty="0" err="1" smtClean="0">
                <a:solidFill>
                  <a:srgbClr val="7030A0"/>
                </a:solidFill>
                <a:effectLst>
                  <a:outerShdw blurRad="38100" dist="38100" dir="2700000" algn="tl">
                    <a:srgbClr val="000000">
                      <a:alpha val="43137"/>
                    </a:srgbClr>
                  </a:outerShdw>
                </a:effectLst>
              </a:rPr>
              <a:t>Postcolonialism</a:t>
            </a:r>
            <a:r>
              <a:rPr lang="en-GB" sz="3200" b="1" dirty="0" smtClean="0">
                <a:solidFill>
                  <a:srgbClr val="7030A0"/>
                </a:solidFill>
                <a:effectLst>
                  <a:outerShdw blurRad="38100" dist="38100" dir="2700000" algn="tl">
                    <a:srgbClr val="000000">
                      <a:alpha val="43137"/>
                    </a:srgbClr>
                  </a:outerShdw>
                </a:effectLst>
              </a:rPr>
              <a:t>? Meanings and Implications</a:t>
            </a:r>
          </a:p>
          <a:p>
            <a:pPr lvl="0"/>
            <a:endParaRPr lang="en-GB" sz="1000" b="1" i="1" dirty="0" smtClean="0"/>
          </a:p>
          <a:p>
            <a:pPr lvl="0"/>
            <a:r>
              <a:rPr lang="en-GB" sz="2800" b="1" i="1" dirty="0" smtClean="0">
                <a:solidFill>
                  <a:srgbClr val="7030A0"/>
                </a:solidFill>
              </a:rPr>
              <a:t>post-colonial, adj.</a:t>
            </a:r>
          </a:p>
          <a:p>
            <a:pPr lvl="0">
              <a:spcAft>
                <a:spcPts val="1200"/>
              </a:spcAft>
            </a:pPr>
            <a:r>
              <a:rPr lang="en-GB" sz="2800" b="1" dirty="0" smtClean="0">
                <a:solidFill>
                  <a:srgbClr val="FF0000"/>
                </a:solidFill>
              </a:rPr>
              <a:t>Occurring or existing after the end of colonial rule; of or relating to a former colony</a:t>
            </a:r>
            <a:r>
              <a:rPr lang="en-GB" sz="2800" b="1" dirty="0" smtClean="0"/>
              <a:t>. </a:t>
            </a:r>
            <a:r>
              <a:rPr lang="en-GB" sz="2800" dirty="0" smtClean="0">
                <a:solidFill>
                  <a:srgbClr val="7030A0"/>
                </a:solidFill>
              </a:rPr>
              <a:t>In later use also: of or relating to </a:t>
            </a:r>
            <a:r>
              <a:rPr lang="en-GB" sz="2800" b="1" dirty="0" smtClean="0">
                <a:solidFill>
                  <a:srgbClr val="0070C0"/>
                </a:solidFill>
              </a:rPr>
              <a:t>the </a:t>
            </a:r>
            <a:r>
              <a:rPr lang="en-GB" sz="2800" b="1" i="1" dirty="0" smtClean="0">
                <a:solidFill>
                  <a:srgbClr val="0070C0"/>
                </a:solidFill>
              </a:rPr>
              <a:t>cultural condition </a:t>
            </a:r>
            <a:r>
              <a:rPr lang="en-GB" sz="2800" b="1" dirty="0" smtClean="0">
                <a:solidFill>
                  <a:srgbClr val="0070C0"/>
                </a:solidFill>
              </a:rPr>
              <a:t>of a former colony, esp. regarding its relationship with the former colonial power.</a:t>
            </a:r>
          </a:p>
          <a:p>
            <a:pPr lvl="1" algn="just"/>
            <a:endParaRPr lang="en-GB" sz="2800" i="1" dirty="0" smtClean="0"/>
          </a:p>
          <a:p>
            <a:pPr lvl="0" algn="just"/>
            <a:r>
              <a:rPr lang="en-GB" sz="2800" b="1" i="1" dirty="0" smtClean="0">
                <a:solidFill>
                  <a:srgbClr val="7030A0"/>
                </a:solidFill>
              </a:rPr>
              <a:t>post-colonialism, n.</a:t>
            </a:r>
          </a:p>
          <a:p>
            <a:pPr algn="just">
              <a:spcAft>
                <a:spcPts val="1200"/>
              </a:spcAft>
            </a:pPr>
            <a:r>
              <a:rPr lang="en-GB" sz="2800" b="1" dirty="0" smtClean="0">
                <a:solidFill>
                  <a:srgbClr val="FF0000"/>
                </a:solidFill>
              </a:rPr>
              <a:t>The fact or state of having formerly been a colony</a:t>
            </a:r>
            <a:r>
              <a:rPr lang="en-GB" sz="2800" dirty="0" smtClean="0">
                <a:solidFill>
                  <a:srgbClr val="7030A0"/>
                </a:solidFill>
              </a:rPr>
              <a:t>;</a:t>
            </a:r>
            <a:r>
              <a:rPr lang="en-GB" sz="2800" b="1" dirty="0" smtClean="0"/>
              <a:t> </a:t>
            </a:r>
            <a:r>
              <a:rPr lang="en-GB" sz="2800" dirty="0" smtClean="0">
                <a:solidFill>
                  <a:srgbClr val="0070C0"/>
                </a:solidFill>
              </a:rPr>
              <a:t>the </a:t>
            </a:r>
            <a:r>
              <a:rPr lang="en-GB" sz="2800" b="1" i="1" dirty="0" smtClean="0">
                <a:solidFill>
                  <a:srgbClr val="0070C0"/>
                </a:solidFill>
              </a:rPr>
              <a:t>cultural condition</a:t>
            </a:r>
            <a:r>
              <a:rPr lang="en-GB" sz="2800" b="1" i="1" dirty="0" smtClean="0">
                <a:solidFill>
                  <a:srgbClr val="92D050"/>
                </a:solidFill>
              </a:rPr>
              <a:t> </a:t>
            </a:r>
            <a:r>
              <a:rPr lang="en-GB" sz="2800" dirty="0" smtClean="0">
                <a:solidFill>
                  <a:srgbClr val="7030A0"/>
                </a:solidFill>
              </a:rPr>
              <a:t>of (a) post-colonial society.</a:t>
            </a:r>
          </a:p>
        </p:txBody>
      </p:sp>
    </p:spTree>
    <p:extLst>
      <p:ext uri="{BB962C8B-B14F-4D97-AF65-F5344CB8AC3E}">
        <p14:creationId xmlns:p14="http://schemas.microsoft.com/office/powerpoint/2010/main" val="31166944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5172" y="-27384"/>
            <a:ext cx="9169171" cy="1711916"/>
          </a:xfrm>
          <a:prstGeom prst="rect">
            <a:avLst/>
          </a:prstGeom>
          <a:noFill/>
        </p:spPr>
        <p:txBody>
          <a:bodyPr wrap="square" lIns="540000" tIns="360000" rIns="540000" bIns="360000" rtlCol="0">
            <a:spAutoFit/>
          </a:bodyPr>
          <a:lstStyle/>
          <a:p>
            <a:pPr algn="ctr"/>
            <a:r>
              <a:rPr lang="en-GB" sz="2400" b="1" dirty="0" smtClean="0">
                <a:solidFill>
                  <a:srgbClr val="7030A0"/>
                </a:solidFill>
              </a:rPr>
              <a:t>Postcolonial Literature</a:t>
            </a:r>
            <a:endParaRPr lang="en-GB" sz="2000" dirty="0">
              <a:solidFill>
                <a:srgbClr val="7030A0"/>
              </a:solidFill>
            </a:endParaRPr>
          </a:p>
          <a:p>
            <a:pPr algn="just"/>
            <a:endParaRPr lang="en-GB" sz="1600" dirty="0" smtClean="0"/>
          </a:p>
          <a:p>
            <a:pPr marL="342900" indent="-342900" algn="r">
              <a:buFontTx/>
              <a:buChar char="-"/>
            </a:pPr>
            <a:endParaRPr lang="en-GB" sz="2400" dirty="0" smtClean="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538" y="861694"/>
            <a:ext cx="2562225" cy="382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4763" y="849442"/>
            <a:ext cx="2572600" cy="382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6136" y="849442"/>
            <a:ext cx="2543346" cy="38535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4891" y="3405770"/>
            <a:ext cx="2498227" cy="34575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74" y="3405770"/>
            <a:ext cx="2311177" cy="3452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46944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5172" y="-31731"/>
            <a:ext cx="9169171" cy="6620952"/>
          </a:xfrm>
          <a:prstGeom prst="rect">
            <a:avLst/>
          </a:prstGeom>
          <a:noFill/>
        </p:spPr>
        <p:txBody>
          <a:bodyPr wrap="square" lIns="540000" tIns="360000" rIns="540000" bIns="360000" rtlCol="0">
            <a:spAutoFit/>
          </a:bodyPr>
          <a:lstStyle/>
          <a:p>
            <a:pPr algn="ctr"/>
            <a:r>
              <a:rPr lang="en-GB" sz="2400" b="1" dirty="0" smtClean="0">
                <a:solidFill>
                  <a:srgbClr val="7030A0"/>
                </a:solidFill>
              </a:rPr>
              <a:t>Postcolonial Literature: </a:t>
            </a:r>
            <a:r>
              <a:rPr lang="en-GB" sz="2400" b="1" i="1" dirty="0">
                <a:solidFill>
                  <a:srgbClr val="7030A0"/>
                </a:solidFill>
              </a:rPr>
              <a:t>The Empire Writes Back </a:t>
            </a:r>
            <a:endParaRPr lang="en-GB" sz="2000" dirty="0">
              <a:solidFill>
                <a:srgbClr val="7030A0"/>
              </a:solidFill>
            </a:endParaRPr>
          </a:p>
          <a:p>
            <a:pPr algn="just"/>
            <a:endParaRPr lang="en-GB" sz="2200" dirty="0" smtClean="0">
              <a:solidFill>
                <a:srgbClr val="7030A0"/>
              </a:solidFill>
            </a:endParaRPr>
          </a:p>
          <a:p>
            <a:pPr algn="just"/>
            <a:r>
              <a:rPr lang="en-GB" sz="2200" dirty="0" smtClean="0">
                <a:solidFill>
                  <a:srgbClr val="7030A0"/>
                </a:solidFill>
              </a:rPr>
              <a:t>“</a:t>
            </a:r>
            <a:r>
              <a:rPr lang="en-GB" sz="2200" b="1" dirty="0" smtClean="0">
                <a:solidFill>
                  <a:srgbClr val="7030A0"/>
                </a:solidFill>
              </a:rPr>
              <a:t>We </a:t>
            </a:r>
            <a:r>
              <a:rPr lang="en-GB" sz="2200" b="1" dirty="0">
                <a:solidFill>
                  <a:srgbClr val="7030A0"/>
                </a:solidFill>
              </a:rPr>
              <a:t>use the term ‘post-colonial’ to cover all the cultures affected by the imperial process from the moment of colonisation to the present day … because there is a continuity of preoccupations throughout the historical process initiated by European imperial aggression.</a:t>
            </a:r>
          </a:p>
          <a:p>
            <a:pPr algn="just"/>
            <a:r>
              <a:rPr lang="en-GB" sz="2200" dirty="0">
                <a:solidFill>
                  <a:srgbClr val="7030A0"/>
                </a:solidFill>
              </a:rPr>
              <a:t>	“ … So the literatures of African countries, Australia, Bangladesh, Canada, Caribbean countries, India, Malaysia, Malta, New Zealand, Pakistan, Singapore, South Pacific countries, and Sri Lanka are all post-colonial literatures … what each of these literatures has in common beyond their special and distinctive characteristics is that they </a:t>
            </a:r>
            <a:r>
              <a:rPr lang="en-GB" sz="2200" b="1" dirty="0">
                <a:solidFill>
                  <a:srgbClr val="002060"/>
                </a:solidFill>
              </a:rPr>
              <a:t>emerged in their present form out of the experience of colonisation and by foregrounding the tension with the imperial power, and by emphasising their differences from the assumptions of the imperial centre</a:t>
            </a:r>
            <a:r>
              <a:rPr lang="en-GB" sz="2200" dirty="0">
                <a:solidFill>
                  <a:srgbClr val="002060"/>
                </a:solidFill>
              </a:rPr>
              <a:t>.”</a:t>
            </a:r>
          </a:p>
          <a:p>
            <a:pPr marL="342900" indent="-342900" algn="r">
              <a:buFontTx/>
              <a:buChar char="-"/>
            </a:pPr>
            <a:r>
              <a:rPr lang="en-GB" sz="1700" dirty="0">
                <a:solidFill>
                  <a:srgbClr val="7030A0"/>
                </a:solidFill>
              </a:rPr>
              <a:t>Bill Ashcroft, Gareth Griffiths and Helen Tiffin, </a:t>
            </a:r>
            <a:r>
              <a:rPr lang="en-GB" sz="1700" i="1" dirty="0">
                <a:solidFill>
                  <a:srgbClr val="7030A0"/>
                </a:solidFill>
              </a:rPr>
              <a:t>The Empire Writes Back: Theory and Practice </a:t>
            </a:r>
            <a:r>
              <a:rPr lang="en-GB" sz="1700" i="1" dirty="0" smtClean="0">
                <a:solidFill>
                  <a:srgbClr val="7030A0"/>
                </a:solidFill>
              </a:rPr>
              <a:t>in Post-Colonial </a:t>
            </a:r>
            <a:r>
              <a:rPr lang="en-GB" sz="1700" i="1" dirty="0">
                <a:solidFill>
                  <a:srgbClr val="7030A0"/>
                </a:solidFill>
              </a:rPr>
              <a:t>Literatures </a:t>
            </a:r>
            <a:r>
              <a:rPr lang="en-GB" sz="1700" dirty="0">
                <a:solidFill>
                  <a:srgbClr val="7030A0"/>
                </a:solidFill>
              </a:rPr>
              <a:t>(Routledge: London, 2005 [1989]), p. 2. </a:t>
            </a:r>
            <a:endParaRPr lang="en-GB" sz="1700" dirty="0" smtClean="0">
              <a:solidFill>
                <a:srgbClr val="7030A0"/>
              </a:solidFill>
            </a:endParaRPr>
          </a:p>
          <a:p>
            <a:pPr marL="342900" indent="-342900" algn="r">
              <a:buFontTx/>
              <a:buChar char="-"/>
            </a:pPr>
            <a:endParaRPr lang="en-GB" sz="1700" dirty="0">
              <a:solidFill>
                <a:srgbClr val="7030A0"/>
              </a:solidFill>
            </a:endParaRPr>
          </a:p>
        </p:txBody>
      </p:sp>
    </p:spTree>
    <p:extLst>
      <p:ext uri="{BB962C8B-B14F-4D97-AF65-F5344CB8AC3E}">
        <p14:creationId xmlns:p14="http://schemas.microsoft.com/office/powerpoint/2010/main" val="31262584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7431260" cy="6113121"/>
          </a:xfrm>
          <a:prstGeom prst="rect">
            <a:avLst/>
          </a:prstGeom>
          <a:noFill/>
        </p:spPr>
        <p:txBody>
          <a:bodyPr wrap="square" lIns="540000" tIns="360000" rIns="540000" bIns="360000" rtlCol="0">
            <a:spAutoFit/>
          </a:bodyPr>
          <a:lstStyle/>
          <a:p>
            <a:pPr algn="ctr"/>
            <a:r>
              <a:rPr lang="en-GB" sz="2200" b="1" dirty="0">
                <a:solidFill>
                  <a:srgbClr val="7030A0"/>
                </a:solidFill>
                <a:effectLst>
                  <a:outerShdw blurRad="38100" dist="38100" dir="2700000" algn="tl">
                    <a:srgbClr val="000000">
                      <a:alpha val="43137"/>
                    </a:srgbClr>
                  </a:outerShdw>
                </a:effectLst>
              </a:rPr>
              <a:t>Origins of </a:t>
            </a:r>
            <a:r>
              <a:rPr lang="en-GB" sz="2200" b="1" dirty="0" err="1">
                <a:solidFill>
                  <a:srgbClr val="7030A0"/>
                </a:solidFill>
                <a:effectLst>
                  <a:outerShdw blurRad="38100" dist="38100" dir="2700000" algn="tl">
                    <a:srgbClr val="000000">
                      <a:alpha val="43137"/>
                    </a:srgbClr>
                  </a:outerShdw>
                </a:effectLst>
              </a:rPr>
              <a:t>Postcolonialism</a:t>
            </a:r>
            <a:r>
              <a:rPr lang="en-GB" sz="2200" b="1" dirty="0">
                <a:solidFill>
                  <a:srgbClr val="7030A0"/>
                </a:solidFill>
                <a:effectLst>
                  <a:outerShdw blurRad="38100" dist="38100" dir="2700000" algn="tl">
                    <a:srgbClr val="000000">
                      <a:alpha val="43137"/>
                    </a:srgbClr>
                  </a:outerShdw>
                </a:effectLst>
              </a:rPr>
              <a:t> as a Scholarly Concept: Frantz Fanon (1925–1961)</a:t>
            </a:r>
          </a:p>
          <a:p>
            <a:pPr algn="ctr"/>
            <a:endParaRPr lang="en-GB" b="1" dirty="0" smtClean="0">
              <a:solidFill>
                <a:srgbClr val="7030A0"/>
              </a:solidFill>
              <a:effectLst>
                <a:outerShdw blurRad="38100" dist="38100" dir="2700000" algn="tl">
                  <a:srgbClr val="000000">
                    <a:alpha val="43137"/>
                  </a:srgbClr>
                </a:outerShdw>
              </a:effectLst>
            </a:endParaRPr>
          </a:p>
          <a:p>
            <a:pPr marL="285750" indent="-285750" algn="just">
              <a:buFont typeface="Arial" panose="020B0604020202020204" pitchFamily="34" charset="0"/>
              <a:buChar char="•"/>
            </a:pPr>
            <a:r>
              <a:rPr lang="en-GB" sz="3200" b="1" dirty="0" smtClean="0">
                <a:solidFill>
                  <a:srgbClr val="7030A0"/>
                </a:solidFill>
                <a:effectLst>
                  <a:outerShdw blurRad="38100" dist="38100" dir="2700000" algn="tl">
                    <a:srgbClr val="000000">
                      <a:alpha val="43137"/>
                    </a:srgbClr>
                  </a:outerShdw>
                </a:effectLst>
              </a:rPr>
              <a:t>Fanon brought psychoanalytic methods to the study of colonialism </a:t>
            </a:r>
          </a:p>
          <a:p>
            <a:pPr marL="285750" indent="-285750" algn="just">
              <a:buFont typeface="Arial" panose="020B0604020202020204" pitchFamily="34" charset="0"/>
              <a:buChar char="•"/>
            </a:pPr>
            <a:endParaRPr lang="en-GB" sz="3200" b="1" dirty="0">
              <a:solidFill>
                <a:srgbClr val="7030A0"/>
              </a:solidFill>
              <a:effectLst>
                <a:outerShdw blurRad="38100" dist="38100" dir="2700000" algn="tl">
                  <a:srgbClr val="000000">
                    <a:alpha val="43137"/>
                  </a:srgbClr>
                </a:outerShdw>
              </a:effectLst>
            </a:endParaRPr>
          </a:p>
          <a:p>
            <a:pPr marL="285750" indent="-285750" algn="just">
              <a:buFont typeface="Arial" panose="020B0604020202020204" pitchFamily="34" charset="0"/>
              <a:buChar char="•"/>
            </a:pPr>
            <a:r>
              <a:rPr lang="en-GB" sz="3200" b="1" dirty="0" smtClean="0">
                <a:solidFill>
                  <a:srgbClr val="7030A0"/>
                </a:solidFill>
                <a:effectLst>
                  <a:outerShdw blurRad="38100" dist="38100" dir="2700000" algn="tl">
                    <a:srgbClr val="000000">
                      <a:alpha val="43137"/>
                    </a:srgbClr>
                  </a:outerShdw>
                </a:effectLst>
              </a:rPr>
              <a:t>Fanon concentrated on culture as a means of ideological control in colonial regimes</a:t>
            </a:r>
          </a:p>
          <a:p>
            <a:pPr marL="742950" lvl="1" indent="-285750" algn="just">
              <a:buFontTx/>
              <a:buChar char="-"/>
            </a:pPr>
            <a:r>
              <a:rPr lang="en-GB" sz="3200" b="1" dirty="0" smtClean="0">
                <a:solidFill>
                  <a:srgbClr val="7030A0"/>
                </a:solidFill>
                <a:effectLst>
                  <a:outerShdw blurRad="38100" dist="38100" dir="2700000" algn="tl">
                    <a:srgbClr val="000000">
                      <a:alpha val="43137"/>
                    </a:srgbClr>
                  </a:outerShdw>
                </a:effectLst>
              </a:rPr>
              <a:t>Emphasis on LANGUAGE</a:t>
            </a:r>
          </a:p>
          <a:p>
            <a:pPr marL="742950" lvl="1" indent="-285750" algn="just">
              <a:buFontTx/>
              <a:buChar char="-"/>
            </a:pPr>
            <a:r>
              <a:rPr lang="en-GB" sz="3200" b="1" dirty="0" smtClean="0">
                <a:solidFill>
                  <a:srgbClr val="7030A0"/>
                </a:solidFill>
                <a:effectLst>
                  <a:outerShdw blurRad="38100" dist="38100" dir="2700000" algn="tl">
                    <a:srgbClr val="000000">
                      <a:alpha val="43137"/>
                    </a:srgbClr>
                  </a:outerShdw>
                </a:effectLst>
              </a:rPr>
              <a:t>Emphasis on HISTORY</a:t>
            </a:r>
          </a:p>
          <a:p>
            <a:pPr algn="just"/>
            <a:endParaRPr lang="en-GB" sz="3200" b="1" dirty="0">
              <a:solidFill>
                <a:prstClr val="white"/>
              </a:solidFill>
              <a:effectLst>
                <a:outerShdw blurRad="38100" dist="38100" dir="2700000" algn="tl">
                  <a:srgbClr val="000000">
                    <a:alpha val="43137"/>
                  </a:srgbClr>
                </a:outerShdw>
              </a:effectLst>
            </a:endParaRP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039"/>
          <a:stretch/>
        </p:blipFill>
        <p:spPr bwMode="auto">
          <a:xfrm>
            <a:off x="7431260" y="-13894"/>
            <a:ext cx="1733550" cy="2261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143"/>
          <a:stretch/>
        </p:blipFill>
        <p:spPr bwMode="auto">
          <a:xfrm>
            <a:off x="7678830" y="2194268"/>
            <a:ext cx="1452883" cy="2432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t="12673"/>
          <a:stretch/>
        </p:blipFill>
        <p:spPr bwMode="auto">
          <a:xfrm>
            <a:off x="7666545" y="4626358"/>
            <a:ext cx="1477455" cy="2207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33185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7030A0"/>
                </a:solidFill>
              </a:rPr>
              <a:t>Achebe on </a:t>
            </a:r>
            <a:r>
              <a:rPr lang="en-GB" dirty="0" smtClean="0">
                <a:solidFill>
                  <a:srgbClr val="7030A0"/>
                </a:solidFill>
              </a:rPr>
              <a:t>African Literature and Culture …</a:t>
            </a:r>
            <a:endParaRPr lang="en-GB" dirty="0">
              <a:solidFill>
                <a:srgbClr val="7030A0"/>
              </a:solidFill>
            </a:endParaRPr>
          </a:p>
        </p:txBody>
      </p:sp>
      <p:sp>
        <p:nvSpPr>
          <p:cNvPr id="3" name="Content Placeholder 2"/>
          <p:cNvSpPr>
            <a:spLocks noGrp="1"/>
          </p:cNvSpPr>
          <p:nvPr>
            <p:ph idx="1"/>
          </p:nvPr>
        </p:nvSpPr>
        <p:spPr/>
        <p:txBody>
          <a:bodyPr>
            <a:normAutofit/>
          </a:bodyPr>
          <a:lstStyle/>
          <a:p>
            <a:pPr marL="0" indent="0" algn="just">
              <a:buNone/>
            </a:pPr>
            <a:r>
              <a:rPr lang="en-GB" dirty="0" smtClean="0">
                <a:solidFill>
                  <a:srgbClr val="7030A0"/>
                </a:solidFill>
              </a:rPr>
              <a:t>“An older man … asked me </a:t>
            </a:r>
            <a:r>
              <a:rPr lang="en-GB" dirty="0">
                <a:solidFill>
                  <a:srgbClr val="7030A0"/>
                </a:solidFill>
              </a:rPr>
              <a:t>if </a:t>
            </a:r>
            <a:r>
              <a:rPr lang="en-GB" dirty="0" smtClean="0">
                <a:solidFill>
                  <a:srgbClr val="7030A0"/>
                </a:solidFill>
              </a:rPr>
              <a:t>I was </a:t>
            </a:r>
            <a:r>
              <a:rPr lang="en-GB" dirty="0">
                <a:solidFill>
                  <a:srgbClr val="7030A0"/>
                </a:solidFill>
              </a:rPr>
              <a:t>a </a:t>
            </a:r>
            <a:r>
              <a:rPr lang="en-GB" dirty="0" smtClean="0">
                <a:solidFill>
                  <a:srgbClr val="7030A0"/>
                </a:solidFill>
              </a:rPr>
              <a:t>student. I said no, I was a </a:t>
            </a:r>
            <a:r>
              <a:rPr lang="en-GB" dirty="0">
                <a:solidFill>
                  <a:srgbClr val="7030A0"/>
                </a:solidFill>
              </a:rPr>
              <a:t>teacher. </a:t>
            </a:r>
            <a:r>
              <a:rPr lang="en-GB" dirty="0" smtClean="0">
                <a:solidFill>
                  <a:srgbClr val="7030A0"/>
                </a:solidFill>
              </a:rPr>
              <a:t>What did </a:t>
            </a:r>
            <a:r>
              <a:rPr lang="en-GB" dirty="0">
                <a:solidFill>
                  <a:srgbClr val="7030A0"/>
                </a:solidFill>
              </a:rPr>
              <a:t>I teach? </a:t>
            </a:r>
            <a:r>
              <a:rPr lang="en-GB" dirty="0" smtClean="0">
                <a:solidFill>
                  <a:srgbClr val="7030A0"/>
                </a:solidFill>
              </a:rPr>
              <a:t>African literature. Now that was </a:t>
            </a:r>
            <a:r>
              <a:rPr lang="en-GB" dirty="0">
                <a:solidFill>
                  <a:srgbClr val="7030A0"/>
                </a:solidFill>
              </a:rPr>
              <a:t>funny</a:t>
            </a:r>
            <a:r>
              <a:rPr lang="en-GB" dirty="0" smtClean="0">
                <a:solidFill>
                  <a:srgbClr val="7030A0"/>
                </a:solidFill>
              </a:rPr>
              <a:t>, he said, because he knew a fellow who taught the same thing, or perhaps it was African </a:t>
            </a:r>
            <a:r>
              <a:rPr lang="en-GB" i="1" dirty="0" smtClean="0">
                <a:solidFill>
                  <a:srgbClr val="7030A0"/>
                </a:solidFill>
              </a:rPr>
              <a:t>histor</a:t>
            </a:r>
            <a:r>
              <a:rPr lang="en-GB" dirty="0" smtClean="0">
                <a:solidFill>
                  <a:srgbClr val="7030A0"/>
                </a:solidFill>
              </a:rPr>
              <a:t>y, in a certain community college not for from here. It always surprised him, he </a:t>
            </a:r>
            <a:r>
              <a:rPr lang="en-GB" dirty="0">
                <a:solidFill>
                  <a:srgbClr val="7030A0"/>
                </a:solidFill>
              </a:rPr>
              <a:t>went on </a:t>
            </a:r>
            <a:r>
              <a:rPr lang="en-GB" dirty="0" smtClean="0">
                <a:solidFill>
                  <a:srgbClr val="7030A0"/>
                </a:solidFill>
              </a:rPr>
              <a:t>to </a:t>
            </a:r>
            <a:r>
              <a:rPr lang="en-GB" dirty="0">
                <a:solidFill>
                  <a:srgbClr val="7030A0"/>
                </a:solidFill>
              </a:rPr>
              <a:t>say</a:t>
            </a:r>
            <a:r>
              <a:rPr lang="en-GB" dirty="0" smtClean="0">
                <a:solidFill>
                  <a:srgbClr val="7030A0"/>
                </a:solidFill>
              </a:rPr>
              <a:t>, because he never had thought of </a:t>
            </a:r>
            <a:r>
              <a:rPr lang="en-GB" dirty="0">
                <a:solidFill>
                  <a:srgbClr val="7030A0"/>
                </a:solidFill>
              </a:rPr>
              <a:t>Africa </a:t>
            </a:r>
            <a:r>
              <a:rPr lang="en-GB" dirty="0" smtClean="0">
                <a:solidFill>
                  <a:srgbClr val="7030A0"/>
                </a:solidFill>
              </a:rPr>
              <a:t>as having that kind of stuff, you know.”</a:t>
            </a:r>
            <a:endParaRPr lang="en-GB" dirty="0">
              <a:solidFill>
                <a:srgbClr val="7030A0"/>
              </a:solidFill>
            </a:endParaRPr>
          </a:p>
          <a:p>
            <a:pPr marL="0" indent="0">
              <a:buNone/>
            </a:pPr>
            <a:endParaRPr lang="en-GB" dirty="0">
              <a:solidFill>
                <a:srgbClr val="7030A0"/>
              </a:solidFill>
            </a:endParaRPr>
          </a:p>
          <a:p>
            <a:endParaRPr lang="en-GB" dirty="0">
              <a:solidFill>
                <a:srgbClr val="7030A0"/>
              </a:solidFill>
            </a:endParaRPr>
          </a:p>
        </p:txBody>
      </p:sp>
    </p:spTree>
    <p:extLst>
      <p:ext uri="{BB962C8B-B14F-4D97-AF65-F5344CB8AC3E}">
        <p14:creationId xmlns:p14="http://schemas.microsoft.com/office/powerpoint/2010/main" val="12950975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rPr>
              <a:t>Achebe on Language …</a:t>
            </a:r>
            <a:endParaRPr lang="en-GB" dirty="0">
              <a:solidFill>
                <a:srgbClr val="7030A0"/>
              </a:solidFill>
            </a:endParaRPr>
          </a:p>
        </p:txBody>
      </p:sp>
      <p:sp>
        <p:nvSpPr>
          <p:cNvPr id="3" name="Content Placeholder 2"/>
          <p:cNvSpPr>
            <a:spLocks noGrp="1"/>
          </p:cNvSpPr>
          <p:nvPr>
            <p:ph idx="1"/>
          </p:nvPr>
        </p:nvSpPr>
        <p:spPr/>
        <p:txBody>
          <a:bodyPr>
            <a:normAutofit/>
          </a:bodyPr>
          <a:lstStyle/>
          <a:p>
            <a:pPr marL="0" indent="0" algn="just">
              <a:buNone/>
            </a:pPr>
            <a:r>
              <a:rPr lang="en-GB" dirty="0" smtClean="0">
                <a:solidFill>
                  <a:srgbClr val="7030A0"/>
                </a:solidFill>
              </a:rPr>
              <a:t>“It is clearly not part of Conrad's purpose to </a:t>
            </a:r>
            <a:r>
              <a:rPr lang="en-GB" dirty="0">
                <a:solidFill>
                  <a:srgbClr val="7030A0"/>
                </a:solidFill>
              </a:rPr>
              <a:t>confer </a:t>
            </a:r>
            <a:r>
              <a:rPr lang="en-GB" dirty="0" smtClean="0">
                <a:solidFill>
                  <a:srgbClr val="7030A0"/>
                </a:solidFill>
              </a:rPr>
              <a:t>language on the ‘rudimentary souls’ </a:t>
            </a:r>
            <a:r>
              <a:rPr lang="en-GB" dirty="0">
                <a:solidFill>
                  <a:srgbClr val="7030A0"/>
                </a:solidFill>
              </a:rPr>
              <a:t>of Africa</a:t>
            </a:r>
            <a:r>
              <a:rPr lang="en-GB" dirty="0" smtClean="0">
                <a:solidFill>
                  <a:srgbClr val="7030A0"/>
                </a:solidFill>
              </a:rPr>
              <a:t>. In place of speech they made ‘a violent babble of uncouth sounds.’ </a:t>
            </a:r>
            <a:r>
              <a:rPr lang="en-GB" dirty="0">
                <a:solidFill>
                  <a:srgbClr val="7030A0"/>
                </a:solidFill>
              </a:rPr>
              <a:t>They </a:t>
            </a:r>
            <a:r>
              <a:rPr lang="en-GB" dirty="0" smtClean="0">
                <a:solidFill>
                  <a:srgbClr val="7030A0"/>
                </a:solidFill>
              </a:rPr>
              <a:t>‘exchanged short grunting phrases’ even among themselves</a:t>
            </a:r>
            <a:r>
              <a:rPr lang="en-GB" dirty="0">
                <a:solidFill>
                  <a:srgbClr val="7030A0"/>
                </a:solidFill>
              </a:rPr>
              <a:t>.</a:t>
            </a:r>
          </a:p>
          <a:p>
            <a:pPr marL="0" indent="0" algn="just">
              <a:buNone/>
            </a:pPr>
            <a:r>
              <a:rPr lang="en-GB" dirty="0" smtClean="0">
                <a:solidFill>
                  <a:srgbClr val="7030A0"/>
                </a:solidFill>
              </a:rPr>
              <a:t>But most of the time they were too busy with their frenzy.”</a:t>
            </a:r>
            <a:endParaRPr lang="en-GB" dirty="0">
              <a:solidFill>
                <a:srgbClr val="7030A0"/>
              </a:solidFill>
            </a:endParaRPr>
          </a:p>
          <a:p>
            <a:pPr marL="0" indent="0">
              <a:buNone/>
            </a:pPr>
            <a:endParaRPr lang="en-GB" dirty="0"/>
          </a:p>
        </p:txBody>
      </p:sp>
    </p:spTree>
    <p:extLst>
      <p:ext uri="{BB962C8B-B14F-4D97-AF65-F5344CB8AC3E}">
        <p14:creationId xmlns:p14="http://schemas.microsoft.com/office/powerpoint/2010/main" val="38419530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7030A0"/>
                </a:solidFill>
              </a:rPr>
              <a:t>Achebe on Language …</a:t>
            </a:r>
            <a:endParaRPr lang="en-GB" dirty="0"/>
          </a:p>
        </p:txBody>
      </p:sp>
      <p:sp>
        <p:nvSpPr>
          <p:cNvPr id="3" name="Content Placeholder 2"/>
          <p:cNvSpPr>
            <a:spLocks noGrp="1"/>
          </p:cNvSpPr>
          <p:nvPr>
            <p:ph idx="1"/>
          </p:nvPr>
        </p:nvSpPr>
        <p:spPr/>
        <p:txBody>
          <a:bodyPr>
            <a:normAutofit/>
          </a:bodyPr>
          <a:lstStyle/>
          <a:p>
            <a:pPr marL="0" indent="0" algn="just">
              <a:buNone/>
            </a:pPr>
            <a:r>
              <a:rPr lang="en-GB" dirty="0" smtClean="0">
                <a:solidFill>
                  <a:srgbClr val="7030A0"/>
                </a:solidFill>
              </a:rPr>
              <a:t>“In  </a:t>
            </a:r>
            <a:r>
              <a:rPr lang="en-GB" dirty="0">
                <a:solidFill>
                  <a:srgbClr val="7030A0"/>
                </a:solidFill>
              </a:rPr>
              <a:t>London  there  is  an  enormous  immigration   of  children  who  </a:t>
            </a:r>
            <a:r>
              <a:rPr lang="en-GB" dirty="0" smtClean="0">
                <a:solidFill>
                  <a:srgbClr val="7030A0"/>
                </a:solidFill>
              </a:rPr>
              <a:t>speak Indian  </a:t>
            </a:r>
            <a:r>
              <a:rPr lang="en-GB" dirty="0">
                <a:solidFill>
                  <a:srgbClr val="7030A0"/>
                </a:solidFill>
              </a:rPr>
              <a:t>or  Nigerian </a:t>
            </a:r>
            <a:r>
              <a:rPr lang="en-GB" dirty="0" smtClean="0">
                <a:solidFill>
                  <a:srgbClr val="7030A0"/>
                </a:solidFill>
              </a:rPr>
              <a:t>dialects</a:t>
            </a:r>
            <a:r>
              <a:rPr lang="en-GB" dirty="0">
                <a:solidFill>
                  <a:srgbClr val="7030A0"/>
                </a:solidFill>
              </a:rPr>
              <a:t>, </a:t>
            </a:r>
            <a:r>
              <a:rPr lang="en-GB" dirty="0" smtClean="0">
                <a:solidFill>
                  <a:srgbClr val="7030A0"/>
                </a:solidFill>
              </a:rPr>
              <a:t>or </a:t>
            </a:r>
            <a:r>
              <a:rPr lang="en-GB" dirty="0">
                <a:solidFill>
                  <a:srgbClr val="7030A0"/>
                </a:solidFill>
              </a:rPr>
              <a:t>some other </a:t>
            </a:r>
            <a:r>
              <a:rPr lang="en-GB" dirty="0" smtClean="0">
                <a:solidFill>
                  <a:srgbClr val="7030A0"/>
                </a:solidFill>
              </a:rPr>
              <a:t>native language.”</a:t>
            </a:r>
          </a:p>
          <a:p>
            <a:pPr algn="r">
              <a:buFontTx/>
              <a:buChar char="-"/>
            </a:pPr>
            <a:r>
              <a:rPr lang="en-GB" i="1" dirty="0" smtClean="0">
                <a:solidFill>
                  <a:srgbClr val="7030A0"/>
                </a:solidFill>
              </a:rPr>
              <a:t>Christian Science Monitor</a:t>
            </a:r>
            <a:r>
              <a:rPr lang="en-GB" dirty="0" smtClean="0">
                <a:solidFill>
                  <a:srgbClr val="7030A0"/>
                </a:solidFill>
              </a:rPr>
              <a:t>, 25 November 1974, p. 11. Cited by Achebe, ‘An Image of Africa,’ p. 1793.</a:t>
            </a:r>
          </a:p>
          <a:p>
            <a:pPr marL="0" indent="0" algn="just">
              <a:buNone/>
            </a:pPr>
            <a:endParaRPr lang="en-GB" dirty="0">
              <a:solidFill>
                <a:srgbClr val="7030A0"/>
              </a:solidFill>
            </a:endParaRPr>
          </a:p>
          <a:p>
            <a:pPr marL="0" indent="0">
              <a:buNone/>
            </a:pPr>
            <a:endParaRPr lang="en-GB" dirty="0"/>
          </a:p>
        </p:txBody>
      </p:sp>
    </p:spTree>
    <p:extLst>
      <p:ext uri="{BB962C8B-B14F-4D97-AF65-F5344CB8AC3E}">
        <p14:creationId xmlns:p14="http://schemas.microsoft.com/office/powerpoint/2010/main" val="32009864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7030A0"/>
                </a:solidFill>
              </a:rPr>
              <a:t>Achebe on Language …</a:t>
            </a:r>
            <a:endParaRPr lang="en-GB" dirty="0"/>
          </a:p>
        </p:txBody>
      </p:sp>
      <p:sp>
        <p:nvSpPr>
          <p:cNvPr id="3" name="Content Placeholder 2"/>
          <p:cNvSpPr>
            <a:spLocks noGrp="1"/>
          </p:cNvSpPr>
          <p:nvPr>
            <p:ph idx="1"/>
          </p:nvPr>
        </p:nvSpPr>
        <p:spPr/>
        <p:txBody>
          <a:bodyPr>
            <a:normAutofit/>
          </a:bodyPr>
          <a:lstStyle/>
          <a:p>
            <a:pPr marL="0" indent="0" algn="just">
              <a:buNone/>
            </a:pPr>
            <a:r>
              <a:rPr lang="en-GB" dirty="0" smtClean="0">
                <a:solidFill>
                  <a:srgbClr val="7030A0"/>
                </a:solidFill>
              </a:rPr>
              <a:t>“In  </a:t>
            </a:r>
            <a:r>
              <a:rPr lang="en-GB" dirty="0">
                <a:solidFill>
                  <a:srgbClr val="7030A0"/>
                </a:solidFill>
              </a:rPr>
              <a:t>London  there  is  an  enormous  immigration   of  children  who  </a:t>
            </a:r>
            <a:r>
              <a:rPr lang="en-GB" dirty="0" smtClean="0">
                <a:solidFill>
                  <a:srgbClr val="7030A0"/>
                </a:solidFill>
              </a:rPr>
              <a:t>speak Indian  </a:t>
            </a:r>
            <a:r>
              <a:rPr lang="en-GB" dirty="0">
                <a:solidFill>
                  <a:srgbClr val="7030A0"/>
                </a:solidFill>
              </a:rPr>
              <a:t>or  Nigerian </a:t>
            </a:r>
            <a:r>
              <a:rPr lang="en-GB" b="1" dirty="0" smtClean="0">
                <a:solidFill>
                  <a:srgbClr val="7030A0"/>
                </a:solidFill>
                <a:effectLst>
                  <a:outerShdw blurRad="38100" dist="38100" dir="2700000" algn="tl">
                    <a:srgbClr val="000000">
                      <a:alpha val="43137"/>
                    </a:srgbClr>
                  </a:outerShdw>
                </a:effectLst>
              </a:rPr>
              <a:t>dialects</a:t>
            </a:r>
            <a:r>
              <a:rPr lang="en-GB" dirty="0">
                <a:solidFill>
                  <a:srgbClr val="7030A0"/>
                </a:solidFill>
              </a:rPr>
              <a:t>, </a:t>
            </a:r>
            <a:r>
              <a:rPr lang="en-GB" dirty="0" smtClean="0">
                <a:solidFill>
                  <a:srgbClr val="7030A0"/>
                </a:solidFill>
              </a:rPr>
              <a:t>or </a:t>
            </a:r>
            <a:r>
              <a:rPr lang="en-GB" dirty="0">
                <a:solidFill>
                  <a:srgbClr val="7030A0"/>
                </a:solidFill>
              </a:rPr>
              <a:t>some </a:t>
            </a:r>
            <a:r>
              <a:rPr lang="en-GB" dirty="0" smtClean="0">
                <a:solidFill>
                  <a:srgbClr val="7030A0"/>
                </a:solidFill>
              </a:rPr>
              <a:t>other </a:t>
            </a:r>
            <a:r>
              <a:rPr lang="en-GB" b="1" dirty="0" smtClean="0">
                <a:solidFill>
                  <a:srgbClr val="7030A0"/>
                </a:solidFill>
                <a:effectLst>
                  <a:outerShdw blurRad="38100" dist="38100" dir="2700000" algn="tl">
                    <a:srgbClr val="000000">
                      <a:alpha val="43137"/>
                    </a:srgbClr>
                  </a:outerShdw>
                </a:effectLst>
              </a:rPr>
              <a:t>native </a:t>
            </a:r>
            <a:r>
              <a:rPr lang="en-GB" b="1" dirty="0" smtClean="0">
                <a:solidFill>
                  <a:srgbClr val="7030A0"/>
                </a:solidFill>
              </a:rPr>
              <a:t>language</a:t>
            </a:r>
            <a:r>
              <a:rPr lang="en-GB" dirty="0" smtClean="0">
                <a:solidFill>
                  <a:srgbClr val="7030A0"/>
                </a:solidFill>
              </a:rPr>
              <a:t>.”</a:t>
            </a:r>
          </a:p>
          <a:p>
            <a:pPr algn="r">
              <a:buFontTx/>
              <a:buChar char="-"/>
            </a:pPr>
            <a:r>
              <a:rPr lang="en-GB" i="1" dirty="0" smtClean="0">
                <a:solidFill>
                  <a:srgbClr val="7030A0"/>
                </a:solidFill>
              </a:rPr>
              <a:t>Christian Science Monitor</a:t>
            </a:r>
            <a:r>
              <a:rPr lang="en-GB" dirty="0" smtClean="0">
                <a:solidFill>
                  <a:srgbClr val="7030A0"/>
                </a:solidFill>
              </a:rPr>
              <a:t>, 25 November 1974, p. 11. Cited by Achebe, ‘An Image of Africa,’ p. 1793.</a:t>
            </a:r>
          </a:p>
          <a:p>
            <a:pPr marL="0" indent="0" algn="just">
              <a:buNone/>
            </a:pPr>
            <a:endParaRPr lang="en-GB" dirty="0">
              <a:solidFill>
                <a:srgbClr val="7030A0"/>
              </a:solidFill>
            </a:endParaRPr>
          </a:p>
          <a:p>
            <a:pPr marL="0" indent="0">
              <a:buNone/>
            </a:pPr>
            <a:endParaRPr lang="en-GB" dirty="0"/>
          </a:p>
        </p:txBody>
      </p:sp>
    </p:spTree>
    <p:extLst>
      <p:ext uri="{BB962C8B-B14F-4D97-AF65-F5344CB8AC3E}">
        <p14:creationId xmlns:p14="http://schemas.microsoft.com/office/powerpoint/2010/main" val="21459968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rPr>
              <a:t>Achebe on History …</a:t>
            </a:r>
            <a:endParaRPr lang="en-GB" dirty="0">
              <a:solidFill>
                <a:srgbClr val="7030A0"/>
              </a:solidFill>
            </a:endParaRPr>
          </a:p>
        </p:txBody>
      </p:sp>
      <p:sp>
        <p:nvSpPr>
          <p:cNvPr id="3" name="Content Placeholder 2"/>
          <p:cNvSpPr>
            <a:spLocks noGrp="1"/>
          </p:cNvSpPr>
          <p:nvPr>
            <p:ph idx="1"/>
          </p:nvPr>
        </p:nvSpPr>
        <p:spPr/>
        <p:txBody>
          <a:bodyPr>
            <a:normAutofit/>
          </a:bodyPr>
          <a:lstStyle/>
          <a:p>
            <a:pPr marL="0" indent="0" algn="just">
              <a:buNone/>
            </a:pPr>
            <a:r>
              <a:rPr lang="en-GB" dirty="0" smtClean="0">
                <a:solidFill>
                  <a:srgbClr val="7030A0"/>
                </a:solidFill>
              </a:rPr>
              <a:t>“Did </a:t>
            </a:r>
            <a:r>
              <a:rPr lang="en-GB" dirty="0">
                <a:solidFill>
                  <a:srgbClr val="7030A0"/>
                </a:solidFill>
              </a:rPr>
              <a:t>not that erudite British historian and </a:t>
            </a:r>
            <a:r>
              <a:rPr lang="en-GB" dirty="0" err="1">
                <a:solidFill>
                  <a:srgbClr val="7030A0"/>
                </a:solidFill>
              </a:rPr>
              <a:t>Regius</a:t>
            </a:r>
            <a:r>
              <a:rPr lang="en-GB" dirty="0">
                <a:solidFill>
                  <a:srgbClr val="7030A0"/>
                </a:solidFill>
              </a:rPr>
              <a:t> </a:t>
            </a:r>
            <a:r>
              <a:rPr lang="en-GB" dirty="0" smtClean="0">
                <a:solidFill>
                  <a:srgbClr val="7030A0"/>
                </a:solidFill>
              </a:rPr>
              <a:t>Professor at </a:t>
            </a:r>
            <a:r>
              <a:rPr lang="en-GB" dirty="0">
                <a:solidFill>
                  <a:srgbClr val="7030A0"/>
                </a:solidFill>
              </a:rPr>
              <a:t>Oxford</a:t>
            </a:r>
            <a:r>
              <a:rPr lang="en-GB" dirty="0" smtClean="0">
                <a:solidFill>
                  <a:srgbClr val="7030A0"/>
                </a:solidFill>
              </a:rPr>
              <a:t>, Hugh Trevor-Roper, pronounce </a:t>
            </a:r>
            <a:r>
              <a:rPr lang="en-GB" dirty="0">
                <a:solidFill>
                  <a:srgbClr val="7030A0"/>
                </a:solidFill>
              </a:rPr>
              <a:t>that African history did not exist</a:t>
            </a:r>
            <a:r>
              <a:rPr lang="en-GB" dirty="0" smtClean="0">
                <a:solidFill>
                  <a:srgbClr val="7030A0"/>
                </a:solidFill>
              </a:rPr>
              <a:t>?”</a:t>
            </a:r>
            <a:endParaRPr lang="en-GB" dirty="0">
              <a:solidFill>
                <a:srgbClr val="7030A0"/>
              </a:solidFill>
            </a:endParaRPr>
          </a:p>
          <a:p>
            <a:pPr marL="0" indent="0">
              <a:buNone/>
            </a:pPr>
            <a:endParaRPr lang="en-GB" dirty="0" smtClean="0">
              <a:solidFill>
                <a:srgbClr val="7030A0"/>
              </a:solidFill>
            </a:endParaRPr>
          </a:p>
          <a:p>
            <a:pPr marL="0" indent="0">
              <a:buNone/>
            </a:pPr>
            <a:r>
              <a:rPr lang="en-GB" dirty="0" smtClean="0">
                <a:solidFill>
                  <a:srgbClr val="7030A0"/>
                </a:solidFill>
              </a:rPr>
              <a:t>“Africa </a:t>
            </a:r>
            <a:r>
              <a:rPr lang="en-GB" dirty="0">
                <a:solidFill>
                  <a:srgbClr val="7030A0"/>
                </a:solidFill>
              </a:rPr>
              <a:t>had no history prior to European exploration and colonization, that there is only the history of Europeans in Africa. The rest is darkness</a:t>
            </a:r>
            <a:r>
              <a:rPr lang="en-GB" dirty="0" smtClean="0">
                <a:solidFill>
                  <a:srgbClr val="7030A0"/>
                </a:solidFill>
              </a:rPr>
              <a:t>” (</a:t>
            </a:r>
            <a:r>
              <a:rPr lang="en-GB" dirty="0">
                <a:solidFill>
                  <a:srgbClr val="7030A0"/>
                </a:solidFill>
              </a:rPr>
              <a:t>Hugh </a:t>
            </a:r>
            <a:r>
              <a:rPr lang="en-GB" dirty="0" smtClean="0">
                <a:solidFill>
                  <a:srgbClr val="7030A0"/>
                </a:solidFill>
              </a:rPr>
              <a:t>Trevor-Roper)</a:t>
            </a:r>
            <a:endParaRPr lang="en-GB" dirty="0">
              <a:solidFill>
                <a:srgbClr val="7030A0"/>
              </a:solidFill>
            </a:endParaRPr>
          </a:p>
          <a:p>
            <a:endParaRPr lang="en-GB" dirty="0">
              <a:solidFill>
                <a:srgbClr val="7030A0"/>
              </a:solidFill>
            </a:endParaRPr>
          </a:p>
        </p:txBody>
      </p:sp>
    </p:spTree>
    <p:extLst>
      <p:ext uri="{BB962C8B-B14F-4D97-AF65-F5344CB8AC3E}">
        <p14:creationId xmlns:p14="http://schemas.microsoft.com/office/powerpoint/2010/main" val="18617114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 y="-13894"/>
            <a:ext cx="7687357" cy="7298061"/>
          </a:xfrm>
          <a:prstGeom prst="rect">
            <a:avLst/>
          </a:prstGeom>
          <a:noFill/>
        </p:spPr>
        <p:txBody>
          <a:bodyPr wrap="square" lIns="540000" tIns="360000" rIns="540000" bIns="360000" rtlCol="0">
            <a:spAutoFit/>
          </a:bodyPr>
          <a:lstStyle/>
          <a:p>
            <a:r>
              <a:rPr lang="en-GB" sz="2200" b="1" dirty="0" smtClean="0">
                <a:solidFill>
                  <a:srgbClr val="7030A0"/>
                </a:solidFill>
                <a:effectLst>
                  <a:outerShdw blurRad="38100" dist="38100" dir="2700000" algn="tl">
                    <a:srgbClr val="000000">
                      <a:alpha val="43137"/>
                    </a:srgbClr>
                  </a:outerShdw>
                </a:effectLst>
              </a:rPr>
              <a:t>Origins of </a:t>
            </a:r>
            <a:r>
              <a:rPr lang="en-GB" sz="2200" b="1" dirty="0" err="1" smtClean="0">
                <a:solidFill>
                  <a:srgbClr val="7030A0"/>
                </a:solidFill>
                <a:effectLst>
                  <a:outerShdw blurRad="38100" dist="38100" dir="2700000" algn="tl">
                    <a:srgbClr val="000000">
                      <a:alpha val="43137"/>
                    </a:srgbClr>
                  </a:outerShdw>
                </a:effectLst>
              </a:rPr>
              <a:t>Postcolonialism</a:t>
            </a:r>
            <a:r>
              <a:rPr lang="en-GB" sz="2200" b="1" dirty="0" smtClean="0">
                <a:solidFill>
                  <a:srgbClr val="7030A0"/>
                </a:solidFill>
                <a:effectLst>
                  <a:outerShdw blurRad="38100" dist="38100" dir="2700000" algn="tl">
                    <a:srgbClr val="000000">
                      <a:alpha val="43137"/>
                    </a:srgbClr>
                  </a:outerShdw>
                </a:effectLst>
              </a:rPr>
              <a:t> as a Scholarly Concept: </a:t>
            </a:r>
            <a:endParaRPr lang="en-GB" sz="2200" b="1" dirty="0" smtClean="0">
              <a:solidFill>
                <a:srgbClr val="7030A0"/>
              </a:solidFill>
              <a:effectLst>
                <a:outerShdw blurRad="38100" dist="38100" dir="2700000" algn="tl">
                  <a:srgbClr val="000000">
                    <a:alpha val="43137"/>
                  </a:srgbClr>
                </a:outerShdw>
              </a:effectLst>
            </a:endParaRPr>
          </a:p>
          <a:p>
            <a:r>
              <a:rPr lang="en-GB" sz="2200" b="1" dirty="0" smtClean="0">
                <a:solidFill>
                  <a:srgbClr val="7030A0"/>
                </a:solidFill>
                <a:effectLst>
                  <a:outerShdw blurRad="38100" dist="38100" dir="2700000" algn="tl">
                    <a:srgbClr val="000000">
                      <a:alpha val="43137"/>
                    </a:srgbClr>
                  </a:outerShdw>
                </a:effectLst>
              </a:rPr>
              <a:t>Frantz </a:t>
            </a:r>
            <a:r>
              <a:rPr lang="en-GB" sz="2200" b="1" dirty="0" smtClean="0">
                <a:solidFill>
                  <a:srgbClr val="7030A0"/>
                </a:solidFill>
                <a:effectLst>
                  <a:outerShdw blurRad="38100" dist="38100" dir="2700000" algn="tl">
                    <a:srgbClr val="000000">
                      <a:alpha val="43137"/>
                    </a:srgbClr>
                  </a:outerShdw>
                </a:effectLst>
              </a:rPr>
              <a:t>Fanon (1925–1961)</a:t>
            </a:r>
            <a:endParaRPr lang="en-GB" sz="1700" b="1" dirty="0" smtClean="0">
              <a:solidFill>
                <a:srgbClr val="7030A0"/>
              </a:solidFill>
              <a:effectLst>
                <a:outerShdw blurRad="38100" dist="38100" dir="2700000" algn="tl">
                  <a:srgbClr val="000000">
                    <a:alpha val="43137"/>
                  </a:srgbClr>
                </a:outerShdw>
              </a:effectLst>
            </a:endParaRPr>
          </a:p>
          <a:p>
            <a:pPr algn="ctr"/>
            <a:endParaRPr lang="en-GB" sz="1700" b="1" dirty="0">
              <a:solidFill>
                <a:srgbClr val="7030A0"/>
              </a:solidFill>
              <a:effectLst>
                <a:outerShdw blurRad="38100" dist="38100" dir="2700000" algn="tl">
                  <a:srgbClr val="000000">
                    <a:alpha val="43137"/>
                  </a:srgbClr>
                </a:outerShdw>
              </a:effectLst>
            </a:endParaRPr>
          </a:p>
          <a:p>
            <a:pPr marL="342900" indent="-342900" algn="just">
              <a:buFont typeface="Arial" panose="020B0604020202020204" pitchFamily="34" charset="0"/>
              <a:buChar char="•"/>
            </a:pPr>
            <a:r>
              <a:rPr lang="en-GB" sz="2000" dirty="0" smtClean="0">
                <a:solidFill>
                  <a:srgbClr val="7030A0"/>
                </a:solidFill>
              </a:rPr>
              <a:t>b. Martinique, French Caribbean colony </a:t>
            </a:r>
            <a:r>
              <a:rPr lang="en-GB" sz="2000" dirty="0" smtClean="0">
                <a:solidFill>
                  <a:srgbClr val="7030A0"/>
                </a:solidFill>
              </a:rPr>
              <a:t>(&amp; still </a:t>
            </a:r>
            <a:r>
              <a:rPr lang="en-GB" sz="2000" dirty="0" smtClean="0">
                <a:solidFill>
                  <a:srgbClr val="7030A0"/>
                </a:solidFill>
              </a:rPr>
              <a:t>overseas </a:t>
            </a:r>
            <a:r>
              <a:rPr lang="en-GB" sz="2000" i="1" dirty="0" smtClean="0">
                <a:solidFill>
                  <a:srgbClr val="7030A0"/>
                </a:solidFill>
              </a:rPr>
              <a:t>department</a:t>
            </a:r>
            <a:r>
              <a:rPr lang="en-GB" sz="2000" dirty="0" smtClean="0">
                <a:solidFill>
                  <a:srgbClr val="7030A0"/>
                </a:solidFill>
              </a:rPr>
              <a:t>)</a:t>
            </a:r>
          </a:p>
          <a:p>
            <a:pPr marL="342900" indent="-342900" algn="just">
              <a:buFont typeface="Arial" panose="020B0604020202020204" pitchFamily="34" charset="0"/>
              <a:buChar char="•"/>
            </a:pPr>
            <a:r>
              <a:rPr lang="en-GB" sz="2000" u="sng" dirty="0" smtClean="0">
                <a:solidFill>
                  <a:srgbClr val="7030A0"/>
                </a:solidFill>
              </a:rPr>
              <a:t>WWII:</a:t>
            </a:r>
            <a:r>
              <a:rPr lang="en-GB" sz="2000" dirty="0" smtClean="0">
                <a:solidFill>
                  <a:srgbClr val="7030A0"/>
                </a:solidFill>
              </a:rPr>
              <a:t> Martinique ruled by collaborationist government; Fanon joined Free French army; served during Alsace campaign</a:t>
            </a:r>
          </a:p>
          <a:p>
            <a:pPr marL="342900" indent="-342900" algn="just">
              <a:buFont typeface="Arial" panose="020B0604020202020204" pitchFamily="34" charset="0"/>
              <a:buChar char="•"/>
            </a:pPr>
            <a:r>
              <a:rPr lang="en-GB" sz="2000" u="sng" dirty="0" smtClean="0">
                <a:solidFill>
                  <a:srgbClr val="7030A0"/>
                </a:solidFill>
              </a:rPr>
              <a:t>Post-war:</a:t>
            </a:r>
            <a:r>
              <a:rPr lang="en-GB" sz="2000" dirty="0" smtClean="0">
                <a:solidFill>
                  <a:srgbClr val="7030A0"/>
                </a:solidFill>
              </a:rPr>
              <a:t> Fanon friends </a:t>
            </a:r>
            <a:r>
              <a:rPr lang="en-GB" sz="2000" dirty="0" smtClean="0">
                <a:solidFill>
                  <a:srgbClr val="7030A0"/>
                </a:solidFill>
              </a:rPr>
              <a:t>with </a:t>
            </a:r>
            <a:r>
              <a:rPr lang="en-GB" sz="2000" dirty="0" err="1" smtClean="0">
                <a:solidFill>
                  <a:srgbClr val="7030A0"/>
                </a:solidFill>
              </a:rPr>
              <a:t>Aimé</a:t>
            </a:r>
            <a:r>
              <a:rPr lang="en-GB" sz="2000" dirty="0" smtClean="0">
                <a:solidFill>
                  <a:srgbClr val="7030A0"/>
                </a:solidFill>
              </a:rPr>
              <a:t> </a:t>
            </a:r>
            <a:r>
              <a:rPr lang="en-GB" sz="2000" dirty="0" err="1" smtClean="0">
                <a:solidFill>
                  <a:srgbClr val="7030A0"/>
                </a:solidFill>
              </a:rPr>
              <a:t>Césaire</a:t>
            </a:r>
            <a:r>
              <a:rPr lang="en-GB" sz="2000" dirty="0" smtClean="0">
                <a:solidFill>
                  <a:srgbClr val="7030A0"/>
                </a:solidFill>
              </a:rPr>
              <a:t>, </a:t>
            </a:r>
            <a:r>
              <a:rPr lang="en-GB" sz="2000" dirty="0" err="1" smtClean="0">
                <a:solidFill>
                  <a:srgbClr val="7030A0"/>
                </a:solidFill>
              </a:rPr>
              <a:t>Martiniquean</a:t>
            </a:r>
            <a:r>
              <a:rPr lang="en-GB" sz="2000" dirty="0" smtClean="0">
                <a:solidFill>
                  <a:srgbClr val="7030A0"/>
                </a:solidFill>
              </a:rPr>
              <a:t> Communist politician and advocate of </a:t>
            </a:r>
            <a:r>
              <a:rPr lang="en-GB" sz="2000" i="1" dirty="0" smtClean="0">
                <a:solidFill>
                  <a:srgbClr val="7030A0"/>
                </a:solidFill>
              </a:rPr>
              <a:t>negritude</a:t>
            </a:r>
            <a:r>
              <a:rPr lang="en-GB" sz="2000" dirty="0" smtClean="0">
                <a:solidFill>
                  <a:srgbClr val="7030A0"/>
                </a:solidFill>
              </a:rPr>
              <a:t>.</a:t>
            </a:r>
          </a:p>
          <a:p>
            <a:pPr marL="342900" indent="-342900" algn="just">
              <a:buFont typeface="Arial" panose="020B0604020202020204" pitchFamily="34" charset="0"/>
              <a:buChar char="•"/>
            </a:pPr>
            <a:r>
              <a:rPr lang="en-GB" sz="2000" dirty="0">
                <a:solidFill>
                  <a:srgbClr val="7030A0"/>
                </a:solidFill>
              </a:rPr>
              <a:t>S</a:t>
            </a:r>
            <a:r>
              <a:rPr lang="en-GB" sz="2000" dirty="0" smtClean="0">
                <a:solidFill>
                  <a:srgbClr val="7030A0"/>
                </a:solidFill>
              </a:rPr>
              <a:t>tudied medicine and psychiatry at Lyon; disillusioned by racism encountered in France and in military</a:t>
            </a:r>
            <a:r>
              <a:rPr lang="en-GB" sz="2000" i="1" dirty="0" smtClean="0">
                <a:solidFill>
                  <a:srgbClr val="7030A0"/>
                </a:solidFill>
              </a:rPr>
              <a:t>.</a:t>
            </a:r>
          </a:p>
          <a:p>
            <a:pPr marL="342900" indent="-342900" algn="just">
              <a:buFont typeface="Arial" panose="020B0604020202020204" pitchFamily="34" charset="0"/>
              <a:buChar char="•"/>
            </a:pPr>
            <a:r>
              <a:rPr lang="en-GB" sz="2000" dirty="0" smtClean="0">
                <a:solidFill>
                  <a:srgbClr val="7030A0"/>
                </a:solidFill>
              </a:rPr>
              <a:t>Moved </a:t>
            </a:r>
            <a:r>
              <a:rPr lang="en-GB" sz="2000" dirty="0" smtClean="0">
                <a:solidFill>
                  <a:srgbClr val="7030A0"/>
                </a:solidFill>
              </a:rPr>
              <a:t>to Algeria, 1953; joined Algerian National Liberation Front, 1955, </a:t>
            </a:r>
            <a:r>
              <a:rPr lang="en-GB" sz="2000" dirty="0" smtClean="0">
                <a:solidFill>
                  <a:srgbClr val="7030A0"/>
                </a:solidFill>
              </a:rPr>
              <a:t>&amp; did </a:t>
            </a:r>
            <a:r>
              <a:rPr lang="en-GB" sz="2000" dirty="0" smtClean="0">
                <a:solidFill>
                  <a:srgbClr val="7030A0"/>
                </a:solidFill>
              </a:rPr>
              <a:t>fieldwork in Algeria; exiled to Tunis, 1956. Published account of Algerian War (</a:t>
            </a:r>
            <a:r>
              <a:rPr lang="en-GB" sz="2000" i="1" dirty="0" smtClean="0">
                <a:solidFill>
                  <a:srgbClr val="7030A0"/>
                </a:solidFill>
              </a:rPr>
              <a:t>A Dying </a:t>
            </a:r>
            <a:r>
              <a:rPr lang="en-GB" sz="2000" i="1" dirty="0" smtClean="0">
                <a:solidFill>
                  <a:srgbClr val="7030A0"/>
                </a:solidFill>
              </a:rPr>
              <a:t>Colonialism</a:t>
            </a:r>
            <a:r>
              <a:rPr lang="en-GB" sz="2000" dirty="0" smtClean="0">
                <a:solidFill>
                  <a:srgbClr val="7030A0"/>
                </a:solidFill>
              </a:rPr>
              <a:t>)</a:t>
            </a:r>
            <a:endParaRPr lang="en-GB" sz="2000" dirty="0" smtClean="0">
              <a:solidFill>
                <a:srgbClr val="7030A0"/>
              </a:solidFill>
            </a:endParaRPr>
          </a:p>
          <a:p>
            <a:pPr marL="342900" indent="-342900" algn="just">
              <a:buFont typeface="Arial" panose="020B0604020202020204" pitchFamily="34" charset="0"/>
              <a:buChar char="•"/>
            </a:pPr>
            <a:r>
              <a:rPr lang="en-GB" sz="2000" dirty="0" smtClean="0">
                <a:solidFill>
                  <a:srgbClr val="7030A0"/>
                </a:solidFill>
              </a:rPr>
              <a:t>Died of leukaemia 1961; last book </a:t>
            </a:r>
            <a:r>
              <a:rPr lang="en-GB" sz="2000" i="1" dirty="0" smtClean="0">
                <a:solidFill>
                  <a:srgbClr val="7030A0"/>
                </a:solidFill>
              </a:rPr>
              <a:t>The Wretched of the Earth</a:t>
            </a:r>
            <a:r>
              <a:rPr lang="en-GB" sz="2000" dirty="0">
                <a:solidFill>
                  <a:srgbClr val="7030A0"/>
                </a:solidFill>
              </a:rPr>
              <a:t> </a:t>
            </a:r>
            <a:r>
              <a:rPr lang="en-GB" sz="2000" dirty="0" smtClean="0">
                <a:solidFill>
                  <a:srgbClr val="7030A0"/>
                </a:solidFill>
              </a:rPr>
              <a:t>elaborated Fanon’s study of imperialism</a:t>
            </a:r>
          </a:p>
          <a:p>
            <a:pPr algn="r"/>
            <a:r>
              <a:rPr lang="en-GB" sz="1750" b="1" u="sng" dirty="0" smtClean="0">
                <a:solidFill>
                  <a:srgbClr val="FF0000"/>
                </a:solidFill>
                <a:effectLst>
                  <a:outerShdw blurRad="38100" dist="38100" dir="2700000" algn="tl">
                    <a:srgbClr val="000000">
                      <a:alpha val="43137"/>
                    </a:srgbClr>
                  </a:outerShdw>
                </a:effectLst>
              </a:rPr>
              <a:t>Key works: </a:t>
            </a:r>
          </a:p>
          <a:p>
            <a:pPr algn="r"/>
            <a:r>
              <a:rPr lang="en-GB" sz="1750" b="1" i="1" dirty="0" smtClean="0">
                <a:solidFill>
                  <a:srgbClr val="FF0000"/>
                </a:solidFill>
                <a:effectLst>
                  <a:outerShdw blurRad="38100" dist="38100" dir="2700000" algn="tl">
                    <a:srgbClr val="000000">
                      <a:alpha val="43137"/>
                    </a:srgbClr>
                  </a:outerShdw>
                </a:effectLst>
              </a:rPr>
              <a:t>Black Skin, White Masks </a:t>
            </a:r>
            <a:r>
              <a:rPr lang="en-GB" sz="1750" b="1" dirty="0" smtClean="0">
                <a:solidFill>
                  <a:srgbClr val="FF0000"/>
                </a:solidFill>
                <a:effectLst>
                  <a:outerShdw blurRad="38100" dist="38100" dir="2700000" algn="tl">
                    <a:srgbClr val="000000">
                      <a:alpha val="43137"/>
                    </a:srgbClr>
                  </a:outerShdw>
                </a:effectLst>
              </a:rPr>
              <a:t>(1952 [English translation 1967]) </a:t>
            </a:r>
          </a:p>
          <a:p>
            <a:pPr algn="r"/>
            <a:r>
              <a:rPr lang="en-GB" sz="1750" b="1" i="1" dirty="0" smtClean="0">
                <a:solidFill>
                  <a:srgbClr val="FF0000"/>
                </a:solidFill>
                <a:effectLst>
                  <a:outerShdw blurRad="38100" dist="38100" dir="2700000" algn="tl">
                    <a:srgbClr val="000000">
                      <a:alpha val="43137"/>
                    </a:srgbClr>
                  </a:outerShdw>
                </a:effectLst>
              </a:rPr>
              <a:t>A Dying Colonialism </a:t>
            </a:r>
            <a:r>
              <a:rPr lang="en-GB" sz="1750" b="1" dirty="0" smtClean="0">
                <a:solidFill>
                  <a:srgbClr val="FF0000"/>
                </a:solidFill>
                <a:effectLst>
                  <a:outerShdw blurRad="38100" dist="38100" dir="2700000" algn="tl">
                    <a:srgbClr val="000000">
                      <a:alpha val="43137"/>
                    </a:srgbClr>
                  </a:outerShdw>
                </a:effectLst>
              </a:rPr>
              <a:t>(1959 [English translation 1965]) </a:t>
            </a:r>
          </a:p>
          <a:p>
            <a:pPr algn="r"/>
            <a:r>
              <a:rPr lang="en-GB" sz="1750" b="1" i="1" dirty="0" smtClean="0">
                <a:solidFill>
                  <a:srgbClr val="FF0000"/>
                </a:solidFill>
                <a:effectLst>
                  <a:outerShdw blurRad="38100" dist="38100" dir="2700000" algn="tl">
                    <a:srgbClr val="000000">
                      <a:alpha val="43137"/>
                    </a:srgbClr>
                  </a:outerShdw>
                </a:effectLst>
              </a:rPr>
              <a:t>The Wretched of the Earth </a:t>
            </a:r>
            <a:r>
              <a:rPr lang="en-GB" sz="1750" b="1" dirty="0" smtClean="0">
                <a:solidFill>
                  <a:srgbClr val="FF0000"/>
                </a:solidFill>
                <a:effectLst>
                  <a:outerShdw blurRad="38100" dist="38100" dir="2700000" algn="tl">
                    <a:srgbClr val="000000">
                      <a:alpha val="43137"/>
                    </a:srgbClr>
                  </a:outerShdw>
                </a:effectLst>
              </a:rPr>
              <a:t>(1961 [English translation 1963])</a:t>
            </a:r>
            <a:endParaRPr lang="en-GB" sz="1750" b="1" i="1" dirty="0" smtClean="0">
              <a:solidFill>
                <a:srgbClr val="FF0000"/>
              </a:solidFill>
              <a:effectLst>
                <a:outerShdw blurRad="38100" dist="38100" dir="2700000" algn="tl">
                  <a:srgbClr val="000000">
                    <a:alpha val="43137"/>
                  </a:srgbClr>
                </a:outerShdw>
              </a:effectLst>
            </a:endParaRP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039"/>
          <a:stretch/>
        </p:blipFill>
        <p:spPr bwMode="auto">
          <a:xfrm>
            <a:off x="7431260" y="-13894"/>
            <a:ext cx="1733550" cy="2261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143"/>
          <a:stretch/>
        </p:blipFill>
        <p:spPr bwMode="auto">
          <a:xfrm>
            <a:off x="7687355" y="4425910"/>
            <a:ext cx="1452883" cy="2432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t="12673"/>
          <a:stretch/>
        </p:blipFill>
        <p:spPr bwMode="auto">
          <a:xfrm>
            <a:off x="7687355" y="2247368"/>
            <a:ext cx="1477455" cy="2207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73224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7431260" cy="6605564"/>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Origins of </a:t>
            </a:r>
            <a:r>
              <a:rPr lang="en-GB" sz="2200" b="1" dirty="0" err="1" smtClean="0">
                <a:solidFill>
                  <a:srgbClr val="7030A0"/>
                </a:solidFill>
                <a:effectLst>
                  <a:outerShdw blurRad="38100" dist="38100" dir="2700000" algn="tl">
                    <a:srgbClr val="000000">
                      <a:alpha val="43137"/>
                    </a:srgbClr>
                  </a:outerShdw>
                </a:effectLst>
              </a:rPr>
              <a:t>Postcolonialism</a:t>
            </a:r>
            <a:r>
              <a:rPr lang="en-GB" sz="2200" b="1" dirty="0" smtClean="0">
                <a:solidFill>
                  <a:srgbClr val="7030A0"/>
                </a:solidFill>
                <a:effectLst>
                  <a:outerShdw blurRad="38100" dist="38100" dir="2700000" algn="tl">
                    <a:srgbClr val="000000">
                      <a:alpha val="43137"/>
                    </a:srgbClr>
                  </a:outerShdw>
                </a:effectLst>
              </a:rPr>
              <a:t> as a Scholarly Concept: Frantz Fanon (1925–1961)</a:t>
            </a:r>
          </a:p>
          <a:p>
            <a:pPr algn="ctr"/>
            <a:endParaRPr lang="en-GB" b="1" dirty="0">
              <a:solidFill>
                <a:srgbClr val="7030A0"/>
              </a:solidFill>
              <a:effectLst>
                <a:outerShdw blurRad="38100" dist="38100" dir="2700000" algn="tl">
                  <a:srgbClr val="000000">
                    <a:alpha val="43137"/>
                  </a:srgbClr>
                </a:outerShdw>
              </a:effectLst>
            </a:endParaRPr>
          </a:p>
          <a:p>
            <a:pPr marL="342900" indent="-342900" algn="just">
              <a:buFont typeface="Arial" panose="020B0604020202020204" pitchFamily="34" charset="0"/>
              <a:buChar char="•"/>
            </a:pPr>
            <a:r>
              <a:rPr lang="en-GB" sz="2000" i="1" dirty="0" smtClean="0">
                <a:solidFill>
                  <a:srgbClr val="7030A0"/>
                </a:solidFill>
              </a:rPr>
              <a:t>Black Skins White Masks </a:t>
            </a:r>
            <a:r>
              <a:rPr lang="en-GB" sz="2000" dirty="0" smtClean="0">
                <a:solidFill>
                  <a:srgbClr val="7030A0"/>
                </a:solidFill>
              </a:rPr>
              <a:t>(1952) applied psychoanalytic methods to study racism and imperialism. Argued a function of colonial oppression was the forceful divestment of the African diasporic native cultures. Colonialism inculcated black-skinned people with a belief (or false consciousness) that blackness or negritude was inherently inferior to the mores </a:t>
            </a:r>
            <a:r>
              <a:rPr lang="en-GB" sz="2000" dirty="0" smtClean="0">
                <a:solidFill>
                  <a:srgbClr val="7030A0"/>
                </a:solidFill>
              </a:rPr>
              <a:t>of ‘</a:t>
            </a:r>
            <a:r>
              <a:rPr lang="en-GB" sz="2000" dirty="0" smtClean="0">
                <a:solidFill>
                  <a:srgbClr val="7030A0"/>
                </a:solidFill>
              </a:rPr>
              <a:t>the Mother country’ </a:t>
            </a:r>
          </a:p>
          <a:p>
            <a:pPr marL="342900" indent="-342900" algn="just">
              <a:buFont typeface="Arial" panose="020B0604020202020204" pitchFamily="34" charset="0"/>
              <a:buChar char="•"/>
            </a:pPr>
            <a:endParaRPr lang="en-GB" sz="2000" i="1" dirty="0">
              <a:solidFill>
                <a:srgbClr val="7030A0"/>
              </a:solidFill>
            </a:endParaRPr>
          </a:p>
          <a:p>
            <a:pPr marL="342900" indent="-342900" algn="just">
              <a:buFont typeface="Arial" panose="020B0604020202020204" pitchFamily="34" charset="0"/>
              <a:buChar char="•"/>
            </a:pPr>
            <a:r>
              <a:rPr lang="en-GB" sz="2000" i="1" dirty="0" smtClean="0">
                <a:solidFill>
                  <a:srgbClr val="7030A0"/>
                </a:solidFill>
              </a:rPr>
              <a:t>The Wretched of the Earth </a:t>
            </a:r>
            <a:r>
              <a:rPr lang="en-GB" sz="2000" dirty="0" smtClean="0">
                <a:solidFill>
                  <a:srgbClr val="7030A0"/>
                </a:solidFill>
              </a:rPr>
              <a:t>(1961) again used psychiatric and psychologic analyses to emphasise the dehumanising effects of colonial rule on colonised peoples generally and individual psyches specifically. Attempted to theorise the social, cultural and political implications of colonialism, but also the cultural-political conditions that could liberate both individual consciousness and which could evince a social movement for radical decolonisation</a:t>
            </a: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039"/>
          <a:stretch/>
        </p:blipFill>
        <p:spPr bwMode="auto">
          <a:xfrm>
            <a:off x="7431260" y="-13894"/>
            <a:ext cx="1733550" cy="2261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143"/>
          <a:stretch/>
        </p:blipFill>
        <p:spPr bwMode="auto">
          <a:xfrm>
            <a:off x="7678830" y="2194268"/>
            <a:ext cx="1452883" cy="2432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t="12673"/>
          <a:stretch/>
        </p:blipFill>
        <p:spPr bwMode="auto">
          <a:xfrm>
            <a:off x="7666545" y="4626358"/>
            <a:ext cx="1477455" cy="2207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68576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720" y="-13893"/>
            <a:ext cx="9163720" cy="6944118"/>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Fanon on Language: Quotes from </a:t>
            </a:r>
            <a:r>
              <a:rPr lang="en-GB" sz="2200" b="1" i="1" dirty="0" smtClean="0">
                <a:solidFill>
                  <a:srgbClr val="7030A0"/>
                </a:solidFill>
                <a:effectLst>
                  <a:outerShdw blurRad="38100" dist="38100" dir="2700000" algn="tl">
                    <a:srgbClr val="000000">
                      <a:alpha val="43137"/>
                    </a:srgbClr>
                  </a:outerShdw>
                </a:effectLst>
              </a:rPr>
              <a:t>Black Skin, White Masks </a:t>
            </a:r>
            <a:r>
              <a:rPr lang="en-GB" sz="2200" b="1" dirty="0" smtClean="0">
                <a:solidFill>
                  <a:srgbClr val="7030A0"/>
                </a:solidFill>
                <a:effectLst>
                  <a:outerShdw blurRad="38100" dist="38100" dir="2700000" algn="tl">
                    <a:srgbClr val="000000">
                      <a:alpha val="43137"/>
                    </a:srgbClr>
                  </a:outerShdw>
                </a:effectLst>
              </a:rPr>
              <a:t>(1952)</a:t>
            </a:r>
            <a:endParaRPr lang="en-GB" sz="2200" b="1" i="1" dirty="0" smtClean="0">
              <a:solidFill>
                <a:srgbClr val="7030A0"/>
              </a:solidFill>
              <a:effectLst>
                <a:outerShdw blurRad="38100" dist="38100" dir="2700000" algn="tl">
                  <a:srgbClr val="000000">
                    <a:alpha val="43137"/>
                  </a:srgbClr>
                </a:outerShdw>
              </a:effectLst>
            </a:endParaRPr>
          </a:p>
          <a:p>
            <a:pPr algn="ctr"/>
            <a:endParaRPr lang="en-GB" sz="1000" b="1" dirty="0">
              <a:solidFill>
                <a:srgbClr val="7030A0"/>
              </a:solidFill>
              <a:effectLst>
                <a:outerShdw blurRad="38100" dist="38100" dir="2700000" algn="tl">
                  <a:srgbClr val="000000">
                    <a:alpha val="43137"/>
                  </a:srgbClr>
                </a:outerShdw>
              </a:effectLst>
            </a:endParaRPr>
          </a:p>
          <a:p>
            <a:pPr algn="just"/>
            <a:r>
              <a:rPr lang="en-GB" sz="2000" i="1" dirty="0" smtClean="0">
                <a:solidFill>
                  <a:srgbClr val="7030A0"/>
                </a:solidFill>
              </a:rPr>
              <a:t>“</a:t>
            </a:r>
            <a:r>
              <a:rPr lang="en-GB" sz="2000" dirty="0" smtClean="0">
                <a:solidFill>
                  <a:srgbClr val="7030A0"/>
                </a:solidFill>
              </a:rPr>
              <a:t>I ascribe a basic importance to the phenomenon of language … </a:t>
            </a:r>
            <a:r>
              <a:rPr lang="en-GB" sz="2000" b="1" dirty="0">
                <a:solidFill>
                  <a:srgbClr val="7030A0"/>
                </a:solidFill>
              </a:rPr>
              <a:t>To </a:t>
            </a:r>
            <a:r>
              <a:rPr lang="en-GB" sz="2000" b="1" u="sng" dirty="0">
                <a:solidFill>
                  <a:srgbClr val="FF0000"/>
                </a:solidFill>
                <a:effectLst>
                  <a:outerShdw blurRad="38100" dist="38100" dir="2700000" algn="tl">
                    <a:srgbClr val="000000">
                      <a:alpha val="43137"/>
                    </a:srgbClr>
                  </a:outerShdw>
                </a:effectLst>
              </a:rPr>
              <a:t>speak</a:t>
            </a:r>
            <a:r>
              <a:rPr lang="en-GB" sz="2000" b="1" dirty="0">
                <a:solidFill>
                  <a:srgbClr val="FF0000"/>
                </a:solidFill>
                <a:effectLst>
                  <a:outerShdw blurRad="38100" dist="38100" dir="2700000" algn="tl">
                    <a:srgbClr val="000000">
                      <a:alpha val="43137"/>
                    </a:srgbClr>
                  </a:outerShdw>
                </a:effectLst>
              </a:rPr>
              <a:t> </a:t>
            </a:r>
            <a:r>
              <a:rPr lang="en-GB" sz="2000" b="1" dirty="0">
                <a:solidFill>
                  <a:srgbClr val="7030A0"/>
                </a:solidFill>
              </a:rPr>
              <a:t>means to be in a position to use a certain syntax, </a:t>
            </a:r>
            <a:r>
              <a:rPr lang="en-GB" sz="2000" b="1" dirty="0" smtClean="0">
                <a:solidFill>
                  <a:srgbClr val="7030A0"/>
                </a:solidFill>
              </a:rPr>
              <a:t>to grasp </a:t>
            </a:r>
            <a:r>
              <a:rPr lang="en-GB" sz="2000" b="1" dirty="0">
                <a:solidFill>
                  <a:srgbClr val="7030A0"/>
                </a:solidFill>
              </a:rPr>
              <a:t>the morphology of this or that language, but it means </a:t>
            </a:r>
            <a:r>
              <a:rPr lang="en-GB" sz="2000" b="1" dirty="0" smtClean="0">
                <a:solidFill>
                  <a:srgbClr val="7030A0"/>
                </a:solidFill>
              </a:rPr>
              <a:t>above all </a:t>
            </a:r>
            <a:r>
              <a:rPr lang="en-GB" sz="2000" b="1" dirty="0">
                <a:solidFill>
                  <a:srgbClr val="7030A0"/>
                </a:solidFill>
              </a:rPr>
              <a:t>to </a:t>
            </a:r>
            <a:r>
              <a:rPr lang="en-GB" sz="2000" b="1" dirty="0">
                <a:solidFill>
                  <a:srgbClr val="FF0000"/>
                </a:solidFill>
              </a:rPr>
              <a:t>assume a culture, to support the weight of a civilization</a:t>
            </a:r>
            <a:r>
              <a:rPr lang="en-GB" sz="2000" dirty="0" smtClean="0"/>
              <a:t>.”</a:t>
            </a:r>
          </a:p>
          <a:p>
            <a:pPr algn="just"/>
            <a:endParaRPr lang="en-GB" sz="1000" dirty="0"/>
          </a:p>
          <a:p>
            <a:pPr algn="just"/>
            <a:r>
              <a:rPr lang="en-GB" sz="2000" dirty="0" smtClean="0">
                <a:solidFill>
                  <a:srgbClr val="00B0F0"/>
                </a:solidFill>
              </a:rPr>
              <a:t>“</a:t>
            </a:r>
            <a:r>
              <a:rPr lang="en-GB" sz="2000" b="1" dirty="0" smtClean="0">
                <a:solidFill>
                  <a:srgbClr val="00B0F0"/>
                </a:solidFill>
              </a:rPr>
              <a:t>A </a:t>
            </a:r>
            <a:r>
              <a:rPr lang="en-GB" sz="2000" b="1" dirty="0">
                <a:solidFill>
                  <a:srgbClr val="00B0F0"/>
                </a:solidFill>
              </a:rPr>
              <a:t>man who has </a:t>
            </a:r>
            <a:r>
              <a:rPr lang="en-GB" sz="2000" b="1" dirty="0" smtClean="0">
                <a:solidFill>
                  <a:srgbClr val="00B0F0"/>
                </a:solidFill>
              </a:rPr>
              <a:t>a language possesses </a:t>
            </a:r>
            <a:r>
              <a:rPr lang="en-GB" sz="2000" b="1" dirty="0">
                <a:solidFill>
                  <a:srgbClr val="00B0F0"/>
                </a:solidFill>
              </a:rPr>
              <a:t>the world expressed and </a:t>
            </a:r>
            <a:r>
              <a:rPr lang="en-GB" sz="2000" b="1" dirty="0" smtClean="0">
                <a:solidFill>
                  <a:srgbClr val="00B0F0"/>
                </a:solidFill>
              </a:rPr>
              <a:t>implied by </a:t>
            </a:r>
            <a:r>
              <a:rPr lang="en-GB" sz="2000" b="1" dirty="0">
                <a:solidFill>
                  <a:srgbClr val="00B0F0"/>
                </a:solidFill>
              </a:rPr>
              <a:t>that language</a:t>
            </a:r>
            <a:r>
              <a:rPr lang="en-GB" sz="2000" dirty="0" smtClean="0">
                <a:solidFill>
                  <a:srgbClr val="00B0F0"/>
                </a:solidFill>
              </a:rPr>
              <a:t>. </a:t>
            </a:r>
            <a:r>
              <a:rPr lang="en-GB" sz="2000" b="1" dirty="0" smtClean="0">
                <a:solidFill>
                  <a:srgbClr val="FF0000"/>
                </a:solidFill>
              </a:rPr>
              <a:t>Mastery of </a:t>
            </a:r>
            <a:r>
              <a:rPr lang="en-GB" sz="2000" b="1" dirty="0">
                <a:solidFill>
                  <a:srgbClr val="FF0000"/>
                </a:solidFill>
              </a:rPr>
              <a:t>language affords remarkable </a:t>
            </a:r>
            <a:r>
              <a:rPr lang="en-GB" sz="2000" b="1" dirty="0" smtClean="0">
                <a:solidFill>
                  <a:srgbClr val="FF0000"/>
                </a:solidFill>
              </a:rPr>
              <a:t>power.</a:t>
            </a:r>
            <a:r>
              <a:rPr lang="en-GB" sz="2000" dirty="0" smtClean="0">
                <a:solidFill>
                  <a:srgbClr val="00B0F0"/>
                </a:solidFill>
              </a:rPr>
              <a:t>”</a:t>
            </a:r>
            <a:endParaRPr lang="en-GB" sz="2000" b="1" dirty="0" smtClean="0">
              <a:solidFill>
                <a:srgbClr val="00B0F0"/>
              </a:solidFill>
            </a:endParaRPr>
          </a:p>
          <a:p>
            <a:pPr algn="just"/>
            <a:endParaRPr lang="en-GB" sz="2000" dirty="0"/>
          </a:p>
          <a:p>
            <a:pPr algn="just"/>
            <a:r>
              <a:rPr lang="en-GB" sz="2000" dirty="0" smtClean="0">
                <a:solidFill>
                  <a:srgbClr val="7030A0"/>
                </a:solidFill>
              </a:rPr>
              <a:t>“… In </a:t>
            </a:r>
            <a:r>
              <a:rPr lang="en-GB" sz="2000" dirty="0">
                <a:solidFill>
                  <a:srgbClr val="7030A0"/>
                </a:solidFill>
              </a:rPr>
              <a:t>the </a:t>
            </a:r>
            <a:r>
              <a:rPr lang="en-GB" sz="2000" dirty="0" smtClean="0">
                <a:solidFill>
                  <a:srgbClr val="7030A0"/>
                </a:solidFill>
              </a:rPr>
              <a:t>Antilles [i.e. the Caribbean archipelago] … the </a:t>
            </a:r>
            <a:r>
              <a:rPr lang="en-GB" sz="2000" dirty="0">
                <a:solidFill>
                  <a:srgbClr val="7030A0"/>
                </a:solidFill>
              </a:rPr>
              <a:t>language </a:t>
            </a:r>
            <a:r>
              <a:rPr lang="en-GB" sz="2000" dirty="0" smtClean="0">
                <a:solidFill>
                  <a:srgbClr val="7030A0"/>
                </a:solidFill>
              </a:rPr>
              <a:t>spoken officially </a:t>
            </a:r>
            <a:r>
              <a:rPr lang="en-GB" sz="2000" dirty="0">
                <a:solidFill>
                  <a:srgbClr val="7030A0"/>
                </a:solidFill>
              </a:rPr>
              <a:t>is French; </a:t>
            </a:r>
            <a:r>
              <a:rPr lang="en-GB" sz="2000" dirty="0" smtClean="0">
                <a:solidFill>
                  <a:srgbClr val="7030A0"/>
                </a:solidFill>
              </a:rPr>
              <a:t>teachers </a:t>
            </a:r>
            <a:r>
              <a:rPr lang="en-GB" sz="2000" dirty="0">
                <a:solidFill>
                  <a:srgbClr val="7030A0"/>
                </a:solidFill>
              </a:rPr>
              <a:t>keep a close watch over the </a:t>
            </a:r>
            <a:r>
              <a:rPr lang="en-GB" sz="2000" dirty="0" smtClean="0">
                <a:solidFill>
                  <a:srgbClr val="7030A0"/>
                </a:solidFill>
              </a:rPr>
              <a:t>children to </a:t>
            </a:r>
            <a:r>
              <a:rPr lang="en-GB" sz="2000" dirty="0">
                <a:solidFill>
                  <a:srgbClr val="7030A0"/>
                </a:solidFill>
              </a:rPr>
              <a:t>make sure they do not use Creole</a:t>
            </a:r>
            <a:r>
              <a:rPr lang="en-GB" sz="2000" dirty="0" smtClean="0">
                <a:solidFill>
                  <a:srgbClr val="7030A0"/>
                </a:solidFill>
              </a:rPr>
              <a:t>.”</a:t>
            </a:r>
          </a:p>
          <a:p>
            <a:pPr algn="just"/>
            <a:endParaRPr lang="en-GB" sz="2000" dirty="0"/>
          </a:p>
          <a:p>
            <a:pPr algn="just"/>
            <a:r>
              <a:rPr lang="en-GB" sz="2000" dirty="0" smtClean="0">
                <a:solidFill>
                  <a:srgbClr val="7030A0"/>
                </a:solidFill>
              </a:rPr>
              <a:t>“</a:t>
            </a:r>
            <a:r>
              <a:rPr lang="en-GB" sz="2000" dirty="0">
                <a:solidFill>
                  <a:srgbClr val="7030A0"/>
                </a:solidFill>
              </a:rPr>
              <a:t>To speak a language is to take on a world, a culture. </a:t>
            </a:r>
            <a:r>
              <a:rPr lang="en-GB" sz="2000" dirty="0" smtClean="0">
                <a:solidFill>
                  <a:srgbClr val="7030A0"/>
                </a:solidFill>
              </a:rPr>
              <a:t>The Antilles </a:t>
            </a:r>
            <a:r>
              <a:rPr lang="en-GB" sz="2000" dirty="0">
                <a:solidFill>
                  <a:srgbClr val="7030A0"/>
                </a:solidFill>
              </a:rPr>
              <a:t>Negro who wants to be white will be the whiter as </a:t>
            </a:r>
            <a:r>
              <a:rPr lang="en-GB" sz="2000" dirty="0" smtClean="0">
                <a:solidFill>
                  <a:srgbClr val="7030A0"/>
                </a:solidFill>
              </a:rPr>
              <a:t>he gains </a:t>
            </a:r>
            <a:r>
              <a:rPr lang="en-GB" sz="2000" dirty="0">
                <a:solidFill>
                  <a:srgbClr val="FF0000"/>
                </a:solidFill>
              </a:rPr>
              <a:t>greater mastery of the </a:t>
            </a:r>
            <a:r>
              <a:rPr lang="en-GB" sz="2000" b="1" u="sng" dirty="0">
                <a:solidFill>
                  <a:srgbClr val="FF0000"/>
                </a:solidFill>
                <a:effectLst>
                  <a:outerShdw blurRad="38100" dist="38100" dir="2700000" algn="tl">
                    <a:srgbClr val="000000">
                      <a:alpha val="43137"/>
                    </a:srgbClr>
                  </a:outerShdw>
                </a:effectLst>
              </a:rPr>
              <a:t>cultural tool</a:t>
            </a:r>
            <a:r>
              <a:rPr lang="en-GB" sz="2000" b="1" dirty="0">
                <a:solidFill>
                  <a:srgbClr val="FF0000"/>
                </a:solidFill>
                <a:effectLst>
                  <a:outerShdw blurRad="38100" dist="38100" dir="2700000" algn="tl">
                    <a:srgbClr val="000000">
                      <a:alpha val="43137"/>
                    </a:srgbClr>
                  </a:outerShdw>
                </a:effectLst>
              </a:rPr>
              <a:t> </a:t>
            </a:r>
            <a:r>
              <a:rPr lang="en-GB" sz="2000" dirty="0">
                <a:solidFill>
                  <a:srgbClr val="FF0000"/>
                </a:solidFill>
              </a:rPr>
              <a:t>that language is</a:t>
            </a:r>
            <a:r>
              <a:rPr lang="en-GB" sz="2000" dirty="0">
                <a:solidFill>
                  <a:srgbClr val="7030A0"/>
                </a:solidFill>
              </a:rPr>
              <a:t>. </a:t>
            </a:r>
            <a:r>
              <a:rPr lang="en-GB" sz="2000" dirty="0" smtClean="0">
                <a:solidFill>
                  <a:srgbClr val="7030A0"/>
                </a:solidFill>
              </a:rPr>
              <a:t>A year </a:t>
            </a:r>
            <a:r>
              <a:rPr lang="en-GB" sz="2000" dirty="0">
                <a:solidFill>
                  <a:srgbClr val="7030A0"/>
                </a:solidFill>
              </a:rPr>
              <a:t>ago in </a:t>
            </a:r>
            <a:r>
              <a:rPr lang="en-GB" sz="2000" dirty="0" smtClean="0">
                <a:solidFill>
                  <a:srgbClr val="7030A0"/>
                </a:solidFill>
              </a:rPr>
              <a:t>Lyon, in </a:t>
            </a:r>
            <a:r>
              <a:rPr lang="en-GB" sz="2000" dirty="0">
                <a:solidFill>
                  <a:srgbClr val="7030A0"/>
                </a:solidFill>
              </a:rPr>
              <a:t>a lecture I </a:t>
            </a:r>
            <a:r>
              <a:rPr lang="en-GB" sz="2000" dirty="0" smtClean="0">
                <a:solidFill>
                  <a:srgbClr val="7030A0"/>
                </a:solidFill>
              </a:rPr>
              <a:t>had drawn </a:t>
            </a:r>
            <a:r>
              <a:rPr lang="en-GB" sz="2000" dirty="0">
                <a:solidFill>
                  <a:srgbClr val="7030A0"/>
                </a:solidFill>
              </a:rPr>
              <a:t>a parallel between Negro and European poetry, and </a:t>
            </a:r>
            <a:r>
              <a:rPr lang="en-GB" sz="2000" dirty="0" smtClean="0">
                <a:solidFill>
                  <a:srgbClr val="7030A0"/>
                </a:solidFill>
              </a:rPr>
              <a:t>a French </a:t>
            </a:r>
            <a:r>
              <a:rPr lang="en-GB" sz="2000" dirty="0">
                <a:solidFill>
                  <a:srgbClr val="7030A0"/>
                </a:solidFill>
              </a:rPr>
              <a:t>acquaintance told </a:t>
            </a:r>
            <a:r>
              <a:rPr lang="en-GB" sz="2000" dirty="0" smtClean="0">
                <a:solidFill>
                  <a:srgbClr val="7030A0"/>
                </a:solidFill>
              </a:rPr>
              <a:t>me enthusiastically</a:t>
            </a:r>
            <a:r>
              <a:rPr lang="en-GB" sz="2000" dirty="0">
                <a:solidFill>
                  <a:srgbClr val="7030A0"/>
                </a:solidFill>
              </a:rPr>
              <a:t>, </a:t>
            </a:r>
            <a:r>
              <a:rPr lang="en-GB" sz="2000" dirty="0" smtClean="0">
                <a:solidFill>
                  <a:srgbClr val="7030A0"/>
                </a:solidFill>
              </a:rPr>
              <a:t>‘At </a:t>
            </a:r>
            <a:r>
              <a:rPr lang="en-GB" sz="2000" dirty="0">
                <a:solidFill>
                  <a:srgbClr val="7030A0"/>
                </a:solidFill>
              </a:rPr>
              <a:t>bottom </a:t>
            </a:r>
            <a:r>
              <a:rPr lang="en-GB" sz="2000" dirty="0" smtClean="0">
                <a:solidFill>
                  <a:srgbClr val="7030A0"/>
                </a:solidFill>
              </a:rPr>
              <a:t>you are </a:t>
            </a:r>
            <a:r>
              <a:rPr lang="en-GB" sz="2000" dirty="0">
                <a:solidFill>
                  <a:srgbClr val="7030A0"/>
                </a:solidFill>
              </a:rPr>
              <a:t>a white man</a:t>
            </a:r>
            <a:r>
              <a:rPr lang="en-GB" sz="2000" dirty="0" smtClean="0">
                <a:solidFill>
                  <a:srgbClr val="7030A0"/>
                </a:solidFill>
              </a:rPr>
              <a:t>.’ </a:t>
            </a:r>
            <a:r>
              <a:rPr lang="en-GB" sz="2000" i="1" dirty="0">
                <a:solidFill>
                  <a:srgbClr val="7030A0"/>
                </a:solidFill>
              </a:rPr>
              <a:t>The fact that I had been able to investigate </a:t>
            </a:r>
            <a:r>
              <a:rPr lang="en-GB" sz="2000" i="1" dirty="0" smtClean="0">
                <a:solidFill>
                  <a:srgbClr val="7030A0"/>
                </a:solidFill>
              </a:rPr>
              <a:t>so interesting </a:t>
            </a:r>
            <a:r>
              <a:rPr lang="en-GB" sz="2000" i="1" dirty="0">
                <a:solidFill>
                  <a:srgbClr val="7030A0"/>
                </a:solidFill>
              </a:rPr>
              <a:t>a problem through the white man’s language gave </a:t>
            </a:r>
            <a:r>
              <a:rPr lang="en-GB" sz="2000" i="1" dirty="0" smtClean="0">
                <a:solidFill>
                  <a:srgbClr val="7030A0"/>
                </a:solidFill>
              </a:rPr>
              <a:t>me honorary </a:t>
            </a:r>
            <a:r>
              <a:rPr lang="en-GB" sz="2000" i="1" dirty="0">
                <a:solidFill>
                  <a:srgbClr val="7030A0"/>
                </a:solidFill>
              </a:rPr>
              <a:t>citizenship</a:t>
            </a:r>
            <a:r>
              <a:rPr lang="en-GB" sz="2000" dirty="0" smtClean="0">
                <a:solidFill>
                  <a:srgbClr val="7030A0"/>
                </a:solidFill>
              </a:rPr>
              <a:t>.”</a:t>
            </a:r>
          </a:p>
        </p:txBody>
      </p:sp>
    </p:spTree>
    <p:extLst>
      <p:ext uri="{BB962C8B-B14F-4D97-AF65-F5344CB8AC3E}">
        <p14:creationId xmlns:p14="http://schemas.microsoft.com/office/powerpoint/2010/main" val="12915202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0"/>
            <a:ext cx="7886586" cy="6151593"/>
          </a:xfrm>
          <a:prstGeom prst="rect">
            <a:avLst/>
          </a:prstGeom>
          <a:noFill/>
        </p:spPr>
        <p:txBody>
          <a:bodyPr wrap="square" lIns="540000" tIns="360000" rIns="540000" bIns="360000" rtlCol="0">
            <a:spAutoFit/>
          </a:bodyPr>
          <a:lstStyle/>
          <a:p>
            <a:pPr algn="ctr"/>
            <a:r>
              <a:rPr lang="en-GB" sz="2400" b="1" dirty="0" smtClean="0">
                <a:solidFill>
                  <a:srgbClr val="7030A0"/>
                </a:solidFill>
                <a:effectLst>
                  <a:outerShdw blurRad="38100" dist="38100" dir="2700000" algn="tl">
                    <a:srgbClr val="000000">
                      <a:alpha val="43137"/>
                    </a:srgbClr>
                  </a:outerShdw>
                </a:effectLst>
              </a:rPr>
              <a:t>Fanon on the Peasantry: Quotes from </a:t>
            </a:r>
            <a:r>
              <a:rPr lang="en-GB" sz="2400" b="1" i="1" dirty="0" smtClean="0">
                <a:solidFill>
                  <a:srgbClr val="7030A0"/>
                </a:solidFill>
                <a:effectLst>
                  <a:outerShdw blurRad="38100" dist="38100" dir="2700000" algn="tl">
                    <a:srgbClr val="000000">
                      <a:alpha val="43137"/>
                    </a:srgbClr>
                  </a:outerShdw>
                </a:effectLst>
              </a:rPr>
              <a:t>The Wretched of the Earth </a:t>
            </a:r>
            <a:r>
              <a:rPr lang="en-GB" sz="2400" b="1" dirty="0" smtClean="0">
                <a:solidFill>
                  <a:srgbClr val="7030A0"/>
                </a:solidFill>
                <a:effectLst>
                  <a:outerShdw blurRad="38100" dist="38100" dir="2700000" algn="tl">
                    <a:srgbClr val="000000">
                      <a:alpha val="43137"/>
                    </a:srgbClr>
                  </a:outerShdw>
                </a:effectLst>
              </a:rPr>
              <a:t>(1961)</a:t>
            </a:r>
            <a:endParaRPr lang="en-GB" sz="2400" b="1" i="1" dirty="0" smtClean="0">
              <a:solidFill>
                <a:srgbClr val="7030A0"/>
              </a:solidFill>
              <a:effectLst>
                <a:outerShdw blurRad="38100" dist="38100" dir="2700000" algn="tl">
                  <a:srgbClr val="000000">
                    <a:alpha val="43137"/>
                  </a:srgbClr>
                </a:outerShdw>
              </a:effectLst>
            </a:endParaRPr>
          </a:p>
          <a:p>
            <a:pPr algn="ctr"/>
            <a:endParaRPr lang="en-GB" sz="1650" b="1" dirty="0" smtClean="0">
              <a:effectLst>
                <a:outerShdw blurRad="38100" dist="38100" dir="2700000" algn="tl">
                  <a:srgbClr val="000000">
                    <a:alpha val="43137"/>
                  </a:srgbClr>
                </a:outerShdw>
              </a:effectLst>
            </a:endParaRPr>
          </a:p>
          <a:p>
            <a:pPr algn="just"/>
            <a:r>
              <a:rPr lang="en-GB" sz="2400" b="1" dirty="0" smtClean="0">
                <a:solidFill>
                  <a:srgbClr val="7030A0"/>
                </a:solidFill>
              </a:rPr>
              <a:t>“</a:t>
            </a:r>
            <a:r>
              <a:rPr lang="en-GB" sz="2400" b="1" dirty="0" smtClean="0">
                <a:solidFill>
                  <a:srgbClr val="FF0000"/>
                </a:solidFill>
              </a:rPr>
              <a:t>In colonial </a:t>
            </a:r>
            <a:r>
              <a:rPr lang="en-GB" sz="2400" b="1" dirty="0">
                <a:solidFill>
                  <a:srgbClr val="FF0000"/>
                </a:solidFill>
              </a:rPr>
              <a:t>countries </a:t>
            </a:r>
            <a:r>
              <a:rPr lang="en-GB" sz="2400" b="1" u="sng" dirty="0">
                <a:solidFill>
                  <a:srgbClr val="FF0000"/>
                </a:solidFill>
                <a:effectLst>
                  <a:outerShdw blurRad="38100" dist="38100" dir="2700000" algn="tl">
                    <a:srgbClr val="000000">
                      <a:alpha val="43137"/>
                    </a:srgbClr>
                  </a:outerShdw>
                </a:effectLst>
              </a:rPr>
              <a:t>only</a:t>
            </a:r>
            <a:r>
              <a:rPr lang="en-GB" sz="2400" b="1" dirty="0">
                <a:solidFill>
                  <a:srgbClr val="FF0000"/>
                </a:solidFill>
              </a:rPr>
              <a:t> the peasantry is revolutionary. </a:t>
            </a:r>
            <a:r>
              <a:rPr lang="en-GB" sz="2400" dirty="0">
                <a:solidFill>
                  <a:srgbClr val="7030A0"/>
                </a:solidFill>
              </a:rPr>
              <a:t>It has nothing to lose and everything to </a:t>
            </a:r>
            <a:r>
              <a:rPr lang="en-GB" sz="2400" dirty="0" smtClean="0">
                <a:solidFill>
                  <a:srgbClr val="7030A0"/>
                </a:solidFill>
              </a:rPr>
              <a:t>gain.</a:t>
            </a:r>
            <a:endParaRPr lang="en-GB" sz="2400" dirty="0" smtClean="0">
              <a:solidFill>
                <a:srgbClr val="7030A0"/>
              </a:solidFill>
            </a:endParaRPr>
          </a:p>
          <a:p>
            <a:pPr algn="just"/>
            <a:r>
              <a:rPr lang="en-GB" sz="2400" dirty="0"/>
              <a:t>	</a:t>
            </a:r>
            <a:r>
              <a:rPr lang="en-GB" sz="2400" dirty="0" smtClean="0">
                <a:solidFill>
                  <a:srgbClr val="7030A0"/>
                </a:solidFill>
              </a:rPr>
              <a:t>“… The </a:t>
            </a:r>
            <a:r>
              <a:rPr lang="en-GB" sz="2400" dirty="0">
                <a:solidFill>
                  <a:srgbClr val="7030A0"/>
                </a:solidFill>
              </a:rPr>
              <a:t>peasants distrust the town dweller. Dressed like a European, speaking </a:t>
            </a:r>
            <a:r>
              <a:rPr lang="en-GB" sz="2400" b="1" i="1" dirty="0">
                <a:solidFill>
                  <a:srgbClr val="FF0000"/>
                </a:solidFill>
              </a:rPr>
              <a:t>his </a:t>
            </a:r>
            <a:r>
              <a:rPr lang="en-GB" sz="2400" b="1" dirty="0">
                <a:solidFill>
                  <a:srgbClr val="FF0000"/>
                </a:solidFill>
              </a:rPr>
              <a:t>language</a:t>
            </a:r>
            <a:r>
              <a:rPr lang="en-GB" sz="2400" dirty="0">
                <a:solidFill>
                  <a:srgbClr val="7030A0"/>
                </a:solidFill>
              </a:rPr>
              <a:t>, working alongside him, sometimes living in his </a:t>
            </a:r>
            <a:r>
              <a:rPr lang="en-GB" sz="2400" dirty="0" err="1">
                <a:solidFill>
                  <a:srgbClr val="7030A0"/>
                </a:solidFill>
              </a:rPr>
              <a:t>neighborhood</a:t>
            </a:r>
            <a:r>
              <a:rPr lang="en-GB" sz="2400" dirty="0">
                <a:solidFill>
                  <a:srgbClr val="7030A0"/>
                </a:solidFill>
              </a:rPr>
              <a:t>, he is considered by the peasant to be a renegade who has given up everything which constitutes the national heritage. The town dweller is a </a:t>
            </a:r>
            <a:r>
              <a:rPr lang="en-GB" sz="2400" dirty="0" smtClean="0">
                <a:solidFill>
                  <a:srgbClr val="7030A0"/>
                </a:solidFill>
              </a:rPr>
              <a:t>‘traitor</a:t>
            </a:r>
            <a:r>
              <a:rPr lang="en-GB" sz="2400" dirty="0">
                <a:solidFill>
                  <a:srgbClr val="7030A0"/>
                </a:solidFill>
              </a:rPr>
              <a:t>, a </a:t>
            </a:r>
            <a:r>
              <a:rPr lang="en-GB" sz="2400" dirty="0" smtClean="0">
                <a:solidFill>
                  <a:srgbClr val="7030A0"/>
                </a:solidFill>
              </a:rPr>
              <a:t>mercenary; </a:t>
            </a:r>
            <a:r>
              <a:rPr lang="en-GB" sz="2400" dirty="0">
                <a:solidFill>
                  <a:srgbClr val="7030A0"/>
                </a:solidFill>
              </a:rPr>
              <a:t>who apparently gets along very well with the occupier and strives to succeed in the context of the colonial </a:t>
            </a:r>
            <a:r>
              <a:rPr lang="en-GB" sz="2400" dirty="0" smtClean="0">
                <a:solidFill>
                  <a:srgbClr val="7030A0"/>
                </a:solidFill>
              </a:rPr>
              <a:t>system</a:t>
            </a:r>
            <a:r>
              <a:rPr lang="en-GB" sz="2400" dirty="0" smtClean="0">
                <a:solidFill>
                  <a:srgbClr val="7030A0"/>
                </a:solidFill>
              </a:rPr>
              <a:t>.”</a:t>
            </a:r>
            <a:endParaRPr lang="en-GB" sz="2400" dirty="0" smtClean="0">
              <a:solidFill>
                <a:srgbClr val="7030A0"/>
              </a:solidFill>
            </a:endParaRP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039"/>
          <a:stretch/>
        </p:blipFill>
        <p:spPr bwMode="auto">
          <a:xfrm>
            <a:off x="7666545" y="187514"/>
            <a:ext cx="1494118" cy="1948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t="12673"/>
          <a:stretch/>
        </p:blipFill>
        <p:spPr bwMode="auto">
          <a:xfrm>
            <a:off x="7666545" y="2136458"/>
            <a:ext cx="1477455" cy="2207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93110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720" y="-13894"/>
            <a:ext cx="9163720" cy="6774841"/>
          </a:xfrm>
          <a:prstGeom prst="rect">
            <a:avLst/>
          </a:prstGeom>
          <a:noFill/>
        </p:spPr>
        <p:txBody>
          <a:bodyPr wrap="square" lIns="540000" tIns="360000" rIns="540000" bIns="360000" rtlCol="0">
            <a:spAutoFit/>
          </a:bodyPr>
          <a:lstStyle/>
          <a:p>
            <a:pPr algn="ctr"/>
            <a:r>
              <a:rPr lang="en-GB" sz="2200" b="1" dirty="0" smtClean="0">
                <a:solidFill>
                  <a:srgbClr val="7030A0"/>
                </a:solidFill>
                <a:effectLst>
                  <a:outerShdw blurRad="38100" dist="38100" dir="2700000" algn="tl">
                    <a:srgbClr val="000000">
                      <a:alpha val="43137"/>
                    </a:srgbClr>
                  </a:outerShdw>
                </a:effectLst>
              </a:rPr>
              <a:t>Fanon on History</a:t>
            </a:r>
            <a:r>
              <a:rPr lang="en-GB" sz="2200" b="1" dirty="0" smtClean="0">
                <a:solidFill>
                  <a:srgbClr val="7030A0"/>
                </a:solidFill>
                <a:effectLst>
                  <a:outerShdw blurRad="38100" dist="38100" dir="2700000" algn="tl">
                    <a:srgbClr val="000000">
                      <a:alpha val="43137"/>
                    </a:srgbClr>
                  </a:outerShdw>
                </a:effectLst>
              </a:rPr>
              <a:t>: Quotes </a:t>
            </a:r>
            <a:r>
              <a:rPr lang="en-GB" sz="2200" b="1" dirty="0" smtClean="0">
                <a:solidFill>
                  <a:srgbClr val="7030A0"/>
                </a:solidFill>
                <a:effectLst>
                  <a:outerShdw blurRad="38100" dist="38100" dir="2700000" algn="tl">
                    <a:srgbClr val="000000">
                      <a:alpha val="43137"/>
                    </a:srgbClr>
                  </a:outerShdw>
                </a:effectLst>
              </a:rPr>
              <a:t>from </a:t>
            </a:r>
            <a:r>
              <a:rPr lang="en-GB" sz="2200" b="1" i="1" dirty="0" smtClean="0">
                <a:solidFill>
                  <a:srgbClr val="7030A0"/>
                </a:solidFill>
                <a:effectLst>
                  <a:outerShdw blurRad="38100" dist="38100" dir="2700000" algn="tl">
                    <a:srgbClr val="000000">
                      <a:alpha val="43137"/>
                    </a:srgbClr>
                  </a:outerShdw>
                </a:effectLst>
              </a:rPr>
              <a:t>The Wretched of the Earth </a:t>
            </a:r>
            <a:r>
              <a:rPr lang="en-GB" sz="2200" b="1" dirty="0" smtClean="0">
                <a:solidFill>
                  <a:srgbClr val="7030A0"/>
                </a:solidFill>
                <a:effectLst>
                  <a:outerShdw blurRad="38100" dist="38100" dir="2700000" algn="tl">
                    <a:srgbClr val="000000">
                      <a:alpha val="43137"/>
                    </a:srgbClr>
                  </a:outerShdw>
                </a:effectLst>
              </a:rPr>
              <a:t>(1961)</a:t>
            </a:r>
          </a:p>
          <a:p>
            <a:pPr algn="ctr"/>
            <a:endParaRPr lang="en-GB" sz="1500" b="1" dirty="0" smtClean="0">
              <a:effectLst>
                <a:outerShdw blurRad="38100" dist="38100" dir="2700000" algn="tl">
                  <a:srgbClr val="000000">
                    <a:alpha val="43137"/>
                  </a:srgbClr>
                </a:outerShdw>
              </a:effectLst>
            </a:endParaRPr>
          </a:p>
          <a:p>
            <a:pPr algn="just"/>
            <a:r>
              <a:rPr lang="en-GB" sz="2400" dirty="0" smtClean="0">
                <a:solidFill>
                  <a:srgbClr val="7030A0"/>
                </a:solidFill>
              </a:rPr>
              <a:t>“ </a:t>
            </a:r>
            <a:r>
              <a:rPr lang="en-GB" sz="2200" dirty="0" smtClean="0">
                <a:solidFill>
                  <a:srgbClr val="7030A0"/>
                </a:solidFill>
              </a:rPr>
              <a:t>… </a:t>
            </a:r>
            <a:r>
              <a:rPr lang="en-GB" sz="2200" b="1" dirty="0" smtClean="0">
                <a:solidFill>
                  <a:srgbClr val="FF0000"/>
                </a:solidFill>
                <a:effectLst>
                  <a:outerShdw blurRad="38100" dist="38100" dir="2700000" algn="tl">
                    <a:srgbClr val="000000">
                      <a:alpha val="43137"/>
                    </a:srgbClr>
                  </a:outerShdw>
                </a:effectLst>
              </a:rPr>
              <a:t>Reclaiming the past </a:t>
            </a:r>
            <a:r>
              <a:rPr lang="en-GB" sz="2200" dirty="0" smtClean="0">
                <a:solidFill>
                  <a:srgbClr val="7030A0"/>
                </a:solidFill>
              </a:rPr>
              <a:t>does not only rehabilitate or justify the promise of a national culture. </a:t>
            </a:r>
            <a:r>
              <a:rPr lang="en-GB" sz="2200" b="1" dirty="0" smtClean="0">
                <a:solidFill>
                  <a:srgbClr val="7030A0"/>
                </a:solidFill>
              </a:rPr>
              <a:t>It triggers a change of fundamental importance in the </a:t>
            </a:r>
            <a:r>
              <a:rPr lang="en-GB" sz="2200" b="1" dirty="0" err="1" smtClean="0">
                <a:solidFill>
                  <a:srgbClr val="7030A0"/>
                </a:solidFill>
              </a:rPr>
              <a:t>colonized’s</a:t>
            </a:r>
            <a:r>
              <a:rPr lang="en-GB" sz="2200" b="1" dirty="0" smtClean="0">
                <a:solidFill>
                  <a:srgbClr val="7030A0"/>
                </a:solidFill>
              </a:rPr>
              <a:t> psycho-affective equilibrium</a:t>
            </a:r>
            <a:r>
              <a:rPr lang="en-GB" sz="2200" dirty="0" smtClean="0">
                <a:solidFill>
                  <a:srgbClr val="7030A0"/>
                </a:solidFill>
              </a:rPr>
              <a:t>. </a:t>
            </a:r>
            <a:r>
              <a:rPr lang="en-GB" sz="2200" b="1" dirty="0" smtClean="0">
                <a:solidFill>
                  <a:srgbClr val="7030A0"/>
                </a:solidFill>
              </a:rPr>
              <a:t>Colonialism is not content merely to impose its law on the colonized country’s present and future … </a:t>
            </a:r>
            <a:r>
              <a:rPr lang="en-GB" sz="2200" b="1" dirty="0" smtClean="0">
                <a:solidFill>
                  <a:srgbClr val="FF0000"/>
                </a:solidFill>
                <a:effectLst>
                  <a:outerShdw blurRad="38100" dist="38100" dir="2700000" algn="tl">
                    <a:srgbClr val="000000">
                      <a:alpha val="43137"/>
                    </a:srgbClr>
                  </a:outerShdw>
                </a:effectLst>
              </a:rPr>
              <a:t>With a kind perverted logic, it turns its attention to the past of the colonized people and distorts it, disfigures it, and destroys it</a:t>
            </a:r>
            <a:r>
              <a:rPr lang="en-GB" sz="2200" b="1" dirty="0" smtClean="0"/>
              <a:t>. </a:t>
            </a:r>
            <a:r>
              <a:rPr lang="en-GB" sz="2200" dirty="0" smtClean="0"/>
              <a:t>” </a:t>
            </a:r>
          </a:p>
          <a:p>
            <a:pPr algn="just"/>
            <a:endParaRPr lang="en-GB" sz="2200" b="1" dirty="0" smtClean="0">
              <a:effectLst>
                <a:outerShdw blurRad="38100" dist="38100" dir="2700000" algn="tl">
                  <a:srgbClr val="000000">
                    <a:alpha val="43137"/>
                  </a:srgbClr>
                </a:outerShdw>
              </a:effectLst>
            </a:endParaRPr>
          </a:p>
          <a:p>
            <a:pPr algn="just"/>
            <a:r>
              <a:rPr lang="en-GB" sz="2200" dirty="0" smtClean="0">
                <a:solidFill>
                  <a:srgbClr val="7030A0"/>
                </a:solidFill>
              </a:rPr>
              <a:t>“The Third World must start </a:t>
            </a:r>
            <a:r>
              <a:rPr lang="en-GB" sz="2200" b="1" dirty="0" smtClean="0">
                <a:solidFill>
                  <a:srgbClr val="FF0000"/>
                </a:solidFill>
                <a:effectLst>
                  <a:outerShdw blurRad="38100" dist="38100" dir="2700000" algn="tl">
                    <a:srgbClr val="000000">
                      <a:alpha val="43137"/>
                    </a:srgbClr>
                  </a:outerShdw>
                </a:effectLst>
              </a:rPr>
              <a:t>a new history </a:t>
            </a:r>
            <a:r>
              <a:rPr lang="en-GB" sz="2200" dirty="0" smtClean="0">
                <a:solidFill>
                  <a:srgbClr val="7030A0"/>
                </a:solidFill>
              </a:rPr>
              <a:t>of man which takes account of not only the occasional prodigious theses maintained by Europe but also its crimes, the most heinous of which have been committed at the very heart of man, the pathological dismembering of his functions and the erosion of his unity</a:t>
            </a:r>
            <a:r>
              <a:rPr lang="en-GB" sz="2200" dirty="0">
                <a:solidFill>
                  <a:srgbClr val="7030A0"/>
                </a:solidFill>
              </a:rPr>
              <a:t> </a:t>
            </a:r>
            <a:r>
              <a:rPr lang="en-GB" sz="2200" dirty="0" smtClean="0">
                <a:solidFill>
                  <a:srgbClr val="7030A0"/>
                </a:solidFill>
              </a:rPr>
              <a:t>… the fracture, stratification [and] bloody tensions fed by class, and finally, the racial hatred, slavery, exploitation and, above all, the bloodless genocide whereby one and a half billion men have been written off.”</a:t>
            </a:r>
            <a:endParaRPr lang="en-GB" sz="2400" b="1" dirty="0">
              <a:solidFill>
                <a:srgbClr val="7030A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46894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720" y="-13894"/>
            <a:ext cx="7394961" cy="6713285"/>
          </a:xfrm>
          <a:prstGeom prst="rect">
            <a:avLst/>
          </a:prstGeom>
          <a:noFill/>
        </p:spPr>
        <p:txBody>
          <a:bodyPr wrap="square" lIns="540000" tIns="360000" rIns="540000" bIns="360000" rtlCol="0">
            <a:spAutoFit/>
          </a:bodyPr>
          <a:lstStyle/>
          <a:p>
            <a:pPr algn="ctr"/>
            <a:r>
              <a:rPr lang="en-GB" sz="2200" b="1" i="1" dirty="0" smtClean="0">
                <a:solidFill>
                  <a:srgbClr val="7030A0"/>
                </a:solidFill>
                <a:effectLst>
                  <a:outerShdw blurRad="38100" dist="38100" dir="2700000" algn="tl">
                    <a:srgbClr val="000000">
                      <a:alpha val="43137"/>
                    </a:srgbClr>
                  </a:outerShdw>
                </a:effectLst>
              </a:rPr>
              <a:t>Orientalism: </a:t>
            </a:r>
            <a:r>
              <a:rPr lang="en-GB" sz="2200" b="1" dirty="0" smtClean="0">
                <a:solidFill>
                  <a:srgbClr val="7030A0"/>
                </a:solidFill>
                <a:effectLst>
                  <a:outerShdw blurRad="38100" dist="38100" dir="2700000" algn="tl">
                    <a:srgbClr val="000000">
                      <a:alpha val="43137"/>
                    </a:srgbClr>
                  </a:outerShdw>
                </a:effectLst>
              </a:rPr>
              <a:t>Edward Said (1935 –2003)</a:t>
            </a:r>
          </a:p>
          <a:p>
            <a:pPr algn="just"/>
            <a:endParaRPr lang="en-GB" sz="1500" b="1" dirty="0" smtClean="0">
              <a:solidFill>
                <a:srgbClr val="7030A0"/>
              </a:solidFill>
              <a:effectLst>
                <a:outerShdw blurRad="38100" dist="38100" dir="2700000" algn="tl">
                  <a:srgbClr val="000000">
                    <a:alpha val="43137"/>
                  </a:srgbClr>
                </a:outerShdw>
              </a:effectLst>
            </a:endParaRPr>
          </a:p>
          <a:p>
            <a:pPr marL="285750" indent="-285750" algn="just">
              <a:buFont typeface="Arial" panose="020B0604020202020204" pitchFamily="34" charset="0"/>
              <a:buChar char="•"/>
            </a:pPr>
            <a:r>
              <a:rPr lang="en-GB" sz="2200" dirty="0" smtClean="0">
                <a:solidFill>
                  <a:srgbClr val="7030A0"/>
                </a:solidFill>
              </a:rPr>
              <a:t>b. Jerusalem, in Palestine – a British Mandate; son of a Palestinian who had served in US Army in WWI and Palestinian-Lebanese mother</a:t>
            </a:r>
          </a:p>
          <a:p>
            <a:pPr marL="285750" indent="-285750" algn="just">
              <a:buFont typeface="Arial" panose="020B0604020202020204" pitchFamily="34" charset="0"/>
              <a:buChar char="•"/>
            </a:pPr>
            <a:r>
              <a:rPr lang="en-GB" sz="2200" dirty="0" smtClean="0">
                <a:solidFill>
                  <a:srgbClr val="7030A0"/>
                </a:solidFill>
              </a:rPr>
              <a:t>Childhood divided between Palestine and Egypt (itself a British protectorate); fluent in Arabic (his native tongue) and English</a:t>
            </a:r>
          </a:p>
          <a:p>
            <a:pPr marL="285750" indent="-285750" algn="just">
              <a:buFont typeface="Arial" panose="020B0604020202020204" pitchFamily="34" charset="0"/>
              <a:buChar char="•"/>
            </a:pPr>
            <a:r>
              <a:rPr lang="en-GB" sz="2200" dirty="0" smtClean="0">
                <a:solidFill>
                  <a:srgbClr val="7030A0"/>
                </a:solidFill>
              </a:rPr>
              <a:t>Educated at elite Victoria College, Cairo, as recalled in his essay ‘Between Worlds’ (</a:t>
            </a:r>
            <a:r>
              <a:rPr lang="en-GB" sz="2200" i="1" dirty="0" smtClean="0">
                <a:solidFill>
                  <a:srgbClr val="7030A0"/>
                </a:solidFill>
              </a:rPr>
              <a:t>Reflections on Exile</a:t>
            </a:r>
            <a:r>
              <a:rPr lang="en-GB" sz="2200" dirty="0" smtClean="0">
                <a:solidFill>
                  <a:srgbClr val="7030A0"/>
                </a:solidFill>
              </a:rPr>
              <a:t>, 2000) [see next slide]</a:t>
            </a:r>
            <a:endParaRPr lang="en-GB" sz="2200" dirty="0">
              <a:solidFill>
                <a:srgbClr val="7030A0"/>
              </a:solidFill>
            </a:endParaRPr>
          </a:p>
          <a:p>
            <a:pPr marL="285750" indent="-285750" algn="just">
              <a:buFont typeface="Arial" panose="020B0604020202020204" pitchFamily="34" charset="0"/>
              <a:buChar char="•"/>
            </a:pPr>
            <a:r>
              <a:rPr lang="en-GB" sz="2200" dirty="0" smtClean="0">
                <a:solidFill>
                  <a:srgbClr val="7030A0"/>
                </a:solidFill>
              </a:rPr>
              <a:t>Moved to boarding school in Massachusetts, 1951; obtained BA from Princeton, 1957, then an </a:t>
            </a:r>
            <a:r>
              <a:rPr lang="en-GB" sz="2200" dirty="0" smtClean="0">
                <a:solidFill>
                  <a:srgbClr val="7030A0"/>
                </a:solidFill>
              </a:rPr>
              <a:t>MA (</a:t>
            </a:r>
            <a:r>
              <a:rPr lang="en-GB" sz="2200" dirty="0" smtClean="0">
                <a:solidFill>
                  <a:srgbClr val="7030A0"/>
                </a:solidFill>
              </a:rPr>
              <a:t>1960</a:t>
            </a:r>
            <a:r>
              <a:rPr lang="en-GB" sz="2200" dirty="0" smtClean="0">
                <a:solidFill>
                  <a:srgbClr val="7030A0"/>
                </a:solidFill>
              </a:rPr>
              <a:t>) and </a:t>
            </a:r>
            <a:r>
              <a:rPr lang="en-GB" sz="2200" dirty="0" smtClean="0">
                <a:solidFill>
                  <a:srgbClr val="7030A0"/>
                </a:solidFill>
              </a:rPr>
              <a:t>a PhD in English Literature (1964) at Harvard</a:t>
            </a:r>
          </a:p>
          <a:p>
            <a:pPr marL="285750" indent="-285750" algn="just">
              <a:buFont typeface="Arial" panose="020B0604020202020204" pitchFamily="34" charset="0"/>
              <a:buChar char="•"/>
            </a:pPr>
            <a:r>
              <a:rPr lang="en-GB" sz="2200" dirty="0" smtClean="0">
                <a:solidFill>
                  <a:srgbClr val="7030A0"/>
                </a:solidFill>
              </a:rPr>
              <a:t>Taught at Columbia University, New York from 1963; later also worked at Harvard, Stanford, Johns Hopkins and Yale</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1813" y="2977468"/>
            <a:ext cx="1768759" cy="2745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descr="Edward Sai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5241" y="704285"/>
            <a:ext cx="1768759" cy="2273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4699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720" y="-13894"/>
            <a:ext cx="7394961" cy="7467338"/>
          </a:xfrm>
          <a:prstGeom prst="rect">
            <a:avLst/>
          </a:prstGeom>
          <a:noFill/>
        </p:spPr>
        <p:txBody>
          <a:bodyPr wrap="square" lIns="540000" tIns="360000" rIns="540000" bIns="360000" rtlCol="0">
            <a:spAutoFit/>
          </a:bodyPr>
          <a:lstStyle/>
          <a:p>
            <a:pPr algn="ctr"/>
            <a:r>
              <a:rPr lang="en-GB" sz="2200" b="1" i="1" dirty="0" smtClean="0">
                <a:solidFill>
                  <a:srgbClr val="7030A0"/>
                </a:solidFill>
                <a:effectLst>
                  <a:outerShdw blurRad="38100" dist="38100" dir="2700000" algn="tl">
                    <a:srgbClr val="000000">
                      <a:alpha val="43137"/>
                    </a:srgbClr>
                  </a:outerShdw>
                </a:effectLst>
              </a:rPr>
              <a:t>Orientalism: </a:t>
            </a:r>
            <a:r>
              <a:rPr lang="en-GB" sz="2200" b="1" dirty="0" smtClean="0">
                <a:solidFill>
                  <a:srgbClr val="7030A0"/>
                </a:solidFill>
                <a:effectLst>
                  <a:outerShdw blurRad="38100" dist="38100" dir="2700000" algn="tl">
                    <a:srgbClr val="000000">
                      <a:alpha val="43137"/>
                    </a:srgbClr>
                  </a:outerShdw>
                </a:effectLst>
              </a:rPr>
              <a:t>Edward Said (1935 –2003)</a:t>
            </a:r>
          </a:p>
          <a:p>
            <a:pPr marL="285750" indent="-285750" algn="just">
              <a:buFont typeface="Arial" panose="020B0604020202020204" pitchFamily="34" charset="0"/>
              <a:buChar char="•"/>
            </a:pPr>
            <a:endParaRPr lang="en-GB" sz="2200" dirty="0" smtClean="0">
              <a:solidFill>
                <a:srgbClr val="7030A0"/>
              </a:solidFill>
            </a:endParaRPr>
          </a:p>
          <a:p>
            <a:pPr algn="just"/>
            <a:r>
              <a:rPr lang="en-GB" sz="2200" dirty="0" smtClean="0">
                <a:solidFill>
                  <a:srgbClr val="7030A0"/>
                </a:solidFill>
              </a:rPr>
              <a:t>“The moment one became a student at VC, one was given the student handbook, a series of regulations governing every aspect of school life … The school’s first rule, emblazoned on the opening page of the handbook, read: ‘</a:t>
            </a:r>
            <a:r>
              <a:rPr lang="en-GB" sz="2200" b="1" dirty="0" smtClean="0">
                <a:solidFill>
                  <a:srgbClr val="FF0000"/>
                </a:solidFill>
              </a:rPr>
              <a:t>English is the language of the school; students caught speaking any other language will be punished</a:t>
            </a:r>
            <a:r>
              <a:rPr lang="en-GB" sz="2200" dirty="0" smtClean="0">
                <a:solidFill>
                  <a:srgbClr val="7030A0"/>
                </a:solidFill>
              </a:rPr>
              <a:t>.’ Yet, there were no native speakers of English among the students. Whereas the masters were all British, we were a motley crew of Arabs of various kinds, Armenians, Greeks, Italians, Jews, and Turks, each of whom had a native language that the school had explicitly outlawed. Yet all, or nearly all, of us spoke Arabic and so we were able to take refuge in a common language, in defiance of what we perceived as an unjust colonial stricture.”</a:t>
            </a:r>
          </a:p>
          <a:p>
            <a:pPr marL="342900" indent="-342900" algn="r">
              <a:buFontTx/>
              <a:buChar char="-"/>
            </a:pPr>
            <a:r>
              <a:rPr lang="en-GB" sz="2200" dirty="0" smtClean="0">
                <a:solidFill>
                  <a:srgbClr val="7030A0"/>
                </a:solidFill>
                <a:effectLst>
                  <a:outerShdw blurRad="38100" dist="38100" dir="2700000" algn="tl">
                    <a:srgbClr val="000000">
                      <a:alpha val="43137"/>
                    </a:srgbClr>
                  </a:outerShdw>
                </a:effectLst>
              </a:rPr>
              <a:t>Said, </a:t>
            </a:r>
            <a:r>
              <a:rPr lang="en-GB" sz="2200" dirty="0" smtClean="0">
                <a:solidFill>
                  <a:srgbClr val="7030A0"/>
                </a:solidFill>
              </a:rPr>
              <a:t>‘Between Worlds,’ </a:t>
            </a:r>
            <a:r>
              <a:rPr lang="en-GB" sz="2200" i="1" dirty="0" smtClean="0">
                <a:solidFill>
                  <a:srgbClr val="7030A0"/>
                </a:solidFill>
              </a:rPr>
              <a:t>Reflections on Exile</a:t>
            </a:r>
            <a:r>
              <a:rPr lang="en-GB" sz="2200" dirty="0">
                <a:solidFill>
                  <a:srgbClr val="7030A0"/>
                </a:solidFill>
              </a:rPr>
              <a:t> </a:t>
            </a:r>
            <a:r>
              <a:rPr lang="en-GB" sz="2200" dirty="0" smtClean="0">
                <a:solidFill>
                  <a:srgbClr val="7030A0"/>
                </a:solidFill>
              </a:rPr>
              <a:t>(2000) </a:t>
            </a:r>
          </a:p>
          <a:p>
            <a:pPr marL="342900" indent="-342900" algn="just">
              <a:buFontTx/>
              <a:buChar char="-"/>
            </a:pPr>
            <a:endParaRPr lang="en-GB" sz="2200" dirty="0" smtClean="0"/>
          </a:p>
          <a:p>
            <a:pPr algn="just"/>
            <a:endParaRPr lang="en-GB" sz="2200"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5240" y="3009181"/>
            <a:ext cx="1768759" cy="2745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descr="Edward Sai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5241" y="704285"/>
            <a:ext cx="1768759" cy="2273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4849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720" y="-27384"/>
            <a:ext cx="7555056" cy="4912793"/>
          </a:xfrm>
          <a:prstGeom prst="rect">
            <a:avLst/>
          </a:prstGeom>
          <a:noFill/>
        </p:spPr>
        <p:txBody>
          <a:bodyPr wrap="square" lIns="540000" tIns="360000" rIns="540000" bIns="360000" rtlCol="0">
            <a:spAutoFit/>
          </a:bodyPr>
          <a:lstStyle/>
          <a:p>
            <a:pPr algn="ctr"/>
            <a:r>
              <a:rPr lang="en-GB" sz="2200" b="1" i="1" dirty="0" smtClean="0">
                <a:solidFill>
                  <a:srgbClr val="7030A0"/>
                </a:solidFill>
                <a:effectLst>
                  <a:outerShdw blurRad="38100" dist="38100" dir="2700000" algn="tl">
                    <a:srgbClr val="000000">
                      <a:alpha val="43137"/>
                    </a:srgbClr>
                  </a:outerShdw>
                </a:effectLst>
              </a:rPr>
              <a:t>Orientalism </a:t>
            </a:r>
            <a:r>
              <a:rPr lang="en-GB" sz="2200" b="1" dirty="0" smtClean="0">
                <a:solidFill>
                  <a:srgbClr val="7030A0"/>
                </a:solidFill>
                <a:effectLst>
                  <a:outerShdw blurRad="38100" dist="38100" dir="2700000" algn="tl">
                    <a:srgbClr val="000000">
                      <a:alpha val="43137"/>
                    </a:srgbClr>
                  </a:outerShdw>
                </a:effectLst>
              </a:rPr>
              <a:t>(1978)</a:t>
            </a:r>
            <a:endParaRPr lang="en-GB" sz="2200" b="1" i="1" dirty="0" smtClean="0">
              <a:solidFill>
                <a:srgbClr val="7030A0"/>
              </a:solidFill>
              <a:effectLst>
                <a:outerShdw blurRad="38100" dist="38100" dir="2700000" algn="tl">
                  <a:srgbClr val="000000">
                    <a:alpha val="43137"/>
                  </a:srgbClr>
                </a:outerShdw>
              </a:effectLst>
            </a:endParaRPr>
          </a:p>
          <a:p>
            <a:pPr marL="285750" indent="-285750" algn="just">
              <a:buFont typeface="Arial" panose="020B0604020202020204" pitchFamily="34" charset="0"/>
              <a:buChar char="•"/>
            </a:pPr>
            <a:endParaRPr lang="en-GB" sz="1000" dirty="0" smtClean="0">
              <a:solidFill>
                <a:srgbClr val="7030A0"/>
              </a:solidFill>
            </a:endParaRPr>
          </a:p>
          <a:p>
            <a:pPr marL="285750" indent="-285750" algn="just">
              <a:buFont typeface="Arial" panose="020B0604020202020204" pitchFamily="34" charset="0"/>
              <a:buChar char="•"/>
            </a:pPr>
            <a:r>
              <a:rPr lang="en-GB" sz="2000" dirty="0" smtClean="0">
                <a:solidFill>
                  <a:srgbClr val="7030A0"/>
                </a:solidFill>
              </a:rPr>
              <a:t>A study of the historic relationship between Europe and ‘the Orient’ – for Said, the Middle East, Asia and North Africa – focussing especially on 19</a:t>
            </a:r>
            <a:r>
              <a:rPr lang="en-GB" sz="2000" baseline="30000" dirty="0" smtClean="0">
                <a:solidFill>
                  <a:srgbClr val="7030A0"/>
                </a:solidFill>
              </a:rPr>
              <a:t>th</a:t>
            </a:r>
            <a:r>
              <a:rPr lang="en-GB" sz="2000" dirty="0" smtClean="0">
                <a:solidFill>
                  <a:srgbClr val="7030A0"/>
                </a:solidFill>
              </a:rPr>
              <a:t> and 20</a:t>
            </a:r>
            <a:r>
              <a:rPr lang="en-GB" sz="2000" baseline="30000" dirty="0" smtClean="0">
                <a:solidFill>
                  <a:srgbClr val="7030A0"/>
                </a:solidFill>
              </a:rPr>
              <a:t>th</a:t>
            </a:r>
            <a:r>
              <a:rPr lang="en-GB" sz="2000" dirty="0" smtClean="0">
                <a:solidFill>
                  <a:srgbClr val="7030A0"/>
                </a:solidFill>
              </a:rPr>
              <a:t> centuries</a:t>
            </a:r>
          </a:p>
          <a:p>
            <a:pPr marL="285750" indent="-285750" algn="just">
              <a:buFont typeface="Arial" panose="020B0604020202020204" pitchFamily="34" charset="0"/>
              <a:buChar char="•"/>
            </a:pPr>
            <a:endParaRPr lang="en-GB" sz="2000" dirty="0" smtClean="0">
              <a:solidFill>
                <a:srgbClr val="7030A0"/>
              </a:solidFill>
            </a:endParaRPr>
          </a:p>
          <a:p>
            <a:pPr marL="285750" indent="-285750" algn="just">
              <a:buFont typeface="Arial" panose="020B0604020202020204" pitchFamily="34" charset="0"/>
              <a:buChar char="•"/>
            </a:pPr>
            <a:r>
              <a:rPr lang="en-GB" sz="2000" i="1" dirty="0" smtClean="0">
                <a:solidFill>
                  <a:srgbClr val="7030A0"/>
                </a:solidFill>
              </a:rPr>
              <a:t>Orientalism </a:t>
            </a:r>
            <a:r>
              <a:rPr lang="en-GB" sz="2000" dirty="0" smtClean="0">
                <a:solidFill>
                  <a:srgbClr val="7030A0"/>
                </a:solidFill>
              </a:rPr>
              <a:t>took the name of a school of painting which romanticised (and sensationalised) the cultures of the Near East; ditto, ‘Orientalism’ was (is) a specialised field of academic study (as </a:t>
            </a:r>
            <a:r>
              <a:rPr lang="en-GB" sz="2000" dirty="0" smtClean="0">
                <a:solidFill>
                  <a:srgbClr val="7030A0"/>
                </a:solidFill>
              </a:rPr>
              <a:t>in the </a:t>
            </a:r>
            <a:r>
              <a:rPr lang="en-GB" sz="2000" dirty="0" smtClean="0">
                <a:solidFill>
                  <a:srgbClr val="7030A0"/>
                </a:solidFill>
              </a:rPr>
              <a:t>School of Oriental and African Studies [</a:t>
            </a:r>
            <a:r>
              <a:rPr lang="en-GB" sz="2000" dirty="0" smtClean="0">
                <a:solidFill>
                  <a:srgbClr val="7030A0"/>
                </a:solidFill>
                <a:hlinkClick r:id="rId3"/>
              </a:rPr>
              <a:t>SOAS</a:t>
            </a:r>
            <a:r>
              <a:rPr lang="en-GB" sz="2000" dirty="0" smtClean="0">
                <a:solidFill>
                  <a:srgbClr val="7030A0"/>
                </a:solidFill>
              </a:rPr>
              <a:t>], University of London) </a:t>
            </a:r>
          </a:p>
          <a:p>
            <a:pPr algn="just"/>
            <a:endParaRPr lang="en-GB" sz="1400" dirty="0" smtClean="0"/>
          </a:p>
          <a:p>
            <a:pPr marL="285750" indent="-285750" algn="just">
              <a:buFont typeface="Arial" panose="020B0604020202020204" pitchFamily="34" charset="0"/>
              <a:buChar char="•"/>
            </a:pPr>
            <a:endParaRPr lang="en-GB" dirty="0" smtClean="0"/>
          </a:p>
          <a:p>
            <a:pPr algn="just"/>
            <a:endParaRPr lang="en-GB" dirty="0" smtClean="0"/>
          </a:p>
        </p:txBody>
      </p:sp>
      <p:pic>
        <p:nvPicPr>
          <p:cNvPr id="11269" name="Picture 5" descr="Edward Sai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336" y="404664"/>
            <a:ext cx="1671860" cy="214865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20" y="3883604"/>
            <a:ext cx="2461772" cy="29541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74828" y="3883604"/>
            <a:ext cx="4281934" cy="2940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80919" y="3681738"/>
            <a:ext cx="2326277" cy="3142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814242" y="2757220"/>
            <a:ext cx="2333283" cy="523220"/>
          </a:xfrm>
          <a:prstGeom prst="rect">
            <a:avLst/>
          </a:prstGeom>
        </p:spPr>
        <p:txBody>
          <a:bodyPr wrap="square">
            <a:spAutoFit/>
          </a:bodyPr>
          <a:lstStyle/>
          <a:p>
            <a:pPr algn="r"/>
            <a:r>
              <a:rPr lang="en-GB" sz="1400" dirty="0">
                <a:solidFill>
                  <a:srgbClr val="7030A0"/>
                </a:solidFill>
              </a:rPr>
              <a:t>Orientalist paintings </a:t>
            </a:r>
          </a:p>
          <a:p>
            <a:pPr algn="r"/>
            <a:r>
              <a:rPr lang="en-GB" sz="1400" dirty="0">
                <a:solidFill>
                  <a:srgbClr val="7030A0"/>
                </a:solidFill>
              </a:rPr>
              <a:t>by Jean-Léon </a:t>
            </a:r>
            <a:r>
              <a:rPr lang="en-GB" sz="1400" dirty="0" err="1">
                <a:solidFill>
                  <a:srgbClr val="7030A0"/>
                </a:solidFill>
              </a:rPr>
              <a:t>Gérôme</a:t>
            </a:r>
            <a:endParaRPr lang="en-GB" sz="1400" dirty="0">
              <a:solidFill>
                <a:srgbClr val="7030A0"/>
              </a:solidFill>
            </a:endParaRPr>
          </a:p>
        </p:txBody>
      </p:sp>
    </p:spTree>
    <p:extLst>
      <p:ext uri="{BB962C8B-B14F-4D97-AF65-F5344CB8AC3E}">
        <p14:creationId xmlns:p14="http://schemas.microsoft.com/office/powerpoint/2010/main" val="7384551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9720" y="-27384"/>
            <a:ext cx="9163720" cy="6805618"/>
          </a:xfrm>
          <a:prstGeom prst="rect">
            <a:avLst/>
          </a:prstGeom>
          <a:noFill/>
        </p:spPr>
        <p:txBody>
          <a:bodyPr wrap="square" lIns="540000" tIns="360000" rIns="540000" bIns="360000" rtlCol="0">
            <a:spAutoFit/>
          </a:bodyPr>
          <a:lstStyle/>
          <a:p>
            <a:pPr algn="ctr"/>
            <a:r>
              <a:rPr lang="en-GB" sz="2200" b="1" i="1" dirty="0" smtClean="0">
                <a:solidFill>
                  <a:srgbClr val="7030A0"/>
                </a:solidFill>
                <a:effectLst>
                  <a:outerShdw blurRad="38100" dist="38100" dir="2700000" algn="tl">
                    <a:srgbClr val="000000">
                      <a:alpha val="43137"/>
                    </a:srgbClr>
                  </a:outerShdw>
                </a:effectLst>
              </a:rPr>
              <a:t>Orientalism </a:t>
            </a:r>
            <a:r>
              <a:rPr lang="en-GB" sz="2200" b="1" dirty="0" smtClean="0">
                <a:solidFill>
                  <a:srgbClr val="7030A0"/>
                </a:solidFill>
                <a:effectLst>
                  <a:outerShdw blurRad="38100" dist="38100" dir="2700000" algn="tl">
                    <a:srgbClr val="000000">
                      <a:alpha val="43137"/>
                    </a:srgbClr>
                  </a:outerShdw>
                </a:effectLst>
              </a:rPr>
              <a:t>(1978)</a:t>
            </a:r>
            <a:endParaRPr lang="en-GB" sz="2200" b="1" i="1" dirty="0" smtClean="0">
              <a:solidFill>
                <a:srgbClr val="7030A0"/>
              </a:solidFill>
              <a:effectLst>
                <a:outerShdw blurRad="38100" dist="38100" dir="2700000" algn="tl">
                  <a:srgbClr val="000000">
                    <a:alpha val="43137"/>
                  </a:srgbClr>
                </a:outerShdw>
              </a:effectLst>
            </a:endParaRPr>
          </a:p>
          <a:p>
            <a:endParaRPr lang="en-GB" sz="2200" dirty="0" smtClean="0">
              <a:solidFill>
                <a:srgbClr val="7030A0"/>
              </a:solidFill>
            </a:endParaRPr>
          </a:p>
          <a:p>
            <a:pPr algn="just"/>
            <a:r>
              <a:rPr lang="en-GB" sz="2700" dirty="0" smtClean="0">
                <a:solidFill>
                  <a:srgbClr val="7030A0"/>
                </a:solidFill>
              </a:rPr>
              <a:t>“One ought never assume that Orientalism is nothing more an a structure of lies or of myths … any system of ideas that can remain unchanged </a:t>
            </a:r>
            <a:r>
              <a:rPr lang="en-GB" sz="2700" dirty="0" smtClean="0">
                <a:solidFill>
                  <a:srgbClr val="7030A0"/>
                </a:solidFill>
              </a:rPr>
              <a:t>as </a:t>
            </a:r>
            <a:r>
              <a:rPr lang="en-GB" sz="2700" dirty="0" smtClean="0">
                <a:solidFill>
                  <a:srgbClr val="FF0000"/>
                </a:solidFill>
              </a:rPr>
              <a:t>teachable wisdom</a:t>
            </a:r>
            <a:r>
              <a:rPr lang="en-GB" sz="2700" dirty="0" smtClean="0">
                <a:solidFill>
                  <a:srgbClr val="FFFF00"/>
                </a:solidFill>
              </a:rPr>
              <a:t> </a:t>
            </a:r>
            <a:r>
              <a:rPr lang="en-GB" sz="2700" dirty="0" smtClean="0">
                <a:solidFill>
                  <a:srgbClr val="7030A0"/>
                </a:solidFill>
              </a:rPr>
              <a:t>(in academies, books, congresses, </a:t>
            </a:r>
            <a:r>
              <a:rPr lang="en-GB" sz="2700" b="1" dirty="0" smtClean="0">
                <a:solidFill>
                  <a:srgbClr val="0070C0"/>
                </a:solidFill>
              </a:rPr>
              <a:t>universities</a:t>
            </a:r>
            <a:r>
              <a:rPr lang="en-GB" sz="2700" b="1" dirty="0" smtClean="0">
                <a:solidFill>
                  <a:srgbClr val="0070C0"/>
                </a:solidFill>
              </a:rPr>
              <a:t>,</a:t>
            </a:r>
            <a:r>
              <a:rPr lang="en-GB" sz="2700" dirty="0" smtClean="0"/>
              <a:t> </a:t>
            </a:r>
            <a:r>
              <a:rPr lang="en-GB" sz="2700" dirty="0" smtClean="0">
                <a:solidFill>
                  <a:srgbClr val="7030A0"/>
                </a:solidFill>
              </a:rPr>
              <a:t>foreign-service institutes) from the late 1840s until the present must be more formidable than a mere collection of lies. Orientalism, therefore, is</a:t>
            </a:r>
            <a:r>
              <a:rPr lang="en-GB" sz="2700" dirty="0" smtClean="0"/>
              <a:t> </a:t>
            </a:r>
            <a:r>
              <a:rPr lang="en-GB" sz="2700" b="1" i="1" dirty="0" smtClean="0">
                <a:solidFill>
                  <a:srgbClr val="0070C0"/>
                </a:solidFill>
              </a:rPr>
              <a:t>not an airy European fantasy about the Orient</a:t>
            </a:r>
            <a:r>
              <a:rPr lang="en-GB" sz="2700" b="1" i="1" dirty="0" smtClean="0">
                <a:solidFill>
                  <a:srgbClr val="92D050"/>
                </a:solidFill>
              </a:rPr>
              <a:t> </a:t>
            </a:r>
            <a:r>
              <a:rPr lang="en-GB" sz="2700" dirty="0" smtClean="0">
                <a:solidFill>
                  <a:srgbClr val="7030A0"/>
                </a:solidFill>
              </a:rPr>
              <a:t>but</a:t>
            </a:r>
            <a:r>
              <a:rPr lang="en-GB" sz="2700" b="1" dirty="0" smtClean="0">
                <a:solidFill>
                  <a:srgbClr val="FFFF00"/>
                </a:solidFill>
              </a:rPr>
              <a:t> </a:t>
            </a:r>
            <a:r>
              <a:rPr lang="en-GB" sz="2700" b="1" dirty="0" smtClean="0">
                <a:solidFill>
                  <a:srgbClr val="0070C0"/>
                </a:solidFill>
              </a:rPr>
              <a:t>a created body of theory and practice in which there has been a considerable material investment</a:t>
            </a:r>
            <a:r>
              <a:rPr lang="en-GB" sz="2700" dirty="0" smtClean="0">
                <a:solidFill>
                  <a:srgbClr val="7030A0"/>
                </a:solidFill>
              </a:rPr>
              <a:t>. Continued investment made Orientalism, as </a:t>
            </a:r>
            <a:r>
              <a:rPr lang="en-GB" sz="2700" b="1" dirty="0" smtClean="0">
                <a:solidFill>
                  <a:srgbClr val="FF0000"/>
                </a:solidFill>
              </a:rPr>
              <a:t>a system of knowledge </a:t>
            </a:r>
            <a:r>
              <a:rPr lang="en-GB" sz="2700" dirty="0" smtClean="0">
                <a:solidFill>
                  <a:srgbClr val="7030A0"/>
                </a:solidFill>
              </a:rPr>
              <a:t>about the Orient, an accepted grid for filtering through the Orient into Western consciousness.”</a:t>
            </a:r>
            <a:endParaRPr lang="en-GB" sz="2700" i="1" dirty="0" smtClean="0">
              <a:solidFill>
                <a:srgbClr val="7030A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471801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48257" y="-27384"/>
            <a:ext cx="9192257" cy="6697897"/>
          </a:xfrm>
          <a:prstGeom prst="rect">
            <a:avLst/>
          </a:prstGeom>
          <a:noFill/>
        </p:spPr>
        <p:txBody>
          <a:bodyPr wrap="square" lIns="540000" tIns="360000" rIns="540000" bIns="360000" rtlCol="0">
            <a:spAutoFit/>
          </a:bodyPr>
          <a:lstStyle/>
          <a:p>
            <a:pPr algn="ctr"/>
            <a:r>
              <a:rPr lang="en-GB" sz="2400" b="1" dirty="0" smtClean="0">
                <a:solidFill>
                  <a:srgbClr val="7030A0"/>
                </a:solidFill>
                <a:effectLst>
                  <a:outerShdw blurRad="38100" dist="38100" dir="2700000" algn="tl">
                    <a:srgbClr val="000000">
                      <a:alpha val="43137"/>
                    </a:srgbClr>
                  </a:outerShdw>
                </a:effectLst>
              </a:rPr>
              <a:t>Orientalism and the Academy</a:t>
            </a:r>
            <a:endParaRPr lang="en-GB" sz="2400" dirty="0" smtClean="0">
              <a:solidFill>
                <a:srgbClr val="7030A0"/>
              </a:solidFill>
            </a:endParaRPr>
          </a:p>
          <a:p>
            <a:pPr algn="just"/>
            <a:r>
              <a:rPr lang="en-GB" sz="2000" dirty="0" smtClean="0">
                <a:solidFill>
                  <a:srgbClr val="7030A0"/>
                </a:solidFill>
              </a:rPr>
              <a:t> </a:t>
            </a:r>
          </a:p>
          <a:p>
            <a:pPr algn="just"/>
            <a:endParaRPr lang="en-GB" sz="2000" dirty="0"/>
          </a:p>
          <a:p>
            <a:pPr algn="just"/>
            <a:endParaRPr lang="en-GB" sz="2000" dirty="0" smtClean="0"/>
          </a:p>
          <a:p>
            <a:pPr algn="just"/>
            <a:endParaRPr lang="en-GB" sz="2000" dirty="0"/>
          </a:p>
          <a:p>
            <a:pPr algn="just"/>
            <a:endParaRPr lang="en-GB" sz="2000" dirty="0" smtClean="0"/>
          </a:p>
          <a:p>
            <a:pPr algn="just"/>
            <a:endParaRPr lang="en-GB" sz="2000" dirty="0" smtClean="0"/>
          </a:p>
          <a:p>
            <a:pPr algn="just"/>
            <a:endParaRPr lang="en-GB" sz="2000" dirty="0"/>
          </a:p>
          <a:p>
            <a:pPr algn="just"/>
            <a:endParaRPr lang="en-GB" sz="2000" dirty="0"/>
          </a:p>
          <a:p>
            <a:pPr algn="just"/>
            <a:endParaRPr lang="en-GB" sz="2000" dirty="0" smtClean="0"/>
          </a:p>
          <a:p>
            <a:pPr algn="just"/>
            <a:endParaRPr lang="en-GB" sz="2000" dirty="0"/>
          </a:p>
          <a:p>
            <a:pPr algn="just"/>
            <a:endParaRPr lang="en-GB" sz="2000" dirty="0" smtClean="0">
              <a:solidFill>
                <a:srgbClr val="7030A0"/>
              </a:solidFill>
            </a:endParaRPr>
          </a:p>
          <a:p>
            <a:pPr algn="just"/>
            <a:r>
              <a:rPr lang="en-GB" sz="2400" dirty="0" smtClean="0">
                <a:solidFill>
                  <a:srgbClr val="7030A0"/>
                </a:solidFill>
              </a:rPr>
              <a:t>“The kind of questions raised by </a:t>
            </a:r>
            <a:r>
              <a:rPr lang="en-GB" sz="2400" i="1" dirty="0" smtClean="0">
                <a:solidFill>
                  <a:srgbClr val="7030A0"/>
                </a:solidFill>
              </a:rPr>
              <a:t>Orientalism</a:t>
            </a:r>
            <a:r>
              <a:rPr lang="en-GB" sz="2400" dirty="0" smtClean="0">
                <a:solidFill>
                  <a:srgbClr val="7030A0"/>
                </a:solidFill>
              </a:rPr>
              <a:t>: </a:t>
            </a:r>
            <a:r>
              <a:rPr lang="en-GB" sz="2400" b="1" dirty="0" smtClean="0">
                <a:solidFill>
                  <a:srgbClr val="C00000"/>
                </a:solidFill>
              </a:rPr>
              <a:t>What sorts of intellectual, aesthetic, scholarly, and cultural energies went into the making of an imperialist tradition like the Orientalist one?”</a:t>
            </a:r>
          </a:p>
          <a:p>
            <a:pPr algn="just"/>
            <a:r>
              <a:rPr lang="en-GB" sz="2400" dirty="0" smtClean="0"/>
              <a:t>	</a:t>
            </a:r>
            <a:r>
              <a:rPr lang="en-GB" sz="2400" dirty="0" smtClean="0">
                <a:solidFill>
                  <a:srgbClr val="7030A0"/>
                </a:solidFill>
              </a:rPr>
              <a:t> And, how did </a:t>
            </a:r>
            <a:r>
              <a:rPr lang="en-GB" sz="2400" i="1" dirty="0" smtClean="0">
                <a:solidFill>
                  <a:srgbClr val="7030A0"/>
                </a:solidFill>
                <a:effectLst>
                  <a:outerShdw blurRad="38100" dist="38100" dir="2700000" algn="tl">
                    <a:srgbClr val="000000">
                      <a:alpha val="43137"/>
                    </a:srgbClr>
                  </a:outerShdw>
                </a:effectLst>
              </a:rPr>
              <a:t>ARCHAEOLOGY</a:t>
            </a:r>
            <a:r>
              <a:rPr lang="en-GB" sz="2400" i="1" dirty="0" smtClean="0">
                <a:solidFill>
                  <a:srgbClr val="7030A0"/>
                </a:solidFill>
                <a:effectLst>
                  <a:outerShdw blurRad="38100" dist="38100" dir="2700000" algn="tl">
                    <a:srgbClr val="000000">
                      <a:alpha val="43137"/>
                    </a:srgbClr>
                  </a:outerShdw>
                </a:effectLst>
              </a:rPr>
              <a:t>, LITERATURE, CLASSICS, ANTHROPOLOGY </a:t>
            </a:r>
            <a:r>
              <a:rPr lang="en-GB" sz="2400" i="1" dirty="0" smtClean="0">
                <a:solidFill>
                  <a:srgbClr val="7030A0"/>
                </a:solidFill>
                <a:effectLst>
                  <a:outerShdw blurRad="38100" dist="38100" dir="2700000" algn="tl">
                    <a:srgbClr val="000000">
                      <a:alpha val="43137"/>
                    </a:srgbClr>
                  </a:outerShdw>
                </a:effectLst>
              </a:rPr>
              <a:t>and HISTORY </a:t>
            </a:r>
            <a:r>
              <a:rPr lang="en-GB" sz="2400" i="1" dirty="0" smtClean="0">
                <a:solidFill>
                  <a:srgbClr val="7030A0"/>
                </a:solidFill>
                <a:effectLst>
                  <a:outerShdw blurRad="38100" dist="38100" dir="2700000" algn="tl">
                    <a:srgbClr val="000000">
                      <a:alpha val="43137"/>
                    </a:srgbClr>
                  </a:outerShdw>
                </a:effectLst>
              </a:rPr>
              <a:t>“</a:t>
            </a:r>
            <a:r>
              <a:rPr lang="en-GB" sz="2400" dirty="0" smtClean="0">
                <a:solidFill>
                  <a:srgbClr val="C00000"/>
                </a:solidFill>
              </a:rPr>
              <a:t>come </a:t>
            </a:r>
            <a:r>
              <a:rPr lang="en-GB" sz="2400" dirty="0" smtClean="0">
                <a:solidFill>
                  <a:srgbClr val="C00000"/>
                </a:solidFill>
              </a:rPr>
              <a:t>to the service of Orientalism’s broadly imperialist view of the world</a:t>
            </a:r>
            <a:r>
              <a:rPr lang="en-GB" sz="2400" dirty="0" smtClean="0">
                <a:solidFill>
                  <a:srgbClr val="7030A0"/>
                </a:solidFill>
              </a:rPr>
              <a:t>?”</a:t>
            </a:r>
          </a:p>
        </p:txBody>
      </p:sp>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1500" y="712973"/>
            <a:ext cx="4932500" cy="3167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57" y="712973"/>
            <a:ext cx="4497605" cy="3167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83836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382</TotalTime>
  <Words>2626</Words>
  <Application>Microsoft Office PowerPoint</Application>
  <PresentationFormat>On-screen Show (4:3)</PresentationFormat>
  <Paragraphs>256</Paragraphs>
  <Slides>34</Slides>
  <Notes>24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Elephant</vt:lpstr>
      <vt:lpstr>Office Theme</vt:lpstr>
      <vt:lpstr>POSTCOLONIALISM AND ORIENTALISM </vt:lpstr>
      <vt:lpstr>Chinua Achebe (1930 -2013)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Achebe on African Literature and Culture …</vt:lpstr>
      <vt:lpstr>Achebe on Language …</vt:lpstr>
      <vt:lpstr>Achebe on Language …</vt:lpstr>
      <vt:lpstr>Achebe on Language …</vt:lpstr>
      <vt:lpstr>Achebe on History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Postcolonialism</dc:title>
  <dc:creator>Alex</dc:creator>
  <cp:lastModifiedBy>Alexander Scott</cp:lastModifiedBy>
  <cp:revision>35</cp:revision>
  <dcterms:created xsi:type="dcterms:W3CDTF">2016-03-11T08:29:11Z</dcterms:created>
  <dcterms:modified xsi:type="dcterms:W3CDTF">2019-06-03T11:18:32Z</dcterms:modified>
</cp:coreProperties>
</file>