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2"/>
  </p:notesMasterIdLst>
  <p:handoutMasterIdLst>
    <p:handoutMasterId r:id="rId23"/>
  </p:handoutMasterIdLst>
  <p:sldIdLst>
    <p:sldId id="256" r:id="rId2"/>
    <p:sldId id="272" r:id="rId3"/>
    <p:sldId id="273" r:id="rId4"/>
    <p:sldId id="274" r:id="rId5"/>
    <p:sldId id="275" r:id="rId6"/>
    <p:sldId id="276" r:id="rId7"/>
    <p:sldId id="271" r:id="rId8"/>
    <p:sldId id="259" r:id="rId9"/>
    <p:sldId id="257" r:id="rId10"/>
    <p:sldId id="277" r:id="rId11"/>
    <p:sldId id="260" r:id="rId12"/>
    <p:sldId id="261" r:id="rId13"/>
    <p:sldId id="262" r:id="rId14"/>
    <p:sldId id="263" r:id="rId15"/>
    <p:sldId id="264" r:id="rId16"/>
    <p:sldId id="269" r:id="rId17"/>
    <p:sldId id="270" r:id="rId18"/>
    <p:sldId id="278" r:id="rId19"/>
    <p:sldId id="279" r:id="rId20"/>
    <p:sldId id="280" r:id="rId21"/>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7773A9-CC36-EF45-36E7-DDB162878624}" v="2968" dt="2024-01-07T18:21:09.529"/>
    <p1510:client id="{42A6CEF2-0827-8B6C-974C-511879940ECC}" v="267" dt="2024-01-05T16:15:21.787"/>
    <p1510:client id="{4ECCBE2A-7A5C-CD68-FF86-C98690BBE372}" v="2" dt="2023-12-30T16:54:14.382"/>
    <p1510:client id="{71E6D495-491C-44E2-E93D-8DC185DF3704}" v="1482" dt="2024-01-07T17:45:48.336"/>
    <p1510:client id="{720769C0-1CBA-2C66-602A-7F3668D45AF7}" v="7" dt="2024-01-08T22:29:33.776"/>
    <p1510:client id="{C5F01980-8D1C-EF53-FA34-F839EC2EF0E2}" v="53" dt="2024-01-08T13:10:34.739"/>
    <p1510:client id="{D8DC7857-7FF6-4FC2-A0F0-5EFD5EB0626A}" v="20" dt="2023-12-31T21:44:03.587"/>
    <p1510:client id="{DF25426B-3935-11AB-9E94-200F566AE491}" v="35" dt="2024-01-08T21:37:24.104"/>
    <p1510:client id="{F1B47DD6-2DCF-4E87-82CE-66E4AAE8328A}" v="83" dt="2023-12-29T15:17:05.401"/>
    <p1510:client id="{F742363C-100E-434D-8F30-A181442EFE56}" v="91" dt="2024-01-08T20:03:49.461"/>
    <p1510:client id="{F8C1C6A6-841F-49D0-BBAA-1690AF35BC54}" v="37" dt="2023-12-30T16:52:59.8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2092" autoAdjust="0"/>
    <p:restoredTop sz="86374" autoAdjust="0"/>
  </p:normalViewPr>
  <p:slideViewPr>
    <p:cSldViewPr snapToGrid="0">
      <p:cViewPr>
        <p:scale>
          <a:sx n="63" d="100"/>
          <a:sy n="63" d="100"/>
        </p:scale>
        <p:origin x="1589" y="274"/>
      </p:cViewPr>
      <p:guideLst/>
    </p:cSldViewPr>
  </p:slideViewPr>
  <p:outlineViewPr>
    <p:cViewPr>
      <p:scale>
        <a:sx n="33" d="100"/>
        <a:sy n="33" d="100"/>
      </p:scale>
      <p:origin x="0" y="-27158"/>
    </p:cViewPr>
  </p:outlineViewPr>
  <p:notesTextViewPr>
    <p:cViewPr>
      <p:scale>
        <a:sx n="1" d="1"/>
        <a:sy n="1" d="1"/>
      </p:scale>
      <p:origin x="0" y="0"/>
    </p:cViewPr>
  </p:notesTextViewPr>
  <p:sorterViewPr>
    <p:cViewPr>
      <p:scale>
        <a:sx n="100" d="100"/>
        <a:sy n="100" d="100"/>
      </p:scale>
      <p:origin x="0" y="-3595"/>
    </p:cViewPr>
  </p:sorter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EF6789-4D93-43D8-B60D-0C5DEF3B64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2D7B4A1-1589-4B83-9C22-DE251D95D0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3975488-675E-48BA-A9A2-BA0F5A60D82B}" type="datetime1">
              <a:rPr lang="en-GB" smtClean="0"/>
              <a:t>08/01/2024</a:t>
            </a:fld>
            <a:endParaRPr lang="en-GB"/>
          </a:p>
        </p:txBody>
      </p:sp>
      <p:sp>
        <p:nvSpPr>
          <p:cNvPr id="4" name="Footer Placeholder 3">
            <a:extLst>
              <a:ext uri="{FF2B5EF4-FFF2-40B4-BE49-F238E27FC236}">
                <a16:creationId xmlns:a16="http://schemas.microsoft.com/office/drawing/2014/main" id="{024E724B-3C88-4DC9-855B-56F49D64A63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8A42BBB-95F1-40A0-9691-67EFE9D0B76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3C577BD-BE37-474B-8112-471F6F640A97}" type="slidenum">
              <a:rPr lang="en-GB" smtClean="0"/>
              <a:t>‹#›</a:t>
            </a:fld>
            <a:endParaRPr lang="en-GB"/>
          </a:p>
        </p:txBody>
      </p:sp>
    </p:spTree>
    <p:extLst>
      <p:ext uri="{BB962C8B-B14F-4D97-AF65-F5344CB8AC3E}">
        <p14:creationId xmlns:p14="http://schemas.microsoft.com/office/powerpoint/2010/main" val="29325086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C9F49-C6C7-4BCF-B5B6-94EE3C9CB663}" type="datetime1">
              <a:rPr lang="en-GB" smtClean="0"/>
              <a:pPr/>
              <a:t>08/01/2024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4EB474-4500-4CA8-A4FE-2423436EBB0B}" type="slidenum">
              <a:rPr lang="en-GB" noProof="0" smtClean="0"/>
              <a:t>‹#›</a:t>
            </a:fld>
            <a:endParaRPr lang="en-GB" noProof="0"/>
          </a:p>
        </p:txBody>
      </p:sp>
    </p:spTree>
    <p:extLst>
      <p:ext uri="{BB962C8B-B14F-4D97-AF65-F5344CB8AC3E}">
        <p14:creationId xmlns:p14="http://schemas.microsoft.com/office/powerpoint/2010/main" val="7965424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1</a:t>
            </a:fld>
            <a:endParaRPr lang="en-GB"/>
          </a:p>
        </p:txBody>
      </p:sp>
    </p:spTree>
    <p:extLst>
      <p:ext uri="{BB962C8B-B14F-4D97-AF65-F5344CB8AC3E}">
        <p14:creationId xmlns:p14="http://schemas.microsoft.com/office/powerpoint/2010/main" val="3953083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4EB474-4500-4CA8-A4FE-2423436EBB0B}" type="slidenum">
              <a:rPr lang="en-GB" noProof="0" smtClean="0"/>
              <a:t>18</a:t>
            </a:fld>
            <a:endParaRPr lang="en-GB" noProof="0"/>
          </a:p>
        </p:txBody>
      </p:sp>
    </p:spTree>
    <p:extLst>
      <p:ext uri="{BB962C8B-B14F-4D97-AF65-F5344CB8AC3E}">
        <p14:creationId xmlns:p14="http://schemas.microsoft.com/office/powerpoint/2010/main" val="10988371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rtlCol="0" anchor="b">
            <a:normAutofit/>
          </a:bodyPr>
          <a:lstStyle>
            <a:lvl1pPr algn="r">
              <a:defRPr sz="4800">
                <a:effectLst/>
              </a:defRPr>
            </a:lvl1pPr>
          </a:lstStyle>
          <a:p>
            <a:pPr rtl="0"/>
            <a:r>
              <a:rPr lang="en-GB" noProof="0"/>
              <a:t>Click to edit Master title style</a:t>
            </a:r>
          </a:p>
        </p:txBody>
      </p:sp>
      <p:sp>
        <p:nvSpPr>
          <p:cNvPr id="3" name="Subtitle 2"/>
          <p:cNvSpPr>
            <a:spLocks noGrp="1"/>
          </p:cNvSpPr>
          <p:nvPr>
            <p:ph type="subTitle" idx="1"/>
          </p:nvPr>
        </p:nvSpPr>
        <p:spPr>
          <a:xfrm>
            <a:off x="3962399" y="4385732"/>
            <a:ext cx="7197726" cy="1405467"/>
          </a:xfrm>
        </p:spPr>
        <p:txBody>
          <a:bodyPr rtlCol="0"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a:xfrm>
            <a:off x="8932558" y="5870575"/>
            <a:ext cx="1600200" cy="377825"/>
          </a:xfrm>
        </p:spPr>
        <p:txBody>
          <a:bodyPr rtlCol="0"/>
          <a:lstStyle/>
          <a:p>
            <a:pPr rtl="0"/>
            <a:fld id="{20EB6F31-46FF-4378-AD2F-B0202579A16F}" type="datetime1">
              <a:rPr lang="en-GB" noProof="0" smtClean="0"/>
              <a:t>08/01/2024</a:t>
            </a:fld>
            <a:endParaRPr lang="en-GB" noProof="0"/>
          </a:p>
        </p:txBody>
      </p:sp>
      <p:sp>
        <p:nvSpPr>
          <p:cNvPr id="5" name="Footer Placeholder 4"/>
          <p:cNvSpPr>
            <a:spLocks noGrp="1"/>
          </p:cNvSpPr>
          <p:nvPr>
            <p:ph type="ftr" sz="quarter" idx="11"/>
          </p:nvPr>
        </p:nvSpPr>
        <p:spPr>
          <a:xfrm>
            <a:off x="3962399" y="5870575"/>
            <a:ext cx="4893958" cy="377825"/>
          </a:xfrm>
        </p:spPr>
        <p:txBody>
          <a:bodyPr rtlCol="0"/>
          <a:lstStyle/>
          <a:p>
            <a:pPr rtl="0"/>
            <a:endParaRPr lang="en-GB" noProof="0"/>
          </a:p>
        </p:txBody>
      </p:sp>
      <p:sp>
        <p:nvSpPr>
          <p:cNvPr id="6" name="Slide Number Placeholder 5"/>
          <p:cNvSpPr>
            <a:spLocks noGrp="1"/>
          </p:cNvSpPr>
          <p:nvPr>
            <p:ph type="sldNum" sz="quarter" idx="12"/>
          </p:nvPr>
        </p:nvSpPr>
        <p:spPr>
          <a:xfrm>
            <a:off x="10608958" y="5870575"/>
            <a:ext cx="551167" cy="377825"/>
          </a:xfrm>
        </p:spPr>
        <p:txBody>
          <a:bodyPr rtlCol="0"/>
          <a:lstStyle/>
          <a:p>
            <a:pPr rtl="0"/>
            <a:fld id="{D57F1E4F-1CFF-5643-939E-217C01CDF565}" type="slidenum">
              <a:rPr lang="en-GB" noProof="0" smtClean="0"/>
              <a:pPr rtl="0"/>
              <a:t>‹#›</a:t>
            </a:fld>
            <a:endParaRPr lang="en-GB" noProof="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5496D72D-012B-414A-BA9B-B09FD8FB2C0E}" type="datetime1">
              <a:rPr lang="en-GB" noProof="0" smtClean="0"/>
              <a:t>08/01/2024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rtlCol="0" anchor="b"/>
          <a:lstStyle>
            <a:lvl1pPr algn="l">
              <a:defRPr sz="4000" b="0" cap="all"/>
            </a:lvl1pPr>
          </a:lstStyle>
          <a:p>
            <a:pPr rtl="0"/>
            <a:r>
              <a:rPr lang="en-GB" noProof="0"/>
              <a:t>Click to edit Master title style</a:t>
            </a:r>
          </a:p>
        </p:txBody>
      </p:sp>
      <p:sp>
        <p:nvSpPr>
          <p:cNvPr id="3" name="Text Placeholder 2"/>
          <p:cNvSpPr>
            <a:spLocks noGrp="1"/>
          </p:cNvSpPr>
          <p:nvPr>
            <p:ph type="body" idx="1"/>
          </p:nvPr>
        </p:nvSpPr>
        <p:spPr>
          <a:xfrm>
            <a:off x="685799" y="4777381"/>
            <a:ext cx="10131428" cy="860400"/>
          </a:xfrm>
        </p:spPr>
        <p:txBody>
          <a:bodyPr rtlCol="0"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89A7C7E1-C3BA-4F9C-9AA9-A8C8EF630546}" type="datetime1">
              <a:rPr lang="en-GB" noProof="0" smtClean="0"/>
              <a:t>08/01/2024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85802" y="2142067"/>
            <a:ext cx="4995334" cy="3649134"/>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5821895" y="2142067"/>
            <a:ext cx="4995332" cy="3649133"/>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FC6AE549-7457-465A-A17C-C880CFA36D3D}" type="datetime1">
              <a:rPr lang="en-GB" noProof="0" smtClean="0"/>
              <a:t>08/01/2024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hasCustomPrompt="1"/>
          </p:nvPr>
        </p:nvSpPr>
        <p:spPr>
          <a:xfrm>
            <a:off x="973670" y="2218267"/>
            <a:ext cx="4709054" cy="576262"/>
          </a:xfrm>
        </p:spPr>
        <p:txBody>
          <a:bodyPr rtlCol="0"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85801" y="2870201"/>
            <a:ext cx="4996923" cy="2920998"/>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096003" y="2226734"/>
            <a:ext cx="4722813" cy="576262"/>
          </a:xfrm>
        </p:spPr>
        <p:txBody>
          <a:bodyPr rtlCol="0"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5823483" y="2870201"/>
            <a:ext cx="4995334" cy="2920998"/>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744528C0-5DCD-4232-972B-92660DD6DA5A}" type="datetime1">
              <a:rPr lang="en-GB" noProof="0" smtClean="0"/>
              <a:pPr rtl="0"/>
              <a:t>08/01/2024</a:t>
            </a:fld>
            <a:r>
              <a:rPr lang="en-GB" noProof="0"/>
              <a:t>9/11/2014</a:t>
            </a:r>
            <a:fld id="{B61BEF0D-F0BB-DE4B-95CE-6DB70DBA9567}" type="datetimeFigureOut">
              <a:rPr lang="en-GB" noProof="0" smtClean="0"/>
              <a:pPr rtl="0"/>
              <a:t>08/01/2024</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rtl="0"/>
              <a:t>‹#›</a:t>
            </a:fld>
            <a:r>
              <a:rPr lang="en-GB" noProof="0"/>
              <a:t>‹#›</a:t>
            </a:r>
            <a:fld id="{D57F1E4F-1CFF-5643-939E-217C01CDF565}" type="slidenum">
              <a:rPr lang="en-GB" noProof="0" smtClean="0"/>
              <a:pPr rtl="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7A888FE8-E837-4E92-9E6B-F828D8FC42DD}" type="datetime1">
              <a:rPr lang="en-GB" noProof="0" smtClean="0"/>
              <a:t>08/01/2024</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rtlCol="0"/>
          <a:lstStyle/>
          <a:p>
            <a:pPr rtl="0"/>
            <a:fld id="{5AEFC04D-1873-46D6-99CB-4614417A9244}" type="datetime1">
              <a:rPr lang="en-GB" noProof="0" smtClean="0"/>
              <a:t>08/01/2024</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rtlCol="0" anchor="b">
            <a:normAutofit/>
          </a:bodyPr>
          <a:lstStyle>
            <a:lvl1pPr algn="l">
              <a:defRPr sz="2400" b="0"/>
            </a:lvl1pPr>
          </a:lstStyle>
          <a:p>
            <a:pPr rtl="0"/>
            <a:r>
              <a:rPr lang="en-GB" noProof="0"/>
              <a:t>Click to edit Master title style</a:t>
            </a:r>
          </a:p>
        </p:txBody>
      </p:sp>
      <p:sp>
        <p:nvSpPr>
          <p:cNvPr id="3" name="Content Placeholder 2"/>
          <p:cNvSpPr>
            <a:spLocks noGrp="1"/>
          </p:cNvSpPr>
          <p:nvPr>
            <p:ph idx="1"/>
          </p:nvPr>
        </p:nvSpPr>
        <p:spPr>
          <a:xfrm>
            <a:off x="4648201" y="609601"/>
            <a:ext cx="6169026" cy="5181600"/>
          </a:xfrm>
        </p:spPr>
        <p:txBody>
          <a:bodyPr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85800" y="3445933"/>
            <a:ext cx="3680885" cy="1828800"/>
          </a:xfrm>
        </p:spPr>
        <p:txBody>
          <a:bodyPr rtlCol="0"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7157BA5E-DA1B-42A3-B8BF-159DA407E301}" type="datetime1">
              <a:rPr lang="en-GB" noProof="0" smtClean="0"/>
              <a:t>08/01/2024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rtlCol="0" anchor="b">
            <a:normAutofit/>
          </a:bodyPr>
          <a:lstStyle>
            <a:lvl1pPr algn="l">
              <a:defRPr sz="2800" b="0"/>
            </a:lvl1pPr>
          </a:lstStyle>
          <a:p>
            <a:pPr rtl="0"/>
            <a:r>
              <a:rPr lang="en-GB" noProof="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85800" y="2971800"/>
            <a:ext cx="6164653" cy="1828800"/>
          </a:xfrm>
        </p:spPr>
        <p:txBody>
          <a:bodyPr rtlCol="0"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11AC465C-DC72-4783-A79E-5E0F119FB6B9}" type="datetime1">
              <a:rPr lang="en-GB" noProof="0" smtClean="0"/>
              <a:t>08/01/2024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85800" y="5299603"/>
            <a:ext cx="10131427" cy="49371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F2ABDB91-EF8B-471F-8BB1-BA6322193C3D}" type="datetime1">
              <a:rPr lang="en-GB" noProof="0" smtClean="0"/>
              <a:t>08/01/2024</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rtlCol="0" anchor="ctr">
            <a:normAutofit/>
          </a:bodyPr>
          <a:lstStyle>
            <a:lvl1pPr algn="l">
              <a:defRPr sz="3200" b="0" cap="none"/>
            </a:lvl1pPr>
          </a:lstStyle>
          <a:p>
            <a:pPr rtl="0"/>
            <a:r>
              <a:rPr lang="en-GB" noProof="0"/>
              <a:t>Click to edit Master title style</a:t>
            </a:r>
          </a:p>
        </p:txBody>
      </p:sp>
      <p:sp>
        <p:nvSpPr>
          <p:cNvPr id="3" name="Text Placeholder 2"/>
          <p:cNvSpPr>
            <a:spLocks noGrp="1"/>
          </p:cNvSpPr>
          <p:nvPr>
            <p:ph type="body" idx="1"/>
          </p:nvPr>
        </p:nvSpPr>
        <p:spPr>
          <a:xfrm>
            <a:off x="685800" y="4343400"/>
            <a:ext cx="10131428" cy="1447800"/>
          </a:xfrm>
        </p:spPr>
        <p:txBody>
          <a:bodyPr rtlCol="0"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C68D8D3C-C929-4B22-B432-C18E6107316B}" type="datetime1">
              <a:rPr lang="en-GB" noProof="0" smtClean="0"/>
              <a:t>08/01/2024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2" name="Title 1"/>
          <p:cNvSpPr>
            <a:spLocks noGrp="1"/>
          </p:cNvSpPr>
          <p:nvPr>
            <p:ph type="title"/>
          </p:nvPr>
        </p:nvSpPr>
        <p:spPr>
          <a:xfrm>
            <a:off x="992267" y="609601"/>
            <a:ext cx="9550399" cy="2743199"/>
          </a:xfrm>
        </p:spPr>
        <p:txBody>
          <a:bodyPr rtlCol="0" anchor="ctr">
            <a:normAutofit/>
          </a:bodyPr>
          <a:lstStyle>
            <a:lvl1pPr algn="l">
              <a:defRPr sz="3200" b="0" cap="none">
                <a:solidFill>
                  <a:schemeClr val="tx1"/>
                </a:solidFill>
              </a:defRPr>
            </a:lvl1pPr>
          </a:lstStyle>
          <a:p>
            <a:pPr rtl="0"/>
            <a:r>
              <a:rPr lang="en-GB" noProof="0"/>
              <a:t>Click to edit Master title style</a:t>
            </a:r>
          </a:p>
        </p:txBody>
      </p:sp>
      <p:sp>
        <p:nvSpPr>
          <p:cNvPr id="10" name="Text Placeholder 9"/>
          <p:cNvSpPr>
            <a:spLocks noGrp="1"/>
          </p:cNvSpPr>
          <p:nvPr>
            <p:ph type="body" sz="quarter" idx="13"/>
          </p:nvPr>
        </p:nvSpPr>
        <p:spPr>
          <a:xfrm>
            <a:off x="1097875" y="3352800"/>
            <a:ext cx="9339184" cy="381000"/>
          </a:xfrm>
        </p:spPr>
        <p:txBody>
          <a:bodyPr rtlCol="0"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87465" y="4343400"/>
            <a:ext cx="10152367" cy="1447800"/>
          </a:xfrm>
        </p:spPr>
        <p:txBody>
          <a:bodyPr rtlCol="0"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B5DF9645-F524-4AE1-BFDA-2F246537BA79}" type="datetime1">
              <a:rPr lang="en-GB" noProof="0" smtClean="0"/>
              <a:t>08/01/2024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rtlCol="0" anchor="b">
            <a:normAutofit/>
          </a:bodyPr>
          <a:lstStyle>
            <a:lvl1pPr algn="l">
              <a:defRPr sz="3200" b="0" cap="none"/>
            </a:lvl1pPr>
          </a:lstStyle>
          <a:p>
            <a:pPr rtl="0"/>
            <a:r>
              <a:rPr lang="en-GB" noProof="0"/>
              <a:t>Click to edit Master title style</a:t>
            </a:r>
          </a:p>
        </p:txBody>
      </p:sp>
      <p:sp>
        <p:nvSpPr>
          <p:cNvPr id="3" name="Text Placeholder 2"/>
          <p:cNvSpPr>
            <a:spLocks noGrp="1"/>
          </p:cNvSpPr>
          <p:nvPr>
            <p:ph type="body" idx="1"/>
          </p:nvPr>
        </p:nvSpPr>
        <p:spPr>
          <a:xfrm>
            <a:off x="685801" y="4777381"/>
            <a:ext cx="10131426" cy="860400"/>
          </a:xfrm>
        </p:spPr>
        <p:txBody>
          <a:bodyPr rtlCol="0"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75700F84-3F48-4B42-B164-450168F2F264}" type="datetime1">
              <a:rPr lang="en-GB" noProof="0" smtClean="0"/>
              <a:t>08/01/2024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16" name="Title 1"/>
          <p:cNvSpPr>
            <a:spLocks noGrp="1"/>
          </p:cNvSpPr>
          <p:nvPr>
            <p:ph type="title"/>
          </p:nvPr>
        </p:nvSpPr>
        <p:spPr>
          <a:xfrm>
            <a:off x="992267" y="609601"/>
            <a:ext cx="9550399" cy="2743199"/>
          </a:xfrm>
        </p:spPr>
        <p:txBody>
          <a:bodyPr rtlCol="0" anchor="ctr">
            <a:normAutofit/>
          </a:bodyPr>
          <a:lstStyle>
            <a:lvl1pPr algn="l">
              <a:defRPr sz="3200" b="0" cap="none">
                <a:solidFill>
                  <a:schemeClr val="tx1"/>
                </a:solidFill>
              </a:defRPr>
            </a:lvl1pPr>
          </a:lstStyle>
          <a:p>
            <a:pPr rtl="0"/>
            <a:r>
              <a:rPr lang="en-GB" noProof="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rtl="0">
              <a:spcBef>
                <a:spcPct val="0"/>
              </a:spcBef>
              <a:buNone/>
            </a:pPr>
            <a:r>
              <a:rPr lang="en-GB" noProof="0"/>
              <a:t>Click to edit Master text styles</a:t>
            </a:r>
          </a:p>
        </p:txBody>
      </p:sp>
      <p:sp>
        <p:nvSpPr>
          <p:cNvPr id="3" name="Text Placeholder 2"/>
          <p:cNvSpPr>
            <a:spLocks noGrp="1"/>
          </p:cNvSpPr>
          <p:nvPr>
            <p:ph type="body" idx="1"/>
          </p:nvPr>
        </p:nvSpPr>
        <p:spPr>
          <a:xfrm>
            <a:off x="685799" y="4775200"/>
            <a:ext cx="10135436" cy="1016000"/>
          </a:xfrm>
        </p:spPr>
        <p:txBody>
          <a:bodyPr rtlCol="0"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EDC43A55-3D5F-4695-8A29-DD635B46B36E}" type="datetime1">
              <a:rPr lang="en-GB" noProof="0" smtClean="0"/>
              <a:t>08/01/2024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rtl="0"/>
            <a:r>
              <a:rPr lang="en-GB" noProof="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rtl="0">
              <a:spcBef>
                <a:spcPct val="0"/>
              </a:spcBef>
              <a:buNone/>
            </a:pPr>
            <a:r>
              <a:rPr lang="en-GB" noProof="0"/>
              <a:t>Click to edit Master text styles</a:t>
            </a:r>
          </a:p>
        </p:txBody>
      </p:sp>
      <p:sp>
        <p:nvSpPr>
          <p:cNvPr id="3" name="Text Placeholder 2"/>
          <p:cNvSpPr>
            <a:spLocks noGrp="1"/>
          </p:cNvSpPr>
          <p:nvPr>
            <p:ph type="body" idx="1"/>
          </p:nvPr>
        </p:nvSpPr>
        <p:spPr>
          <a:xfrm>
            <a:off x="685800" y="4343400"/>
            <a:ext cx="10131428" cy="1447800"/>
          </a:xfrm>
        </p:spPr>
        <p:txBody>
          <a:bodyPr rtlCol="0"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A37FE856-2262-41C5-9189-227EE103247D}" type="datetime1">
              <a:rPr lang="en-GB" noProof="0" smtClean="0"/>
              <a:t>08/01/2024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C1E071FF-0DEB-4E9E-A043-C4D47ED3FA8B}" type="datetime1">
              <a:rPr lang="en-GB" noProof="0" smtClean="0"/>
              <a:t>08/01/2024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
        <p:nvSpPr>
          <p:cNvPr id="8" name="Title 1"/>
          <p:cNvSpPr>
            <a:spLocks noGrp="1"/>
          </p:cNvSpPr>
          <p:nvPr>
            <p:ph type="title"/>
          </p:nvPr>
        </p:nvSpPr>
        <p:spPr>
          <a:xfrm>
            <a:off x="685801" y="609600"/>
            <a:ext cx="10131425" cy="1456267"/>
          </a:xfrm>
        </p:spPr>
        <p:txBody>
          <a:bodyPr rtlCol="0"/>
          <a:lstStyle/>
          <a:p>
            <a:pPr rtl="0"/>
            <a:r>
              <a:rPr lang="en-GB" noProof="0"/>
              <a:t>Click to edit Master title style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46E25212-35E3-4110-813C-88383A66A108}" type="datetime1">
              <a:rPr lang="en-GB" noProof="0" smtClean="0"/>
              <a:t>08/01/2024</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rtl="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7358E855-6A6B-4C73-BEF0-001599AEF361}" type="datetime1">
              <a:rPr lang="en-GB" noProof="0" smtClean="0"/>
              <a:t>08/01/2024</a:t>
            </a:fld>
            <a:endParaRPr lang="en-GB" noProof="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rtl="0"/>
            <a:endParaRPr lang="en-GB" noProof="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D57F1E4F-1CFF-5643-939E-217C01CDF565}" type="slidenum">
              <a:rPr lang="en-GB" noProof="0" smtClean="0"/>
              <a:pPr rtl="0"/>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hyperlink" Target="http://www.pngall.com/environment-png"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hyperlink" Target="https://globalganjareport.com/content/the-rise-of-franken-cannabinoids" TargetMode="Externa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80/17405620701401846" TargetMode="External"/><Relationship Id="rId2" Type="http://schemas.openxmlformats.org/officeDocument/2006/relationships/hyperlink" Target="https://doi.org/10.1155/2019/1676285" TargetMode="External"/><Relationship Id="rId1" Type="http://schemas.openxmlformats.org/officeDocument/2006/relationships/slideLayout" Target="../slideLayouts/slideLayout2.xml"/><Relationship Id="rId4" Type="http://schemas.openxmlformats.org/officeDocument/2006/relationships/hyperlink" Target="https://www.apa.org/monitor/2014/06/neglect"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389280" y="5093478"/>
            <a:ext cx="5700416" cy="1412858"/>
          </a:xfrm>
        </p:spPr>
        <p:txBody>
          <a:bodyPr rtlCol="0">
            <a:normAutofit fontScale="90000"/>
          </a:bodyPr>
          <a:lstStyle/>
          <a:p>
            <a:r>
              <a:rPr lang="en-GB" sz="4000" dirty="0">
                <a:cs typeface="Calibri Light"/>
              </a:rPr>
              <a:t>Genes vs the environment, a psychological explanation of behaviour.</a:t>
            </a:r>
            <a:endParaRPr lang="en-GB" sz="4000" dirty="0"/>
          </a:p>
        </p:txBody>
      </p:sp>
      <p:grpSp>
        <p:nvGrpSpPr>
          <p:cNvPr id="13" name="Group 12">
            <a:extLst>
              <a:ext uri="{FF2B5EF4-FFF2-40B4-BE49-F238E27FC236}">
                <a16:creationId xmlns:a16="http://schemas.microsoft.com/office/drawing/2014/main" id="{DC1A4634-CF00-456C-BBEC-CEAAAAD06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1339066">
            <a:off x="6271701" y="-388326"/>
            <a:ext cx="4860947" cy="4224413"/>
            <a:chOff x="5281603" y="104899"/>
            <a:chExt cx="6910397" cy="6005491"/>
          </a:xfrm>
        </p:grpSpPr>
        <p:sp>
          <p:nvSpPr>
            <p:cNvPr id="14" name="Freeform 13">
              <a:extLst>
                <a:ext uri="{FF2B5EF4-FFF2-40B4-BE49-F238E27FC236}">
                  <a16:creationId xmlns:a16="http://schemas.microsoft.com/office/drawing/2014/main" id="{90EFC584-AC34-453E-8A9C-7BEB89F64A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35E9C08F-794C-4E4D-AFF0-0A985895667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6" name="Straight Connector 15">
                <a:extLst>
                  <a:ext uri="{FF2B5EF4-FFF2-40B4-BE49-F238E27FC236}">
                    <a16:creationId xmlns:a16="http://schemas.microsoft.com/office/drawing/2014/main" id="{F1C99F1A-BB7C-49E1-98CF-DE28920915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3B542F9-2D05-417C-A7AD-7AFFB7E0B0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FF1997A-17D4-4819-9FC2-B884E31044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21503FF-7286-464B-8630-3BA09AB8D0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8A67DC0-D5C3-472C-AEAD-035EED2C69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5A07BA38-40D5-4536-B326-48FBBFA103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6D5E409-3A71-49C0-95CE-D1538BDE00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70021DA-07B9-4496-8207-A757FAB41D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B27B1A5-5C41-4BC2-9105-D39F5E0C4E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D5B4BDD0-9FB4-452D-A638-BFD7F32AAC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CCF1E199-162B-4EAA-B5F7-D9163A1FF5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0AE6598-0863-406C-ADA1-A775032624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3371116-3488-4DB2-A304-1F3C5928D1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908A675-2DB3-443D-9FD0-66C85E1CE7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C278961-7F1D-429D-BEBE-98973C706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1ADF9F0-31DE-49C4-924E-888A58F0AC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6107732-E440-421D-976A-BD8673768F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60366E1-EC44-4EFF-A8C6-ECDE627CB9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D9A78416-2D8B-4B20-98C8-1029FD4603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7BE981C-5C80-4E13-9FD8-B35455F759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18F430D8-931C-4E93-9D8C-1357AD8DB0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4C41E18-8B54-480B-83D8-8176A05391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AFC2AFA4-1C48-4D20-8B9F-8EEA48F3D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156742D-7511-44F3-BB8C-4F52C41B96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F5B4A8E-5A92-468F-AFA9-29EE21CAB3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0B1B3F74-161B-4BC9-9E53-04EAF47627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DD4E709A-22B5-40DA-96AF-AC16C377B5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7CE75552-806C-4FF6-A5C3-3B8DEA629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71B20381-8B16-4D78-9E15-1D8ED59DDB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10C44C95-4178-4E32-BB3A-33475943AF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8EE41B3A-EEFE-4CB9-872E-414F7958D5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52922CEA-12B3-483F-9178-4C62B3CF27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03F5F6A6-C06F-42AE-9FBD-4B3BCB4ACC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661ED679-2530-4361-B95B-B05F1C9415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35C9826-4C9B-4A12-BC07-700ACCD405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3C2E88E6-BE2E-4523-962A-86D55D7D17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927BAF17-D38B-4F1C-B564-BC3B5E5A84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6FDD6921-0E35-49D0-B71C-28BBA43752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9955FA46-DEA3-469F-B77D-93DC5E266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3669F542-38C0-48F1-8AAC-2969D20A500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B710B796-9CE4-4EB4-BF7F-11851B718E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8C0281A4-7AF1-4013-837D-31C95EEECF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EDB2E49-0514-48F8-BC6A-83DE95F117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8B2B6D20-7D59-4DF1-BFD3-A4C5708CF7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5B00B150-B796-4C5C-AC31-98D060282F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89CD9D5-F74D-4CE0-9C43-EC23B03979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4C1AB5F8-6407-403F-B281-8B192B383F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1C7BFA8A-97EA-4088-A90E-A902C03FB2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8D2DC1CD-8EC5-4976-ADEB-2E06164C09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67277F67-4C66-4421-AE77-90895E800B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3E05E8F7-5B28-4E47-924C-90D8456CD7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5A85ACD6-DBB1-401A-BBBA-003F9B77AE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7B2C7E58-C86A-4951-B94C-D73FA7FDA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D02D4B54-E8D9-4A8E-A8AF-D0BA9FDC4A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D90138EB-1F72-421B-AEFA-A5612839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5F559951-B6A6-4E50-BC91-2E2C2D55F2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D77725C9-CDB3-41D2-AFD0-4BFC5F908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C36F5EB-F912-43CE-8DBF-86CBC786C6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35FAFC1-CD70-4F35-BEAC-92156D10F2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754F09C1-35B1-4C5D-AFCE-0FF5E4334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23EF58D0-8110-451E-82EC-9D42493F17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014D619-9F4F-484E-B941-8476F8B1B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42C3904F-B896-45BD-B89B-F91A955350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C857C33-5660-41D2-85EF-8DF89C7A18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CD37B5DF-F507-4477-BDDA-A16D866039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82059CCF-A142-4899-9CB2-96989FDB0C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9D54F23F-3CCE-4230-9450-7E0F57C832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7A327725-CC82-4EC4-BC62-404DF8C92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43BC259-8300-4DA0-B0F4-9D4F96A76A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4587A259-7B5F-4BB1-ACBB-9F8AFE340E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2D793FA1-D76B-4059-9FC6-4A43614CD0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865E1101-60DE-4A2E-83CB-F2120F3EE8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5FC297E9-5BAF-4DFE-98C5-D210C07A62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3088415C-6522-4AB4-8D73-0BEFB4E71B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FCD617DB-B3D3-4213-A9DD-8BA7932B15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1450E7E0-1ACD-47BB-9687-C3FBFEEE8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A595F51C-2E95-4044-B3D8-A2F5964438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A87D73B1-3A33-491F-BA89-51B2839106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Picture 3" descr="A close up of a dna&#10;&#10;Description automatically generated">
            <a:extLst>
              <a:ext uri="{FF2B5EF4-FFF2-40B4-BE49-F238E27FC236}">
                <a16:creationId xmlns:a16="http://schemas.microsoft.com/office/drawing/2014/main" id="{E3EC9927-DCC1-B5FF-5FBF-D2458A7519B3}"/>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18950" r="7804" b="-1"/>
          <a:stretch/>
        </p:blipFill>
        <p:spPr>
          <a:xfrm>
            <a:off x="6080591" y="-2008"/>
            <a:ext cx="4787317" cy="3415082"/>
          </a:xfrm>
          <a:custGeom>
            <a:avLst/>
            <a:gdLst/>
            <a:ahLst/>
            <a:cxnLst/>
            <a:rect l="l" t="t" r="r" b="b"/>
            <a:pathLst>
              <a:path w="4411344" h="3146878">
                <a:moveTo>
                  <a:pt x="211873" y="0"/>
                </a:moveTo>
                <a:lnTo>
                  <a:pt x="4199471" y="0"/>
                </a:lnTo>
                <a:lnTo>
                  <a:pt x="4205314" y="11242"/>
                </a:lnTo>
                <a:cubicBezTo>
                  <a:pt x="4337510" y="294369"/>
                  <a:pt x="4411344" y="610214"/>
                  <a:pt x="4411344" y="943304"/>
                </a:cubicBezTo>
                <a:cubicBezTo>
                  <a:pt x="4411344" y="2085328"/>
                  <a:pt x="3543413" y="3024636"/>
                  <a:pt x="2431189" y="3137588"/>
                </a:cubicBezTo>
                <a:lnTo>
                  <a:pt x="2247220" y="3146878"/>
                </a:lnTo>
                <a:lnTo>
                  <a:pt x="2164124" y="3146878"/>
                </a:lnTo>
                <a:lnTo>
                  <a:pt x="1980155" y="3137588"/>
                </a:lnTo>
                <a:cubicBezTo>
                  <a:pt x="867932" y="3024636"/>
                  <a:pt x="0" y="2085328"/>
                  <a:pt x="0" y="943304"/>
                </a:cubicBezTo>
                <a:cubicBezTo>
                  <a:pt x="0" y="610214"/>
                  <a:pt x="73835" y="294369"/>
                  <a:pt x="206030" y="11242"/>
                </a:cubicBezTo>
                <a:close/>
              </a:path>
            </a:pathLst>
          </a:custGeom>
        </p:spPr>
      </p:pic>
      <p:sp>
        <p:nvSpPr>
          <p:cNvPr id="95" name="Rectangle 94">
            <a:extLst>
              <a:ext uri="{FF2B5EF4-FFF2-40B4-BE49-F238E27FC236}">
                <a16:creationId xmlns:a16="http://schemas.microsoft.com/office/drawing/2014/main" id="{73710393-C767-43F2-8FBD-DFC6C6DE6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033" y="4357158"/>
            <a:ext cx="723900" cy="177800"/>
          </a:xfrm>
          <a:prstGeom prst="rect">
            <a:avLst/>
          </a:prstGeom>
          <a:solidFill>
            <a:schemeClr val="accent4">
              <a:lumMod val="7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97" name="Group 96">
            <a:extLst>
              <a:ext uri="{FF2B5EF4-FFF2-40B4-BE49-F238E27FC236}">
                <a16:creationId xmlns:a16="http://schemas.microsoft.com/office/drawing/2014/main" id="{24BFFD1D-EF0D-48A3-9398-5E7B376877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9884888">
            <a:off x="-455822" y="254671"/>
            <a:ext cx="6564414" cy="5704814"/>
            <a:chOff x="5281603" y="104899"/>
            <a:chExt cx="6910397" cy="6005491"/>
          </a:xfrm>
        </p:grpSpPr>
        <p:sp>
          <p:nvSpPr>
            <p:cNvPr id="98" name="Freeform 97">
              <a:extLst>
                <a:ext uri="{FF2B5EF4-FFF2-40B4-BE49-F238E27FC236}">
                  <a16:creationId xmlns:a16="http://schemas.microsoft.com/office/drawing/2014/main" id="{689353F2-B99A-4264-BFDB-C10D8AD9C2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9" name="Group 98">
              <a:extLst>
                <a:ext uri="{FF2B5EF4-FFF2-40B4-BE49-F238E27FC236}">
                  <a16:creationId xmlns:a16="http://schemas.microsoft.com/office/drawing/2014/main" id="{9F98F031-719D-4CBA-9C8B-E0A16DED2CE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00" name="Straight Connector 99">
                <a:extLst>
                  <a:ext uri="{FF2B5EF4-FFF2-40B4-BE49-F238E27FC236}">
                    <a16:creationId xmlns:a16="http://schemas.microsoft.com/office/drawing/2014/main" id="{7F0BF977-B855-4AE5-99C3-F8550048EA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C05AF72D-9C25-41BB-AFCB-D81AB9F0D1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4409F544-D26B-4B8D-A0B1-2B69366CAF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6140E36F-2ED8-4E26-A0A6-22A45C16F0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B0B721E5-9AB8-40F1-B00D-6167560899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009CFBE9-3E08-47A9-B687-16CF8470F5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545ECBDB-CBEA-4FE2-9E19-DE507EB6AC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51074F87-299E-4574-9457-E4F77FCE15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CE00CA3D-9F09-45AE-A510-200EA63E7B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63163250-DF2D-468F-B58F-00BAA42AA1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681CDB55-0C2A-4128-AFAE-E4E44AF7A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1A5269C-2089-465D-A3AE-65A3CE6CBB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8819BCAD-CAB9-4FE6-9F21-B85071FB52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FB5EC56C-C8D8-4050-A2D1-B7B3FCCAA1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54491DEA-A55D-4C28-8AA6-9691A9A623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C3D2A244-B4BB-40E3-B23C-5A15E1136B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A00BE7D9-15CD-4F76-8597-011B589BD9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C2903E31-22BB-47A0-BDF6-353CA627EB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28FBC987-7B23-444C-9FC8-ADF3DB98AC4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2BD496B3-1F2A-4819-87F8-C5495A4478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78223F66-B81A-4BA8-898A-9296BA7715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A4F6E2F1-3B98-4D0D-A2CC-CD3D340222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0B0DE108-EDF9-4067-B14D-3F17C4178F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F055FFCF-CA93-4598-B922-5EA1194432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87523144-7D36-41B0-86AA-C3B35B135F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9D512F63-F2C0-48C7-82E7-2A84D3F29F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D99DBCA8-4345-4F25-8A39-13AFB2301B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FE38C341-8388-4F81-8CBC-B056FC5B35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3D20619E-EAE0-4725-B705-3D96E4F2BC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C098F849-CF8B-4E75-97B7-14CB4C0AEE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CBDDB4DD-24C7-4C8F-BE07-DC216C48D2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96E2ABB4-F943-4C41-B285-49F7197BB0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203E42AE-9861-4212-A16A-678589A4A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35CD4731-613E-42C2-A908-A29E0AF020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11001F03-2B3E-4023-8260-E9EA19376B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D7702AAD-5D5B-43DA-8A9F-6221A6FBB7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76E0DD68-D9E9-4561-8866-9A2D4C773F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77220253-1375-4EAE-9C85-48074FA204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DAEA6172-DD83-42B0-A5F8-EF4B4CC9EF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43A7DA82-BA46-4425-BD0B-179C4381EB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BB050357-22AB-495E-B0C2-817819D207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95872618-FD07-41C6-A602-6BA800CA8D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260EBF58-84D1-4B32-9EC8-DF37EB906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46BFE94F-474A-453D-AE3A-E4D9D48B05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7B3DA309-9228-4CBE-874D-94C7DDF02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45109F74-E11C-47CD-8176-A40CB370C0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8E8D113C-6520-46F0-95D7-D91F597A6A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3B703F40-0099-48A5-B79D-D7FF353A6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46DEE307-85EF-4D2A-A1B3-A8D009DE45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6600D9A5-388A-4962-914B-1E57A004C8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D1D8C77F-83F8-4142-8766-2CDD2E28EA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1214FE36-2FD1-49AD-AA59-F50D2BAB01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B59FD549-6C27-406B-8154-0FEEC74C27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ABBFD3F1-CDDE-47A0-89AD-80663926BF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B1AFA091-C2EE-45A9-9D47-6641B3D009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587CC879-926F-4955-AB23-62E0F3B6A4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4E6EA0EB-77AA-4D8F-A1C9-F0AFA039FC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EEDD9179-D665-453B-8A0D-C8AB157747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BBC4C827-7F4E-4E60-A479-6CCAAC82AD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B8DAB12A-BCD3-43ED-A83B-A624D1665F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50401A41-60CB-4425-AA21-70CDEE8B22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27DB940E-119E-46EA-8B0D-8048C979BF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9F999AF0-B77A-4AA0-9E7F-42E13BE7D2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5C14ECD8-D20A-4BB6-BF51-7CD2AF473C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01E0E2E8-C70C-4BAC-AB01-192030B0E1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1A03B16D-75A6-46C2-94F8-7606F808B6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E3410BDA-E31B-490A-B7C8-351F2FE9B7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43741A8F-ACE2-4F43-8F65-B04C4E633D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0EB9D00F-067B-4545-AC39-D926522168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B8D5F767-383B-4436-BEEA-66F30CACC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99361825-C629-4530-AE2C-7FC66CDDD6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7EE53B6E-474F-4D28-87BC-DB5811B9F0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6763B8F6-C347-40A9-B37B-4EECA39705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BC178CC7-64D9-4B97-B662-2114AEB8F24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3F746BDD-0A58-475C-88FC-C6DA717AE9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D7FA4519-C611-4777-AED5-EDDBCFDC13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6E45A983-6315-4DD7-9BB6-1F68AF308D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5FCA867F-6B2A-4332-98E3-F69F237772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7" name="Picture 6" descr="A green planet with a river and buildings&#10;&#10;Description automatically generated">
            <a:extLst>
              <a:ext uri="{FF2B5EF4-FFF2-40B4-BE49-F238E27FC236}">
                <a16:creationId xmlns:a16="http://schemas.microsoft.com/office/drawing/2014/main" id="{C5AADE39-8384-3715-DFA8-55396142EE8C}"/>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t="1021" r="-1" b="-1"/>
          <a:stretch/>
        </p:blipFill>
        <p:spPr>
          <a:xfrm>
            <a:off x="-2334" y="10"/>
            <a:ext cx="5441859" cy="5654930"/>
          </a:xfrm>
          <a:custGeom>
            <a:avLst/>
            <a:gdLst/>
            <a:ahLst/>
            <a:cxnLst/>
            <a:rect l="l" t="t" r="r" b="b"/>
            <a:pathLst>
              <a:path w="5067519" h="5265942">
                <a:moveTo>
                  <a:pt x="0" y="0"/>
                </a:moveTo>
                <a:lnTo>
                  <a:pt x="4097786" y="0"/>
                </a:lnTo>
                <a:lnTo>
                  <a:pt x="4176264" y="71326"/>
                </a:lnTo>
                <a:cubicBezTo>
                  <a:pt x="4726927" y="621989"/>
                  <a:pt x="5067519" y="1382723"/>
                  <a:pt x="5067519" y="2223006"/>
                </a:cubicBezTo>
                <a:cubicBezTo>
                  <a:pt x="5067519" y="3903573"/>
                  <a:pt x="3705150" y="5265942"/>
                  <a:pt x="2024583" y="5265942"/>
                </a:cubicBezTo>
                <a:cubicBezTo>
                  <a:pt x="1315594" y="5265942"/>
                  <a:pt x="663237" y="5023470"/>
                  <a:pt x="145914" y="4616926"/>
                </a:cubicBezTo>
                <a:lnTo>
                  <a:pt x="0" y="4489006"/>
                </a:lnTo>
                <a:close/>
              </a:path>
            </a:pathLst>
          </a:custGeom>
        </p:spPr>
      </p:pic>
      <p:sp>
        <p:nvSpPr>
          <p:cNvPr id="3" name="TextBox 2">
            <a:extLst>
              <a:ext uri="{FF2B5EF4-FFF2-40B4-BE49-F238E27FC236}">
                <a16:creationId xmlns:a16="http://schemas.microsoft.com/office/drawing/2014/main" id="{8D460724-2649-4CC5-D6CC-DBA46F2E0396}"/>
              </a:ext>
            </a:extLst>
          </p:cNvPr>
          <p:cNvSpPr txBox="1"/>
          <p:nvPr/>
        </p:nvSpPr>
        <p:spPr>
          <a:xfrm>
            <a:off x="10369378" y="5035378"/>
            <a:ext cx="167845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By Steffan Jones, Osian Lewis-Jones and Ethan Price.</a:t>
            </a:r>
            <a:endParaRPr lang="en-US"/>
          </a:p>
        </p:txBody>
      </p:sp>
    </p:spTree>
    <p:extLst>
      <p:ext uri="{BB962C8B-B14F-4D97-AF65-F5344CB8AC3E}">
        <p14:creationId xmlns:p14="http://schemas.microsoft.com/office/powerpoint/2010/main" val="2526593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28275B-9AA8-DAC1-8DAB-7007F754531D}"/>
              </a:ext>
            </a:extLst>
          </p:cNvPr>
          <p:cNvSpPr>
            <a:spLocks noGrp="1"/>
          </p:cNvSpPr>
          <p:nvPr>
            <p:ph type="title"/>
          </p:nvPr>
        </p:nvSpPr>
        <p:spPr>
          <a:xfrm>
            <a:off x="685799" y="1150076"/>
            <a:ext cx="3659389" cy="4557849"/>
          </a:xfrm>
        </p:spPr>
        <p:txBody>
          <a:bodyPr vert="horz" lIns="91440" tIns="45720" rIns="91440" bIns="45720" rtlCol="0" anchor="ctr">
            <a:normAutofit/>
          </a:bodyPr>
          <a:lstStyle/>
          <a:p>
            <a:pPr algn="r"/>
            <a:r>
              <a:rPr lang="en-US"/>
              <a:t>Genes</a:t>
            </a:r>
          </a:p>
        </p:txBody>
      </p:sp>
      <p:cxnSp>
        <p:nvCxnSpPr>
          <p:cNvPr id="11" name="Straight Connector 10">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CF71349-52D9-DF2A-256D-0CD36B3BF00A}"/>
              </a:ext>
            </a:extLst>
          </p:cNvPr>
          <p:cNvSpPr txBox="1"/>
          <p:nvPr/>
        </p:nvSpPr>
        <p:spPr>
          <a:xfrm>
            <a:off x="4988658" y="1150076"/>
            <a:ext cx="6517543" cy="455784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Aft>
                <a:spcPts val="1000"/>
              </a:spcAft>
              <a:buClr>
                <a:schemeClr val="tx1"/>
              </a:buClr>
              <a:buSzPct val="100000"/>
              <a:buFont typeface="Arial"/>
              <a:buChar char="•"/>
            </a:pPr>
            <a:r>
              <a:rPr lang="en-US" sz="2400"/>
              <a:t>"Nature vs Nurture" Francis Galton (1874)</a:t>
            </a:r>
            <a:endParaRPr lang="en-US" sz="2400">
              <a:cs typeface="Calibri"/>
            </a:endParaRPr>
          </a:p>
          <a:p>
            <a:pPr>
              <a:spcAft>
                <a:spcPts val="1000"/>
              </a:spcAft>
              <a:buClr>
                <a:schemeClr val="tx1"/>
              </a:buClr>
              <a:buSzPct val="100000"/>
              <a:buFont typeface="Arial"/>
              <a:buChar char="•"/>
            </a:pPr>
            <a:r>
              <a:rPr lang="en-US" sz="2400"/>
              <a:t>The "father" of eugenics.</a:t>
            </a:r>
            <a:endParaRPr lang="en-US" sz="2400">
              <a:cs typeface="Calibri"/>
            </a:endParaRPr>
          </a:p>
          <a:p>
            <a:pPr>
              <a:spcAft>
                <a:spcPts val="1000"/>
              </a:spcAft>
              <a:buClr>
                <a:schemeClr val="tx1"/>
              </a:buClr>
              <a:buSzPct val="100000"/>
              <a:buFont typeface="Arial"/>
              <a:buChar char="•"/>
            </a:pPr>
            <a:endParaRPr lang="en-US" sz="2400">
              <a:cs typeface="Calibri"/>
            </a:endParaRPr>
          </a:p>
          <a:p>
            <a:pPr>
              <a:spcAft>
                <a:spcPts val="1000"/>
              </a:spcAft>
              <a:buClr>
                <a:schemeClr val="tx1"/>
              </a:buClr>
              <a:buSzPct val="100000"/>
              <a:buFont typeface="Arial"/>
              <a:buChar char="•"/>
            </a:pPr>
            <a:r>
              <a:rPr lang="en-US" sz="2400"/>
              <a:t>"Nature is all that a man brings wit himself into the world; nurture is every influence without that affects him after his birth" Galton</a:t>
            </a:r>
            <a:r>
              <a:rPr lang="en-US"/>
              <a:t> </a:t>
            </a:r>
            <a:r>
              <a:rPr lang="en-US" sz="2400"/>
              <a:t>(1874)</a:t>
            </a:r>
            <a:endParaRPr lang="en-US">
              <a:cs typeface="Calibri"/>
            </a:endParaRPr>
          </a:p>
        </p:txBody>
      </p:sp>
    </p:spTree>
    <p:extLst>
      <p:ext uri="{BB962C8B-B14F-4D97-AF65-F5344CB8AC3E}">
        <p14:creationId xmlns:p14="http://schemas.microsoft.com/office/powerpoint/2010/main" val="3352107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3A54E-19CB-2EBB-1525-125056970FC9}"/>
              </a:ext>
            </a:extLst>
          </p:cNvPr>
          <p:cNvSpPr>
            <a:spLocks noGrp="1"/>
          </p:cNvSpPr>
          <p:nvPr>
            <p:ph type="title"/>
          </p:nvPr>
        </p:nvSpPr>
        <p:spPr/>
        <p:txBody>
          <a:bodyPr/>
          <a:lstStyle/>
          <a:p>
            <a:r>
              <a:rPr lang="en-US">
                <a:cs typeface="Calibri Light"/>
              </a:rPr>
              <a:t>ENVIRONMENT/NURTURE AND BEHAVIOURISM</a:t>
            </a:r>
            <a:endParaRPr lang="en-US"/>
          </a:p>
        </p:txBody>
      </p:sp>
      <p:sp>
        <p:nvSpPr>
          <p:cNvPr id="4" name="TextBox 3">
            <a:extLst>
              <a:ext uri="{FF2B5EF4-FFF2-40B4-BE49-F238E27FC236}">
                <a16:creationId xmlns:a16="http://schemas.microsoft.com/office/drawing/2014/main" id="{1F849EBF-C04D-52E3-92AA-C387A53E6BA6}"/>
              </a:ext>
            </a:extLst>
          </p:cNvPr>
          <p:cNvSpPr txBox="1"/>
          <p:nvPr/>
        </p:nvSpPr>
        <p:spPr>
          <a:xfrm>
            <a:off x="922084" y="2382050"/>
            <a:ext cx="9848369"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cs typeface="Calibri"/>
              </a:rPr>
              <a:t>John Locke- British Philosopher (1632-1704) suggested that we were all born as tabula rasa, with our minds as blank slates, and everything we become was a result of our experiences and environment.</a:t>
            </a:r>
          </a:p>
          <a:p>
            <a:r>
              <a:rPr lang="en-US" sz="2800">
                <a:cs typeface="Calibri"/>
              </a:rPr>
              <a:t>(</a:t>
            </a:r>
            <a:r>
              <a:rPr lang="en-US" sz="2800" err="1">
                <a:cs typeface="Calibri"/>
              </a:rPr>
              <a:t>Uzgalis</a:t>
            </a:r>
            <a:r>
              <a:rPr lang="en-US" sz="2800">
                <a:cs typeface="Calibri"/>
              </a:rPr>
              <a:t>, 2001)</a:t>
            </a:r>
          </a:p>
          <a:p>
            <a:endParaRPr lang="en-US" sz="2800">
              <a:cs typeface="Calibri"/>
            </a:endParaRPr>
          </a:p>
          <a:p>
            <a:r>
              <a:rPr lang="en-US" sz="2800">
                <a:cs typeface="Calibri"/>
              </a:rPr>
              <a:t>John B Watson (Watson, 2017) was also a behaviorist who believed that anyone could be taught or trained to do anything, no matter what their genetic makeup was.</a:t>
            </a:r>
          </a:p>
          <a:p>
            <a:endParaRPr lang="en-US">
              <a:cs typeface="Calibri"/>
            </a:endParaRPr>
          </a:p>
          <a:p>
            <a:endParaRPr lang="en-US">
              <a:cs typeface="Calibri"/>
            </a:endParaRPr>
          </a:p>
        </p:txBody>
      </p:sp>
    </p:spTree>
    <p:extLst>
      <p:ext uri="{BB962C8B-B14F-4D97-AF65-F5344CB8AC3E}">
        <p14:creationId xmlns:p14="http://schemas.microsoft.com/office/powerpoint/2010/main" val="805591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373F4-DEC3-9FA4-53F3-6958F7F4F11A}"/>
              </a:ext>
            </a:extLst>
          </p:cNvPr>
          <p:cNvSpPr>
            <a:spLocks noGrp="1"/>
          </p:cNvSpPr>
          <p:nvPr>
            <p:ph type="title"/>
          </p:nvPr>
        </p:nvSpPr>
        <p:spPr>
          <a:xfrm>
            <a:off x="2343650" y="417250"/>
            <a:ext cx="2136052" cy="1456267"/>
          </a:xfrm>
        </p:spPr>
        <p:txBody>
          <a:bodyPr/>
          <a:lstStyle/>
          <a:p>
            <a:r>
              <a:rPr lang="en-US">
                <a:cs typeface="Calibri Light"/>
              </a:rPr>
              <a:t>Genes</a:t>
            </a:r>
            <a:endParaRPr lang="en-US"/>
          </a:p>
        </p:txBody>
      </p:sp>
      <p:sp>
        <p:nvSpPr>
          <p:cNvPr id="7" name="Title 1">
            <a:extLst>
              <a:ext uri="{FF2B5EF4-FFF2-40B4-BE49-F238E27FC236}">
                <a16:creationId xmlns:a16="http://schemas.microsoft.com/office/drawing/2014/main" id="{3FC402E4-76AE-E42F-888A-85A29C0221F0}"/>
              </a:ext>
            </a:extLst>
          </p:cNvPr>
          <p:cNvSpPr txBox="1">
            <a:spLocks/>
          </p:cNvSpPr>
          <p:nvPr/>
        </p:nvSpPr>
        <p:spPr>
          <a:xfrm>
            <a:off x="6996245" y="415970"/>
            <a:ext cx="3127392" cy="1456267"/>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cs typeface="Calibri Light"/>
              </a:rPr>
              <a:t>Environment</a:t>
            </a:r>
            <a:endParaRPr lang="en-US"/>
          </a:p>
        </p:txBody>
      </p:sp>
      <p:pic>
        <p:nvPicPr>
          <p:cNvPr id="8" name="Picture 7">
            <a:extLst>
              <a:ext uri="{FF2B5EF4-FFF2-40B4-BE49-F238E27FC236}">
                <a16:creationId xmlns:a16="http://schemas.microsoft.com/office/drawing/2014/main" id="{0A79CC68-EB7D-9C81-739B-1E161779BD0D}"/>
              </a:ext>
            </a:extLst>
          </p:cNvPr>
          <p:cNvPicPr>
            <a:picLocks noChangeAspect="1"/>
          </p:cNvPicPr>
          <p:nvPr/>
        </p:nvPicPr>
        <p:blipFill>
          <a:blip r:embed="rId2"/>
          <a:stretch>
            <a:fillRect/>
          </a:stretch>
        </p:blipFill>
        <p:spPr>
          <a:xfrm>
            <a:off x="605998" y="1667916"/>
            <a:ext cx="4781550" cy="4593085"/>
          </a:xfrm>
          <a:prstGeom prst="rect">
            <a:avLst/>
          </a:prstGeom>
        </p:spPr>
      </p:pic>
      <p:pic>
        <p:nvPicPr>
          <p:cNvPr id="9" name="Picture 8" descr="A diagram of a diagram&#10;&#10;Description automatically generated">
            <a:extLst>
              <a:ext uri="{FF2B5EF4-FFF2-40B4-BE49-F238E27FC236}">
                <a16:creationId xmlns:a16="http://schemas.microsoft.com/office/drawing/2014/main" id="{91E363A4-BC8C-B283-DF48-CDD02E8930B9}"/>
              </a:ext>
            </a:extLst>
          </p:cNvPr>
          <p:cNvPicPr>
            <a:picLocks noChangeAspect="1"/>
          </p:cNvPicPr>
          <p:nvPr/>
        </p:nvPicPr>
        <p:blipFill>
          <a:blip r:embed="rId3"/>
          <a:stretch>
            <a:fillRect/>
          </a:stretch>
        </p:blipFill>
        <p:spPr>
          <a:xfrm>
            <a:off x="6228517" y="1668261"/>
            <a:ext cx="4284773" cy="4579401"/>
          </a:xfrm>
          <a:prstGeom prst="rect">
            <a:avLst/>
          </a:prstGeom>
        </p:spPr>
      </p:pic>
    </p:spTree>
    <p:extLst>
      <p:ext uri="{BB962C8B-B14F-4D97-AF65-F5344CB8AC3E}">
        <p14:creationId xmlns:p14="http://schemas.microsoft.com/office/powerpoint/2010/main" val="2926244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8B5329E1-99AB-2BED-58D4-51946BF229E3}"/>
              </a:ext>
            </a:extLst>
          </p:cNvPr>
          <p:cNvSpPr>
            <a:spLocks noGrp="1"/>
          </p:cNvSpPr>
          <p:nvPr>
            <p:ph type="title"/>
          </p:nvPr>
        </p:nvSpPr>
        <p:spPr>
          <a:xfrm>
            <a:off x="643464" y="639097"/>
            <a:ext cx="4789678" cy="3746634"/>
          </a:xfrm>
        </p:spPr>
        <p:txBody>
          <a:bodyPr vert="horz" lIns="91440" tIns="45720" rIns="91440" bIns="45720" rtlCol="0" anchor="b">
            <a:normAutofit/>
          </a:bodyPr>
          <a:lstStyle/>
          <a:p>
            <a:pPr algn="r">
              <a:lnSpc>
                <a:spcPct val="90000"/>
              </a:lnSpc>
            </a:pPr>
            <a:r>
              <a:rPr lang="en-US" sz="3700"/>
              <a:t>Genes  - environment – time </a:t>
            </a:r>
            <a:br>
              <a:rPr lang="en-US" sz="3700"/>
            </a:br>
            <a:r>
              <a:rPr lang="en-US" sz="3700"/>
              <a:t>                  epigenetics</a:t>
            </a:r>
          </a:p>
        </p:txBody>
      </p:sp>
      <p:pic>
        <p:nvPicPr>
          <p:cNvPr id="4" name="Picture 3">
            <a:extLst>
              <a:ext uri="{FF2B5EF4-FFF2-40B4-BE49-F238E27FC236}">
                <a16:creationId xmlns:a16="http://schemas.microsoft.com/office/drawing/2014/main" id="{F6B7D1AC-0F23-3BCB-B58E-AD7D38DC1EB8}"/>
              </a:ext>
            </a:extLst>
          </p:cNvPr>
          <p:cNvPicPr>
            <a:picLocks noChangeAspect="1"/>
          </p:cNvPicPr>
          <p:nvPr/>
        </p:nvPicPr>
        <p:blipFill>
          <a:blip r:embed="rId4"/>
          <a:stretch>
            <a:fillRect/>
          </a:stretch>
        </p:blipFill>
        <p:spPr>
          <a:xfrm>
            <a:off x="6076606" y="834491"/>
            <a:ext cx="5471927" cy="5184650"/>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016552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02" name="Picture 101">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AA0D8666-75FF-3265-9111-94AD75409D1B}"/>
              </a:ext>
            </a:extLst>
          </p:cNvPr>
          <p:cNvSpPr>
            <a:spLocks noGrp="1"/>
          </p:cNvSpPr>
          <p:nvPr>
            <p:ph type="title"/>
          </p:nvPr>
        </p:nvSpPr>
        <p:spPr>
          <a:xfrm>
            <a:off x="8180983" y="639097"/>
            <a:ext cx="3352256" cy="3746634"/>
          </a:xfrm>
        </p:spPr>
        <p:txBody>
          <a:bodyPr vert="horz" lIns="91440" tIns="45720" rIns="91440" bIns="45720" rtlCol="0" anchor="b">
            <a:normAutofit/>
          </a:bodyPr>
          <a:lstStyle/>
          <a:p>
            <a:pPr algn="r"/>
            <a:r>
              <a:rPr lang="en-US" sz="4400"/>
              <a:t>Epigenetics </a:t>
            </a:r>
          </a:p>
        </p:txBody>
      </p:sp>
      <p:pic>
        <p:nvPicPr>
          <p:cNvPr id="4" name="Picture 3">
            <a:extLst>
              <a:ext uri="{FF2B5EF4-FFF2-40B4-BE49-F238E27FC236}">
                <a16:creationId xmlns:a16="http://schemas.microsoft.com/office/drawing/2014/main" id="{F0873C4C-5D28-6116-600B-527F8D2CDF7A}"/>
              </a:ext>
            </a:extLst>
          </p:cNvPr>
          <p:cNvPicPr>
            <a:picLocks noChangeAspect="1"/>
          </p:cNvPicPr>
          <p:nvPr/>
        </p:nvPicPr>
        <p:blipFill>
          <a:blip r:embed="rId4"/>
          <a:stretch>
            <a:fillRect/>
          </a:stretch>
        </p:blipFill>
        <p:spPr>
          <a:xfrm>
            <a:off x="629810" y="835946"/>
            <a:ext cx="6921364" cy="519102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735411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B52C4-E4D4-1818-72FB-CB818CD855F7}"/>
              </a:ext>
            </a:extLst>
          </p:cNvPr>
          <p:cNvSpPr>
            <a:spLocks noGrp="1"/>
          </p:cNvSpPr>
          <p:nvPr>
            <p:ph type="title"/>
          </p:nvPr>
        </p:nvSpPr>
        <p:spPr>
          <a:xfrm>
            <a:off x="7865806" y="643463"/>
            <a:ext cx="3706762" cy="1608124"/>
          </a:xfrm>
        </p:spPr>
        <p:txBody>
          <a:bodyPr>
            <a:normAutofit/>
          </a:bodyPr>
          <a:lstStyle/>
          <a:p>
            <a:r>
              <a:rPr lang="en-US">
                <a:ea typeface="Calibri Light"/>
                <a:cs typeface="Calibri Light"/>
              </a:rPr>
              <a:t>Genetics- nature  </a:t>
            </a:r>
            <a:endParaRPr lang="en-US"/>
          </a:p>
        </p:txBody>
      </p:sp>
      <p:pic>
        <p:nvPicPr>
          <p:cNvPr id="4" name="Picture 3" descr="Genetics Unveiled: Unravelling the Impact of DNA on Health Check-ups">
            <a:extLst>
              <a:ext uri="{FF2B5EF4-FFF2-40B4-BE49-F238E27FC236}">
                <a16:creationId xmlns:a16="http://schemas.microsoft.com/office/drawing/2014/main" id="{33F832A4-081A-F72D-BA90-3C4C444FD26B}"/>
              </a:ext>
            </a:extLst>
          </p:cNvPr>
          <p:cNvPicPr>
            <a:picLocks noChangeAspect="1"/>
          </p:cNvPicPr>
          <p:nvPr/>
        </p:nvPicPr>
        <p:blipFill rotWithShape="1">
          <a:blip r:embed="rId3"/>
          <a:srcRect l="10617" r="27433"/>
          <a:stretch/>
        </p:blipFill>
        <p:spPr>
          <a:xfrm>
            <a:off x="20" y="975"/>
            <a:ext cx="7552924" cy="6858000"/>
          </a:xfrm>
          <a:prstGeom prst="rect">
            <a:avLst/>
          </a:prstGeom>
        </p:spPr>
      </p:pic>
      <p:sp>
        <p:nvSpPr>
          <p:cNvPr id="3" name="Content Placeholder 2">
            <a:extLst>
              <a:ext uri="{FF2B5EF4-FFF2-40B4-BE49-F238E27FC236}">
                <a16:creationId xmlns:a16="http://schemas.microsoft.com/office/drawing/2014/main" id="{E010F6C4-AA85-3843-2820-3FA5E29971C4}"/>
              </a:ext>
            </a:extLst>
          </p:cNvPr>
          <p:cNvSpPr>
            <a:spLocks noGrp="1"/>
          </p:cNvSpPr>
          <p:nvPr>
            <p:ph idx="1"/>
          </p:nvPr>
        </p:nvSpPr>
        <p:spPr>
          <a:xfrm>
            <a:off x="7865806" y="2251587"/>
            <a:ext cx="3706762" cy="3972232"/>
          </a:xfrm>
        </p:spPr>
        <p:txBody>
          <a:bodyPr vert="horz" lIns="91440" tIns="45720" rIns="91440" bIns="45720" rtlCol="0" anchor="ctr">
            <a:noAutofit/>
          </a:bodyPr>
          <a:lstStyle/>
          <a:p>
            <a:r>
              <a:rPr lang="en-US" sz="2000">
                <a:cs typeface="Calibri"/>
              </a:rPr>
              <a:t>Nature refers mainly to genetic endorsement shaping human personality and development in addition to other heritability factors. </a:t>
            </a:r>
          </a:p>
          <a:p>
            <a:pPr>
              <a:buClr>
                <a:srgbClr val="FFFFFF"/>
              </a:buClr>
            </a:pPr>
            <a:r>
              <a:rPr lang="en-US" sz="2000">
                <a:cs typeface="Calibri"/>
              </a:rPr>
              <a:t>Some characteristics are primarily biologically determined like eye </a:t>
            </a:r>
            <a:r>
              <a:rPr lang="en-US" sz="2000" err="1">
                <a:cs typeface="Calibri"/>
              </a:rPr>
              <a:t>colour</a:t>
            </a:r>
            <a:r>
              <a:rPr lang="en-US" sz="2000">
                <a:cs typeface="Calibri"/>
              </a:rPr>
              <a:t> and certain genetic diseases and others depend on the complex interaction between genetics an</a:t>
            </a:r>
            <a:r>
              <a:rPr lang="en-US" sz="1600">
                <a:cs typeface="Calibri"/>
              </a:rPr>
              <a:t>d</a:t>
            </a:r>
            <a:r>
              <a:rPr lang="en-US" sz="2000">
                <a:cs typeface="Calibri"/>
              </a:rPr>
              <a:t> the environm</a:t>
            </a:r>
            <a:r>
              <a:rPr lang="en-US" sz="1600">
                <a:cs typeface="Calibri"/>
              </a:rPr>
              <a:t>ent. </a:t>
            </a:r>
          </a:p>
          <a:p>
            <a:pPr>
              <a:buClr>
                <a:srgbClr val="FFFFFF"/>
              </a:buClr>
            </a:pPr>
            <a:endParaRPr lang="en-US" sz="1900">
              <a:cs typeface="Calibri"/>
            </a:endParaRPr>
          </a:p>
        </p:txBody>
      </p:sp>
    </p:spTree>
    <p:extLst>
      <p:ext uri="{BB962C8B-B14F-4D97-AF65-F5344CB8AC3E}">
        <p14:creationId xmlns:p14="http://schemas.microsoft.com/office/powerpoint/2010/main" val="2048123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F33A5-9004-76DD-A6D6-02B052B86D26}"/>
              </a:ext>
            </a:extLst>
          </p:cNvPr>
          <p:cNvSpPr>
            <a:spLocks noGrp="1"/>
          </p:cNvSpPr>
          <p:nvPr>
            <p:ph type="title"/>
          </p:nvPr>
        </p:nvSpPr>
        <p:spPr/>
        <p:txBody>
          <a:bodyPr/>
          <a:lstStyle/>
          <a:p>
            <a:r>
              <a:rPr lang="en-US">
                <a:cs typeface="Calibri Light"/>
              </a:rPr>
              <a:t>Gene Environmntal interaction </a:t>
            </a:r>
            <a:endParaRPr lang="en-US"/>
          </a:p>
        </p:txBody>
      </p:sp>
      <p:sp>
        <p:nvSpPr>
          <p:cNvPr id="3" name="Content Placeholder 2">
            <a:extLst>
              <a:ext uri="{FF2B5EF4-FFF2-40B4-BE49-F238E27FC236}">
                <a16:creationId xmlns:a16="http://schemas.microsoft.com/office/drawing/2014/main" id="{F471C876-27EB-A684-C580-231A8FC7E60F}"/>
              </a:ext>
            </a:extLst>
          </p:cNvPr>
          <p:cNvSpPr>
            <a:spLocks noGrp="1"/>
          </p:cNvSpPr>
          <p:nvPr>
            <p:ph idx="1"/>
          </p:nvPr>
        </p:nvSpPr>
        <p:spPr>
          <a:xfrm>
            <a:off x="642669" y="2070180"/>
            <a:ext cx="10131425" cy="3649133"/>
          </a:xfrm>
        </p:spPr>
        <p:txBody>
          <a:bodyPr>
            <a:normAutofit/>
          </a:bodyPr>
          <a:lstStyle/>
          <a:p>
            <a:pPr marL="0" indent="0">
              <a:buNone/>
            </a:pPr>
            <a:endParaRPr lang="en-US">
              <a:ea typeface="+mn-lt"/>
              <a:cs typeface="+mn-lt"/>
            </a:endParaRPr>
          </a:p>
          <a:p>
            <a:pPr>
              <a:buClr>
                <a:srgbClr val="FFFFFF"/>
              </a:buClr>
            </a:pPr>
            <a:r>
              <a:rPr lang="en-US">
                <a:ea typeface="+mn-lt"/>
                <a:cs typeface="+mn-lt"/>
              </a:rPr>
              <a:t>Passive gene environment interaction- phenotype corelates with the environment </a:t>
            </a:r>
          </a:p>
          <a:p>
            <a:pPr>
              <a:buClr>
                <a:srgbClr val="FFFFFF"/>
              </a:buClr>
            </a:pPr>
            <a:r>
              <a:rPr lang="en-US">
                <a:ea typeface="+mn-lt"/>
                <a:cs typeface="+mn-lt"/>
              </a:rPr>
              <a:t>Reactive gene environment - very small environment is genetically created so that a certain behavior produce a certain response like aggression </a:t>
            </a:r>
          </a:p>
          <a:p>
            <a:pPr>
              <a:buClr>
                <a:srgbClr val="FFFFFF"/>
              </a:buClr>
            </a:pPr>
            <a:r>
              <a:rPr lang="en-US">
                <a:ea typeface="+mn-lt"/>
                <a:cs typeface="+mn-lt"/>
              </a:rPr>
              <a:t>Active gene environment  interaction- experiences are constructed with a positive correlation for genetic predispositions </a:t>
            </a:r>
          </a:p>
          <a:p>
            <a:pPr>
              <a:buClr>
                <a:srgbClr val="FFFFFF"/>
              </a:buClr>
            </a:pPr>
            <a:endParaRPr lang="en-US">
              <a:cs typeface="Calibri"/>
            </a:endParaRPr>
          </a:p>
        </p:txBody>
      </p:sp>
    </p:spTree>
    <p:extLst>
      <p:ext uri="{BB962C8B-B14F-4D97-AF65-F5344CB8AC3E}">
        <p14:creationId xmlns:p14="http://schemas.microsoft.com/office/powerpoint/2010/main" val="22522432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F84D-BFA9-2F57-323F-B7FA918C0102}"/>
              </a:ext>
            </a:extLst>
          </p:cNvPr>
          <p:cNvSpPr>
            <a:spLocks noGrp="1"/>
          </p:cNvSpPr>
          <p:nvPr>
            <p:ph type="title"/>
          </p:nvPr>
        </p:nvSpPr>
        <p:spPr>
          <a:xfrm>
            <a:off x="6400800" y="609600"/>
            <a:ext cx="5147730" cy="1641987"/>
          </a:xfrm>
        </p:spPr>
        <p:txBody>
          <a:bodyPr>
            <a:normAutofit/>
          </a:bodyPr>
          <a:lstStyle/>
          <a:p>
            <a:r>
              <a:rPr lang="en-US">
                <a:cs typeface="Calibri Light"/>
              </a:rPr>
              <a:t>Mental health </a:t>
            </a:r>
            <a:endParaRPr lang="en-US"/>
          </a:p>
        </p:txBody>
      </p:sp>
      <p:sp>
        <p:nvSpPr>
          <p:cNvPr id="3" name="Content Placeholder 2">
            <a:extLst>
              <a:ext uri="{FF2B5EF4-FFF2-40B4-BE49-F238E27FC236}">
                <a16:creationId xmlns:a16="http://schemas.microsoft.com/office/drawing/2014/main" id="{21AA8EC4-34DE-6BE7-1981-74DDD328ADD7}"/>
              </a:ext>
            </a:extLst>
          </p:cNvPr>
          <p:cNvSpPr>
            <a:spLocks noGrp="1"/>
          </p:cNvSpPr>
          <p:nvPr>
            <p:ph idx="1"/>
          </p:nvPr>
        </p:nvSpPr>
        <p:spPr>
          <a:xfrm>
            <a:off x="6400800" y="2251587"/>
            <a:ext cx="5147730" cy="3637935"/>
          </a:xfrm>
        </p:spPr>
        <p:txBody>
          <a:bodyPr>
            <a:normAutofit/>
          </a:bodyPr>
          <a:lstStyle/>
          <a:p>
            <a:r>
              <a:rPr lang="en-US">
                <a:cs typeface="Calibri"/>
              </a:rPr>
              <a:t>2004 study </a:t>
            </a:r>
            <a:endParaRPr lang="en-US"/>
          </a:p>
          <a:p>
            <a:pPr>
              <a:buClr>
                <a:srgbClr val="FFFFFF"/>
              </a:buClr>
            </a:pPr>
            <a:r>
              <a:rPr lang="en-US">
                <a:cs typeface="Calibri"/>
              </a:rPr>
              <a:t>36.8% of adopted children with a biological mother with schizophrenia raised in a disturbed family environment had a greater chance of developing schizophrenia.</a:t>
            </a:r>
          </a:p>
          <a:p>
            <a:pPr>
              <a:buClr>
                <a:srgbClr val="FFFFFF"/>
              </a:buClr>
            </a:pPr>
            <a:r>
              <a:rPr lang="en-US">
                <a:cs typeface="Calibri"/>
              </a:rPr>
              <a:t> 5.8% of the children with biological mothers with schizophrenia raised in a positive environment developed the disorder </a:t>
            </a:r>
          </a:p>
          <a:p>
            <a:pPr>
              <a:buClr>
                <a:srgbClr val="FFFFFF"/>
              </a:buClr>
            </a:pPr>
            <a:r>
              <a:rPr lang="en-US">
                <a:cs typeface="Calibri"/>
              </a:rPr>
              <a:t>5.8% without a mother suffering from schizophrenia raised in a disturbing environment developed schizophrenia </a:t>
            </a:r>
          </a:p>
        </p:txBody>
      </p:sp>
      <p:pic>
        <p:nvPicPr>
          <p:cNvPr id="4" name="Picture 3" descr="What Do Twin Studies Prove About Genetic Influences on Psychiatric  Disorders? Absolutely Nothing - Mad In America">
            <a:extLst>
              <a:ext uri="{FF2B5EF4-FFF2-40B4-BE49-F238E27FC236}">
                <a16:creationId xmlns:a16="http://schemas.microsoft.com/office/drawing/2014/main" id="{D4A63203-BD83-DDD8-C79E-E089BC67535A}"/>
              </a:ext>
            </a:extLst>
          </p:cNvPr>
          <p:cNvPicPr>
            <a:picLocks noChangeAspect="1"/>
          </p:cNvPicPr>
          <p:nvPr/>
        </p:nvPicPr>
        <p:blipFill>
          <a:blip r:embed="rId3"/>
          <a:stretch>
            <a:fillRect/>
          </a:stretch>
        </p:blipFill>
        <p:spPr>
          <a:xfrm>
            <a:off x="648930" y="1293873"/>
            <a:ext cx="5447070" cy="3940872"/>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0267964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5BFB3-1B70-C0CE-A9BA-ECD2012F4D79}"/>
              </a:ext>
            </a:extLst>
          </p:cNvPr>
          <p:cNvSpPr>
            <a:spLocks noGrp="1"/>
          </p:cNvSpPr>
          <p:nvPr>
            <p:ph type="title"/>
          </p:nvPr>
        </p:nvSpPr>
        <p:spPr/>
        <p:txBody>
          <a:bodyPr/>
          <a:lstStyle/>
          <a:p>
            <a:r>
              <a:rPr lang="en-US">
                <a:cs typeface="Calibri Light"/>
              </a:rPr>
              <a:t>Twin studies </a:t>
            </a:r>
            <a:endParaRPr lang="en-US"/>
          </a:p>
        </p:txBody>
      </p:sp>
      <p:sp>
        <p:nvSpPr>
          <p:cNvPr id="3" name="Content Placeholder 2">
            <a:extLst>
              <a:ext uri="{FF2B5EF4-FFF2-40B4-BE49-F238E27FC236}">
                <a16:creationId xmlns:a16="http://schemas.microsoft.com/office/drawing/2014/main" id="{146C3E2E-385B-BB54-6557-DB2B0C28F032}"/>
              </a:ext>
            </a:extLst>
          </p:cNvPr>
          <p:cNvSpPr>
            <a:spLocks noGrp="1"/>
          </p:cNvSpPr>
          <p:nvPr>
            <p:ph idx="1"/>
          </p:nvPr>
        </p:nvSpPr>
        <p:spPr/>
        <p:txBody>
          <a:bodyPr>
            <a:normAutofit/>
          </a:bodyPr>
          <a:lstStyle/>
          <a:p>
            <a:r>
              <a:rPr lang="en-US" sz="2400" b="1">
                <a:cs typeface="Calibri"/>
              </a:rPr>
              <a:t>In identical twins the same genetic information is shared, but gene expression, when information stored in a gene is transformed into a function, has variability. An example is found in pathology when seven-year-old aliya died from cancer however her identical twin now 19 years old never had cancer. These twins share the same genotype however their genotype isn't the same because of how the genetic information is expressed over time. </a:t>
            </a:r>
          </a:p>
        </p:txBody>
      </p:sp>
    </p:spTree>
    <p:extLst>
      <p:ext uri="{BB962C8B-B14F-4D97-AF65-F5344CB8AC3E}">
        <p14:creationId xmlns:p14="http://schemas.microsoft.com/office/powerpoint/2010/main" val="20572284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6E5AFC-CB19-B38D-4031-4FBB9E01D87F}"/>
              </a:ext>
            </a:extLst>
          </p:cNvPr>
          <p:cNvSpPr>
            <a:spLocks noGrp="1"/>
          </p:cNvSpPr>
          <p:nvPr>
            <p:ph idx="1"/>
          </p:nvPr>
        </p:nvSpPr>
        <p:spPr>
          <a:xfrm>
            <a:off x="1096880" y="1159488"/>
            <a:ext cx="10131425" cy="1724082"/>
          </a:xfrm>
        </p:spPr>
        <p:txBody>
          <a:bodyPr>
            <a:normAutofit/>
          </a:bodyPr>
          <a:lstStyle/>
          <a:p>
            <a:pPr marL="0" indent="0" algn="ctr">
              <a:buNone/>
            </a:pPr>
            <a:r>
              <a:rPr lang="en-US" sz="3600" b="1">
                <a:cs typeface="Calibri" panose="020F0502020204030204"/>
              </a:rPr>
              <a:t>'Experience plays an essential role in building brain architecture after birth.' (Nelson et al, 2019 )</a:t>
            </a:r>
          </a:p>
          <a:p>
            <a:pPr marL="0" indent="0" algn="ctr">
              <a:buNone/>
            </a:pPr>
            <a:endParaRPr lang="en-US" sz="3600" b="1">
              <a:cs typeface="Calibri" panose="020F0502020204030204"/>
            </a:endParaRPr>
          </a:p>
          <a:p>
            <a:pPr marL="457200" indent="-457200" algn="ctr"/>
            <a:endParaRPr lang="en-US" sz="2800" b="1">
              <a:cs typeface="Calibri" panose="020F0502020204030204"/>
            </a:endParaRPr>
          </a:p>
          <a:p>
            <a:pPr marL="457200" indent="-457200" algn="ctr">
              <a:buClr>
                <a:srgbClr val="FFFFFF"/>
              </a:buClr>
            </a:pPr>
            <a:endParaRPr lang="en-US" sz="2800" b="1">
              <a:cs typeface="Calibri" panose="020F0502020204030204"/>
            </a:endParaRPr>
          </a:p>
        </p:txBody>
      </p:sp>
      <p:sp>
        <p:nvSpPr>
          <p:cNvPr id="4" name="TextBox 3">
            <a:extLst>
              <a:ext uri="{FF2B5EF4-FFF2-40B4-BE49-F238E27FC236}">
                <a16:creationId xmlns:a16="http://schemas.microsoft.com/office/drawing/2014/main" id="{664A8C62-39CF-189F-B886-E94AA96511AF}"/>
              </a:ext>
            </a:extLst>
          </p:cNvPr>
          <p:cNvSpPr txBox="1"/>
          <p:nvPr/>
        </p:nvSpPr>
        <p:spPr>
          <a:xfrm>
            <a:off x="370974" y="2092992"/>
            <a:ext cx="1145005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baseline="0">
                <a:solidFill>
                  <a:srgbClr val="FFFFFF"/>
                </a:solidFill>
                <a:latin typeface="Calibri"/>
              </a:rPr>
              <a:t>Deprivation can have both long and short-term effects on brain structure and function.</a:t>
            </a:r>
            <a:endParaRPr lang="en-US" sz="2400">
              <a:cs typeface="Calibri" panose="020F0502020204030204"/>
            </a:endParaRPr>
          </a:p>
        </p:txBody>
      </p:sp>
      <p:sp>
        <p:nvSpPr>
          <p:cNvPr id="5" name="TextBox 4">
            <a:extLst>
              <a:ext uri="{FF2B5EF4-FFF2-40B4-BE49-F238E27FC236}">
                <a16:creationId xmlns:a16="http://schemas.microsoft.com/office/drawing/2014/main" id="{AC48CF7A-F1FF-D532-3D1F-44C7175E9E70}"/>
              </a:ext>
            </a:extLst>
          </p:cNvPr>
          <p:cNvSpPr txBox="1"/>
          <p:nvPr/>
        </p:nvSpPr>
        <p:spPr>
          <a:xfrm>
            <a:off x="368468" y="3010402"/>
            <a:ext cx="1138237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a:rPr>
              <a:t>Can cause changes at both cellular and molecular levels and an abundance of issues with </a:t>
            </a:r>
            <a:r>
              <a:rPr lang="en-US" sz="2400" err="1">
                <a:cs typeface="Calibri"/>
              </a:rPr>
              <a:t>behaviour</a:t>
            </a:r>
            <a:r>
              <a:rPr lang="en-US" sz="2400">
                <a:cs typeface="Calibri"/>
              </a:rPr>
              <a:t> and psychological decay.</a:t>
            </a:r>
            <a:r>
              <a:rPr lang="en-US">
                <a:cs typeface="Calibri"/>
              </a:rPr>
              <a:t> </a:t>
            </a:r>
          </a:p>
        </p:txBody>
      </p:sp>
      <p:sp>
        <p:nvSpPr>
          <p:cNvPr id="6" name="TextBox 5">
            <a:extLst>
              <a:ext uri="{FF2B5EF4-FFF2-40B4-BE49-F238E27FC236}">
                <a16:creationId xmlns:a16="http://schemas.microsoft.com/office/drawing/2014/main" id="{9D2C35DA-BF1C-C0F0-EAFF-B429AB86954D}"/>
              </a:ext>
            </a:extLst>
          </p:cNvPr>
          <p:cNvSpPr txBox="1"/>
          <p:nvPr/>
        </p:nvSpPr>
        <p:spPr>
          <a:xfrm>
            <a:off x="368466" y="4098255"/>
            <a:ext cx="1089108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a:rPr>
              <a:t>Timing and the nature of experiences are of immense importance to the developing brain.</a:t>
            </a:r>
            <a:endParaRPr lang="en-US">
              <a:cs typeface="Calibri"/>
            </a:endParaRPr>
          </a:p>
        </p:txBody>
      </p:sp>
      <p:sp>
        <p:nvSpPr>
          <p:cNvPr id="7" name="TextBox 6">
            <a:extLst>
              <a:ext uri="{FF2B5EF4-FFF2-40B4-BE49-F238E27FC236}">
                <a16:creationId xmlns:a16="http://schemas.microsoft.com/office/drawing/2014/main" id="{78572B44-44E8-B64C-FEDA-DC3854110CD5}"/>
              </a:ext>
            </a:extLst>
          </p:cNvPr>
          <p:cNvSpPr txBox="1"/>
          <p:nvPr/>
        </p:nvSpPr>
        <p:spPr>
          <a:xfrm>
            <a:off x="370974" y="5173578"/>
            <a:ext cx="1145255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cs typeface="Calibri"/>
              </a:rPr>
              <a:t>Maternal caregiving and socio-emotional development are considered and it is concluded that certain experiences must happen within a certain time frame or it may cause irreparable damage.</a:t>
            </a:r>
            <a:endParaRPr lang="en-US">
              <a:cs typeface="Calibri" panose="020F0502020204030204"/>
            </a:endParaRPr>
          </a:p>
        </p:txBody>
      </p:sp>
    </p:spTree>
    <p:extLst>
      <p:ext uri="{BB962C8B-B14F-4D97-AF65-F5344CB8AC3E}">
        <p14:creationId xmlns:p14="http://schemas.microsoft.com/office/powerpoint/2010/main" val="3678210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E30B8-3E4B-B7FD-2391-800FA0CD9F45}"/>
              </a:ext>
            </a:extLst>
          </p:cNvPr>
          <p:cNvSpPr>
            <a:spLocks noGrp="1"/>
          </p:cNvSpPr>
          <p:nvPr>
            <p:ph type="title"/>
          </p:nvPr>
        </p:nvSpPr>
        <p:spPr>
          <a:xfrm>
            <a:off x="2490538" y="198521"/>
            <a:ext cx="6882899" cy="1456267"/>
          </a:xfrm>
        </p:spPr>
        <p:txBody>
          <a:bodyPr/>
          <a:lstStyle/>
          <a:p>
            <a:r>
              <a:rPr lang="en-US">
                <a:cs typeface="Calibri Light"/>
              </a:rPr>
              <a:t>Studies of Romanian Orphans</a:t>
            </a:r>
            <a:endParaRPr lang="en-US"/>
          </a:p>
        </p:txBody>
      </p:sp>
      <p:sp>
        <p:nvSpPr>
          <p:cNvPr id="3" name="Content Placeholder 2">
            <a:extLst>
              <a:ext uri="{FF2B5EF4-FFF2-40B4-BE49-F238E27FC236}">
                <a16:creationId xmlns:a16="http://schemas.microsoft.com/office/drawing/2014/main" id="{4B99B707-A324-5BF1-D386-3E6A12ED1BBD}"/>
              </a:ext>
            </a:extLst>
          </p:cNvPr>
          <p:cNvSpPr>
            <a:spLocks noGrp="1"/>
          </p:cNvSpPr>
          <p:nvPr>
            <p:ph idx="1"/>
          </p:nvPr>
        </p:nvSpPr>
        <p:spPr>
          <a:xfrm>
            <a:off x="395038" y="1650778"/>
            <a:ext cx="11294477" cy="959722"/>
          </a:xfrm>
        </p:spPr>
        <p:txBody>
          <a:bodyPr/>
          <a:lstStyle/>
          <a:p>
            <a:r>
              <a:rPr lang="en-US" sz="2400">
                <a:cs typeface="Calibri"/>
              </a:rPr>
              <a:t>Rutter (2007) studied 165 Romanian orphans all of which were adopted by British families.</a:t>
            </a:r>
            <a:endParaRPr lang="en-US"/>
          </a:p>
        </p:txBody>
      </p:sp>
      <p:sp>
        <p:nvSpPr>
          <p:cNvPr id="4" name="TextBox 3">
            <a:extLst>
              <a:ext uri="{FF2B5EF4-FFF2-40B4-BE49-F238E27FC236}">
                <a16:creationId xmlns:a16="http://schemas.microsoft.com/office/drawing/2014/main" id="{6879F322-5A8B-0C43-2441-DF1B2E48C550}"/>
              </a:ext>
            </a:extLst>
          </p:cNvPr>
          <p:cNvSpPr txBox="1"/>
          <p:nvPr/>
        </p:nvSpPr>
        <p:spPr>
          <a:xfrm>
            <a:off x="391026" y="2757237"/>
            <a:ext cx="689409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a:rPr>
              <a:t>58 were adopted before they were 6 months old,</a:t>
            </a:r>
            <a:endParaRPr lang="en-US">
              <a:cs typeface="Calibri"/>
            </a:endParaRPr>
          </a:p>
        </p:txBody>
      </p:sp>
      <p:sp>
        <p:nvSpPr>
          <p:cNvPr id="5" name="TextBox 4">
            <a:extLst>
              <a:ext uri="{FF2B5EF4-FFF2-40B4-BE49-F238E27FC236}">
                <a16:creationId xmlns:a16="http://schemas.microsoft.com/office/drawing/2014/main" id="{36F4E5B3-6CDB-46E7-A311-FDD6946D7DEA}"/>
              </a:ext>
            </a:extLst>
          </p:cNvPr>
          <p:cNvSpPr txBox="1"/>
          <p:nvPr/>
        </p:nvSpPr>
        <p:spPr>
          <a:xfrm>
            <a:off x="391025" y="3521743"/>
            <a:ext cx="646948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panose="020F0502020204030204"/>
              </a:rPr>
              <a:t>59 between 6 months and 1 year old, </a:t>
            </a:r>
          </a:p>
        </p:txBody>
      </p:sp>
      <p:sp>
        <p:nvSpPr>
          <p:cNvPr id="6" name="TextBox 5">
            <a:extLst>
              <a:ext uri="{FF2B5EF4-FFF2-40B4-BE49-F238E27FC236}">
                <a16:creationId xmlns:a16="http://schemas.microsoft.com/office/drawing/2014/main" id="{027F32F8-6890-97EB-8E0C-46F238B20634}"/>
              </a:ext>
            </a:extLst>
          </p:cNvPr>
          <p:cNvSpPr txBox="1"/>
          <p:nvPr/>
        </p:nvSpPr>
        <p:spPr>
          <a:xfrm>
            <a:off x="396039" y="4293769"/>
            <a:ext cx="642686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cs typeface="Calibri"/>
              </a:rPr>
              <a:t>48 were adopted between 2 and 4 years old.</a:t>
            </a:r>
          </a:p>
        </p:txBody>
      </p:sp>
      <p:sp>
        <p:nvSpPr>
          <p:cNvPr id="8" name="TextBox 7">
            <a:extLst>
              <a:ext uri="{FF2B5EF4-FFF2-40B4-BE49-F238E27FC236}">
                <a16:creationId xmlns:a16="http://schemas.microsoft.com/office/drawing/2014/main" id="{13736B2E-F0BA-5757-9409-795D5AEF9140}"/>
              </a:ext>
            </a:extLst>
          </p:cNvPr>
          <p:cNvSpPr txBox="1"/>
          <p:nvPr/>
        </p:nvSpPr>
        <p:spPr>
          <a:xfrm>
            <a:off x="398546" y="5025690"/>
            <a:ext cx="1086852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cs typeface="Calibri"/>
              </a:rPr>
              <a:t>52 English children who were adopted around the same time were also included as a control group.</a:t>
            </a:r>
          </a:p>
        </p:txBody>
      </p:sp>
      <p:pic>
        <p:nvPicPr>
          <p:cNvPr id="7" name="Picture 6" descr="A group of children in cribs&#10;&#10;Description automatically generated">
            <a:extLst>
              <a:ext uri="{FF2B5EF4-FFF2-40B4-BE49-F238E27FC236}">
                <a16:creationId xmlns:a16="http://schemas.microsoft.com/office/drawing/2014/main" id="{5ABB81E8-FB6D-C0FF-66AC-A71C2CEF07D6}"/>
              </a:ext>
            </a:extLst>
          </p:cNvPr>
          <p:cNvPicPr>
            <a:picLocks noChangeAspect="1"/>
          </p:cNvPicPr>
          <p:nvPr/>
        </p:nvPicPr>
        <p:blipFill>
          <a:blip r:embed="rId2"/>
          <a:stretch>
            <a:fillRect/>
          </a:stretch>
        </p:blipFill>
        <p:spPr>
          <a:xfrm>
            <a:off x="8233793" y="2306052"/>
            <a:ext cx="2873177" cy="2446422"/>
          </a:xfrm>
          <a:prstGeom prst="rect">
            <a:avLst/>
          </a:prstGeom>
        </p:spPr>
      </p:pic>
      <p:sp>
        <p:nvSpPr>
          <p:cNvPr id="9" name="TextBox 8">
            <a:extLst>
              <a:ext uri="{FF2B5EF4-FFF2-40B4-BE49-F238E27FC236}">
                <a16:creationId xmlns:a16="http://schemas.microsoft.com/office/drawing/2014/main" id="{2722447B-3E48-AEF0-45DE-1AC0CD04001E}"/>
              </a:ext>
            </a:extLst>
          </p:cNvPr>
          <p:cNvSpPr txBox="1"/>
          <p:nvPr/>
        </p:nvSpPr>
        <p:spPr>
          <a:xfrm>
            <a:off x="8517355" y="4795085"/>
            <a:ext cx="317082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cs typeface="Calibri"/>
              </a:rPr>
              <a:t>Fig.1. Nelson et al, (2014)</a:t>
            </a:r>
          </a:p>
        </p:txBody>
      </p:sp>
    </p:spTree>
    <p:extLst>
      <p:ext uri="{BB962C8B-B14F-4D97-AF65-F5344CB8AC3E}">
        <p14:creationId xmlns:p14="http://schemas.microsoft.com/office/powerpoint/2010/main" val="4944346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7CC49-0FA8-D6BE-6CAC-D2D2B85DE3EC}"/>
              </a:ext>
            </a:extLst>
          </p:cNvPr>
          <p:cNvSpPr>
            <a:spLocks noGrp="1"/>
          </p:cNvSpPr>
          <p:nvPr>
            <p:ph type="title"/>
          </p:nvPr>
        </p:nvSpPr>
        <p:spPr>
          <a:xfrm>
            <a:off x="5212977" y="295835"/>
            <a:ext cx="2074396" cy="895973"/>
          </a:xfrm>
        </p:spPr>
        <p:txBody>
          <a:bodyPr/>
          <a:lstStyle/>
          <a:p>
            <a:r>
              <a:rPr lang="en-US">
                <a:cs typeface="Calibri Light"/>
              </a:rPr>
              <a:t>Results</a:t>
            </a:r>
            <a:endParaRPr lang="en-US"/>
          </a:p>
        </p:txBody>
      </p:sp>
      <p:sp>
        <p:nvSpPr>
          <p:cNvPr id="3" name="Content Placeholder 2">
            <a:extLst>
              <a:ext uri="{FF2B5EF4-FFF2-40B4-BE49-F238E27FC236}">
                <a16:creationId xmlns:a16="http://schemas.microsoft.com/office/drawing/2014/main" id="{8CD4805B-D2AD-1C1D-FC58-7EF93CD8CDB9}"/>
              </a:ext>
            </a:extLst>
          </p:cNvPr>
          <p:cNvSpPr>
            <a:spLocks noGrp="1"/>
          </p:cNvSpPr>
          <p:nvPr>
            <p:ph idx="1"/>
          </p:nvPr>
        </p:nvSpPr>
        <p:spPr>
          <a:xfrm>
            <a:off x="495301" y="1256802"/>
            <a:ext cx="10826190" cy="802839"/>
          </a:xfrm>
        </p:spPr>
        <p:txBody>
          <a:bodyPr/>
          <a:lstStyle/>
          <a:p>
            <a:r>
              <a:rPr lang="en-US">
                <a:cs typeface="Calibri"/>
              </a:rPr>
              <a:t>58 who were adopted before they were 6 months old showed a 'normal' development with an average IQ of 102.</a:t>
            </a:r>
          </a:p>
        </p:txBody>
      </p:sp>
      <p:sp>
        <p:nvSpPr>
          <p:cNvPr id="4" name="TextBox 3">
            <a:extLst>
              <a:ext uri="{FF2B5EF4-FFF2-40B4-BE49-F238E27FC236}">
                <a16:creationId xmlns:a16="http://schemas.microsoft.com/office/drawing/2014/main" id="{B6C1AFCC-0B49-CE67-DAD6-B589D10C6CE6}"/>
              </a:ext>
            </a:extLst>
          </p:cNvPr>
          <p:cNvSpPr txBox="1"/>
          <p:nvPr/>
        </p:nvSpPr>
        <p:spPr>
          <a:xfrm>
            <a:off x="521367" y="2148138"/>
            <a:ext cx="108033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panose="020F0502020204030204"/>
              </a:rPr>
              <a:t>59 between 6 months and 1 year showed high levels of disinhibited attachment with an average IQ of 86.</a:t>
            </a:r>
          </a:p>
        </p:txBody>
      </p:sp>
      <p:sp>
        <p:nvSpPr>
          <p:cNvPr id="5" name="TextBox 4">
            <a:extLst>
              <a:ext uri="{FF2B5EF4-FFF2-40B4-BE49-F238E27FC236}">
                <a16:creationId xmlns:a16="http://schemas.microsoft.com/office/drawing/2014/main" id="{75954646-117B-E8DA-9093-310B71AA26FD}"/>
              </a:ext>
            </a:extLst>
          </p:cNvPr>
          <p:cNvSpPr txBox="1"/>
          <p:nvPr/>
        </p:nvSpPr>
        <p:spPr>
          <a:xfrm>
            <a:off x="521368" y="2744704"/>
            <a:ext cx="1043990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panose="020F0502020204030204"/>
              </a:rPr>
              <a:t>48 who were between 2 and 4 years old showed significantly higher levels of disinhibited attachment with an average IQ of 77.</a:t>
            </a:r>
          </a:p>
        </p:txBody>
      </p:sp>
      <p:sp>
        <p:nvSpPr>
          <p:cNvPr id="6" name="TextBox 5">
            <a:extLst>
              <a:ext uri="{FF2B5EF4-FFF2-40B4-BE49-F238E27FC236}">
                <a16:creationId xmlns:a16="http://schemas.microsoft.com/office/drawing/2014/main" id="{531F7926-49BD-1C1E-3196-F2AD0770C347}"/>
              </a:ext>
            </a:extLst>
          </p:cNvPr>
          <p:cNvSpPr txBox="1"/>
          <p:nvPr/>
        </p:nvSpPr>
        <p:spPr>
          <a:xfrm>
            <a:off x="498809" y="3531770"/>
            <a:ext cx="97756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panose="020F0502020204030204"/>
              </a:rPr>
              <a:t>Rutter found significant problems in some of the children who were adopted after 6 months.</a:t>
            </a:r>
          </a:p>
        </p:txBody>
      </p:sp>
      <p:sp>
        <p:nvSpPr>
          <p:cNvPr id="7" name="TextBox 6">
            <a:extLst>
              <a:ext uri="{FF2B5EF4-FFF2-40B4-BE49-F238E27FC236}">
                <a16:creationId xmlns:a16="http://schemas.microsoft.com/office/drawing/2014/main" id="{27AA85F5-C43C-E927-6E30-8EC9309C2983}"/>
              </a:ext>
            </a:extLst>
          </p:cNvPr>
          <p:cNvSpPr txBox="1"/>
          <p:nvPr/>
        </p:nvSpPr>
        <p:spPr>
          <a:xfrm>
            <a:off x="493796" y="4135854"/>
            <a:ext cx="1074069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panose="020F0502020204030204"/>
              </a:rPr>
              <a:t>1/3 of the children developed problems requiring external intervention, such as educational, psychological and psychiatric. </a:t>
            </a:r>
          </a:p>
        </p:txBody>
      </p:sp>
      <p:sp>
        <p:nvSpPr>
          <p:cNvPr id="8" name="TextBox 7">
            <a:extLst>
              <a:ext uri="{FF2B5EF4-FFF2-40B4-BE49-F238E27FC236}">
                <a16:creationId xmlns:a16="http://schemas.microsoft.com/office/drawing/2014/main" id="{5784B49E-E8F8-9954-5B43-179B2CAAA8D2}"/>
              </a:ext>
            </a:extLst>
          </p:cNvPr>
          <p:cNvSpPr txBox="1"/>
          <p:nvPr/>
        </p:nvSpPr>
        <p:spPr>
          <a:xfrm>
            <a:off x="483770" y="4975558"/>
            <a:ext cx="105150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panose="020F0502020204030204"/>
              </a:rPr>
              <a:t>These difficulties were not witnessed within the control group.</a:t>
            </a:r>
          </a:p>
        </p:txBody>
      </p:sp>
      <p:sp>
        <p:nvSpPr>
          <p:cNvPr id="9" name="TextBox 8">
            <a:extLst>
              <a:ext uri="{FF2B5EF4-FFF2-40B4-BE49-F238E27FC236}">
                <a16:creationId xmlns:a16="http://schemas.microsoft.com/office/drawing/2014/main" id="{8E685B36-DE94-D06B-E56E-AE4316286CEC}"/>
              </a:ext>
            </a:extLst>
          </p:cNvPr>
          <p:cNvSpPr txBox="1"/>
          <p:nvPr/>
        </p:nvSpPr>
        <p:spPr>
          <a:xfrm>
            <a:off x="488782" y="5434262"/>
            <a:ext cx="110715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cs typeface="Calibri" panose="020F0502020204030204"/>
              </a:rPr>
              <a:t>Concluded that </a:t>
            </a:r>
            <a:r>
              <a:rPr lang="en-US" err="1">
                <a:cs typeface="Calibri" panose="020F0502020204030204"/>
              </a:rPr>
              <a:t>institutionalisation</a:t>
            </a:r>
            <a:r>
              <a:rPr lang="en-US">
                <a:cs typeface="Calibri" panose="020F0502020204030204"/>
              </a:rPr>
              <a:t> and deprivation have severe long-term effects on the child's, social, emotional, cognitive, and intellectual development and that the earlier they were adopted the less severe the effects.</a:t>
            </a:r>
          </a:p>
        </p:txBody>
      </p:sp>
      <p:sp>
        <p:nvSpPr>
          <p:cNvPr id="10" name="TextBox 9">
            <a:extLst>
              <a:ext uri="{FF2B5EF4-FFF2-40B4-BE49-F238E27FC236}">
                <a16:creationId xmlns:a16="http://schemas.microsoft.com/office/drawing/2014/main" id="{FC4F8B63-051D-C125-7905-B61B9D7D824F}"/>
              </a:ext>
            </a:extLst>
          </p:cNvPr>
          <p:cNvSpPr txBox="1"/>
          <p:nvPr/>
        </p:nvSpPr>
        <p:spPr>
          <a:xfrm>
            <a:off x="488782" y="6379243"/>
            <a:ext cx="164180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Rutter, (2007)</a:t>
            </a:r>
            <a:endParaRPr lang="en-US"/>
          </a:p>
        </p:txBody>
      </p:sp>
    </p:spTree>
    <p:extLst>
      <p:ext uri="{BB962C8B-B14F-4D97-AF65-F5344CB8AC3E}">
        <p14:creationId xmlns:p14="http://schemas.microsoft.com/office/powerpoint/2010/main" val="22121544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EFA80-05B1-24BE-419B-8167BD620B50}"/>
              </a:ext>
            </a:extLst>
          </p:cNvPr>
          <p:cNvSpPr>
            <a:spLocks noGrp="1"/>
          </p:cNvSpPr>
          <p:nvPr>
            <p:ph type="title"/>
          </p:nvPr>
        </p:nvSpPr>
        <p:spPr>
          <a:xfrm>
            <a:off x="3603459" y="168442"/>
            <a:ext cx="5268662" cy="1456267"/>
          </a:xfrm>
        </p:spPr>
        <p:txBody>
          <a:bodyPr/>
          <a:lstStyle/>
          <a:p>
            <a:r>
              <a:rPr lang="en-US">
                <a:cs typeface="Calibri Light"/>
              </a:rPr>
              <a:t>The </a:t>
            </a:r>
            <a:r>
              <a:rPr lang="en-US" err="1">
                <a:cs typeface="Calibri Light"/>
              </a:rPr>
              <a:t>bucharest</a:t>
            </a:r>
            <a:r>
              <a:rPr lang="en-US">
                <a:cs typeface="Calibri Light"/>
              </a:rPr>
              <a:t> project</a:t>
            </a:r>
            <a:endParaRPr lang="en-US"/>
          </a:p>
        </p:txBody>
      </p:sp>
      <p:sp>
        <p:nvSpPr>
          <p:cNvPr id="3" name="Content Placeholder 2">
            <a:extLst>
              <a:ext uri="{FF2B5EF4-FFF2-40B4-BE49-F238E27FC236}">
                <a16:creationId xmlns:a16="http://schemas.microsoft.com/office/drawing/2014/main" id="{E29E1549-8724-E28F-4669-DB2DE549F29D}"/>
              </a:ext>
            </a:extLst>
          </p:cNvPr>
          <p:cNvSpPr>
            <a:spLocks noGrp="1"/>
          </p:cNvSpPr>
          <p:nvPr>
            <p:ph idx="1"/>
          </p:nvPr>
        </p:nvSpPr>
        <p:spPr>
          <a:xfrm>
            <a:off x="635669" y="1620699"/>
            <a:ext cx="10692899" cy="932001"/>
          </a:xfrm>
        </p:spPr>
        <p:txBody>
          <a:bodyPr vert="horz" lIns="91440" tIns="45720" rIns="91440" bIns="45720" rtlCol="0" anchor="ctr">
            <a:noAutofit/>
          </a:bodyPr>
          <a:lstStyle/>
          <a:p>
            <a:r>
              <a:rPr lang="en-US" sz="2400">
                <a:cs typeface="Calibri"/>
              </a:rPr>
              <a:t>136 children, aged between 6 months and 3 years, who had been </a:t>
            </a:r>
            <a:r>
              <a:rPr lang="en-US" sz="2400" err="1">
                <a:cs typeface="Calibri"/>
              </a:rPr>
              <a:t>institutionalised</a:t>
            </a:r>
            <a:r>
              <a:rPr lang="en-US" sz="2400">
                <a:cs typeface="Calibri"/>
              </a:rPr>
              <a:t> since birth and also a control group of local children.</a:t>
            </a:r>
          </a:p>
          <a:p>
            <a:pPr marL="0" indent="0">
              <a:buClr>
                <a:srgbClr val="FFFFFF"/>
              </a:buClr>
              <a:buNone/>
            </a:pPr>
            <a:endParaRPr lang="en-US">
              <a:cs typeface="Calibri"/>
            </a:endParaRPr>
          </a:p>
        </p:txBody>
      </p:sp>
      <p:sp>
        <p:nvSpPr>
          <p:cNvPr id="4" name="TextBox 3">
            <a:extLst>
              <a:ext uri="{FF2B5EF4-FFF2-40B4-BE49-F238E27FC236}">
                <a16:creationId xmlns:a16="http://schemas.microsoft.com/office/drawing/2014/main" id="{0B41C783-C40E-D7B3-00BE-03BB03B4F44A}"/>
              </a:ext>
            </a:extLst>
          </p:cNvPr>
          <p:cNvSpPr txBox="1"/>
          <p:nvPr/>
        </p:nvSpPr>
        <p:spPr>
          <a:xfrm>
            <a:off x="639177" y="2398796"/>
            <a:ext cx="1061536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a:rPr>
              <a:t>The project at random, placed half of the children with Romanian foster families while the other half stayed in the institution.</a:t>
            </a:r>
          </a:p>
        </p:txBody>
      </p:sp>
      <p:sp>
        <p:nvSpPr>
          <p:cNvPr id="5" name="TextBox 4">
            <a:extLst>
              <a:ext uri="{FF2B5EF4-FFF2-40B4-BE49-F238E27FC236}">
                <a16:creationId xmlns:a16="http://schemas.microsoft.com/office/drawing/2014/main" id="{89EE02E3-6B51-5991-6425-CC3A9B65EAC2}"/>
              </a:ext>
            </a:extLst>
          </p:cNvPr>
          <p:cNvSpPr txBox="1"/>
          <p:nvPr/>
        </p:nvSpPr>
        <p:spPr>
          <a:xfrm>
            <a:off x="644190" y="3368841"/>
            <a:ext cx="1069055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panose="020F0502020204030204"/>
              </a:rPr>
              <a:t>Research found great problems amongst the institutionalized children.</a:t>
            </a:r>
          </a:p>
        </p:txBody>
      </p:sp>
      <p:sp>
        <p:nvSpPr>
          <p:cNvPr id="6" name="TextBox 5">
            <a:extLst>
              <a:ext uri="{FF2B5EF4-FFF2-40B4-BE49-F238E27FC236}">
                <a16:creationId xmlns:a16="http://schemas.microsoft.com/office/drawing/2014/main" id="{46BF4209-FA33-8B28-99CF-5DA683DFA25E}"/>
              </a:ext>
            </a:extLst>
          </p:cNvPr>
          <p:cNvSpPr txBox="1"/>
          <p:nvPr/>
        </p:nvSpPr>
        <p:spPr>
          <a:xfrm>
            <a:off x="641684" y="3972926"/>
            <a:ext cx="10765756"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400">
                <a:cs typeface="Calibri"/>
              </a:rPr>
              <a:t>Found 'changes in the patterns of electrical activity in their brains, as measured by EEG'.</a:t>
            </a:r>
          </a:p>
        </p:txBody>
      </p:sp>
      <p:sp>
        <p:nvSpPr>
          <p:cNvPr id="8" name="TextBox 7">
            <a:extLst>
              <a:ext uri="{FF2B5EF4-FFF2-40B4-BE49-F238E27FC236}">
                <a16:creationId xmlns:a16="http://schemas.microsoft.com/office/drawing/2014/main" id="{67C6E44F-6523-A603-F7D8-83198C334D6E}"/>
              </a:ext>
            </a:extLst>
          </p:cNvPr>
          <p:cNvSpPr txBox="1"/>
          <p:nvPr/>
        </p:nvSpPr>
        <p:spPr>
          <a:xfrm>
            <a:off x="599071" y="4945479"/>
            <a:ext cx="1061536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panose="020F0502020204030204"/>
              </a:rPr>
              <a:t>The children that went to foster care 'showed more improvements in language, IQ and social-emotional functioning'.</a:t>
            </a:r>
          </a:p>
        </p:txBody>
      </p:sp>
      <p:sp>
        <p:nvSpPr>
          <p:cNvPr id="9" name="TextBox 8">
            <a:extLst>
              <a:ext uri="{FF2B5EF4-FFF2-40B4-BE49-F238E27FC236}">
                <a16:creationId xmlns:a16="http://schemas.microsoft.com/office/drawing/2014/main" id="{3E58C507-7BD5-8374-788C-05662E71D0A1}"/>
              </a:ext>
            </a:extLst>
          </p:cNvPr>
          <p:cNvSpPr txBox="1"/>
          <p:nvPr/>
        </p:nvSpPr>
        <p:spPr>
          <a:xfrm>
            <a:off x="599072" y="6063414"/>
            <a:ext cx="1022684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a:rPr>
              <a:t>'Able to form secure attachment relationships with caregivers'.</a:t>
            </a:r>
          </a:p>
        </p:txBody>
      </p:sp>
      <p:sp>
        <p:nvSpPr>
          <p:cNvPr id="10" name="TextBox 9">
            <a:extLst>
              <a:ext uri="{FF2B5EF4-FFF2-40B4-BE49-F238E27FC236}">
                <a16:creationId xmlns:a16="http://schemas.microsoft.com/office/drawing/2014/main" id="{EA6F1325-262C-6154-6F79-91FD55202849}"/>
              </a:ext>
            </a:extLst>
          </p:cNvPr>
          <p:cNvSpPr txBox="1"/>
          <p:nvPr/>
        </p:nvSpPr>
        <p:spPr>
          <a:xfrm>
            <a:off x="10637921" y="6451934"/>
            <a:ext cx="17746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Weir, ( 2014).</a:t>
            </a:r>
            <a:endParaRPr lang="en-US"/>
          </a:p>
        </p:txBody>
      </p:sp>
    </p:spTree>
    <p:extLst>
      <p:ext uri="{BB962C8B-B14F-4D97-AF65-F5344CB8AC3E}">
        <p14:creationId xmlns:p14="http://schemas.microsoft.com/office/powerpoint/2010/main" val="3680131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9690D9-19AD-72B9-E6EF-1A7AEEF4337D}"/>
              </a:ext>
            </a:extLst>
          </p:cNvPr>
          <p:cNvSpPr txBox="1"/>
          <p:nvPr/>
        </p:nvSpPr>
        <p:spPr>
          <a:xfrm>
            <a:off x="546435" y="463717"/>
            <a:ext cx="11312188"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cs typeface="Calibri"/>
              </a:rPr>
              <a:t>'A history of institutionalization significantly affected brain growth'. (Fox, 2014 )</a:t>
            </a:r>
          </a:p>
        </p:txBody>
      </p:sp>
      <p:sp>
        <p:nvSpPr>
          <p:cNvPr id="5" name="TextBox 4">
            <a:extLst>
              <a:ext uri="{FF2B5EF4-FFF2-40B4-BE49-F238E27FC236}">
                <a16:creationId xmlns:a16="http://schemas.microsoft.com/office/drawing/2014/main" id="{6055015B-2010-B333-FBC0-D6ECE802F4AA}"/>
              </a:ext>
            </a:extLst>
          </p:cNvPr>
          <p:cNvSpPr txBox="1"/>
          <p:nvPr/>
        </p:nvSpPr>
        <p:spPr>
          <a:xfrm>
            <a:off x="543928" y="2353676"/>
            <a:ext cx="1049003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a:rPr>
              <a:t>Structural MRI's showed that the children from the institutions had smaller brains and lower volume of both grey and white matter. </a:t>
            </a:r>
          </a:p>
        </p:txBody>
      </p:sp>
      <p:sp>
        <p:nvSpPr>
          <p:cNvPr id="6" name="TextBox 5">
            <a:extLst>
              <a:ext uri="{FF2B5EF4-FFF2-40B4-BE49-F238E27FC236}">
                <a16:creationId xmlns:a16="http://schemas.microsoft.com/office/drawing/2014/main" id="{F6D34981-88F1-A02D-F27B-727B6CA467EC}"/>
              </a:ext>
            </a:extLst>
          </p:cNvPr>
          <p:cNvSpPr txBox="1"/>
          <p:nvPr/>
        </p:nvSpPr>
        <p:spPr>
          <a:xfrm>
            <a:off x="548940" y="3268578"/>
            <a:ext cx="1077828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a:rPr>
              <a:t>Some white matter was recovered in children that went in to foster homes, however the grey matter stayed low regardless.</a:t>
            </a:r>
          </a:p>
        </p:txBody>
      </p:sp>
      <p:sp>
        <p:nvSpPr>
          <p:cNvPr id="7" name="TextBox 6">
            <a:extLst>
              <a:ext uri="{FF2B5EF4-FFF2-40B4-BE49-F238E27FC236}">
                <a16:creationId xmlns:a16="http://schemas.microsoft.com/office/drawing/2014/main" id="{83AE067B-5D21-13C4-EFCC-80646D203FD3}"/>
              </a:ext>
            </a:extLst>
          </p:cNvPr>
          <p:cNvSpPr txBox="1"/>
          <p:nvPr/>
        </p:nvSpPr>
        <p:spPr>
          <a:xfrm>
            <a:off x="541421" y="4356434"/>
            <a:ext cx="853490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cs typeface="Calibri"/>
              </a:rPr>
              <a:t>Changes were also 'associated with an increased risk of ADHD symptoms'.</a:t>
            </a:r>
          </a:p>
        </p:txBody>
      </p:sp>
      <p:sp>
        <p:nvSpPr>
          <p:cNvPr id="8" name="TextBox 7">
            <a:extLst>
              <a:ext uri="{FF2B5EF4-FFF2-40B4-BE49-F238E27FC236}">
                <a16:creationId xmlns:a16="http://schemas.microsoft.com/office/drawing/2014/main" id="{44386A81-CB7C-2E3B-EFF3-A610F8177E4C}"/>
              </a:ext>
            </a:extLst>
          </p:cNvPr>
          <p:cNvSpPr txBox="1"/>
          <p:nvPr/>
        </p:nvSpPr>
        <p:spPr>
          <a:xfrm>
            <a:off x="772026" y="6171197"/>
            <a:ext cx="17746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Weir, ( 2014).</a:t>
            </a:r>
            <a:endParaRPr lang="en-US"/>
          </a:p>
        </p:txBody>
      </p:sp>
    </p:spTree>
    <p:extLst>
      <p:ext uri="{BB962C8B-B14F-4D97-AF65-F5344CB8AC3E}">
        <p14:creationId xmlns:p14="http://schemas.microsoft.com/office/powerpoint/2010/main" val="31715257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E96C3-8B67-A8E6-B784-67050A201977}"/>
              </a:ext>
            </a:extLst>
          </p:cNvPr>
          <p:cNvSpPr>
            <a:spLocks noGrp="1"/>
          </p:cNvSpPr>
          <p:nvPr>
            <p:ph type="title"/>
          </p:nvPr>
        </p:nvSpPr>
        <p:spPr/>
        <p:txBody>
          <a:bodyPr/>
          <a:lstStyle/>
          <a:p>
            <a:r>
              <a:rPr lang="en-US" dirty="0">
                <a:cs typeface="Calibri Light"/>
              </a:rPr>
              <a:t>Conclusion</a:t>
            </a:r>
            <a:endParaRPr lang="en-US" dirty="0"/>
          </a:p>
        </p:txBody>
      </p:sp>
      <p:sp>
        <p:nvSpPr>
          <p:cNvPr id="4" name="TextBox 3">
            <a:extLst>
              <a:ext uri="{FF2B5EF4-FFF2-40B4-BE49-F238E27FC236}">
                <a16:creationId xmlns:a16="http://schemas.microsoft.com/office/drawing/2014/main" id="{8A55D6A2-EB98-A1D3-5C95-44186452DE08}"/>
              </a:ext>
            </a:extLst>
          </p:cNvPr>
          <p:cNvSpPr txBox="1"/>
          <p:nvPr/>
        </p:nvSpPr>
        <p:spPr>
          <a:xfrm>
            <a:off x="1307756" y="2430162"/>
            <a:ext cx="9710351"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To conclude each side of the argument, compile compelling evidence, like the twin studies showing one twin passing away at 7 with the other still alive showing how the same genes can be expressed differently. Then on the side of environment it is shown in a study by Rutter (2007) showing kids being adopted at different time periods in their very early life resulting in completely different results in regard to IQ, socializing and much more. This highlights the importance of the environment and critical periods in human development. </a:t>
            </a:r>
            <a:endParaRPr lang="en-US" sz="1100">
              <a:ea typeface="+mn-lt"/>
              <a:cs typeface="+mn-lt"/>
            </a:endParaRPr>
          </a:p>
          <a:p>
            <a:endParaRPr lang="en-US">
              <a:ea typeface="+mn-lt"/>
              <a:cs typeface="+mn-lt"/>
            </a:endParaRPr>
          </a:p>
          <a:p>
            <a:r>
              <a:rPr lang="en-US">
                <a:ea typeface="+mn-lt"/>
                <a:cs typeface="+mn-lt"/>
              </a:rPr>
              <a:t>It is clear that certain aspects of who we are may be determined by genetics, such as our hair and skin color.  But the environment we develop in is also crucial.</a:t>
            </a:r>
            <a:endParaRPr lang="en-US">
              <a:cs typeface="Calibri"/>
            </a:endParaRPr>
          </a:p>
          <a:p>
            <a:r>
              <a:rPr lang="en-US">
                <a:ea typeface="+mn-lt"/>
                <a:cs typeface="+mn-lt"/>
              </a:rPr>
              <a:t>The interaction between our genes, our environment and the timing of events or interventions all play an important role in who we ultimately become.</a:t>
            </a:r>
            <a:endParaRPr lang="en-US"/>
          </a:p>
          <a:p>
            <a:pPr algn="l"/>
            <a:endParaRPr lang="en-US">
              <a:cs typeface="Calibri"/>
            </a:endParaRPr>
          </a:p>
        </p:txBody>
      </p:sp>
    </p:spTree>
    <p:extLst>
      <p:ext uri="{BB962C8B-B14F-4D97-AF65-F5344CB8AC3E}">
        <p14:creationId xmlns:p14="http://schemas.microsoft.com/office/powerpoint/2010/main" val="13355032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27D78-E6EA-4912-68AD-9FE97201FAED}"/>
              </a:ext>
            </a:extLst>
          </p:cNvPr>
          <p:cNvSpPr>
            <a:spLocks noGrp="1"/>
          </p:cNvSpPr>
          <p:nvPr>
            <p:ph type="title"/>
          </p:nvPr>
        </p:nvSpPr>
        <p:spPr>
          <a:xfrm>
            <a:off x="635669" y="198521"/>
            <a:ext cx="2611689" cy="754425"/>
          </a:xfrm>
        </p:spPr>
        <p:txBody>
          <a:bodyPr/>
          <a:lstStyle/>
          <a:p>
            <a:r>
              <a:rPr lang="en-US" dirty="0">
                <a:cs typeface="Calibri Light"/>
              </a:rPr>
              <a:t>References</a:t>
            </a:r>
            <a:endParaRPr lang="en-US" dirty="0"/>
          </a:p>
        </p:txBody>
      </p:sp>
      <p:sp>
        <p:nvSpPr>
          <p:cNvPr id="3" name="Content Placeholder 2">
            <a:extLst>
              <a:ext uri="{FF2B5EF4-FFF2-40B4-BE49-F238E27FC236}">
                <a16:creationId xmlns:a16="http://schemas.microsoft.com/office/drawing/2014/main" id="{6EF39C44-7DD4-7109-2FF4-74EB58251AA8}"/>
              </a:ext>
            </a:extLst>
          </p:cNvPr>
          <p:cNvSpPr>
            <a:spLocks noGrp="1"/>
          </p:cNvSpPr>
          <p:nvPr>
            <p:ph idx="1"/>
          </p:nvPr>
        </p:nvSpPr>
        <p:spPr>
          <a:xfrm>
            <a:off x="426548" y="1627861"/>
            <a:ext cx="11214267" cy="5283422"/>
          </a:xfrm>
        </p:spPr>
        <p:txBody>
          <a:bodyPr/>
          <a:lstStyle/>
          <a:p>
            <a:pPr>
              <a:buNone/>
            </a:pPr>
            <a:r>
              <a:rPr lang="en-US" sz="1100">
                <a:latin typeface="Arial"/>
                <a:ea typeface="+mn-lt"/>
                <a:cs typeface="Arial"/>
              </a:rPr>
              <a:t>•</a:t>
            </a:r>
            <a:r>
              <a:rPr lang="en-US" sz="1100">
                <a:ea typeface="+mn-lt"/>
                <a:cs typeface="+mn-lt"/>
              </a:rPr>
              <a:t>Claro, S., </a:t>
            </a:r>
            <a:r>
              <a:rPr lang="en-US" sz="1100" err="1">
                <a:ea typeface="+mn-lt"/>
                <a:cs typeface="+mn-lt"/>
              </a:rPr>
              <a:t>Paunesku</a:t>
            </a:r>
            <a:r>
              <a:rPr lang="en-US" sz="1100">
                <a:ea typeface="+mn-lt"/>
                <a:cs typeface="+mn-lt"/>
              </a:rPr>
              <a:t>, D., &amp; Dweck, C. S. (2016). Growth mindset tempers the effects of poverty on academic achievement. </a:t>
            </a:r>
            <a:r>
              <a:rPr lang="en-US" sz="1100" i="1">
                <a:ea typeface="+mn-lt"/>
                <a:cs typeface="+mn-lt"/>
              </a:rPr>
              <a:t>Proceedings of the National Academy of Sciences</a:t>
            </a:r>
            <a:r>
              <a:rPr lang="en-US" sz="1100">
                <a:ea typeface="+mn-lt"/>
                <a:cs typeface="+mn-lt"/>
              </a:rPr>
              <a:t>, </a:t>
            </a:r>
            <a:r>
              <a:rPr lang="en-US" sz="1100" i="1">
                <a:ea typeface="+mn-lt"/>
                <a:cs typeface="+mn-lt"/>
              </a:rPr>
              <a:t>113</a:t>
            </a:r>
            <a:r>
              <a:rPr lang="en-US" sz="1100">
                <a:ea typeface="+mn-lt"/>
                <a:cs typeface="+mn-lt"/>
              </a:rPr>
              <a:t>(31), 8664-8668.</a:t>
            </a:r>
            <a:endParaRPr lang="en-US" sz="1100"/>
          </a:p>
          <a:p>
            <a:pPr algn="just">
              <a:buNone/>
            </a:pPr>
            <a:r>
              <a:rPr lang="en-US" sz="1200">
                <a:ea typeface="+mn-lt"/>
                <a:cs typeface="+mn-lt"/>
              </a:rPr>
              <a:t> Clemons, A. (2009). The effects of social deprivation within orphanages on parent-child attachment: How adoption can ameliorate attachment problems. </a:t>
            </a:r>
            <a:r>
              <a:rPr lang="en-US" sz="1200" i="1">
                <a:ea typeface="+mn-lt"/>
                <a:cs typeface="+mn-lt"/>
              </a:rPr>
              <a:t>Humanities and Social Sciences, 5 (1), </a:t>
            </a:r>
            <a:r>
              <a:rPr lang="en-US" sz="1200">
                <a:ea typeface="+mn-lt"/>
                <a:cs typeface="+mn-lt"/>
              </a:rPr>
              <a:t>1-4.</a:t>
            </a:r>
            <a:endParaRPr lang="en-US">
              <a:cs typeface="Calibri" panose="020F0502020204030204"/>
            </a:endParaRPr>
          </a:p>
          <a:p>
            <a:pPr>
              <a:buNone/>
            </a:pPr>
            <a:r>
              <a:rPr lang="en-US" sz="1100">
                <a:latin typeface="Arial"/>
                <a:ea typeface="+mn-lt"/>
                <a:cs typeface="Arial"/>
              </a:rPr>
              <a:t>•</a:t>
            </a:r>
            <a:r>
              <a:rPr lang="en-US" sz="1100">
                <a:ea typeface="+mn-lt"/>
                <a:cs typeface="+mn-lt"/>
              </a:rPr>
              <a:t>De Brito, S. A., Forth, A. E., Baskin-Sommers, A. R., Brazil, I. A., </a:t>
            </a:r>
            <a:r>
              <a:rPr lang="en-US" sz="1100" err="1">
                <a:ea typeface="+mn-lt"/>
                <a:cs typeface="+mn-lt"/>
              </a:rPr>
              <a:t>Kimonis</a:t>
            </a:r>
            <a:r>
              <a:rPr lang="en-US" sz="1100">
                <a:ea typeface="+mn-lt"/>
                <a:cs typeface="+mn-lt"/>
              </a:rPr>
              <a:t>, E. R., Pardini, D., ... &amp; Viding, E. (2021). Psychopathy. </a:t>
            </a:r>
            <a:r>
              <a:rPr lang="en-US" sz="1100" i="1">
                <a:ea typeface="+mn-lt"/>
                <a:cs typeface="+mn-lt"/>
              </a:rPr>
              <a:t>Nature Reviews Disease Primers</a:t>
            </a:r>
            <a:r>
              <a:rPr lang="en-US" sz="1100">
                <a:ea typeface="+mn-lt"/>
                <a:cs typeface="+mn-lt"/>
              </a:rPr>
              <a:t>, </a:t>
            </a:r>
            <a:r>
              <a:rPr lang="en-US" sz="1100" i="1">
                <a:ea typeface="+mn-lt"/>
                <a:cs typeface="+mn-lt"/>
              </a:rPr>
              <a:t>7</a:t>
            </a:r>
            <a:r>
              <a:rPr lang="en-US" sz="1100">
                <a:ea typeface="+mn-lt"/>
                <a:cs typeface="+mn-lt"/>
              </a:rPr>
              <a:t>(1), 49.</a:t>
            </a:r>
            <a:endParaRPr lang="en-US" sz="1100">
              <a:cs typeface="Calibri"/>
            </a:endParaRPr>
          </a:p>
          <a:p>
            <a:pPr algn="just">
              <a:buNone/>
            </a:pPr>
            <a:r>
              <a:rPr lang="en-US" sz="1200">
                <a:ea typeface="+mn-lt"/>
                <a:cs typeface="+mn-lt"/>
              </a:rPr>
              <a:t>Nelson, C. A., Fox, N. A., Zeanah, C. H. (2014) </a:t>
            </a:r>
            <a:r>
              <a:rPr lang="en-US" sz="1200" i="1">
                <a:ea typeface="+mn-lt"/>
                <a:cs typeface="+mn-lt"/>
              </a:rPr>
              <a:t>Romania’s abandoned children: Deprivation, brain development, and the struggle for recovery. </a:t>
            </a:r>
            <a:r>
              <a:rPr lang="en-US" sz="1200">
                <a:ea typeface="+mn-lt"/>
                <a:cs typeface="+mn-lt"/>
              </a:rPr>
              <a:t>Harvard University Press.</a:t>
            </a:r>
            <a:endParaRPr lang="en-US">
              <a:cs typeface="Calibri" panose="020F0502020204030204"/>
            </a:endParaRPr>
          </a:p>
          <a:p>
            <a:pPr algn="just">
              <a:buNone/>
            </a:pPr>
            <a:r>
              <a:rPr lang="en-US" sz="1200">
                <a:ea typeface="+mn-lt"/>
                <a:cs typeface="+mn-lt"/>
              </a:rPr>
              <a:t>Nelson III, C. A., Zeanah, C. H., &amp; Fox, N. A. (2019). How early experience shapes human development: The case of psychosocial deprivation. </a:t>
            </a:r>
            <a:r>
              <a:rPr lang="en-US" sz="1200" i="1">
                <a:ea typeface="+mn-lt"/>
                <a:cs typeface="+mn-lt"/>
              </a:rPr>
              <a:t>Neural Plasticity, 2019, </a:t>
            </a:r>
            <a:r>
              <a:rPr lang="en-US" sz="1200">
                <a:ea typeface="+mn-lt"/>
                <a:cs typeface="+mn-lt"/>
              </a:rPr>
              <a:t>1-12. </a:t>
            </a:r>
            <a:r>
              <a:rPr lang="en-US" sz="1200">
                <a:ea typeface="+mn-lt"/>
                <a:cs typeface="+mn-lt"/>
                <a:hlinkClick r:id="rId2">
                  <a:extLst>
                    <a:ext uri="{A12FA001-AC4F-418D-AE19-62706E023703}">
                      <ahyp:hlinkClr xmlns:ahyp="http://schemas.microsoft.com/office/drawing/2018/hyperlinkcolor" val="tx"/>
                    </a:ext>
                  </a:extLst>
                </a:hlinkClick>
              </a:rPr>
              <a:t>https://doi.org/10.1155/2019/1676285</a:t>
            </a:r>
            <a:endParaRPr lang="en-US">
              <a:cs typeface="Calibri" panose="020F0502020204030204"/>
              <a:hlinkClick r:id="rId2">
                <a:extLst>
                  <a:ext uri="{A12FA001-AC4F-418D-AE19-62706E023703}">
                    <ahyp:hlinkClr xmlns:ahyp="http://schemas.microsoft.com/office/drawing/2018/hyperlinkcolor" val="tx"/>
                  </a:ext>
                </a:extLst>
              </a:hlinkClick>
            </a:endParaRPr>
          </a:p>
          <a:p>
            <a:pPr>
              <a:buNone/>
            </a:pPr>
            <a:r>
              <a:rPr lang="en-US" sz="1100">
                <a:latin typeface="Arial"/>
                <a:ea typeface="+mn-lt"/>
                <a:cs typeface="Arial"/>
              </a:rPr>
              <a:t>•</a:t>
            </a:r>
            <a:r>
              <a:rPr lang="en-US" sz="1100">
                <a:ea typeface="+mn-lt"/>
                <a:cs typeface="+mn-lt"/>
              </a:rPr>
              <a:t>Rees, J. L. (2003). Genetics of hair and skin color. </a:t>
            </a:r>
            <a:r>
              <a:rPr lang="en-US" sz="1100" i="1">
                <a:ea typeface="+mn-lt"/>
                <a:cs typeface="+mn-lt"/>
              </a:rPr>
              <a:t>Annual review of genetics</a:t>
            </a:r>
            <a:r>
              <a:rPr lang="en-US" sz="1100">
                <a:ea typeface="+mn-lt"/>
                <a:cs typeface="+mn-lt"/>
              </a:rPr>
              <a:t>, </a:t>
            </a:r>
            <a:r>
              <a:rPr lang="en-US" sz="1100" i="1">
                <a:ea typeface="+mn-lt"/>
                <a:cs typeface="+mn-lt"/>
              </a:rPr>
              <a:t>37</a:t>
            </a:r>
            <a:r>
              <a:rPr lang="en-US" sz="1100">
                <a:ea typeface="+mn-lt"/>
                <a:cs typeface="+mn-lt"/>
              </a:rPr>
              <a:t>(1), 67-90.</a:t>
            </a:r>
            <a:endParaRPr lang="en-US" sz="1100"/>
          </a:p>
          <a:p>
            <a:pPr algn="just">
              <a:buNone/>
            </a:pPr>
            <a:r>
              <a:rPr lang="en-US" sz="1200">
                <a:ea typeface="+mn-lt"/>
                <a:cs typeface="+mn-lt"/>
              </a:rPr>
              <a:t>Rutter, M., Beckett, C., Castle, J., Colvert, E., </a:t>
            </a:r>
            <a:r>
              <a:rPr lang="en-US" sz="1200" err="1">
                <a:ea typeface="+mn-lt"/>
                <a:cs typeface="+mn-lt"/>
              </a:rPr>
              <a:t>Kreppner</a:t>
            </a:r>
            <a:r>
              <a:rPr lang="en-US" sz="1200">
                <a:ea typeface="+mn-lt"/>
                <a:cs typeface="+mn-lt"/>
              </a:rPr>
              <a:t>, J., Mehta, M., Stevens, S., &amp; </a:t>
            </a:r>
            <a:r>
              <a:rPr lang="en-US" sz="1200" err="1">
                <a:ea typeface="+mn-lt"/>
                <a:cs typeface="+mn-lt"/>
              </a:rPr>
              <a:t>Sonuga</a:t>
            </a:r>
            <a:r>
              <a:rPr lang="en-US" sz="1200">
                <a:ea typeface="+mn-lt"/>
                <a:cs typeface="+mn-lt"/>
              </a:rPr>
              <a:t>-Barke, E. (2007). Effects of profound early institutional deprivation: An overview of findings from a UK longitudinal study of Romanian adoptees. </a:t>
            </a:r>
            <a:r>
              <a:rPr lang="en-US" sz="1200" i="1">
                <a:ea typeface="+mn-lt"/>
                <a:cs typeface="+mn-lt"/>
              </a:rPr>
              <a:t>European Journal of Developmental Psychology, 4(3), </a:t>
            </a:r>
            <a:r>
              <a:rPr lang="en-US" sz="1200">
                <a:ea typeface="+mn-lt"/>
                <a:cs typeface="+mn-lt"/>
              </a:rPr>
              <a:t>332-350. </a:t>
            </a:r>
            <a:r>
              <a:rPr lang="en-US" sz="1000">
                <a:ea typeface="+mn-lt"/>
                <a:cs typeface="+mn-lt"/>
                <a:hlinkClick r:id="rId3">
                  <a:extLst>
                    <a:ext uri="{A12FA001-AC4F-418D-AE19-62706E023703}">
                      <ahyp:hlinkClr xmlns:ahyp="http://schemas.microsoft.com/office/drawing/2018/hyperlinkcolor" val="tx"/>
                    </a:ext>
                  </a:extLst>
                </a:hlinkClick>
              </a:rPr>
              <a:t>https://doi.org/10.1080/17405620701401846</a:t>
            </a:r>
            <a:endParaRPr lang="en-US">
              <a:cs typeface="Calibri" panose="020F0502020204030204"/>
              <a:hlinkClick r:id="" action="ppaction://noaction">
                <a:extLst>
                  <a:ext uri="{A12FA001-AC4F-418D-AE19-62706E023703}">
                    <ahyp:hlinkClr xmlns:ahyp="http://schemas.microsoft.com/office/drawing/2018/hyperlinkcolor" val="tx"/>
                  </a:ext>
                </a:extLst>
              </a:hlinkClick>
            </a:endParaRPr>
          </a:p>
          <a:p>
            <a:pPr algn="just">
              <a:buNone/>
            </a:pPr>
            <a:r>
              <a:rPr lang="en-US" sz="1100" err="1">
                <a:ea typeface="+mn-lt"/>
                <a:cs typeface="+mn-lt"/>
              </a:rPr>
              <a:t>Uzgalis</a:t>
            </a:r>
            <a:r>
              <a:rPr lang="en-US" sz="1100">
                <a:ea typeface="+mn-lt"/>
                <a:cs typeface="+mn-lt"/>
              </a:rPr>
              <a:t>, W. (2001). John Locke</a:t>
            </a:r>
            <a:endParaRPr lang="en-US" sz="1100"/>
          </a:p>
          <a:p>
            <a:pPr algn="just">
              <a:buNone/>
            </a:pPr>
            <a:r>
              <a:rPr lang="en-US" sz="1100">
                <a:ea typeface="+mn-lt"/>
                <a:cs typeface="+mn-lt"/>
              </a:rPr>
              <a:t>Watson, J. B. (2017). </a:t>
            </a:r>
            <a:r>
              <a:rPr lang="en-US" sz="1100" i="1">
                <a:ea typeface="+mn-lt"/>
                <a:cs typeface="+mn-lt"/>
              </a:rPr>
              <a:t>Behaviorism</a:t>
            </a:r>
            <a:r>
              <a:rPr lang="en-US" sz="1100">
                <a:ea typeface="+mn-lt"/>
                <a:cs typeface="+mn-lt"/>
              </a:rPr>
              <a:t>. Routledge</a:t>
            </a:r>
            <a:endParaRPr lang="en-US" sz="1100"/>
          </a:p>
          <a:p>
            <a:pPr algn="just">
              <a:buNone/>
            </a:pPr>
            <a:r>
              <a:rPr lang="en-US" sz="1200">
                <a:ea typeface="+mn-lt"/>
                <a:cs typeface="+mn-lt"/>
              </a:rPr>
              <a:t>Weir, K. (2014). </a:t>
            </a:r>
            <a:r>
              <a:rPr lang="en-US" sz="1200" i="1">
                <a:ea typeface="+mn-lt"/>
                <a:cs typeface="+mn-lt"/>
              </a:rPr>
              <a:t>The lasting impact of neglect. </a:t>
            </a:r>
            <a:r>
              <a:rPr lang="en-US" sz="1200">
                <a:ea typeface="+mn-lt"/>
                <a:cs typeface="+mn-lt"/>
                <a:hlinkClick r:id="rId4">
                  <a:extLst>
                    <a:ext uri="{A12FA001-AC4F-418D-AE19-62706E023703}">
                      <ahyp:hlinkClr xmlns:ahyp="http://schemas.microsoft.com/office/drawing/2018/hyperlinkcolor" val="tx"/>
                    </a:ext>
                  </a:extLst>
                </a:hlinkClick>
              </a:rPr>
              <a:t>https://www.apa.org/monitor/2014/06/neglect</a:t>
            </a:r>
            <a:r>
              <a:rPr lang="en-US" sz="1200">
                <a:ea typeface="+mn-lt"/>
                <a:cs typeface="+mn-lt"/>
              </a:rPr>
              <a:t> a</a:t>
            </a:r>
            <a:endParaRPr lang="en-US">
              <a:cs typeface="Calibri"/>
            </a:endParaRPr>
          </a:p>
          <a:p>
            <a:pPr>
              <a:buNone/>
            </a:pPr>
            <a:endParaRPr lang="en-US">
              <a:cs typeface="Calibri"/>
            </a:endParaRPr>
          </a:p>
          <a:p>
            <a:pPr>
              <a:buNone/>
            </a:pPr>
            <a:endParaRPr lang="en-US">
              <a:cs typeface="Calibri"/>
            </a:endParaRPr>
          </a:p>
          <a:p>
            <a:pPr>
              <a:buNone/>
            </a:pPr>
            <a:endParaRPr lang="en-US">
              <a:cs typeface="Calibri"/>
            </a:endParaRPr>
          </a:p>
          <a:p>
            <a:pPr>
              <a:buNone/>
            </a:pPr>
            <a:endParaRPr lang="en-US">
              <a:cs typeface="Calibri"/>
            </a:endParaRPr>
          </a:p>
          <a:p>
            <a:pPr>
              <a:buNone/>
            </a:pPr>
            <a:endParaRPr lang="en-US">
              <a:cs typeface="Calibri"/>
            </a:endParaRPr>
          </a:p>
          <a:p>
            <a:pPr>
              <a:buNone/>
            </a:pPr>
            <a:endParaRPr lang="en-US" sz="1000">
              <a:cs typeface="Calibri"/>
            </a:endParaRPr>
          </a:p>
        </p:txBody>
      </p:sp>
    </p:spTree>
    <p:extLst>
      <p:ext uri="{BB962C8B-B14F-4D97-AF65-F5344CB8AC3E}">
        <p14:creationId xmlns:p14="http://schemas.microsoft.com/office/powerpoint/2010/main" val="21850342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EF85EE6-E198-E5A4-8C2A-C6FC50259644}"/>
              </a:ext>
            </a:extLst>
          </p:cNvPr>
          <p:cNvSpPr txBox="1"/>
          <p:nvPr/>
        </p:nvSpPr>
        <p:spPr>
          <a:xfrm>
            <a:off x="0" y="0"/>
            <a:ext cx="12192000" cy="5918415"/>
          </a:xfrm>
          <a:prstGeom prst="rect">
            <a:avLst/>
          </a:prstGeom>
          <a:solidFill>
            <a:schemeClr val="tx1"/>
          </a:solidFill>
        </p:spPr>
        <p:txBody>
          <a:bodyPr wrap="square" rtlCol="0">
            <a:spAutoFit/>
          </a:bodyPr>
          <a:lstStyle/>
          <a:p>
            <a:pPr>
              <a:lnSpc>
                <a:spcPct val="107000"/>
              </a:lnSpc>
              <a:spcAft>
                <a:spcPts val="800"/>
              </a:spcAft>
            </a:pPr>
            <a:r>
              <a:rPr lang="en-US" sz="1200" b="1" u="sng"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Presentation Script</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Slide 1: Hello, my name is Ethan, and I will be introducing today's presentation on which affects behavior more, our genes or the environment around us. The aim of this presentation is to showcase evidence in regard to the change or development of human behavior from a psychological perspective. We will look at studies such as twin studies highlighting the </a:t>
            </a:r>
            <a:r>
              <a:rPr lang="en-US" sz="1200" dirty="0" err="1">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the</a:t>
            </a:r>
            <a:r>
              <a:rPr lang="en-US"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 importance of gene expression. Next favoring the environmental section, we will discuss studies underlining the importance of negative environments showcasing the adverse effects it can have on children's psychological development.</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solidFill>
                  <a:schemeClr val="bg1"/>
                </a:solidFill>
                <a:effectLst/>
                <a:latin typeface="Calibri" panose="020F0502020204030204" pitchFamily="34" charset="0"/>
                <a:ea typeface="Times New Roman" panose="02020603050405020304" pitchFamily="18" charset="0"/>
                <a:cs typeface="Times New Roman" panose="02020603050405020304" pitchFamily="18" charset="0"/>
              </a:rPr>
              <a:t>Slide 2: </a:t>
            </a:r>
            <a:r>
              <a:rPr lang="en-US" sz="12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The nature vs nurture debate has existed for hundreds of years.  Francis Galton is known as the father of eugenics and famously coined the term “Nature versus nurture”.  He wrote in 1874  “Nature is all that a man brings with himself into the world: nurture is every influence without that affects him after his birth”.  Galton took a nativist approach believing that traits such as intelligence were genetic, passed down through our genes, He even suggested that intelligent people should be encouraged to have children, and less intelligent people should be discouraged! </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While it is largely agreed that both our genes and environment play roles in shaping who we are, the extent of their contributions is still widely debated.</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Slide 3: John Locke- British philosopher (born 1632-died 1704) suggested that we were all born as tabula rasa, with our minds as blank slates, and everything we become was a result of our experiences, our environment. (</a:t>
            </a:r>
            <a:r>
              <a:rPr lang="en-US" sz="1200" dirty="0" err="1">
                <a:solidFill>
                  <a:schemeClr val="bg1"/>
                </a:solidFill>
                <a:effectLst/>
                <a:latin typeface="Calibri" panose="020F0502020204030204" pitchFamily="34" charset="0"/>
                <a:ea typeface="Calibri" panose="020F0502020204030204" pitchFamily="34" charset="0"/>
                <a:cs typeface="Calibri" panose="020F0502020204030204" pitchFamily="34" charset="0"/>
              </a:rPr>
              <a:t>Uzgalis</a:t>
            </a:r>
            <a:r>
              <a:rPr lang="en-US" sz="1200" dirty="0">
                <a:solidFill>
                  <a:schemeClr val="bg1"/>
                </a:solidFill>
                <a:effectLst/>
                <a:latin typeface="Calibri" panose="020F0502020204030204" pitchFamily="34" charset="0"/>
                <a:ea typeface="Calibri" panose="020F0502020204030204" pitchFamily="34" charset="0"/>
                <a:cs typeface="Calibri" panose="020F0502020204030204" pitchFamily="34" charset="0"/>
              </a:rPr>
              <a:t>, 2001).</a:t>
            </a:r>
          </a:p>
          <a:p>
            <a:r>
              <a:rPr lang="en-US" sz="1200" dirty="0">
                <a:solidFill>
                  <a:schemeClr val="bg1"/>
                </a:solidFill>
              </a:rPr>
              <a:t>John B Watson (Watson 2017) was also a behaviorist who believed that anyone could be trained or taught to do anything, no matter what their genetic make-up was.</a:t>
            </a:r>
            <a:endParaRPr lang="en-GB" sz="1200" dirty="0">
              <a:solidFill>
                <a:schemeClr val="bg1"/>
              </a:solidFill>
            </a:endParaRPr>
          </a:p>
          <a:p>
            <a:r>
              <a:rPr lang="en-US" sz="1200" dirty="0">
                <a:solidFill>
                  <a:schemeClr val="bg1"/>
                </a:solidFill>
              </a:rPr>
              <a:t>Slide 4: Whilst it is commonly accepted that certain elements of who we are such as hair and skin color are inherited as found in the review by Rees (2003). Some things such as height are not so easily explained.</a:t>
            </a:r>
            <a:endParaRPr lang="en-GB" sz="1200" dirty="0">
              <a:solidFill>
                <a:schemeClr val="bg1"/>
              </a:solidFill>
            </a:endParaRPr>
          </a:p>
          <a:p>
            <a:r>
              <a:rPr lang="en-US" sz="1200" dirty="0">
                <a:solidFill>
                  <a:schemeClr val="bg1"/>
                </a:solidFill>
              </a:rPr>
              <a:t>For example: Michael Jordan, well renowned basketball player was 6 foot 6, whilst both his parents were 5 foot 9 and 5 foot 5? So where did his height come from?  It is reported that Michael would hang upside on his pull up bars trying to stretch himself to become tall enough to become an NBA player.  His mother even put salt in his shoes as she thought this might help him grow!</a:t>
            </a:r>
            <a:endParaRPr lang="en-GB" sz="1200" dirty="0">
              <a:solidFill>
                <a:schemeClr val="bg1"/>
              </a:solidFill>
            </a:endParaRPr>
          </a:p>
          <a:p>
            <a:r>
              <a:rPr lang="en-US" sz="1200" dirty="0">
                <a:solidFill>
                  <a:schemeClr val="bg1"/>
                </a:solidFill>
              </a:rPr>
              <a:t>Many studies now show that the environment, who we are surrounded by and what we are taught also play a key role in who we become. </a:t>
            </a:r>
          </a:p>
          <a:p>
            <a:endParaRPr lang="en-US" sz="1200" dirty="0">
              <a:solidFill>
                <a:schemeClr val="bg1"/>
              </a:solidFill>
            </a:endParaRPr>
          </a:p>
          <a:p>
            <a:r>
              <a:rPr lang="en-US" sz="1200" dirty="0">
                <a:solidFill>
                  <a:schemeClr val="bg1"/>
                </a:solidFill>
              </a:rPr>
              <a:t>Claro, S., </a:t>
            </a:r>
            <a:r>
              <a:rPr lang="en-US" sz="1200" dirty="0" err="1">
                <a:solidFill>
                  <a:schemeClr val="bg1"/>
                </a:solidFill>
              </a:rPr>
              <a:t>Paunesku</a:t>
            </a:r>
            <a:r>
              <a:rPr lang="en-US" sz="1200" dirty="0">
                <a:solidFill>
                  <a:schemeClr val="bg1"/>
                </a:solidFill>
              </a:rPr>
              <a:t>, D., &amp; Dweck, C. S. (2016). Conducted a nationwide study of students in Chile. As expected, they found that children from poorer families had less academic success than children from richer families. This could suggest that children from more affluent families had more intelligent, successful parents and inherited their genes, or they received a better education because of their environment.</a:t>
            </a:r>
            <a:endParaRPr lang="en-GB" sz="1200" dirty="0">
              <a:solidFill>
                <a:schemeClr val="bg1"/>
              </a:solidFill>
            </a:endParaRPr>
          </a:p>
          <a:p>
            <a:r>
              <a:rPr lang="en-US" sz="1200" dirty="0">
                <a:solidFill>
                  <a:schemeClr val="bg1"/>
                </a:solidFill>
              </a:rPr>
              <a:t>However, Dweck and her colleagues found that when children from poorer families had a “growth mindset”, and they believed that intelligence was not inherited but could be developed, this counteracted the differences between poverty and success.</a:t>
            </a:r>
            <a:endParaRPr lang="en-GB" sz="1200" dirty="0">
              <a:solidFill>
                <a:schemeClr val="bg1"/>
              </a:solidFill>
            </a:endParaRPr>
          </a:p>
          <a:p>
            <a:r>
              <a:rPr lang="en-US" sz="1200" dirty="0">
                <a:solidFill>
                  <a:schemeClr val="bg1"/>
                </a:solidFill>
              </a:rPr>
              <a:t> </a:t>
            </a:r>
            <a:endParaRPr lang="en-GB" sz="1200" dirty="0">
              <a:solidFill>
                <a:schemeClr val="bg1"/>
              </a:solidFill>
            </a:endParaRPr>
          </a:p>
          <a:p>
            <a:r>
              <a:rPr lang="en-US" sz="1200" dirty="0">
                <a:solidFill>
                  <a:schemeClr val="bg1"/>
                </a:solidFill>
              </a:rPr>
              <a:t>Slide 5:  What Dweck and her colleagues study showed, is that despite our inherited genes, changing our environment and the people who surround us, from those who believe “we are what we are” </a:t>
            </a:r>
            <a:r>
              <a:rPr lang="en-US" sz="1200" dirty="0" err="1">
                <a:solidFill>
                  <a:schemeClr val="bg1"/>
                </a:solidFill>
              </a:rPr>
              <a:t>i.e</a:t>
            </a:r>
            <a:r>
              <a:rPr lang="en-US" sz="1200" dirty="0">
                <a:solidFill>
                  <a:schemeClr val="bg1"/>
                </a:solidFill>
              </a:rPr>
              <a:t> fixed, to those who believe we can develop skills </a:t>
            </a:r>
            <a:r>
              <a:rPr lang="en-US" sz="1200" dirty="0" err="1">
                <a:solidFill>
                  <a:schemeClr val="bg1"/>
                </a:solidFill>
              </a:rPr>
              <a:t>i.e</a:t>
            </a:r>
            <a:r>
              <a:rPr lang="en-US" sz="1200" dirty="0">
                <a:solidFill>
                  <a:schemeClr val="bg1"/>
                </a:solidFill>
              </a:rPr>
              <a:t> “growth mindset” can greatly improve our success. </a:t>
            </a:r>
            <a:endParaRPr lang="en-GB" sz="1200" dirty="0">
              <a:solidFill>
                <a:schemeClr val="bg1"/>
              </a:solidFill>
            </a:endParaRPr>
          </a:p>
          <a:p>
            <a:r>
              <a:rPr lang="en-US" sz="1200" dirty="0">
                <a:solidFill>
                  <a:schemeClr val="bg1"/>
                </a:solidFill>
              </a:rPr>
              <a:t>This combination of genes, environment and the right timing is epigenetics. We will look at the impact of epigenetics throughout the course of the presentation.</a:t>
            </a:r>
            <a:endParaRPr lang="en-GB" sz="1200" dirty="0">
              <a:solidFill>
                <a:schemeClr val="bg1"/>
              </a:solidFill>
            </a:endParaRPr>
          </a:p>
          <a:p>
            <a:endParaRPr lang="en-GB" sz="1200" dirty="0">
              <a:solidFill>
                <a:schemeClr val="bg1"/>
              </a:solidFill>
            </a:endParaRPr>
          </a:p>
        </p:txBody>
      </p:sp>
      <p:sp>
        <p:nvSpPr>
          <p:cNvPr id="3" name="TextBox 2">
            <a:extLst>
              <a:ext uri="{FF2B5EF4-FFF2-40B4-BE49-F238E27FC236}">
                <a16:creationId xmlns:a16="http://schemas.microsoft.com/office/drawing/2014/main" id="{FB6EC76C-D792-DA03-26B0-C7B17B59D0E0}"/>
              </a:ext>
            </a:extLst>
          </p:cNvPr>
          <p:cNvSpPr txBox="1"/>
          <p:nvPr/>
        </p:nvSpPr>
        <p:spPr>
          <a:xfrm>
            <a:off x="0" y="5675376"/>
            <a:ext cx="12192000" cy="1207008"/>
          </a:xfrm>
          <a:prstGeom prst="rect">
            <a:avLst/>
          </a:prstGeom>
          <a:solidFill>
            <a:schemeClr val="tx1"/>
          </a:solidFill>
        </p:spPr>
        <p:txBody>
          <a:bodyPr wrap="square" rtlCol="0">
            <a:spAutoFit/>
          </a:bodyPr>
          <a:lstStyle/>
          <a:p>
            <a:r>
              <a:rPr lang="en-US" sz="1200" dirty="0">
                <a:solidFill>
                  <a:schemeClr val="bg1"/>
                </a:solidFill>
              </a:rPr>
              <a:t>Conclusion slide: To conclude each side of the argument compile compelling evidence, like the twin studies showing one twin passing away at 7 with the other still alive showing how the same genes can be expressed differently. Then on the side of </a:t>
            </a:r>
            <a:r>
              <a:rPr lang="en-US" sz="1200" dirty="0" err="1">
                <a:solidFill>
                  <a:schemeClr val="bg1"/>
                </a:solidFill>
              </a:rPr>
              <a:t>envionment</a:t>
            </a:r>
            <a:r>
              <a:rPr lang="en-US" sz="1200" dirty="0">
                <a:solidFill>
                  <a:schemeClr val="bg1"/>
                </a:solidFill>
              </a:rPr>
              <a:t> it is shown in a study by Rutter (2007) showing kids being adopted at different time periods in their very early life resulting in completely different results in regard to IQ, socializing and much more. This highlights the importance of the environment and critical periods in human development. </a:t>
            </a:r>
            <a:endParaRPr lang="en-GB" sz="1200" dirty="0">
              <a:solidFill>
                <a:schemeClr val="bg1"/>
              </a:solidFill>
            </a:endParaRPr>
          </a:p>
          <a:p>
            <a:r>
              <a:rPr lang="en-US" sz="1200" dirty="0">
                <a:solidFill>
                  <a:schemeClr val="bg1"/>
                </a:solidFill>
              </a:rPr>
              <a:t>It is clear that certain aspects of who we are may be determined by genetics, such as our hair and skin color.  But the environment we develop in is also crucial.</a:t>
            </a:r>
            <a:endParaRPr lang="en-GB" sz="1200" dirty="0">
              <a:solidFill>
                <a:schemeClr val="bg1"/>
              </a:solidFill>
            </a:endParaRPr>
          </a:p>
          <a:p>
            <a:r>
              <a:rPr lang="en-US" sz="1200" dirty="0">
                <a:solidFill>
                  <a:schemeClr val="bg1"/>
                </a:solidFill>
              </a:rPr>
              <a:t>The interaction between our genes, our environment and the timing of events or interventions all play an important role in who we ultimately become.</a:t>
            </a:r>
            <a:endParaRPr lang="en-GB" sz="1200" dirty="0">
              <a:solidFill>
                <a:schemeClr val="bg1"/>
              </a:solidFill>
            </a:endParaRPr>
          </a:p>
          <a:p>
            <a:endParaRPr lang="en-GB" sz="1200" dirty="0">
              <a:solidFill>
                <a:schemeClr val="bg1"/>
              </a:solidFill>
            </a:endParaRPr>
          </a:p>
        </p:txBody>
      </p:sp>
    </p:spTree>
    <p:extLst>
      <p:ext uri="{BB962C8B-B14F-4D97-AF65-F5344CB8AC3E}">
        <p14:creationId xmlns:p14="http://schemas.microsoft.com/office/powerpoint/2010/main" val="24374660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86D5E1E-C06E-9349-EB53-0BFC7DC2874B}"/>
              </a:ext>
            </a:extLst>
          </p:cNvPr>
          <p:cNvSpPr txBox="1"/>
          <p:nvPr/>
        </p:nvSpPr>
        <p:spPr>
          <a:xfrm>
            <a:off x="0" y="0"/>
            <a:ext cx="12192000" cy="6924973"/>
          </a:xfrm>
          <a:prstGeom prst="rect">
            <a:avLst/>
          </a:prstGeom>
          <a:solidFill>
            <a:schemeClr val="tx1"/>
          </a:solidFill>
        </p:spPr>
        <p:txBody>
          <a:bodyPr wrap="square" rtlCol="0">
            <a:spAutoFit/>
          </a:bodyPr>
          <a:lstStyle/>
          <a:p>
            <a:r>
              <a:rPr lang="en-US" sz="1200" b="1" u="sng" dirty="0">
                <a:solidFill>
                  <a:schemeClr val="bg1"/>
                </a:solidFill>
              </a:rPr>
              <a:t>Osian</a:t>
            </a:r>
            <a:endParaRPr lang="en-GB" sz="1200" dirty="0">
              <a:solidFill>
                <a:schemeClr val="bg1"/>
              </a:solidFill>
            </a:endParaRPr>
          </a:p>
          <a:p>
            <a:r>
              <a:rPr lang="en-US" sz="1200" dirty="0">
                <a:solidFill>
                  <a:schemeClr val="bg1"/>
                </a:solidFill>
              </a:rPr>
              <a:t>In this debate nature refers mainly to genetic endorsement shaping human personality and development in addition to other heritability factors. </a:t>
            </a:r>
            <a:endParaRPr lang="en-GB" sz="1200" dirty="0">
              <a:solidFill>
                <a:schemeClr val="bg1"/>
              </a:solidFill>
            </a:endParaRPr>
          </a:p>
          <a:p>
            <a:r>
              <a:rPr lang="en-US" sz="1200" dirty="0">
                <a:solidFill>
                  <a:schemeClr val="bg1"/>
                </a:solidFill>
              </a:rPr>
              <a:t>Some characteristics are primarily biologically determined like aye color and certain genetic diseases and others depend on the complex interaction between genetics and the environment.  </a:t>
            </a:r>
            <a:endParaRPr lang="en-GB" sz="1200" dirty="0">
              <a:solidFill>
                <a:schemeClr val="bg1"/>
              </a:solidFill>
            </a:endParaRPr>
          </a:p>
          <a:p>
            <a:r>
              <a:rPr lang="en-US" sz="1200" dirty="0">
                <a:solidFill>
                  <a:schemeClr val="bg1"/>
                </a:solidFill>
              </a:rPr>
              <a:t>Genes correlate with many simple personality traits, sexual orientation, spirituality and in psychopathology several psychological disorders like depression and have an underlining genetic cause.</a:t>
            </a:r>
            <a:endParaRPr lang="en-GB" sz="1200" dirty="0">
              <a:solidFill>
                <a:schemeClr val="bg1"/>
              </a:solidFill>
            </a:endParaRPr>
          </a:p>
          <a:p>
            <a:r>
              <a:rPr lang="en-US" sz="1200" dirty="0">
                <a:solidFill>
                  <a:schemeClr val="bg1"/>
                </a:solidFill>
              </a:rPr>
              <a:t>In a 2004 study</a:t>
            </a:r>
            <a:endParaRPr lang="en-GB" sz="1200" dirty="0">
              <a:solidFill>
                <a:schemeClr val="bg1"/>
              </a:solidFill>
            </a:endParaRPr>
          </a:p>
          <a:p>
            <a:r>
              <a:rPr lang="en-US" sz="1200" dirty="0">
                <a:solidFill>
                  <a:schemeClr val="bg1"/>
                </a:solidFill>
              </a:rPr>
              <a:t> 36.8% of adopted children with a biological mother with schizophrenia raised in a disturbed family environment had a greater chance of developing schizophrenia. </a:t>
            </a:r>
            <a:endParaRPr lang="en-GB" sz="1200" dirty="0">
              <a:solidFill>
                <a:schemeClr val="bg1"/>
              </a:solidFill>
            </a:endParaRPr>
          </a:p>
          <a:p>
            <a:r>
              <a:rPr lang="en-US" sz="1200" dirty="0">
                <a:solidFill>
                  <a:schemeClr val="bg1"/>
                </a:solidFill>
              </a:rPr>
              <a:t>5.8% of the children with biological mothers with schizophrenia raised in a positive environment developed the disorder and</a:t>
            </a:r>
            <a:endParaRPr lang="en-GB" sz="1200" dirty="0">
              <a:solidFill>
                <a:schemeClr val="bg1"/>
              </a:solidFill>
            </a:endParaRPr>
          </a:p>
          <a:p>
            <a:r>
              <a:rPr lang="en-US" sz="1200" dirty="0">
                <a:solidFill>
                  <a:schemeClr val="bg1"/>
                </a:solidFill>
              </a:rPr>
              <a:t> 5.8% without a mother suffering from schizophrenia raised in a disturbing environment developed schizophrenia </a:t>
            </a:r>
            <a:endParaRPr lang="en-GB" sz="1200" dirty="0">
              <a:solidFill>
                <a:schemeClr val="bg1"/>
              </a:solidFill>
            </a:endParaRPr>
          </a:p>
          <a:p>
            <a:r>
              <a:rPr lang="en-US" sz="1200" dirty="0">
                <a:solidFill>
                  <a:schemeClr val="bg1"/>
                </a:solidFill>
              </a:rPr>
              <a:t>This study shows a high genetic risk and a disturbing environment both contributed to the children developing schizophrenia and it's not just genetics that play a part </a:t>
            </a:r>
            <a:endParaRPr lang="en-GB" sz="1200" dirty="0">
              <a:solidFill>
                <a:schemeClr val="bg1"/>
              </a:solidFill>
            </a:endParaRPr>
          </a:p>
          <a:p>
            <a:r>
              <a:rPr lang="en-US" sz="1200" dirty="0">
                <a:solidFill>
                  <a:schemeClr val="bg1"/>
                </a:solidFill>
              </a:rPr>
              <a:t>In identical twins the same genetic information is shared, but gene expression, when information stored in a gene is transformed into a function, has variability. An example is found in pathology when seven-year-old aliya died from cancer however her identical twin now 19 years old never had cancer. These twins share the same genotype however their genotype isn't the same because of how the genetic information is expressed over time. </a:t>
            </a:r>
            <a:endParaRPr lang="en-GB" sz="1200" dirty="0">
              <a:solidFill>
                <a:schemeClr val="bg1"/>
              </a:solidFill>
            </a:endParaRPr>
          </a:p>
          <a:p>
            <a:pPr lvl="0"/>
            <a:r>
              <a:rPr lang="en-US" sz="1200" dirty="0">
                <a:solidFill>
                  <a:schemeClr val="bg1"/>
                </a:solidFill>
              </a:rPr>
              <a:t>Passive gene environment interaction- phenotype corelates with the environment </a:t>
            </a:r>
            <a:endParaRPr lang="en-GB" sz="1200" dirty="0">
              <a:solidFill>
                <a:schemeClr val="bg1"/>
              </a:solidFill>
            </a:endParaRPr>
          </a:p>
          <a:p>
            <a:pPr lvl="0"/>
            <a:r>
              <a:rPr lang="en-US" sz="1200" dirty="0">
                <a:solidFill>
                  <a:schemeClr val="bg1"/>
                </a:solidFill>
              </a:rPr>
              <a:t>Reactive gene environment - very small environment is genetically created so that a certain behavior produce a certain response like aggression </a:t>
            </a:r>
            <a:endParaRPr lang="en-GB" sz="1200" dirty="0">
              <a:solidFill>
                <a:schemeClr val="bg1"/>
              </a:solidFill>
            </a:endParaRPr>
          </a:p>
          <a:p>
            <a:pPr lvl="0"/>
            <a:r>
              <a:rPr lang="en-US" sz="1200" dirty="0">
                <a:solidFill>
                  <a:schemeClr val="bg1"/>
                </a:solidFill>
              </a:rPr>
              <a:t>Active gene environment  interaction- experiences are constructed with a positive correlation for genetic predispositions</a:t>
            </a:r>
            <a:r>
              <a:rPr lang="en-US" sz="1200" b="1" dirty="0">
                <a:solidFill>
                  <a:schemeClr val="bg1"/>
                </a:solidFill>
              </a:rPr>
              <a:t> </a:t>
            </a:r>
            <a:endParaRPr lang="en-GB" sz="1200" dirty="0">
              <a:solidFill>
                <a:schemeClr val="bg1"/>
              </a:solidFill>
            </a:endParaRPr>
          </a:p>
          <a:p>
            <a:r>
              <a:rPr lang="en-US" sz="1200" b="1" u="sng" dirty="0">
                <a:solidFill>
                  <a:schemeClr val="bg1"/>
                </a:solidFill>
              </a:rPr>
              <a:t>Steffan</a:t>
            </a:r>
            <a:endParaRPr lang="en-GB" sz="1200" dirty="0">
              <a:solidFill>
                <a:schemeClr val="bg1"/>
              </a:solidFill>
            </a:endParaRPr>
          </a:p>
          <a:p>
            <a:r>
              <a:rPr lang="en-US" sz="1200" dirty="0">
                <a:solidFill>
                  <a:schemeClr val="bg1"/>
                </a:solidFill>
              </a:rPr>
              <a:t>Although genes have a vital role in human makeup, the environment and the experiences obtained are also of immense importance for the effective development of human behavior. </a:t>
            </a:r>
            <a:endParaRPr lang="en-GB" sz="1200" dirty="0">
              <a:solidFill>
                <a:schemeClr val="bg1"/>
              </a:solidFill>
            </a:endParaRPr>
          </a:p>
          <a:p>
            <a:r>
              <a:rPr lang="en-US" sz="1200" dirty="0">
                <a:solidFill>
                  <a:schemeClr val="bg1"/>
                </a:solidFill>
              </a:rPr>
              <a:t>Experience determines behavior in both positive and negative ways, and this is clear from various studies conducted globally.</a:t>
            </a:r>
            <a:endParaRPr lang="en-GB" sz="1200" dirty="0">
              <a:solidFill>
                <a:schemeClr val="bg1"/>
              </a:solidFill>
            </a:endParaRPr>
          </a:p>
          <a:p>
            <a:r>
              <a:rPr lang="en-US" sz="1200" b="1" dirty="0">
                <a:solidFill>
                  <a:schemeClr val="bg1"/>
                </a:solidFill>
              </a:rPr>
              <a:t> </a:t>
            </a:r>
            <a:r>
              <a:rPr lang="en-US" sz="1200" dirty="0">
                <a:solidFill>
                  <a:schemeClr val="bg1"/>
                </a:solidFill>
              </a:rPr>
              <a:t>Nelson et al (2019), states that  </a:t>
            </a:r>
            <a:endParaRPr lang="en-GB" sz="1200" dirty="0">
              <a:solidFill>
                <a:schemeClr val="bg1"/>
              </a:solidFill>
            </a:endParaRPr>
          </a:p>
          <a:p>
            <a:r>
              <a:rPr lang="en-US" sz="1200" dirty="0">
                <a:solidFill>
                  <a:schemeClr val="bg1"/>
                </a:solidFill>
              </a:rPr>
              <a:t>‘Experience plays an essential role in building brain architecture after birth.” </a:t>
            </a:r>
            <a:endParaRPr lang="en-GB" sz="1200" dirty="0">
              <a:solidFill>
                <a:schemeClr val="bg1"/>
              </a:solidFill>
            </a:endParaRPr>
          </a:p>
          <a:p>
            <a:r>
              <a:rPr lang="en-US" sz="1200" dirty="0">
                <a:solidFill>
                  <a:schemeClr val="bg1"/>
                </a:solidFill>
              </a:rPr>
              <a:t> It is claimed that evidence shows that ‘deprivation’ can have both long and short-term effects on brain structure and function and can cause changes at cellular and molecular levels alongside an abundance of issues with </a:t>
            </a:r>
            <a:r>
              <a:rPr lang="en-US" sz="1200" dirty="0" err="1">
                <a:solidFill>
                  <a:schemeClr val="bg1"/>
                </a:solidFill>
              </a:rPr>
              <a:t>behaviour</a:t>
            </a:r>
            <a:r>
              <a:rPr lang="en-US" sz="1200" dirty="0">
                <a:solidFill>
                  <a:schemeClr val="bg1"/>
                </a:solidFill>
              </a:rPr>
              <a:t> and psychological decay.</a:t>
            </a:r>
            <a:endParaRPr lang="en-GB" sz="1200" dirty="0">
              <a:solidFill>
                <a:schemeClr val="bg1"/>
              </a:solidFill>
            </a:endParaRPr>
          </a:p>
          <a:p>
            <a:r>
              <a:rPr lang="en-US" sz="1200" dirty="0">
                <a:solidFill>
                  <a:schemeClr val="bg1"/>
                </a:solidFill>
              </a:rPr>
              <a:t> It has shown that the timing and the nature of experiences are of immense importance to the developing brain.</a:t>
            </a:r>
            <a:endParaRPr lang="en-GB" sz="1200" dirty="0">
              <a:solidFill>
                <a:schemeClr val="bg1"/>
              </a:solidFill>
            </a:endParaRPr>
          </a:p>
          <a:p>
            <a:r>
              <a:rPr lang="en-US" sz="1200" dirty="0">
                <a:solidFill>
                  <a:schemeClr val="bg1"/>
                </a:solidFill>
              </a:rPr>
              <a:t> Nelson et al (2019), also consider maternal caregiving, and socio-emotional development and concluded that if a certain experience did not occur within key time frames it may cause irreparable damage or be extremely difficult to enable development through the typical stages and the affected developmental areas may never fully reach their potential.</a:t>
            </a:r>
            <a:endParaRPr lang="en-GB" sz="1200" dirty="0">
              <a:solidFill>
                <a:schemeClr val="bg1"/>
              </a:solidFill>
            </a:endParaRPr>
          </a:p>
          <a:p>
            <a:r>
              <a:rPr lang="en-US" sz="1200" dirty="0">
                <a:solidFill>
                  <a:schemeClr val="bg1"/>
                </a:solidFill>
              </a:rPr>
              <a:t> Rutter (2007), studied 165 Romanian orphans of which 144 had been placed in a Romanian orphanage. The orphans were all adopted by British families.</a:t>
            </a:r>
            <a:endParaRPr lang="en-GB" sz="1200" dirty="0">
              <a:solidFill>
                <a:schemeClr val="bg1"/>
              </a:solidFill>
            </a:endParaRPr>
          </a:p>
          <a:p>
            <a:r>
              <a:rPr lang="en-US" sz="1200" dirty="0">
                <a:solidFill>
                  <a:schemeClr val="bg1"/>
                </a:solidFill>
              </a:rPr>
              <a:t> 58 were adopted before they were 6 months old,</a:t>
            </a:r>
            <a:endParaRPr lang="en-GB" sz="1200" dirty="0">
              <a:solidFill>
                <a:schemeClr val="bg1"/>
              </a:solidFill>
            </a:endParaRPr>
          </a:p>
          <a:p>
            <a:r>
              <a:rPr lang="en-US" sz="1200" dirty="0">
                <a:solidFill>
                  <a:schemeClr val="bg1"/>
                </a:solidFill>
              </a:rPr>
              <a:t>59 between 6 months and 1 year and</a:t>
            </a:r>
            <a:endParaRPr lang="en-GB" sz="1200" dirty="0">
              <a:solidFill>
                <a:schemeClr val="bg1"/>
              </a:solidFill>
            </a:endParaRPr>
          </a:p>
          <a:p>
            <a:r>
              <a:rPr lang="en-US" sz="1200" dirty="0">
                <a:solidFill>
                  <a:schemeClr val="bg1"/>
                </a:solidFill>
              </a:rPr>
              <a:t>48 were adopted between 2 and 4 years old. </a:t>
            </a:r>
            <a:endParaRPr lang="en-GB" sz="1200" dirty="0">
              <a:solidFill>
                <a:schemeClr val="bg1"/>
              </a:solidFill>
            </a:endParaRPr>
          </a:p>
          <a:p>
            <a:r>
              <a:rPr lang="en-US" sz="1200" dirty="0">
                <a:solidFill>
                  <a:schemeClr val="bg1"/>
                </a:solidFill>
              </a:rPr>
              <a:t> When conducting the studies 52 English children who had also been adopted around the same time were included as a control group to be able to compare the results. </a:t>
            </a:r>
            <a:endParaRPr lang="en-GB" sz="1200" dirty="0">
              <a:solidFill>
                <a:schemeClr val="bg1"/>
              </a:solidFill>
            </a:endParaRPr>
          </a:p>
          <a:p>
            <a:r>
              <a:rPr lang="en-US" sz="1200" dirty="0">
                <a:solidFill>
                  <a:schemeClr val="bg1"/>
                </a:solidFill>
              </a:rPr>
              <a:t> The study revealed that, the younger children showed normal development whilst the older children showed high levels of disinhibited attachment. </a:t>
            </a:r>
          </a:p>
          <a:p>
            <a:r>
              <a:rPr lang="en-US" sz="1200" dirty="0">
                <a:solidFill>
                  <a:schemeClr val="bg1"/>
                </a:solidFill>
              </a:rPr>
              <a:t>Rutter found significant problems in some of the children who were adopted after 6 months.</a:t>
            </a:r>
            <a:endParaRPr lang="en-GB" sz="1200" dirty="0">
              <a:solidFill>
                <a:schemeClr val="bg1"/>
              </a:solidFill>
            </a:endParaRPr>
          </a:p>
          <a:p>
            <a:r>
              <a:rPr lang="en-US" sz="1200" dirty="0">
                <a:solidFill>
                  <a:schemeClr val="bg1"/>
                </a:solidFill>
              </a:rPr>
              <a:t> 1/3 of the children developed problems that required external intervention such as, educational, psychological, and psychiatric and some showed characteristics of autism. </a:t>
            </a:r>
            <a:endParaRPr lang="en-GB" sz="1200" dirty="0">
              <a:solidFill>
                <a:schemeClr val="bg1"/>
              </a:solidFill>
            </a:endParaRPr>
          </a:p>
          <a:p>
            <a:r>
              <a:rPr lang="en-US" sz="1200" dirty="0">
                <a:solidFill>
                  <a:schemeClr val="bg1"/>
                </a:solidFill>
              </a:rPr>
              <a:t> These difficulties were not witnessed within the control group.</a:t>
            </a:r>
            <a:endParaRPr lang="en-GB" sz="1200" dirty="0">
              <a:solidFill>
                <a:schemeClr val="bg1"/>
              </a:solidFill>
            </a:endParaRPr>
          </a:p>
          <a:p>
            <a:r>
              <a:rPr lang="en-US" sz="1200" dirty="0">
                <a:solidFill>
                  <a:schemeClr val="bg1"/>
                </a:solidFill>
              </a:rPr>
              <a:t> They concluded that institutionalization and deprivation have severe long-term effects on the children’s social, emotional, cognitive, and intellectual development and that the earlier the children were adopted then the less severe the long-term effects of institutionalization and deprivation were as they were still able to form attachments.  </a:t>
            </a:r>
            <a:endParaRPr lang="en-GB" sz="1200" dirty="0">
              <a:solidFill>
                <a:schemeClr val="bg1"/>
              </a:solidFill>
            </a:endParaRPr>
          </a:p>
          <a:p>
            <a:endParaRPr lang="en-US" sz="1200" dirty="0">
              <a:solidFill>
                <a:schemeClr val="bg1"/>
              </a:solidFill>
            </a:endParaRPr>
          </a:p>
        </p:txBody>
      </p:sp>
    </p:spTree>
    <p:extLst>
      <p:ext uri="{BB962C8B-B14F-4D97-AF65-F5344CB8AC3E}">
        <p14:creationId xmlns:p14="http://schemas.microsoft.com/office/powerpoint/2010/main" val="6575512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32E8AE3-210F-87BB-169A-FFBD75A03217}"/>
              </a:ext>
            </a:extLst>
          </p:cNvPr>
          <p:cNvSpPr txBox="1"/>
          <p:nvPr/>
        </p:nvSpPr>
        <p:spPr>
          <a:xfrm>
            <a:off x="0" y="0"/>
            <a:ext cx="12192000" cy="6924973"/>
          </a:xfrm>
          <a:prstGeom prst="rect">
            <a:avLst/>
          </a:prstGeom>
          <a:solidFill>
            <a:schemeClr val="tx1"/>
          </a:solidFill>
        </p:spPr>
        <p:txBody>
          <a:bodyPr wrap="square" rtlCol="0">
            <a:spAutoFit/>
          </a:bodyPr>
          <a:lstStyle/>
          <a:p>
            <a:r>
              <a:rPr lang="en-US" sz="1200" dirty="0">
                <a:solidFill>
                  <a:schemeClr val="bg1"/>
                </a:solidFill>
              </a:rPr>
              <a:t>Rutter believed that there was a crucial period for the attachments to develop and stated that if they were not formed within this time frame, which they felt was before and up to 6 months the consequences were likely to be severe. This is known as Bowlby’s critical period. </a:t>
            </a:r>
            <a:endParaRPr lang="en-GB" sz="1200" dirty="0">
              <a:solidFill>
                <a:schemeClr val="bg1"/>
              </a:solidFill>
            </a:endParaRPr>
          </a:p>
          <a:p>
            <a:r>
              <a:rPr lang="en-US" sz="1200" dirty="0">
                <a:solidFill>
                  <a:schemeClr val="bg1"/>
                </a:solidFill>
              </a:rPr>
              <a:t> According to Clemons (2009), Bowlby’s theory of attachment originally claimed that children needed to develop some form of attachment by the age of 2 years otherwise they would not be able to form attachments with their primary caregivers. </a:t>
            </a:r>
            <a:endParaRPr lang="en-GB" sz="1200" dirty="0">
              <a:solidFill>
                <a:schemeClr val="bg1"/>
              </a:solidFill>
            </a:endParaRPr>
          </a:p>
          <a:p>
            <a:r>
              <a:rPr lang="en-US" sz="1200" dirty="0">
                <a:solidFill>
                  <a:schemeClr val="bg1"/>
                </a:solidFill>
              </a:rPr>
              <a:t> Weir, (2014), discusses ‘The Bucharest Project’ that began in 2000. It assessed 136 children, aged between 6 months and almost 3 years, who had been institutionalized from birth and also a control group of local children. The project at random, placed half of the children in Romanian foster families and the other half stayed in the institution. </a:t>
            </a:r>
            <a:endParaRPr lang="en-GB" sz="1200" dirty="0">
              <a:solidFill>
                <a:schemeClr val="bg1"/>
              </a:solidFill>
            </a:endParaRPr>
          </a:p>
          <a:p>
            <a:r>
              <a:rPr lang="en-US" sz="1200" dirty="0">
                <a:solidFill>
                  <a:schemeClr val="bg1"/>
                </a:solidFill>
              </a:rPr>
              <a:t> During the research, they found great problems among the </a:t>
            </a:r>
            <a:r>
              <a:rPr lang="en-US" sz="1200" dirty="0" err="1">
                <a:solidFill>
                  <a:schemeClr val="bg1"/>
                </a:solidFill>
              </a:rPr>
              <a:t>institutionalised</a:t>
            </a:r>
            <a:r>
              <a:rPr lang="en-US" sz="1200" dirty="0">
                <a:solidFill>
                  <a:schemeClr val="bg1"/>
                </a:solidFill>
              </a:rPr>
              <a:t> children, just as Rutter et al (2007) did. </a:t>
            </a:r>
            <a:endParaRPr lang="en-GB" sz="1200" dirty="0">
              <a:solidFill>
                <a:schemeClr val="bg1"/>
              </a:solidFill>
            </a:endParaRPr>
          </a:p>
          <a:p>
            <a:r>
              <a:rPr lang="en-US" sz="1200" dirty="0">
                <a:solidFill>
                  <a:schemeClr val="bg1"/>
                </a:solidFill>
              </a:rPr>
              <a:t> They also found that there were ‘changes in the patterns of electrical activity in their brains, as measured by EEG’.</a:t>
            </a:r>
            <a:endParaRPr lang="en-GB" sz="1200" dirty="0">
              <a:solidFill>
                <a:schemeClr val="bg1"/>
              </a:solidFill>
            </a:endParaRPr>
          </a:p>
          <a:p>
            <a:r>
              <a:rPr lang="en-US" sz="1200" dirty="0">
                <a:solidFill>
                  <a:schemeClr val="bg1"/>
                </a:solidFill>
              </a:rPr>
              <a:t> The children that went to foster care, ‘showed more improvements in language, IQ and social-emotional functioning’. They were also ‘able to form secure attachment relationships with caregivers and made dramatic gains in their ability to express emotions’, although there were improvements, the children in foster care were still falling short of the control group.</a:t>
            </a:r>
            <a:endParaRPr lang="en-GB" sz="1200" dirty="0">
              <a:solidFill>
                <a:schemeClr val="bg1"/>
              </a:solidFill>
            </a:endParaRPr>
          </a:p>
          <a:p>
            <a:r>
              <a:rPr lang="en-US" sz="1200" dirty="0">
                <a:solidFill>
                  <a:schemeClr val="bg1"/>
                </a:solidFill>
              </a:rPr>
              <a:t>It became apparent that the foster children who were fostered before the age of 2 made the most improvements, as was clear with Rutter et al (2007). Both Rutter and Fox stated that the earlier the intervention the better the chances of more improved development. </a:t>
            </a:r>
            <a:endParaRPr lang="en-GB" sz="1200" dirty="0">
              <a:solidFill>
                <a:schemeClr val="bg1"/>
              </a:solidFill>
            </a:endParaRPr>
          </a:p>
          <a:p>
            <a:r>
              <a:rPr lang="en-US" sz="1200" dirty="0">
                <a:solidFill>
                  <a:schemeClr val="bg1"/>
                </a:solidFill>
              </a:rPr>
              <a:t>Fox stated that,</a:t>
            </a:r>
            <a:endParaRPr lang="en-GB" sz="1200" dirty="0">
              <a:solidFill>
                <a:schemeClr val="bg1"/>
              </a:solidFill>
            </a:endParaRPr>
          </a:p>
          <a:p>
            <a:r>
              <a:rPr lang="en-US" sz="1200" dirty="0">
                <a:solidFill>
                  <a:schemeClr val="bg1"/>
                </a:solidFill>
              </a:rPr>
              <a:t> ‘A history of institutionalization significantly affected brain growth’.</a:t>
            </a:r>
            <a:endParaRPr lang="en-GB" sz="1200" dirty="0">
              <a:solidFill>
                <a:schemeClr val="bg1"/>
              </a:solidFill>
            </a:endParaRPr>
          </a:p>
          <a:p>
            <a:r>
              <a:rPr lang="en-US" sz="1200" dirty="0">
                <a:solidFill>
                  <a:schemeClr val="bg1"/>
                </a:solidFill>
              </a:rPr>
              <a:t> After conducting structural MRIs, Fox found that the children from the institutions had smaller brains and lower volume of grey and white matter. </a:t>
            </a:r>
            <a:endParaRPr lang="en-GB" sz="1200" dirty="0">
              <a:solidFill>
                <a:schemeClr val="bg1"/>
              </a:solidFill>
            </a:endParaRPr>
          </a:p>
          <a:p>
            <a:r>
              <a:rPr lang="en-US" sz="1200" dirty="0">
                <a:solidFill>
                  <a:schemeClr val="bg1"/>
                </a:solidFill>
              </a:rPr>
              <a:t> Some of the missing white matter volume was recovered in children who went to foster homes however the grey matter stayed low regardless. </a:t>
            </a:r>
            <a:endParaRPr lang="en-GB" sz="1200" dirty="0">
              <a:solidFill>
                <a:schemeClr val="bg1"/>
              </a:solidFill>
            </a:endParaRPr>
          </a:p>
          <a:p>
            <a:r>
              <a:rPr lang="en-US" sz="1200" dirty="0">
                <a:solidFill>
                  <a:schemeClr val="bg1"/>
                </a:solidFill>
              </a:rPr>
              <a:t> These changes were also ‘associated with an increased risk of ADHD symptoms’.</a:t>
            </a:r>
            <a:endParaRPr lang="en-GB" sz="1200" dirty="0">
              <a:solidFill>
                <a:schemeClr val="bg1"/>
              </a:solidFill>
            </a:endParaRPr>
          </a:p>
          <a:p>
            <a:r>
              <a:rPr lang="en-US" sz="1200" dirty="0">
                <a:solidFill>
                  <a:schemeClr val="bg1"/>
                </a:solidFill>
              </a:rPr>
              <a:t> It was clear from both Rutter, (2007) and Fox, (2014) studies into the institutionalized children that the environment proved to be a detrimental factor on the children’s development. This shows how important positive environmental interactions are for the developing brain, as well as positive attachments with caregivers. </a:t>
            </a:r>
            <a:endParaRPr lang="en-GB" sz="1200" dirty="0">
              <a:solidFill>
                <a:schemeClr val="bg1"/>
              </a:solidFill>
            </a:endParaRPr>
          </a:p>
          <a:p>
            <a:endParaRPr lang="en-US" sz="1200" dirty="0">
              <a:solidFill>
                <a:schemeClr val="bg1"/>
              </a:solidFill>
            </a:endParaRPr>
          </a:p>
          <a:p>
            <a:endParaRPr lang="en-US" sz="1200" dirty="0">
              <a:solidFill>
                <a:schemeClr val="bg1"/>
              </a:solidFill>
            </a:endParaRPr>
          </a:p>
          <a:p>
            <a:endParaRPr lang="en-US" sz="1200" dirty="0">
              <a:solidFill>
                <a:schemeClr val="bg1"/>
              </a:solidFill>
            </a:endParaRPr>
          </a:p>
          <a:p>
            <a:endParaRPr lang="en-US" sz="1200" dirty="0">
              <a:solidFill>
                <a:schemeClr val="bg1"/>
              </a:solidFill>
            </a:endParaRPr>
          </a:p>
          <a:p>
            <a:endParaRPr lang="en-US" sz="1200" dirty="0">
              <a:solidFill>
                <a:schemeClr val="bg1"/>
              </a:solidFill>
            </a:endParaRPr>
          </a:p>
          <a:p>
            <a:endParaRPr lang="en-US" sz="1200" dirty="0">
              <a:solidFill>
                <a:schemeClr val="bg1"/>
              </a:solidFill>
            </a:endParaRPr>
          </a:p>
          <a:p>
            <a:endParaRPr lang="en-US" sz="1200" dirty="0">
              <a:solidFill>
                <a:schemeClr val="bg1"/>
              </a:solidFill>
            </a:endParaRPr>
          </a:p>
          <a:p>
            <a:endParaRPr lang="en-US" sz="1200" dirty="0">
              <a:solidFill>
                <a:schemeClr val="bg1"/>
              </a:solidFill>
            </a:endParaRPr>
          </a:p>
          <a:p>
            <a:endParaRPr lang="en-US" sz="1200">
              <a:solidFill>
                <a:schemeClr val="bg1"/>
              </a:solidFill>
            </a:endParaRPr>
          </a:p>
          <a:p>
            <a:endParaRPr lang="en-US" sz="1200" dirty="0">
              <a:solidFill>
                <a:schemeClr val="bg1"/>
              </a:solidFill>
            </a:endParaRPr>
          </a:p>
          <a:p>
            <a:endParaRPr lang="en-US" sz="1200" dirty="0">
              <a:solidFill>
                <a:schemeClr val="bg1"/>
              </a:solidFill>
            </a:endParaRPr>
          </a:p>
          <a:p>
            <a:endParaRPr lang="en-US" sz="1200" dirty="0">
              <a:solidFill>
                <a:schemeClr val="bg1"/>
              </a:solidFill>
            </a:endParaRPr>
          </a:p>
          <a:p>
            <a:endParaRPr lang="en-US" sz="1200" dirty="0">
              <a:solidFill>
                <a:schemeClr val="bg1"/>
              </a:solidFill>
            </a:endParaRPr>
          </a:p>
          <a:p>
            <a:endParaRPr lang="en-US" sz="1200" dirty="0">
              <a:solidFill>
                <a:schemeClr val="bg1"/>
              </a:solidFill>
            </a:endParaRPr>
          </a:p>
          <a:p>
            <a:endParaRPr lang="en-US" sz="1200" dirty="0">
              <a:solidFill>
                <a:schemeClr val="bg1"/>
              </a:solidFill>
            </a:endParaRPr>
          </a:p>
          <a:p>
            <a:endParaRPr lang="en-US" sz="1200" dirty="0">
              <a:solidFill>
                <a:schemeClr val="bg1"/>
              </a:solidFill>
            </a:endParaRPr>
          </a:p>
          <a:p>
            <a:endParaRPr lang="en-US" sz="1200" dirty="0">
              <a:solidFill>
                <a:schemeClr val="bg1"/>
              </a:solidFill>
            </a:endParaRPr>
          </a:p>
          <a:p>
            <a:endParaRPr lang="en-GB" sz="1200" dirty="0">
              <a:solidFill>
                <a:schemeClr val="bg1"/>
              </a:solidFill>
            </a:endParaRPr>
          </a:p>
        </p:txBody>
      </p:sp>
    </p:spTree>
    <p:extLst>
      <p:ext uri="{BB962C8B-B14F-4D97-AF65-F5344CB8AC3E}">
        <p14:creationId xmlns:p14="http://schemas.microsoft.com/office/powerpoint/2010/main" val="11882677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23</TotalTime>
  <Words>3436</Words>
  <Application>Microsoft Office PowerPoint</Application>
  <PresentationFormat>Widescreen</PresentationFormat>
  <Paragraphs>166</Paragraphs>
  <Slides>20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Celestial</vt:lpstr>
      <vt:lpstr>Genes vs the environment, a psychological explanation of behaviour.</vt:lpstr>
      <vt:lpstr>Genes</vt:lpstr>
      <vt:lpstr>ENVIRONMENT/NURTURE AND BEHAVIOURISM</vt:lpstr>
      <vt:lpstr>Genes</vt:lpstr>
      <vt:lpstr>Genes  - environment – time                    epigenetics</vt:lpstr>
      <vt:lpstr>Epigenetics </vt:lpstr>
      <vt:lpstr>Genetics- nature  </vt:lpstr>
      <vt:lpstr>Gene Environmntal interaction </vt:lpstr>
      <vt:lpstr>Mental health </vt:lpstr>
      <vt:lpstr>Twin studies </vt:lpstr>
      <vt:lpstr>PowerPoint Presentation</vt:lpstr>
      <vt:lpstr>Studies of Romanian Orphans</vt:lpstr>
      <vt:lpstr>Results</vt:lpstr>
      <vt:lpstr>The bucharest project</vt:lpstr>
      <vt:lpstr>PowerPoint Presentation</vt:lpstr>
      <vt:lpstr>Conclusion</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Steffan Jones</dc:creator>
  <cp:lastModifiedBy>Steffan Jones</cp:lastModifiedBy>
  <cp:revision>4</cp:revision>
  <dcterms:created xsi:type="dcterms:W3CDTF">2023-12-29T14:42:52Z</dcterms:created>
  <dcterms:modified xsi:type="dcterms:W3CDTF">2024-01-08T23:15:15Z</dcterms:modified>
</cp:coreProperties>
</file>