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sldIdLst>
    <p:sldId id="257" r:id="rId2"/>
    <p:sldId id="261" r:id="rId3"/>
    <p:sldId id="262" r:id="rId4"/>
    <p:sldId id="260" r:id="rId5"/>
  </p:sldIdLst>
  <p:sldSz cx="12192000" cy="1828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1075F"/>
    <a:srgbClr val="8C77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33" d="100"/>
          <a:sy n="33" d="100"/>
        </p:scale>
        <p:origin x="2578" y="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992968"/>
            <a:ext cx="10363200" cy="6366933"/>
          </a:xfrm>
        </p:spPr>
        <p:txBody>
          <a:bodyPr anchor="b"/>
          <a:lstStyle>
            <a:lvl1pPr algn="ctr">
              <a:defRPr sz="8000"/>
            </a:lvl1pPr>
          </a:lstStyle>
          <a:p>
            <a:r>
              <a:rPr lang="en-US"/>
              <a:t>Click to edit Master title style</a:t>
            </a:r>
            <a:endParaRPr lang="en-US" dirty="0"/>
          </a:p>
        </p:txBody>
      </p:sp>
      <p:sp>
        <p:nvSpPr>
          <p:cNvPr id="3" name="Subtitle 2"/>
          <p:cNvSpPr>
            <a:spLocks noGrp="1"/>
          </p:cNvSpPr>
          <p:nvPr>
            <p:ph type="subTitle" idx="1"/>
          </p:nvPr>
        </p:nvSpPr>
        <p:spPr>
          <a:xfrm>
            <a:off x="1524000" y="9605435"/>
            <a:ext cx="9144000" cy="4415365"/>
          </a:xfrm>
        </p:spPr>
        <p:txBody>
          <a:bodyPr/>
          <a:lstStyle>
            <a:lvl1pPr marL="0" indent="0" algn="ctr">
              <a:buNone/>
              <a:defRPr sz="3200"/>
            </a:lvl1pPr>
            <a:lvl2pPr marL="609585" indent="0" algn="ctr">
              <a:buNone/>
              <a:defRPr sz="2667"/>
            </a:lvl2pPr>
            <a:lvl3pPr marL="1219170" indent="0" algn="ctr">
              <a:buNone/>
              <a:defRPr sz="2400"/>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D208FA1-065A-466A-B673-B860E28FBE6F}" type="datetimeFigureOut">
              <a:rPr lang="en-US" smtClean="0"/>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76FE46-675B-4991-A67D-A60AA9783A32}" type="slidenum">
              <a:rPr lang="en-US" smtClean="0"/>
              <a:t>‹#›</a:t>
            </a:fld>
            <a:endParaRPr lang="en-US"/>
          </a:p>
        </p:txBody>
      </p:sp>
    </p:spTree>
    <p:extLst>
      <p:ext uri="{BB962C8B-B14F-4D97-AF65-F5344CB8AC3E}">
        <p14:creationId xmlns:p14="http://schemas.microsoft.com/office/powerpoint/2010/main" val="2683826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208FA1-065A-466A-B673-B860E28FBE6F}" type="datetimeFigureOut">
              <a:rPr lang="en-US" smtClean="0"/>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76FE46-675B-4991-A67D-A60AA9783A32}" type="slidenum">
              <a:rPr lang="en-US" smtClean="0"/>
              <a:t>‹#›</a:t>
            </a:fld>
            <a:endParaRPr lang="en-US"/>
          </a:p>
        </p:txBody>
      </p:sp>
    </p:spTree>
    <p:extLst>
      <p:ext uri="{BB962C8B-B14F-4D97-AF65-F5344CB8AC3E}">
        <p14:creationId xmlns:p14="http://schemas.microsoft.com/office/powerpoint/2010/main" val="28402572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4559305"/>
            <a:ext cx="10515600" cy="7607299"/>
          </a:xfrm>
        </p:spPr>
        <p:txBody>
          <a:bodyPr anchor="b"/>
          <a:lstStyle>
            <a:lvl1pPr>
              <a:defRPr sz="8000"/>
            </a:lvl1pPr>
          </a:lstStyle>
          <a:p>
            <a:r>
              <a:rPr lang="en-US"/>
              <a:t>Click to edit Master title style</a:t>
            </a:r>
            <a:endParaRPr lang="en-US" dirty="0"/>
          </a:p>
        </p:txBody>
      </p:sp>
      <p:sp>
        <p:nvSpPr>
          <p:cNvPr id="3" name="Text Placeholder 2"/>
          <p:cNvSpPr>
            <a:spLocks noGrp="1"/>
          </p:cNvSpPr>
          <p:nvPr>
            <p:ph type="body" idx="1"/>
          </p:nvPr>
        </p:nvSpPr>
        <p:spPr>
          <a:xfrm>
            <a:off x="831851" y="12238572"/>
            <a:ext cx="10515600" cy="4000499"/>
          </a:xfrm>
        </p:spPr>
        <p:txBody>
          <a:bodyPr/>
          <a:lstStyle>
            <a:lvl1pPr marL="0" indent="0">
              <a:buNone/>
              <a:defRPr sz="3200">
                <a:solidFill>
                  <a:schemeClr val="tx1">
                    <a:tint val="82000"/>
                  </a:schemeClr>
                </a:solidFill>
              </a:defRPr>
            </a:lvl1pPr>
            <a:lvl2pPr marL="609585" indent="0">
              <a:buNone/>
              <a:defRPr sz="2667">
                <a:solidFill>
                  <a:schemeClr val="tx1">
                    <a:tint val="82000"/>
                  </a:schemeClr>
                </a:solidFill>
              </a:defRPr>
            </a:lvl2pPr>
            <a:lvl3pPr marL="1219170" indent="0">
              <a:buNone/>
              <a:defRPr sz="2400">
                <a:solidFill>
                  <a:schemeClr val="tx1">
                    <a:tint val="82000"/>
                  </a:schemeClr>
                </a:solidFill>
              </a:defRPr>
            </a:lvl3pPr>
            <a:lvl4pPr marL="1828754" indent="0">
              <a:buNone/>
              <a:defRPr sz="2133">
                <a:solidFill>
                  <a:schemeClr val="tx1">
                    <a:tint val="82000"/>
                  </a:schemeClr>
                </a:solidFill>
              </a:defRPr>
            </a:lvl4pPr>
            <a:lvl5pPr marL="2438339" indent="0">
              <a:buNone/>
              <a:defRPr sz="2133">
                <a:solidFill>
                  <a:schemeClr val="tx1">
                    <a:tint val="82000"/>
                  </a:schemeClr>
                </a:solidFill>
              </a:defRPr>
            </a:lvl5pPr>
            <a:lvl6pPr marL="3047924" indent="0">
              <a:buNone/>
              <a:defRPr sz="2133">
                <a:solidFill>
                  <a:schemeClr val="tx1">
                    <a:tint val="82000"/>
                  </a:schemeClr>
                </a:solidFill>
              </a:defRPr>
            </a:lvl6pPr>
            <a:lvl7pPr marL="3657509" indent="0">
              <a:buNone/>
              <a:defRPr sz="2133">
                <a:solidFill>
                  <a:schemeClr val="tx1">
                    <a:tint val="82000"/>
                  </a:schemeClr>
                </a:solidFill>
              </a:defRPr>
            </a:lvl7pPr>
            <a:lvl8pPr marL="4267093" indent="0">
              <a:buNone/>
              <a:defRPr sz="2133">
                <a:solidFill>
                  <a:schemeClr val="tx1">
                    <a:tint val="82000"/>
                  </a:schemeClr>
                </a:solidFill>
              </a:defRPr>
            </a:lvl8pPr>
            <a:lvl9pPr marL="4876678" indent="0">
              <a:buNone/>
              <a:defRPr sz="2133">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208FA1-065A-466A-B673-B860E28FBE6F}" type="datetimeFigureOut">
              <a:rPr lang="en-US" smtClean="0"/>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76FE46-675B-4991-A67D-A60AA9783A32}" type="slidenum">
              <a:rPr lang="en-US" smtClean="0"/>
              <a:t>‹#›</a:t>
            </a:fld>
            <a:endParaRPr lang="en-US"/>
          </a:p>
        </p:txBody>
      </p:sp>
    </p:spTree>
    <p:extLst>
      <p:ext uri="{BB962C8B-B14F-4D97-AF65-F5344CB8AC3E}">
        <p14:creationId xmlns:p14="http://schemas.microsoft.com/office/powerpoint/2010/main" val="38207221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4868333"/>
            <a:ext cx="5181600" cy="116035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4868333"/>
            <a:ext cx="5181600" cy="116035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D208FA1-065A-466A-B673-B860E28FBE6F}" type="datetimeFigureOut">
              <a:rPr lang="en-US" smtClean="0"/>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576FE46-675B-4991-A67D-A60AA9783A32}" type="slidenum">
              <a:rPr lang="en-US" smtClean="0"/>
              <a:t>‹#›</a:t>
            </a:fld>
            <a:endParaRPr lang="en-US"/>
          </a:p>
        </p:txBody>
      </p:sp>
    </p:spTree>
    <p:extLst>
      <p:ext uri="{BB962C8B-B14F-4D97-AF65-F5344CB8AC3E}">
        <p14:creationId xmlns:p14="http://schemas.microsoft.com/office/powerpoint/2010/main" val="209122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973671"/>
            <a:ext cx="10515600" cy="3534835"/>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4483101"/>
            <a:ext cx="5157787" cy="2197099"/>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4" name="Content Placeholder 3"/>
          <p:cNvSpPr>
            <a:spLocks noGrp="1"/>
          </p:cNvSpPr>
          <p:nvPr>
            <p:ph sz="half" idx="2"/>
          </p:nvPr>
        </p:nvSpPr>
        <p:spPr>
          <a:xfrm>
            <a:off x="839789" y="6680200"/>
            <a:ext cx="5157787" cy="98255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4483101"/>
            <a:ext cx="5183188" cy="2197099"/>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p:cNvSpPr>
            <a:spLocks noGrp="1"/>
          </p:cNvSpPr>
          <p:nvPr>
            <p:ph sz="quarter" idx="4"/>
          </p:nvPr>
        </p:nvSpPr>
        <p:spPr>
          <a:xfrm>
            <a:off x="6172201" y="6680200"/>
            <a:ext cx="5183188" cy="98255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D208FA1-065A-466A-B673-B860E28FBE6F}" type="datetimeFigureOut">
              <a:rPr lang="en-US" smtClean="0"/>
              <a:t>3/8/2026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576FE46-675B-4991-A67D-A60AA9783A32}" type="slidenum">
              <a:rPr lang="en-US" smtClean="0"/>
              <a:t>‹#›</a:t>
            </a:fld>
            <a:endParaRPr lang="en-US"/>
          </a:p>
        </p:txBody>
      </p:sp>
    </p:spTree>
    <p:extLst>
      <p:ext uri="{BB962C8B-B14F-4D97-AF65-F5344CB8AC3E}">
        <p14:creationId xmlns:p14="http://schemas.microsoft.com/office/powerpoint/2010/main" val="9086904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D208FA1-065A-466A-B673-B860E28FBE6F}" type="datetimeFigureOut">
              <a:rPr lang="en-US" smtClean="0"/>
              <a:t>3/8/2026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576FE46-675B-4991-A67D-A60AA9783A32}" type="slidenum">
              <a:rPr lang="en-US" smtClean="0"/>
              <a:t>‹#›</a:t>
            </a:fld>
            <a:endParaRPr lang="en-US"/>
          </a:p>
        </p:txBody>
      </p:sp>
    </p:spTree>
    <p:extLst>
      <p:ext uri="{BB962C8B-B14F-4D97-AF65-F5344CB8AC3E}">
        <p14:creationId xmlns:p14="http://schemas.microsoft.com/office/powerpoint/2010/main" val="3775625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208FA1-065A-466A-B673-B860E28FBE6F}" type="datetimeFigureOut">
              <a:rPr lang="en-US" smtClean="0"/>
              <a:t>3/8/2026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576FE46-675B-4991-A67D-A60AA9783A32}" type="slidenum">
              <a:rPr lang="en-US" smtClean="0"/>
              <a:t>‹#›</a:t>
            </a:fld>
            <a:endParaRPr lang="en-US"/>
          </a:p>
        </p:txBody>
      </p:sp>
    </p:spTree>
    <p:extLst>
      <p:ext uri="{BB962C8B-B14F-4D97-AF65-F5344CB8AC3E}">
        <p14:creationId xmlns:p14="http://schemas.microsoft.com/office/powerpoint/2010/main" val="26633415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1219200"/>
            <a:ext cx="3932237" cy="4267200"/>
          </a:xfrm>
        </p:spPr>
        <p:txBody>
          <a:bodyPr anchor="b"/>
          <a:lstStyle>
            <a:lvl1pPr>
              <a:defRPr sz="4267"/>
            </a:lvl1pPr>
          </a:lstStyle>
          <a:p>
            <a:r>
              <a:rPr lang="en-US"/>
              <a:t>Click to edit Master title style</a:t>
            </a:r>
            <a:endParaRPr lang="en-US" dirty="0"/>
          </a:p>
        </p:txBody>
      </p:sp>
      <p:sp>
        <p:nvSpPr>
          <p:cNvPr id="3" name="Content Placeholder 2"/>
          <p:cNvSpPr>
            <a:spLocks noGrp="1"/>
          </p:cNvSpPr>
          <p:nvPr>
            <p:ph idx="1"/>
          </p:nvPr>
        </p:nvSpPr>
        <p:spPr>
          <a:xfrm>
            <a:off x="5183188" y="2633138"/>
            <a:ext cx="6172200" cy="12996333"/>
          </a:xfrm>
        </p:spPr>
        <p:txBody>
          <a:bodyPr/>
          <a:lstStyle>
            <a:lvl1pPr>
              <a:defRPr sz="4267"/>
            </a:lvl1pPr>
            <a:lvl2pPr>
              <a:defRPr sz="3733"/>
            </a:lvl2pPr>
            <a:lvl3pPr>
              <a:defRPr sz="3200"/>
            </a:lvl3pPr>
            <a:lvl4pPr>
              <a:defRPr sz="2667"/>
            </a:lvl4pPr>
            <a:lvl5pPr>
              <a:defRPr sz="2667"/>
            </a:lvl5pPr>
            <a:lvl6pPr>
              <a:defRPr sz="2667"/>
            </a:lvl6pPr>
            <a:lvl7pPr>
              <a:defRPr sz="2667"/>
            </a:lvl7pPr>
            <a:lvl8pPr>
              <a:defRPr sz="2667"/>
            </a:lvl8pPr>
            <a:lvl9pPr>
              <a:defRPr sz="26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5486400"/>
            <a:ext cx="3932237" cy="10164235"/>
          </a:xfrm>
        </p:spPr>
        <p:txBody>
          <a:bodyPr/>
          <a:lstStyle>
            <a:lvl1pPr marL="0" indent="0">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p:cNvSpPr>
            <a:spLocks noGrp="1"/>
          </p:cNvSpPr>
          <p:nvPr>
            <p:ph type="dt" sz="half" idx="10"/>
          </p:nvPr>
        </p:nvSpPr>
        <p:spPr/>
        <p:txBody>
          <a:bodyPr/>
          <a:lstStyle/>
          <a:p>
            <a:fld id="{FD208FA1-065A-466A-B673-B860E28FBE6F}" type="datetimeFigureOut">
              <a:rPr lang="en-US" smtClean="0"/>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576FE46-675B-4991-A67D-A60AA9783A32}" type="slidenum">
              <a:rPr lang="en-US" smtClean="0"/>
              <a:t>‹#›</a:t>
            </a:fld>
            <a:endParaRPr lang="en-US"/>
          </a:p>
        </p:txBody>
      </p:sp>
    </p:spTree>
    <p:extLst>
      <p:ext uri="{BB962C8B-B14F-4D97-AF65-F5344CB8AC3E}">
        <p14:creationId xmlns:p14="http://schemas.microsoft.com/office/powerpoint/2010/main" val="7942910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1219200"/>
            <a:ext cx="3932237" cy="4267200"/>
          </a:xfrm>
        </p:spPr>
        <p:txBody>
          <a:bodyPr anchor="b"/>
          <a:lstStyle>
            <a:lvl1pPr>
              <a:defRPr sz="4267"/>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2633138"/>
            <a:ext cx="6172200" cy="12996333"/>
          </a:xfrm>
        </p:spPr>
        <p:txBody>
          <a:bodyPr anchor="t"/>
          <a:lstStyle>
            <a:lvl1pPr marL="0" indent="0">
              <a:buNone/>
              <a:defRPr sz="4267"/>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t>Click icon to add picture</a:t>
            </a:r>
            <a:endParaRPr lang="en-US" dirty="0"/>
          </a:p>
        </p:txBody>
      </p:sp>
      <p:sp>
        <p:nvSpPr>
          <p:cNvPr id="4" name="Text Placeholder 3"/>
          <p:cNvSpPr>
            <a:spLocks noGrp="1"/>
          </p:cNvSpPr>
          <p:nvPr>
            <p:ph type="body" sz="half" idx="2"/>
          </p:nvPr>
        </p:nvSpPr>
        <p:spPr>
          <a:xfrm>
            <a:off x="839788" y="5486400"/>
            <a:ext cx="3932237" cy="10164235"/>
          </a:xfrm>
        </p:spPr>
        <p:txBody>
          <a:bodyPr/>
          <a:lstStyle>
            <a:lvl1pPr marL="0" indent="0">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p:cNvSpPr>
            <a:spLocks noGrp="1"/>
          </p:cNvSpPr>
          <p:nvPr>
            <p:ph type="dt" sz="half" idx="10"/>
          </p:nvPr>
        </p:nvSpPr>
        <p:spPr/>
        <p:txBody>
          <a:bodyPr/>
          <a:lstStyle/>
          <a:p>
            <a:fld id="{FD208FA1-065A-466A-B673-B860E28FBE6F}" type="datetimeFigureOut">
              <a:rPr lang="en-US" smtClean="0"/>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576FE46-675B-4991-A67D-A60AA9783A32}" type="slidenum">
              <a:rPr lang="en-US" smtClean="0"/>
              <a:t>‹#›</a:t>
            </a:fld>
            <a:endParaRPr lang="en-US"/>
          </a:p>
        </p:txBody>
      </p:sp>
    </p:spTree>
    <p:extLst>
      <p:ext uri="{BB962C8B-B14F-4D97-AF65-F5344CB8AC3E}">
        <p14:creationId xmlns:p14="http://schemas.microsoft.com/office/powerpoint/2010/main" val="38955593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208FA1-065A-466A-B673-B860E28FBE6F}" type="datetimeFigureOut">
              <a:rPr lang="en-US" smtClean="0"/>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76FE46-675B-4991-A67D-A60AA9783A32}" type="slidenum">
              <a:rPr lang="en-US" smtClean="0"/>
              <a:t>‹#›</a:t>
            </a:fld>
            <a:endParaRPr lang="en-US"/>
          </a:p>
        </p:txBody>
      </p:sp>
    </p:spTree>
    <p:extLst>
      <p:ext uri="{BB962C8B-B14F-4D97-AF65-F5344CB8AC3E}">
        <p14:creationId xmlns:p14="http://schemas.microsoft.com/office/powerpoint/2010/main" val="28473629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973667"/>
            <a:ext cx="2628900" cy="154982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973667"/>
            <a:ext cx="7734300" cy="1549823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208FA1-065A-466A-B673-B860E28FBE6F}" type="datetimeFigureOut">
              <a:rPr lang="en-US" smtClean="0"/>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76FE46-675B-4991-A67D-A60AA9783A32}" type="slidenum">
              <a:rPr lang="en-US" smtClean="0"/>
              <a:t>‹#›</a:t>
            </a:fld>
            <a:endParaRPr lang="en-US"/>
          </a:p>
        </p:txBody>
      </p:sp>
    </p:spTree>
    <p:extLst>
      <p:ext uri="{BB962C8B-B14F-4D97-AF65-F5344CB8AC3E}">
        <p14:creationId xmlns:p14="http://schemas.microsoft.com/office/powerpoint/2010/main" val="12840310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973671"/>
            <a:ext cx="10515600" cy="353483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4868333"/>
            <a:ext cx="10515600" cy="1160356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16950271"/>
            <a:ext cx="2743200" cy="973667"/>
          </a:xfrm>
          <a:prstGeom prst="rect">
            <a:avLst/>
          </a:prstGeom>
        </p:spPr>
        <p:txBody>
          <a:bodyPr vert="horz" lIns="91440" tIns="45720" rIns="91440" bIns="45720" rtlCol="0" anchor="ctr"/>
          <a:lstStyle>
            <a:lvl1pPr algn="l">
              <a:defRPr sz="1600">
                <a:solidFill>
                  <a:schemeClr val="tx1">
                    <a:tint val="82000"/>
                  </a:schemeClr>
                </a:solidFill>
              </a:defRPr>
            </a:lvl1pPr>
          </a:lstStyle>
          <a:p>
            <a:fld id="{FD208FA1-065A-466A-B673-B860E28FBE6F}" type="datetimeFigureOut">
              <a:rPr lang="en-US" smtClean="0"/>
              <a:t>3/8/2026</a:t>
            </a:fld>
            <a:endParaRPr lang="en-US"/>
          </a:p>
        </p:txBody>
      </p:sp>
      <p:sp>
        <p:nvSpPr>
          <p:cNvPr id="5" name="Footer Placeholder 4"/>
          <p:cNvSpPr>
            <a:spLocks noGrp="1"/>
          </p:cNvSpPr>
          <p:nvPr>
            <p:ph type="ftr" sz="quarter" idx="3"/>
          </p:nvPr>
        </p:nvSpPr>
        <p:spPr>
          <a:xfrm>
            <a:off x="4038600" y="16950271"/>
            <a:ext cx="4114800" cy="973667"/>
          </a:xfrm>
          <a:prstGeom prst="rect">
            <a:avLst/>
          </a:prstGeom>
        </p:spPr>
        <p:txBody>
          <a:bodyPr vert="horz" lIns="91440" tIns="45720" rIns="91440" bIns="45720" rtlCol="0" anchor="ctr"/>
          <a:lstStyle>
            <a:lvl1pPr algn="ctr">
              <a:defRPr sz="16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16950271"/>
            <a:ext cx="2743200" cy="973667"/>
          </a:xfrm>
          <a:prstGeom prst="rect">
            <a:avLst/>
          </a:prstGeom>
        </p:spPr>
        <p:txBody>
          <a:bodyPr vert="horz" lIns="91440" tIns="45720" rIns="91440" bIns="45720" rtlCol="0" anchor="ctr"/>
          <a:lstStyle>
            <a:lvl1pPr algn="r">
              <a:defRPr sz="1600">
                <a:solidFill>
                  <a:schemeClr val="tx1">
                    <a:tint val="82000"/>
                  </a:schemeClr>
                </a:solidFill>
              </a:defRPr>
            </a:lvl1pPr>
          </a:lstStyle>
          <a:p>
            <a:fld id="{F576FE46-675B-4991-A67D-A60AA9783A32}" type="slidenum">
              <a:rPr lang="en-US" smtClean="0"/>
              <a:t>‹#›</a:t>
            </a:fld>
            <a:endParaRPr lang="en-US"/>
          </a:p>
        </p:txBody>
      </p:sp>
    </p:spTree>
    <p:extLst>
      <p:ext uri="{BB962C8B-B14F-4D97-AF65-F5344CB8AC3E}">
        <p14:creationId xmlns:p14="http://schemas.microsoft.com/office/powerpoint/2010/main" val="2381720284"/>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1219170" rtl="0" eaLnBrk="1" latinLnBrk="0" hangingPunct="1">
        <a:lnSpc>
          <a:spcPct val="90000"/>
        </a:lnSpc>
        <a:spcBef>
          <a:spcPct val="0"/>
        </a:spcBef>
        <a:buNone/>
        <a:defRPr sz="5867" kern="1200">
          <a:solidFill>
            <a:schemeClr val="tx1"/>
          </a:solidFill>
          <a:latin typeface="+mj-lt"/>
          <a:ea typeface="+mj-ea"/>
          <a:cs typeface="+mj-cs"/>
        </a:defRPr>
      </a:lvl1pPr>
    </p:titleStyle>
    <p:bodyStyle>
      <a:lvl1pPr marL="304792" indent="-304792" algn="l" defTabSz="1219170" rtl="0" eaLnBrk="1" latinLnBrk="0" hangingPunct="1">
        <a:lnSpc>
          <a:spcPct val="90000"/>
        </a:lnSpc>
        <a:spcBef>
          <a:spcPts val="1333"/>
        </a:spcBef>
        <a:buFont typeface="Arial" panose="020B0604020202020204" pitchFamily="34" charset="0"/>
        <a:buChar char="•"/>
        <a:defRPr sz="3733" kern="1200">
          <a:solidFill>
            <a:schemeClr val="tx1"/>
          </a:solidFill>
          <a:latin typeface="+mn-lt"/>
          <a:ea typeface="+mn-ea"/>
          <a:cs typeface="+mn-cs"/>
        </a:defRPr>
      </a:lvl1pPr>
      <a:lvl2pPr marL="914377" indent="-304792" algn="l" defTabSz="1219170" rtl="0" eaLnBrk="1" latinLnBrk="0" hangingPunct="1">
        <a:lnSpc>
          <a:spcPct val="90000"/>
        </a:lnSpc>
        <a:spcBef>
          <a:spcPts val="667"/>
        </a:spcBef>
        <a:buFont typeface="Arial" panose="020B0604020202020204" pitchFamily="34" charset="0"/>
        <a:buChar char="•"/>
        <a:defRPr sz="3200" kern="1200">
          <a:solidFill>
            <a:schemeClr val="tx1"/>
          </a:solidFill>
          <a:latin typeface="+mn-lt"/>
          <a:ea typeface="+mn-ea"/>
          <a:cs typeface="+mn-cs"/>
        </a:defRPr>
      </a:lvl2pPr>
      <a:lvl3pPr marL="1523962" indent="-304792" algn="l" defTabSz="1219170" rtl="0" eaLnBrk="1" latinLnBrk="0" hangingPunct="1">
        <a:lnSpc>
          <a:spcPct val="90000"/>
        </a:lnSpc>
        <a:spcBef>
          <a:spcPts val="667"/>
        </a:spcBef>
        <a:buFont typeface="Arial" panose="020B0604020202020204" pitchFamily="34" charset="0"/>
        <a:buChar char="•"/>
        <a:defRPr sz="2667" kern="1200">
          <a:solidFill>
            <a:schemeClr val="tx1"/>
          </a:solidFill>
          <a:latin typeface="+mn-lt"/>
          <a:ea typeface="+mn-ea"/>
          <a:cs typeface="+mn-cs"/>
        </a:defRPr>
      </a:lvl3pPr>
      <a:lvl4pPr marL="2133547"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4pPr>
      <a:lvl5pPr marL="274313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5pPr>
      <a:lvl6pPr marL="335271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30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188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470"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6A747C63-F736-5B5E-377F-5F3DE3D35A91}"/>
              </a:ext>
            </a:extLst>
          </p:cNvPr>
          <p:cNvSpPr txBox="1">
            <a:spLocks/>
          </p:cNvSpPr>
          <p:nvPr/>
        </p:nvSpPr>
        <p:spPr>
          <a:xfrm>
            <a:off x="528921" y="6206985"/>
            <a:ext cx="11134165" cy="5874033"/>
          </a:xfrm>
          <a:prstGeom prst="rect">
            <a:avLst/>
          </a:prstGeom>
        </p:spPr>
        <p:txBody>
          <a:bodyPr vert="horz" lIns="96820" tIns="48409" rIns="96820" bIns="48409" rtlCol="0">
            <a:normAutofit fontScale="92500" lnSpcReduction="20000"/>
          </a:bodyPr>
          <a:lstStyle>
            <a:lvl1pPr marL="304792" indent="-304792" algn="l" defTabSz="1219170" rtl="0" eaLnBrk="1" latinLnBrk="0" hangingPunct="1">
              <a:lnSpc>
                <a:spcPct val="90000"/>
              </a:lnSpc>
              <a:spcBef>
                <a:spcPts val="1333"/>
              </a:spcBef>
              <a:buFont typeface="Arial" panose="020B0604020202020204" pitchFamily="34" charset="0"/>
              <a:buChar char="•"/>
              <a:defRPr sz="3733" kern="1200">
                <a:solidFill>
                  <a:schemeClr val="tx1"/>
                </a:solidFill>
                <a:latin typeface="+mn-lt"/>
                <a:ea typeface="+mn-ea"/>
                <a:cs typeface="+mn-cs"/>
              </a:defRPr>
            </a:lvl1pPr>
            <a:lvl2pPr marL="914377" indent="-304792" algn="l" defTabSz="1219170" rtl="0" eaLnBrk="1" latinLnBrk="0" hangingPunct="1">
              <a:lnSpc>
                <a:spcPct val="90000"/>
              </a:lnSpc>
              <a:spcBef>
                <a:spcPts val="667"/>
              </a:spcBef>
              <a:buFont typeface="Arial" panose="020B0604020202020204" pitchFamily="34" charset="0"/>
              <a:buChar char="•"/>
              <a:defRPr sz="3200" kern="1200">
                <a:solidFill>
                  <a:schemeClr val="tx1"/>
                </a:solidFill>
                <a:latin typeface="+mn-lt"/>
                <a:ea typeface="+mn-ea"/>
                <a:cs typeface="+mn-cs"/>
              </a:defRPr>
            </a:lvl2pPr>
            <a:lvl3pPr marL="1523962" indent="-304792" algn="l" defTabSz="1219170" rtl="0" eaLnBrk="1" latinLnBrk="0" hangingPunct="1">
              <a:lnSpc>
                <a:spcPct val="90000"/>
              </a:lnSpc>
              <a:spcBef>
                <a:spcPts val="667"/>
              </a:spcBef>
              <a:buFont typeface="Arial" panose="020B0604020202020204" pitchFamily="34" charset="0"/>
              <a:buChar char="•"/>
              <a:defRPr sz="2667" kern="1200">
                <a:solidFill>
                  <a:schemeClr val="tx1"/>
                </a:solidFill>
                <a:latin typeface="+mn-lt"/>
                <a:ea typeface="+mn-ea"/>
                <a:cs typeface="+mn-cs"/>
              </a:defRPr>
            </a:lvl3pPr>
            <a:lvl4pPr marL="2133547"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4pPr>
            <a:lvl5pPr marL="274313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5pPr>
            <a:lvl6pPr marL="335271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30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188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470"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a:lstStyle>
          <a:p>
            <a:pPr marL="0" indent="0" algn="ctr">
              <a:lnSpc>
                <a:spcPct val="150000"/>
              </a:lnSpc>
              <a:buNone/>
            </a:pPr>
            <a:r>
              <a:rPr lang="en-US" sz="3953" b="1" dirty="0"/>
              <a:t>Schizophrenia and Other Primary Psychotic Disorders</a:t>
            </a:r>
          </a:p>
          <a:p>
            <a:pPr marL="0" indent="0" algn="ctr">
              <a:lnSpc>
                <a:spcPct val="150000"/>
              </a:lnSpc>
              <a:buNone/>
            </a:pPr>
            <a:r>
              <a:rPr lang="en-US" sz="3953" b="1" dirty="0"/>
              <a:t>Historical and Contemporary Care Provision, Classification and Social Context</a:t>
            </a:r>
          </a:p>
          <a:p>
            <a:pPr marL="0" indent="0" algn="ctr">
              <a:lnSpc>
                <a:spcPct val="150000"/>
              </a:lnSpc>
              <a:buNone/>
            </a:pPr>
            <a:r>
              <a:rPr lang="en-US" sz="3953" b="1" dirty="0"/>
              <a:t>BSc (Hons) Health and Social Care</a:t>
            </a:r>
            <a:br>
              <a:rPr lang="en-US" sz="3953" dirty="0"/>
            </a:br>
            <a:r>
              <a:rPr lang="en-US" sz="3953" dirty="0"/>
              <a:t>Module: Psychological Classifications and Provisions</a:t>
            </a:r>
            <a:br>
              <a:rPr lang="en-US" sz="3953" dirty="0"/>
            </a:br>
            <a:r>
              <a:rPr lang="en-US" sz="3953" dirty="0"/>
              <a:t>Module Code: BMHP6029</a:t>
            </a:r>
          </a:p>
          <a:p>
            <a:endParaRPr lang="en-US" sz="3953" dirty="0"/>
          </a:p>
        </p:txBody>
      </p:sp>
    </p:spTree>
    <p:extLst>
      <p:ext uri="{BB962C8B-B14F-4D97-AF65-F5344CB8AC3E}">
        <p14:creationId xmlns:p14="http://schemas.microsoft.com/office/powerpoint/2010/main" val="10900739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3000">
              <a:schemeClr val="bg1">
                <a:lumMod val="95000"/>
              </a:schemeClr>
            </a:gs>
            <a:gs pos="100000">
              <a:schemeClr val="bg1">
                <a:lumMod val="85000"/>
              </a:schemeClr>
            </a:gs>
          </a:gsLst>
          <a:lin ang="5400000" scaled="1"/>
        </a:gra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FE2441A-8C18-32AA-6088-CAB8A5101D31}"/>
              </a:ext>
            </a:extLst>
          </p:cNvPr>
          <p:cNvSpPr/>
          <p:nvPr/>
        </p:nvSpPr>
        <p:spPr>
          <a:xfrm>
            <a:off x="0" y="7215897"/>
            <a:ext cx="12192000" cy="676546"/>
          </a:xfrm>
          <a:prstGeom prst="rect">
            <a:avLst/>
          </a:prstGeom>
          <a:solidFill>
            <a:schemeClr val="bg2">
              <a:lumMod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0DDB426-1077-F0B6-1FE9-211383949F69}"/>
              </a:ext>
            </a:extLst>
          </p:cNvPr>
          <p:cNvSpPr/>
          <p:nvPr/>
        </p:nvSpPr>
        <p:spPr>
          <a:xfrm>
            <a:off x="0" y="0"/>
            <a:ext cx="12192000" cy="1708367"/>
          </a:xfrm>
          <a:prstGeom prst="rect">
            <a:avLst/>
          </a:prstGeom>
          <a:solidFill>
            <a:schemeClr val="bg2">
              <a:lumMod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rial Black" panose="020B0A04020102020204" pitchFamily="34" charset="0"/>
            </a:endParaRPr>
          </a:p>
        </p:txBody>
      </p:sp>
      <p:sp>
        <p:nvSpPr>
          <p:cNvPr id="2" name="Title 1">
            <a:extLst>
              <a:ext uri="{FF2B5EF4-FFF2-40B4-BE49-F238E27FC236}">
                <a16:creationId xmlns:a16="http://schemas.microsoft.com/office/drawing/2014/main" id="{23747B4E-F6E7-748B-1E05-7DE35FE8391F}"/>
              </a:ext>
            </a:extLst>
          </p:cNvPr>
          <p:cNvSpPr>
            <a:spLocks noGrp="1"/>
          </p:cNvSpPr>
          <p:nvPr>
            <p:ph type="title"/>
          </p:nvPr>
        </p:nvSpPr>
        <p:spPr>
          <a:xfrm>
            <a:off x="528921" y="249652"/>
            <a:ext cx="11134165" cy="1234020"/>
          </a:xfrm>
        </p:spPr>
        <p:txBody>
          <a:bodyPr>
            <a:normAutofit/>
          </a:bodyPr>
          <a:lstStyle/>
          <a:p>
            <a:pPr algn="ctr"/>
            <a:r>
              <a:rPr lang="en-US" sz="3800" b="1" dirty="0">
                <a:solidFill>
                  <a:schemeClr val="bg1"/>
                </a:solidFill>
                <a:latin typeface="Aptos Display (Headings)"/>
              </a:rPr>
              <a:t>Schizophrenia and Other Primary Psychotic Disorders</a:t>
            </a:r>
          </a:p>
        </p:txBody>
      </p:sp>
      <p:sp>
        <p:nvSpPr>
          <p:cNvPr id="3" name="TextBox 2">
            <a:extLst>
              <a:ext uri="{FF2B5EF4-FFF2-40B4-BE49-F238E27FC236}">
                <a16:creationId xmlns:a16="http://schemas.microsoft.com/office/drawing/2014/main" id="{AC253E38-D3F3-6E0E-6E31-C7700B08FE77}"/>
              </a:ext>
            </a:extLst>
          </p:cNvPr>
          <p:cNvSpPr txBox="1"/>
          <p:nvPr/>
        </p:nvSpPr>
        <p:spPr>
          <a:xfrm>
            <a:off x="145963" y="2059458"/>
            <a:ext cx="5845563" cy="4616648"/>
          </a:xfrm>
          <a:prstGeom prst="rect">
            <a:avLst/>
          </a:prstGeom>
          <a:noFill/>
        </p:spPr>
        <p:txBody>
          <a:bodyPr wrap="square" rtlCol="0">
            <a:spAutoFit/>
          </a:bodyPr>
          <a:lstStyle/>
          <a:p>
            <a:pPr algn="ctr"/>
            <a:r>
              <a:rPr lang="en-US" sz="1600" b="1" dirty="0"/>
              <a:t>Introduction</a:t>
            </a:r>
            <a:endParaRPr lang="en-US" sz="1600" dirty="0"/>
          </a:p>
          <a:p>
            <a:r>
              <a:rPr lang="en-US" sz="1400" dirty="0"/>
              <a:t> </a:t>
            </a:r>
          </a:p>
          <a:p>
            <a:r>
              <a:rPr lang="en-US" sz="1400" dirty="0"/>
              <a:t>Schizophrenia and other primary psychotic disorders represent a group of severe mental health disorders characterized by disturbances in perception, thinking, emotion, and behavior. Hallmark symptoms include hallucinations, delusions, disorganized speech, and impaired reality testing (World Health Organization, 2022).</a:t>
            </a:r>
          </a:p>
          <a:p>
            <a:r>
              <a:rPr lang="en-US" sz="1400" dirty="0"/>
              <a:t>According to the </a:t>
            </a:r>
            <a:r>
              <a:rPr lang="en-US" sz="1400" b="1" dirty="0"/>
              <a:t>ICD-11 classification system</a:t>
            </a:r>
            <a:r>
              <a:rPr lang="en-US" sz="1400" dirty="0"/>
              <a:t>, schizophrenia is classified under </a:t>
            </a:r>
            <a:r>
              <a:rPr lang="en-US" sz="1400" b="1" dirty="0"/>
              <a:t>Chapter 06: Mental, Behavioral or Neurodevelopmental Disorders</a:t>
            </a:r>
            <a:r>
              <a:rPr lang="en-US" sz="1400" dirty="0"/>
              <a:t>, as the condition involves hallucinations, delusions, and other symptoms that significantly affect daily functioning (WHO, 2022).</a:t>
            </a:r>
          </a:p>
          <a:p>
            <a:r>
              <a:rPr lang="en-US" sz="1400" dirty="0"/>
              <a:t>Schizophrenia affects approximately </a:t>
            </a:r>
            <a:r>
              <a:rPr lang="en-US" sz="1400" b="1" dirty="0"/>
              <a:t>24 million individuals globally</a:t>
            </a:r>
            <a:r>
              <a:rPr lang="en-US" sz="1400" dirty="0"/>
              <a:t>, according to the latest estimates from the World Health Organization. The condition is considered one of the most disabling mental health disorders due to chronic symptoms, social stigma, and significant functional impairment (WHO, 2023).</a:t>
            </a:r>
          </a:p>
          <a:p>
            <a:r>
              <a:rPr lang="en-US" sz="1400" dirty="0"/>
              <a:t>Understanding how treatment for mental illness has developed historically, how society responds to it today, and what services are currently available is essential in order to critically evaluate existing policies and improve future mental health care systems.</a:t>
            </a:r>
          </a:p>
        </p:txBody>
      </p:sp>
      <p:sp>
        <p:nvSpPr>
          <p:cNvPr id="4" name="TextBox 3">
            <a:extLst>
              <a:ext uri="{FF2B5EF4-FFF2-40B4-BE49-F238E27FC236}">
                <a16:creationId xmlns:a16="http://schemas.microsoft.com/office/drawing/2014/main" id="{B05CF91D-E12E-2D57-9ECA-51B8C011C02C}"/>
              </a:ext>
            </a:extLst>
          </p:cNvPr>
          <p:cNvSpPr txBox="1"/>
          <p:nvPr/>
        </p:nvSpPr>
        <p:spPr>
          <a:xfrm>
            <a:off x="6200476" y="2036591"/>
            <a:ext cx="5814069" cy="4616648"/>
          </a:xfrm>
          <a:prstGeom prst="rect">
            <a:avLst/>
          </a:prstGeom>
          <a:noFill/>
        </p:spPr>
        <p:txBody>
          <a:bodyPr wrap="square" rtlCol="0">
            <a:spAutoFit/>
          </a:bodyPr>
          <a:lstStyle/>
          <a:p>
            <a:pPr algn="ctr"/>
            <a:r>
              <a:rPr lang="en-US" sz="1600" b="1" dirty="0"/>
              <a:t>ICD-11 Coding</a:t>
            </a:r>
          </a:p>
          <a:p>
            <a:endParaRPr lang="en-US" sz="1400" dirty="0"/>
          </a:p>
          <a:p>
            <a:r>
              <a:rPr lang="en-US" sz="1400" dirty="0"/>
              <a:t>The </a:t>
            </a:r>
            <a:r>
              <a:rPr lang="en-US" sz="1400" b="1" dirty="0"/>
              <a:t>International Classification of Diseases (ICD-11)</a:t>
            </a:r>
            <a:r>
              <a:rPr lang="en-US" sz="1400" dirty="0"/>
              <a:t> provides the diagnostic framework for schizophrenia and related psychotic disorders.</a:t>
            </a:r>
          </a:p>
          <a:p>
            <a:r>
              <a:rPr lang="en-US" sz="1400" dirty="0"/>
              <a:t>According to ICD-11, schizophrenia is diagnosed when individuals experience persistent psychotic symptoms. These symptoms include:</a:t>
            </a:r>
          </a:p>
          <a:p>
            <a:r>
              <a:rPr lang="en-US" sz="1400" dirty="0"/>
              <a:t>• Delusions (false beliefs)</a:t>
            </a:r>
            <a:br>
              <a:rPr lang="en-US" sz="1400" dirty="0"/>
            </a:br>
            <a:r>
              <a:rPr lang="en-US" sz="1400" dirty="0"/>
              <a:t>• Hallucinations (false perceptions)</a:t>
            </a:r>
            <a:br>
              <a:rPr lang="en-US" sz="1400" dirty="0"/>
            </a:br>
            <a:r>
              <a:rPr lang="en-US" sz="1400" dirty="0"/>
              <a:t>• Disorganized speech or thinking</a:t>
            </a:r>
            <a:br>
              <a:rPr lang="en-US" sz="1400" dirty="0"/>
            </a:br>
            <a:r>
              <a:rPr lang="en-US" sz="1400" dirty="0"/>
              <a:t>• Disorganized behavior or abnormal motor activity</a:t>
            </a:r>
            <a:br>
              <a:rPr lang="en-US" sz="1400" dirty="0"/>
            </a:br>
            <a:r>
              <a:rPr lang="en-US" sz="1400" dirty="0"/>
              <a:t>• Negative symptoms such as emotional withdrawal or reduced motivation</a:t>
            </a:r>
          </a:p>
          <a:p>
            <a:r>
              <a:rPr lang="en-US" sz="1400" dirty="0"/>
              <a:t>According to the </a:t>
            </a:r>
            <a:r>
              <a:rPr lang="en-US" sz="1400" b="1" dirty="0"/>
              <a:t>World Health Organization (2022)</a:t>
            </a:r>
            <a:r>
              <a:rPr lang="en-US" sz="1400" dirty="0"/>
              <a:t>, these symptoms must be present for </a:t>
            </a:r>
            <a:r>
              <a:rPr lang="en-US" sz="1400" b="1" dirty="0"/>
              <a:t>at least one month</a:t>
            </a:r>
            <a:r>
              <a:rPr lang="en-US" sz="1400" dirty="0"/>
              <a:t> and must significantly impair social or occupational functioning.</a:t>
            </a:r>
          </a:p>
          <a:p>
            <a:r>
              <a:rPr lang="en-US" sz="1400" dirty="0"/>
              <a:t>The ICD-11 classification emphasizes a </a:t>
            </a:r>
            <a:r>
              <a:rPr lang="en-US" sz="1400" b="1" dirty="0"/>
              <a:t>dimensional assessment of symptoms</a:t>
            </a:r>
            <a:r>
              <a:rPr lang="en-US" sz="1400" dirty="0"/>
              <a:t>, rather than the strict subtypes used in earlier diagnostic models.</a:t>
            </a:r>
          </a:p>
          <a:p>
            <a:r>
              <a:rPr lang="en-US" sz="1400" dirty="0"/>
              <a:t>This modern perspective recognizes schizophrenia as a </a:t>
            </a:r>
            <a:r>
              <a:rPr lang="en-US" sz="1400" b="1" dirty="0"/>
              <a:t>spectrum disorder with diverse symptom presentations</a:t>
            </a:r>
            <a:r>
              <a:rPr lang="en-US" sz="1400" dirty="0"/>
              <a:t>, rather than a single uniform condition (Tandon et al., 2013).</a:t>
            </a:r>
          </a:p>
        </p:txBody>
      </p:sp>
      <p:sp>
        <p:nvSpPr>
          <p:cNvPr id="9" name="TextBox 8">
            <a:extLst>
              <a:ext uri="{FF2B5EF4-FFF2-40B4-BE49-F238E27FC236}">
                <a16:creationId xmlns:a16="http://schemas.microsoft.com/office/drawing/2014/main" id="{E3D75A72-C55D-417A-497A-C3FC1B6042F6}"/>
              </a:ext>
            </a:extLst>
          </p:cNvPr>
          <p:cNvSpPr txBox="1"/>
          <p:nvPr/>
        </p:nvSpPr>
        <p:spPr>
          <a:xfrm>
            <a:off x="250435" y="8432234"/>
            <a:ext cx="11691125" cy="3693319"/>
          </a:xfrm>
          <a:prstGeom prst="rect">
            <a:avLst/>
          </a:prstGeom>
          <a:noFill/>
        </p:spPr>
        <p:txBody>
          <a:bodyPr wrap="square" rtlCol="0">
            <a:spAutoFit/>
          </a:bodyPr>
          <a:lstStyle/>
          <a:p>
            <a:r>
              <a:rPr lang="en-US" dirty="0"/>
              <a:t>Historically, individuals with schizophrenia were often subjected to </a:t>
            </a:r>
            <a:r>
              <a:rPr lang="en-US" b="1" dirty="0"/>
              <a:t>segregation and institutionalization</a:t>
            </a:r>
            <a:r>
              <a:rPr lang="en-US" dirty="0"/>
              <a:t>.</a:t>
            </a:r>
          </a:p>
          <a:p>
            <a:r>
              <a:rPr lang="en-US" dirty="0"/>
              <a:t>During the </a:t>
            </a:r>
            <a:r>
              <a:rPr lang="en-US" b="1" dirty="0"/>
              <a:t>18th and 19th centuries</a:t>
            </a:r>
            <a:r>
              <a:rPr lang="en-US" dirty="0"/>
              <a:t>, mental illness was frequently misunderstood and sometimes attributed to supernatural causes or moral weakness (Porter, 2002). Asylums became the primary form of treatment, where individuals were confined for long periods with limited therapeutic intervention.</a:t>
            </a:r>
          </a:p>
          <a:p>
            <a:r>
              <a:rPr lang="en-US" dirty="0"/>
              <a:t>The concept of </a:t>
            </a:r>
            <a:r>
              <a:rPr lang="en-US" b="1" dirty="0"/>
              <a:t>“dementia praecox”</a:t>
            </a:r>
            <a:r>
              <a:rPr lang="en-US" dirty="0"/>
              <a:t>, introduced by </a:t>
            </a:r>
            <a:r>
              <a:rPr lang="en-US" b="1" dirty="0"/>
              <a:t>Emil Kraepelin</a:t>
            </a:r>
            <a:r>
              <a:rPr lang="en-US" dirty="0"/>
              <a:t> in the late 19th century, described schizophrenia as a chronic and progressively deteriorating illness (Kraepelin, 1919). This classification strongly influenced early psychiatric practices.</a:t>
            </a:r>
          </a:p>
          <a:p>
            <a:r>
              <a:rPr lang="en-US" dirty="0"/>
              <a:t>According to </a:t>
            </a:r>
            <a:r>
              <a:rPr lang="en-US" b="1" dirty="0"/>
              <a:t>Shorter (1997)</a:t>
            </a:r>
            <a:r>
              <a:rPr lang="en-US" dirty="0"/>
              <a:t>, treatments during the early twentieth century were often invasive and ineffective, including insulin shock therapy, electroconvulsive therapy, and lobotomy.</a:t>
            </a:r>
          </a:p>
          <a:p>
            <a:r>
              <a:rPr lang="en-US" dirty="0"/>
              <a:t>However, during the </a:t>
            </a:r>
            <a:r>
              <a:rPr lang="en-US" b="1" dirty="0"/>
              <a:t>mid-20th century</a:t>
            </a:r>
            <a:r>
              <a:rPr lang="en-US" dirty="0"/>
              <a:t>, the process of </a:t>
            </a:r>
            <a:r>
              <a:rPr lang="en-US" b="1" dirty="0"/>
              <a:t>deinstitutionalization</a:t>
            </a:r>
            <a:r>
              <a:rPr lang="en-US" dirty="0"/>
              <a:t> began. This led to the closure of many psychiatric hospitals and a shift towards community-based mental health care (Thornicroft and </a:t>
            </a:r>
            <a:r>
              <a:rPr lang="en-US" dirty="0" err="1"/>
              <a:t>Tansella</a:t>
            </a:r>
            <a:r>
              <a:rPr lang="en-US" dirty="0"/>
              <a:t>, 2004).</a:t>
            </a:r>
          </a:p>
          <a:p>
            <a:r>
              <a:rPr lang="en-US" dirty="0"/>
              <a:t>Although deinstitutionalization aimed to improve </a:t>
            </a:r>
            <a:r>
              <a:rPr lang="en-US" b="1" dirty="0"/>
              <a:t>human rights and social inclusion</a:t>
            </a:r>
            <a:r>
              <a:rPr lang="en-US" dirty="0"/>
              <a:t>, it also revealed significant gaps in community mental health services.</a:t>
            </a:r>
            <a:endParaRPr lang="en-US" sz="1482" dirty="0"/>
          </a:p>
        </p:txBody>
      </p:sp>
      <p:sp>
        <p:nvSpPr>
          <p:cNvPr id="18" name="TextBox 17">
            <a:extLst>
              <a:ext uri="{FF2B5EF4-FFF2-40B4-BE49-F238E27FC236}">
                <a16:creationId xmlns:a16="http://schemas.microsoft.com/office/drawing/2014/main" id="{471C6DD7-8961-A33D-0775-BEBD1ADF0B26}"/>
              </a:ext>
            </a:extLst>
          </p:cNvPr>
          <p:cNvSpPr txBox="1"/>
          <p:nvPr/>
        </p:nvSpPr>
        <p:spPr>
          <a:xfrm>
            <a:off x="250434" y="13399973"/>
            <a:ext cx="11691125" cy="3970318"/>
          </a:xfrm>
          <a:prstGeom prst="rect">
            <a:avLst/>
          </a:prstGeom>
          <a:noFill/>
        </p:spPr>
        <p:txBody>
          <a:bodyPr wrap="square" rtlCol="0">
            <a:spAutoFit/>
          </a:bodyPr>
          <a:lstStyle/>
          <a:p>
            <a:pPr algn="ctr"/>
            <a:endParaRPr lang="en-US" dirty="0"/>
          </a:p>
          <a:p>
            <a:r>
              <a:rPr lang="en-US" dirty="0"/>
              <a:t>Schizophrenia continues to be strongly associated with </a:t>
            </a:r>
            <a:r>
              <a:rPr lang="en-US" b="1" dirty="0"/>
              <a:t>stigma and discrimination</a:t>
            </a:r>
            <a:r>
              <a:rPr lang="en-US" dirty="0"/>
              <a:t> in many societies.</a:t>
            </a:r>
          </a:p>
          <a:p>
            <a:r>
              <a:rPr lang="en-US" dirty="0"/>
              <a:t>Many people incorrectly believe that individuals experiencing psychosis are dangerous or unpredictable. However, research suggests that most individuals with schizophrenia are </a:t>
            </a:r>
            <a:r>
              <a:rPr lang="en-US" b="1" dirty="0"/>
              <a:t>not violent</a:t>
            </a:r>
            <a:r>
              <a:rPr lang="en-US" dirty="0"/>
              <a:t> (Corrigan and Watson, 2002).</a:t>
            </a:r>
          </a:p>
          <a:p>
            <a:r>
              <a:rPr lang="en-US" dirty="0"/>
              <a:t>Stigma can lead to several negative consequences, including:</a:t>
            </a:r>
          </a:p>
          <a:p>
            <a:r>
              <a:rPr lang="en-US" dirty="0"/>
              <a:t>• Social exclusion</a:t>
            </a:r>
            <a:br>
              <a:rPr lang="en-US" dirty="0"/>
            </a:br>
            <a:r>
              <a:rPr lang="en-US" dirty="0"/>
              <a:t>• Employment discrimination</a:t>
            </a:r>
            <a:br>
              <a:rPr lang="en-US" dirty="0"/>
            </a:br>
            <a:r>
              <a:rPr lang="en-US" dirty="0"/>
              <a:t>• Reduced access to healthcare</a:t>
            </a:r>
            <a:br>
              <a:rPr lang="en-US" dirty="0"/>
            </a:br>
            <a:r>
              <a:rPr lang="en-US" dirty="0"/>
              <a:t>• Delayed help-seeking behavior</a:t>
            </a:r>
          </a:p>
          <a:p>
            <a:r>
              <a:rPr lang="en-US" dirty="0"/>
              <a:t>Cultural beliefs also influence how schizophrenia is interpreted and treated. In some cultures, psychotic symptoms may be interpreted as </a:t>
            </a:r>
            <a:r>
              <a:rPr lang="en-US" b="1" dirty="0"/>
              <a:t>spiritual experiences or supernatural events</a:t>
            </a:r>
            <a:r>
              <a:rPr lang="en-US" dirty="0"/>
              <a:t>, which can affect how individuals seek help or support (Bhugra and </a:t>
            </a:r>
            <a:r>
              <a:rPr lang="en-US" dirty="0" err="1"/>
              <a:t>Bhui</a:t>
            </a:r>
            <a:r>
              <a:rPr lang="en-US" dirty="0"/>
              <a:t>, 2002).</a:t>
            </a:r>
          </a:p>
          <a:p>
            <a:r>
              <a:rPr lang="en-US" dirty="0"/>
              <a:t>Political decisions and healthcare policies also shape the availability of services. </a:t>
            </a:r>
            <a:r>
              <a:rPr lang="en-US" b="1" dirty="0"/>
              <a:t>Funding inequalities in mental health systems</a:t>
            </a:r>
            <a:r>
              <a:rPr lang="en-US" dirty="0"/>
              <a:t> continue to create disparities in access to treatment and support (Patel et al., 2018).</a:t>
            </a:r>
          </a:p>
        </p:txBody>
      </p:sp>
      <p:sp>
        <p:nvSpPr>
          <p:cNvPr id="23" name="Title 1">
            <a:extLst>
              <a:ext uri="{FF2B5EF4-FFF2-40B4-BE49-F238E27FC236}">
                <a16:creationId xmlns:a16="http://schemas.microsoft.com/office/drawing/2014/main" id="{DD456D53-9485-3E43-7645-C10D2D9380F7}"/>
              </a:ext>
            </a:extLst>
          </p:cNvPr>
          <p:cNvSpPr txBox="1">
            <a:spLocks/>
          </p:cNvSpPr>
          <p:nvPr/>
        </p:nvSpPr>
        <p:spPr>
          <a:xfrm>
            <a:off x="528921" y="7215897"/>
            <a:ext cx="11134165" cy="680162"/>
          </a:xfrm>
          <a:prstGeom prst="rect">
            <a:avLst/>
          </a:prstGeom>
        </p:spPr>
        <p:txBody>
          <a:bodyPr vert="horz" lIns="91440" tIns="45720" rIns="91440" bIns="45720" rtlCol="0" anchor="ctr">
            <a:normAutofit/>
          </a:bodyPr>
          <a:lstStyle>
            <a:lvl1pPr algn="l" defTabSz="1219170" rtl="0" eaLnBrk="1" latinLnBrk="0" hangingPunct="1">
              <a:lnSpc>
                <a:spcPct val="90000"/>
              </a:lnSpc>
              <a:spcBef>
                <a:spcPct val="0"/>
              </a:spcBef>
              <a:buNone/>
              <a:defRPr sz="5867" kern="1200">
                <a:solidFill>
                  <a:schemeClr val="tx1"/>
                </a:solidFill>
                <a:latin typeface="+mj-lt"/>
                <a:ea typeface="+mj-ea"/>
                <a:cs typeface="+mj-cs"/>
              </a:defRPr>
            </a:lvl1pPr>
          </a:lstStyle>
          <a:p>
            <a:pPr algn="ctr"/>
            <a:r>
              <a:rPr lang="en-US" sz="2800" b="1" dirty="0">
                <a:solidFill>
                  <a:schemeClr val="bg1"/>
                </a:solidFill>
              </a:rPr>
              <a:t>Historical Treatment and Provision of Care</a:t>
            </a:r>
            <a:endParaRPr lang="en-US" sz="2800" dirty="0">
              <a:solidFill>
                <a:schemeClr val="bg1"/>
              </a:solidFill>
            </a:endParaRPr>
          </a:p>
        </p:txBody>
      </p:sp>
      <p:sp>
        <p:nvSpPr>
          <p:cNvPr id="30" name="Rectangle 29">
            <a:extLst>
              <a:ext uri="{FF2B5EF4-FFF2-40B4-BE49-F238E27FC236}">
                <a16:creationId xmlns:a16="http://schemas.microsoft.com/office/drawing/2014/main" id="{CBFE866B-445C-A738-CF0F-10332CD867CA}"/>
              </a:ext>
            </a:extLst>
          </p:cNvPr>
          <p:cNvSpPr/>
          <p:nvPr/>
        </p:nvSpPr>
        <p:spPr>
          <a:xfrm>
            <a:off x="-4" y="12422682"/>
            <a:ext cx="12192000" cy="676546"/>
          </a:xfrm>
          <a:prstGeom prst="rect">
            <a:avLst/>
          </a:prstGeom>
          <a:solidFill>
            <a:schemeClr val="bg2">
              <a:lumMod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itle 1">
            <a:extLst>
              <a:ext uri="{FF2B5EF4-FFF2-40B4-BE49-F238E27FC236}">
                <a16:creationId xmlns:a16="http://schemas.microsoft.com/office/drawing/2014/main" id="{2EA19E54-F9FA-FCA4-01EC-39834F86E6D0}"/>
              </a:ext>
            </a:extLst>
          </p:cNvPr>
          <p:cNvSpPr txBox="1">
            <a:spLocks/>
          </p:cNvSpPr>
          <p:nvPr/>
        </p:nvSpPr>
        <p:spPr>
          <a:xfrm>
            <a:off x="528917" y="12422682"/>
            <a:ext cx="11134165" cy="680162"/>
          </a:xfrm>
          <a:prstGeom prst="rect">
            <a:avLst/>
          </a:prstGeom>
        </p:spPr>
        <p:txBody>
          <a:bodyPr vert="horz" lIns="91440" tIns="45720" rIns="91440" bIns="45720" rtlCol="0" anchor="ctr">
            <a:normAutofit/>
          </a:bodyPr>
          <a:lstStyle>
            <a:lvl1pPr algn="l" defTabSz="1219170" rtl="0" eaLnBrk="1" latinLnBrk="0" hangingPunct="1">
              <a:lnSpc>
                <a:spcPct val="90000"/>
              </a:lnSpc>
              <a:spcBef>
                <a:spcPct val="0"/>
              </a:spcBef>
              <a:buNone/>
              <a:defRPr sz="5867" kern="1200">
                <a:solidFill>
                  <a:schemeClr val="tx1"/>
                </a:solidFill>
                <a:latin typeface="+mj-lt"/>
                <a:ea typeface="+mj-ea"/>
                <a:cs typeface="+mj-cs"/>
              </a:defRPr>
            </a:lvl1pPr>
          </a:lstStyle>
          <a:p>
            <a:pPr algn="ctr"/>
            <a:r>
              <a:rPr lang="en-US" sz="2800" b="1" dirty="0">
                <a:solidFill>
                  <a:schemeClr val="bg1"/>
                </a:solidFill>
              </a:rPr>
              <a:t>Social, Cultural and Political Context</a:t>
            </a:r>
          </a:p>
        </p:txBody>
      </p:sp>
    </p:spTree>
    <p:extLst>
      <p:ext uri="{BB962C8B-B14F-4D97-AF65-F5344CB8AC3E}">
        <p14:creationId xmlns:p14="http://schemas.microsoft.com/office/powerpoint/2010/main" val="21652660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3000">
              <a:schemeClr val="bg1">
                <a:lumMod val="95000"/>
              </a:schemeClr>
            </a:gs>
            <a:gs pos="100000">
              <a:schemeClr val="bg1">
                <a:lumMod val="85000"/>
              </a:schemeClr>
            </a:gs>
          </a:gsLst>
          <a:lin ang="5400000" scaled="1"/>
        </a:gra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DA9E4411-6431-2E3E-647C-751D12E2AD79}"/>
              </a:ext>
            </a:extLst>
          </p:cNvPr>
          <p:cNvSpPr/>
          <p:nvPr/>
        </p:nvSpPr>
        <p:spPr>
          <a:xfrm>
            <a:off x="0" y="13491372"/>
            <a:ext cx="12192000" cy="4796628"/>
          </a:xfrm>
          <a:prstGeom prst="rect">
            <a:avLst/>
          </a:prstGeom>
          <a:solidFill>
            <a:schemeClr val="bg2">
              <a:lumMod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4A2D66B-A607-F509-C6A2-B04FB76F0F19}"/>
              </a:ext>
            </a:extLst>
          </p:cNvPr>
          <p:cNvSpPr/>
          <p:nvPr/>
        </p:nvSpPr>
        <p:spPr>
          <a:xfrm>
            <a:off x="0" y="8618328"/>
            <a:ext cx="12192000" cy="805776"/>
          </a:xfrm>
          <a:prstGeom prst="rect">
            <a:avLst/>
          </a:prstGeom>
          <a:solidFill>
            <a:schemeClr val="bg2">
              <a:lumMod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D81020E7-202E-8C81-B96D-63D50B8A5DAF}"/>
              </a:ext>
            </a:extLst>
          </p:cNvPr>
          <p:cNvGrpSpPr/>
          <p:nvPr/>
        </p:nvGrpSpPr>
        <p:grpSpPr>
          <a:xfrm>
            <a:off x="300523" y="14076068"/>
            <a:ext cx="11590954" cy="3441825"/>
            <a:chOff x="304247" y="13705244"/>
            <a:chExt cx="11590954" cy="3441825"/>
          </a:xfrm>
        </p:grpSpPr>
        <p:sp>
          <p:nvSpPr>
            <p:cNvPr id="4" name="TextBox 3">
              <a:extLst>
                <a:ext uri="{FF2B5EF4-FFF2-40B4-BE49-F238E27FC236}">
                  <a16:creationId xmlns:a16="http://schemas.microsoft.com/office/drawing/2014/main" id="{BC334D33-8696-E2AF-57EC-672BE9ABF53A}"/>
                </a:ext>
              </a:extLst>
            </p:cNvPr>
            <p:cNvSpPr txBox="1"/>
            <p:nvPr/>
          </p:nvSpPr>
          <p:spPr>
            <a:xfrm>
              <a:off x="304247" y="13705244"/>
              <a:ext cx="11583505" cy="679097"/>
            </a:xfrm>
            <a:prstGeom prst="rect">
              <a:avLst/>
            </a:prstGeom>
            <a:noFill/>
          </p:spPr>
          <p:txBody>
            <a:bodyPr wrap="square" rtlCol="0">
              <a:spAutoFit/>
            </a:bodyPr>
            <a:lstStyle/>
            <a:p>
              <a:pPr algn="ctr"/>
              <a:r>
                <a:rPr lang="en-US" sz="3813" b="1" dirty="0">
                  <a:solidFill>
                    <a:schemeClr val="bg1"/>
                  </a:solidFill>
                </a:rPr>
                <a:t>CONCLUSION</a:t>
              </a:r>
              <a:endParaRPr lang="en-US" sz="3813" dirty="0">
                <a:solidFill>
                  <a:schemeClr val="bg1"/>
                </a:solidFill>
              </a:endParaRPr>
            </a:p>
          </p:txBody>
        </p:sp>
        <p:sp>
          <p:nvSpPr>
            <p:cNvPr id="5" name="TextBox 4">
              <a:extLst>
                <a:ext uri="{FF2B5EF4-FFF2-40B4-BE49-F238E27FC236}">
                  <a16:creationId xmlns:a16="http://schemas.microsoft.com/office/drawing/2014/main" id="{5514FB15-9E01-98C6-7039-D0FEAECA2AA8}"/>
                </a:ext>
              </a:extLst>
            </p:cNvPr>
            <p:cNvSpPr txBox="1"/>
            <p:nvPr/>
          </p:nvSpPr>
          <p:spPr>
            <a:xfrm>
              <a:off x="311696" y="14969037"/>
              <a:ext cx="11583505" cy="2178032"/>
            </a:xfrm>
            <a:prstGeom prst="rect">
              <a:avLst/>
            </a:prstGeom>
            <a:noFill/>
          </p:spPr>
          <p:txBody>
            <a:bodyPr wrap="square" rtlCol="0">
              <a:spAutoFit/>
            </a:bodyPr>
            <a:lstStyle/>
            <a:p>
              <a:r>
                <a:rPr lang="en-US" sz="1694" dirty="0">
                  <a:solidFill>
                    <a:schemeClr val="bg1"/>
                  </a:solidFill>
                </a:rPr>
                <a:t>The classification, treatment, and social understanding of schizophrenia and other primary psychotic disorders have evolved significantly over time.</a:t>
              </a:r>
            </a:p>
            <a:p>
              <a:r>
                <a:rPr lang="en-US" sz="1694" dirty="0">
                  <a:solidFill>
                    <a:schemeClr val="bg1"/>
                  </a:solidFill>
                </a:rPr>
                <a:t>Historically, individuals with schizophrenia were often institutionalized and misunderstood. In contrast, contemporary mental health care emphasizes recovery-oriented, community-based treatment approaches.</a:t>
              </a:r>
            </a:p>
            <a:p>
              <a:r>
                <a:rPr lang="en-US" sz="1694" dirty="0">
                  <a:solidFill>
                    <a:schemeClr val="bg1"/>
                  </a:solidFill>
                </a:rPr>
                <a:t>However, ongoing challenges such as stigma, inequality, and gaps in service provision highlight the need for continued policy reform and increased investment in mental health services.</a:t>
              </a:r>
            </a:p>
            <a:p>
              <a:r>
                <a:rPr lang="en-US" sz="1694" dirty="0">
                  <a:solidFill>
                    <a:schemeClr val="bg1"/>
                  </a:solidFill>
                </a:rPr>
                <a:t>Critically examining historical and contemporary approaches provides valuable insight into how mental health care systems can continue evolving to better support individuals living with schizophrenia.</a:t>
              </a:r>
            </a:p>
          </p:txBody>
        </p:sp>
      </p:grpSp>
      <p:sp>
        <p:nvSpPr>
          <p:cNvPr id="6" name="TextBox 5">
            <a:extLst>
              <a:ext uri="{FF2B5EF4-FFF2-40B4-BE49-F238E27FC236}">
                <a16:creationId xmlns:a16="http://schemas.microsoft.com/office/drawing/2014/main" id="{226BB4FD-CE3B-4990-AD8F-C514D68DA1DF}"/>
              </a:ext>
            </a:extLst>
          </p:cNvPr>
          <p:cNvSpPr txBox="1"/>
          <p:nvPr/>
        </p:nvSpPr>
        <p:spPr>
          <a:xfrm>
            <a:off x="154710" y="1958019"/>
            <a:ext cx="11882580" cy="6494085"/>
          </a:xfrm>
          <a:prstGeom prst="rect">
            <a:avLst/>
          </a:prstGeom>
          <a:noFill/>
        </p:spPr>
        <p:txBody>
          <a:bodyPr wrap="square" rtlCol="0">
            <a:spAutoFit/>
          </a:bodyPr>
          <a:lstStyle/>
          <a:p>
            <a:r>
              <a:rPr lang="en-US" sz="1600" b="1" dirty="0"/>
              <a:t>Contemporary Treatment and Care Provision</a:t>
            </a:r>
            <a:endParaRPr lang="en-US" sz="1600" dirty="0"/>
          </a:p>
          <a:p>
            <a:r>
              <a:rPr lang="en-US" sz="1600" dirty="0"/>
              <a:t>Modern treatment approaches for schizophrenia focus on </a:t>
            </a:r>
            <a:r>
              <a:rPr lang="en-US" sz="1600" b="1" dirty="0"/>
              <a:t>multidisciplinary care and recovery-oriented support</a:t>
            </a:r>
            <a:r>
              <a:rPr lang="en-US" sz="1600" dirty="0"/>
              <a:t>.</a:t>
            </a:r>
          </a:p>
          <a:p>
            <a:r>
              <a:rPr lang="en-US" sz="1600" b="1" dirty="0"/>
              <a:t>Pharmacological Treatment</a:t>
            </a:r>
            <a:endParaRPr lang="en-US" sz="1600" dirty="0"/>
          </a:p>
          <a:p>
            <a:r>
              <a:rPr lang="en-US" sz="1600" dirty="0"/>
              <a:t>Antipsychotic medications remain the </a:t>
            </a:r>
            <a:r>
              <a:rPr lang="en-US" sz="1600" b="1" dirty="0"/>
              <a:t>primary treatment for managing psychotic symptoms</a:t>
            </a:r>
            <a:r>
              <a:rPr lang="en-US" sz="1600" dirty="0"/>
              <a:t> and reducing relapses (Leucht et al., 2012).</a:t>
            </a:r>
          </a:p>
          <a:p>
            <a:r>
              <a:rPr lang="en-US" sz="1600" b="1" dirty="0"/>
              <a:t>Psychological Therapies</a:t>
            </a:r>
            <a:endParaRPr lang="en-US" sz="1600" dirty="0"/>
          </a:p>
          <a:p>
            <a:r>
              <a:rPr lang="en-US" sz="1600" dirty="0"/>
              <a:t>Individuals with psychotic disorders may benefit from </a:t>
            </a:r>
            <a:r>
              <a:rPr lang="en-US" sz="1600" b="1" dirty="0"/>
              <a:t>Cognitive </a:t>
            </a:r>
            <a:r>
              <a:rPr lang="en-US" sz="1600" b="1" dirty="0" err="1"/>
              <a:t>Behavioural</a:t>
            </a:r>
            <a:r>
              <a:rPr lang="en-US" sz="1600" b="1" dirty="0"/>
              <a:t> Therapy for Psychosis (</a:t>
            </a:r>
            <a:r>
              <a:rPr lang="en-US" sz="1600" b="1" dirty="0" err="1"/>
              <a:t>CBTp</a:t>
            </a:r>
            <a:r>
              <a:rPr lang="en-US" sz="1600" b="1" dirty="0"/>
              <a:t>)</a:t>
            </a:r>
            <a:r>
              <a:rPr lang="en-US" sz="1600" dirty="0"/>
              <a:t>, which helps them understand and manage distressing symptoms.</a:t>
            </a:r>
          </a:p>
          <a:p>
            <a:r>
              <a:rPr lang="en-US" sz="1600" b="1" dirty="0"/>
              <a:t>Community Mental Health Services</a:t>
            </a:r>
            <a:endParaRPr lang="en-US" sz="1600" dirty="0"/>
          </a:p>
          <a:p>
            <a:r>
              <a:rPr lang="en-US" sz="1600" dirty="0"/>
              <a:t>According to </a:t>
            </a:r>
            <a:r>
              <a:rPr lang="en-US" sz="1600" b="1" dirty="0"/>
              <a:t>Thornicroft and </a:t>
            </a:r>
            <a:r>
              <a:rPr lang="en-US" sz="1600" b="1" dirty="0" err="1"/>
              <a:t>Tansella</a:t>
            </a:r>
            <a:r>
              <a:rPr lang="en-US" sz="1600" b="1" dirty="0"/>
              <a:t> (2013)</a:t>
            </a:r>
            <a:r>
              <a:rPr lang="en-US" sz="1600" dirty="0"/>
              <a:t>, community mental health teams provide essential support services, including crisis intervention, rehabilitation programs, and ongoing care.</a:t>
            </a:r>
          </a:p>
          <a:p>
            <a:r>
              <a:rPr lang="en-US" sz="1600" b="1" dirty="0"/>
              <a:t>Early Intervention Services</a:t>
            </a:r>
            <a:endParaRPr lang="en-US" sz="1600" dirty="0"/>
          </a:p>
          <a:p>
            <a:r>
              <a:rPr lang="en-US" sz="1600" dirty="0"/>
              <a:t>Early intervention programmed have been shown to significantly improve outcomes when treatment begins during the early stages of psychosis (McGorry et al., 2008).</a:t>
            </a:r>
          </a:p>
          <a:p>
            <a:r>
              <a:rPr lang="en-US" sz="1600" dirty="0"/>
              <a:t>Contemporary mental health policies increasingly </a:t>
            </a:r>
            <a:r>
              <a:rPr lang="en-US" sz="1600" dirty="0" err="1"/>
              <a:t>emphasise</a:t>
            </a:r>
            <a:r>
              <a:rPr lang="en-US" sz="1600" dirty="0"/>
              <a:t> </a:t>
            </a:r>
            <a:r>
              <a:rPr lang="en-US" sz="1600" b="1" dirty="0"/>
              <a:t>person-</a:t>
            </a:r>
            <a:r>
              <a:rPr lang="en-US" sz="1600" b="1" dirty="0" err="1"/>
              <a:t>centred</a:t>
            </a:r>
            <a:r>
              <a:rPr lang="en-US" sz="1600" b="1" dirty="0"/>
              <a:t> care, social inclusion, and recovery-focused models</a:t>
            </a:r>
            <a:r>
              <a:rPr lang="en-US" sz="1600" dirty="0"/>
              <a:t>, </a:t>
            </a:r>
            <a:r>
              <a:rPr lang="en-US" sz="1600" dirty="0" err="1"/>
              <a:t>recognising</a:t>
            </a:r>
            <a:r>
              <a:rPr lang="en-US" sz="1600" dirty="0"/>
              <a:t> that individuals with schizophrenia can lead meaningful and fulfilling lives with appropriate support.</a:t>
            </a:r>
          </a:p>
          <a:p>
            <a:r>
              <a:rPr lang="en-US" sz="1600" dirty="0"/>
              <a:t> </a:t>
            </a:r>
          </a:p>
          <a:p>
            <a:r>
              <a:rPr lang="en-US" sz="1600" b="1" dirty="0"/>
              <a:t>Ongoing Challenges</a:t>
            </a:r>
            <a:endParaRPr lang="en-US" sz="1600" dirty="0"/>
          </a:p>
          <a:p>
            <a:r>
              <a:rPr lang="en-US" sz="1600" dirty="0"/>
              <a:t>Despite improvements in treatment and service provision, several challenges remain.</a:t>
            </a:r>
          </a:p>
          <a:p>
            <a:r>
              <a:rPr lang="en-US" sz="1600" dirty="0"/>
              <a:t>Individuals living with schizophrenia often experience:</a:t>
            </a:r>
          </a:p>
          <a:p>
            <a:r>
              <a:rPr lang="en-US" sz="1600" dirty="0"/>
              <a:t>• Reduced life expectancy due to physical health inequalities</a:t>
            </a:r>
            <a:br>
              <a:rPr lang="en-US" sz="1600" dirty="0"/>
            </a:br>
            <a:r>
              <a:rPr lang="en-US" sz="1600" dirty="0"/>
              <a:t>• Social isolation and unemployment</a:t>
            </a:r>
            <a:br>
              <a:rPr lang="en-US" sz="1600" dirty="0"/>
            </a:br>
            <a:r>
              <a:rPr lang="en-US" sz="1600" dirty="0"/>
              <a:t>• Delayed diagnosis and treatment</a:t>
            </a:r>
            <a:br>
              <a:rPr lang="en-US" sz="1600" dirty="0"/>
            </a:br>
            <a:r>
              <a:rPr lang="en-US" sz="1600" dirty="0"/>
              <a:t>• Limited access to specialist services (Hjorthøj et al., 2017)</a:t>
            </a:r>
          </a:p>
          <a:p>
            <a:r>
              <a:rPr lang="en-US" sz="1600" dirty="0"/>
              <a:t>Additionally, mental health systems continue to face </a:t>
            </a:r>
            <a:r>
              <a:rPr lang="en-US" sz="1600" b="1" dirty="0"/>
              <a:t>funding limitations and workforce shortages</a:t>
            </a:r>
            <a:r>
              <a:rPr lang="en-US" sz="1600" dirty="0"/>
              <a:t>, which can restrict access to comprehensive care.</a:t>
            </a:r>
          </a:p>
        </p:txBody>
      </p:sp>
      <p:sp>
        <p:nvSpPr>
          <p:cNvPr id="8" name="TextBox 7">
            <a:extLst>
              <a:ext uri="{FF2B5EF4-FFF2-40B4-BE49-F238E27FC236}">
                <a16:creationId xmlns:a16="http://schemas.microsoft.com/office/drawing/2014/main" id="{AF131310-1FB2-7652-8405-AD30CDD74EDE}"/>
              </a:ext>
            </a:extLst>
          </p:cNvPr>
          <p:cNvSpPr txBox="1"/>
          <p:nvPr/>
        </p:nvSpPr>
        <p:spPr>
          <a:xfrm>
            <a:off x="79580" y="8767448"/>
            <a:ext cx="12032843" cy="483530"/>
          </a:xfrm>
          <a:prstGeom prst="rect">
            <a:avLst/>
          </a:prstGeom>
          <a:noFill/>
        </p:spPr>
        <p:txBody>
          <a:bodyPr wrap="square" rtlCol="0">
            <a:spAutoFit/>
          </a:bodyPr>
          <a:lstStyle/>
          <a:p>
            <a:pPr algn="ctr"/>
            <a:r>
              <a:rPr lang="en-US" sz="2542" b="1" dirty="0">
                <a:solidFill>
                  <a:schemeClr val="bg1"/>
                </a:solidFill>
              </a:rPr>
              <a:t>Recommendations for Future Practice</a:t>
            </a:r>
            <a:endParaRPr lang="en-US" sz="2542" dirty="0">
              <a:solidFill>
                <a:schemeClr val="bg1"/>
              </a:solidFill>
            </a:endParaRPr>
          </a:p>
        </p:txBody>
      </p:sp>
      <p:sp>
        <p:nvSpPr>
          <p:cNvPr id="9" name="TextBox 8">
            <a:extLst>
              <a:ext uri="{FF2B5EF4-FFF2-40B4-BE49-F238E27FC236}">
                <a16:creationId xmlns:a16="http://schemas.microsoft.com/office/drawing/2014/main" id="{6D2B2D27-C26E-28A8-A0BB-5517D41BFB3F}"/>
              </a:ext>
            </a:extLst>
          </p:cNvPr>
          <p:cNvSpPr txBox="1"/>
          <p:nvPr/>
        </p:nvSpPr>
        <p:spPr>
          <a:xfrm>
            <a:off x="229840" y="9590328"/>
            <a:ext cx="11732320" cy="3693319"/>
          </a:xfrm>
          <a:prstGeom prst="rect">
            <a:avLst/>
          </a:prstGeom>
          <a:noFill/>
        </p:spPr>
        <p:txBody>
          <a:bodyPr wrap="square" rtlCol="0">
            <a:spAutoFit/>
          </a:bodyPr>
          <a:lstStyle/>
          <a:p>
            <a:r>
              <a:rPr lang="en-US" dirty="0"/>
              <a:t>Several policy and practice recommendations can improve outcomes for individuals living with schizophrenia.</a:t>
            </a:r>
          </a:p>
          <a:p>
            <a:r>
              <a:rPr lang="en-US" b="1" dirty="0"/>
              <a:t>1. Strengthening Early Intervention Services</a:t>
            </a:r>
            <a:endParaRPr lang="en-US" dirty="0"/>
          </a:p>
          <a:p>
            <a:r>
              <a:rPr lang="en-US" dirty="0"/>
              <a:t>Early diagnosis and timely treatment significantly improve long-term recovery outcomes.</a:t>
            </a:r>
          </a:p>
          <a:p>
            <a:r>
              <a:rPr lang="en-US" b="1" dirty="0"/>
              <a:t>2. Reducing Stigma Through Education</a:t>
            </a:r>
            <a:endParaRPr lang="en-US" dirty="0"/>
          </a:p>
          <a:p>
            <a:r>
              <a:rPr lang="en-US" dirty="0"/>
              <a:t>Public awareness campaigns can challenge misconceptions and encourage individuals to seek support earlier.</a:t>
            </a:r>
          </a:p>
          <a:p>
            <a:r>
              <a:rPr lang="en-US" b="1" dirty="0"/>
              <a:t>3. Increasing Investment in Community Mental Health Services</a:t>
            </a:r>
            <a:endParaRPr lang="en-US" dirty="0"/>
          </a:p>
          <a:p>
            <a:r>
              <a:rPr lang="en-US" dirty="0"/>
              <a:t>Greater funding for community-based services can reduce hospital admissions and improve quality of life.</a:t>
            </a:r>
          </a:p>
          <a:p>
            <a:r>
              <a:rPr lang="en-US" b="1" dirty="0"/>
              <a:t>4. Integrating Physical and Mental Healthcare</a:t>
            </a:r>
            <a:endParaRPr lang="en-US" dirty="0"/>
          </a:p>
          <a:p>
            <a:r>
              <a:rPr lang="en-US" dirty="0"/>
              <a:t>Holistic care approaches should address both the </a:t>
            </a:r>
            <a:r>
              <a:rPr lang="en-US" b="1" dirty="0"/>
              <a:t>physical and mental health needs</a:t>
            </a:r>
            <a:r>
              <a:rPr lang="en-US" dirty="0"/>
              <a:t> of individuals with schizophrenia.</a:t>
            </a:r>
          </a:p>
          <a:p>
            <a:r>
              <a:rPr lang="en-US" b="1" dirty="0"/>
              <a:t>5. Developing Culturally Sensitive Mental Health Services</a:t>
            </a:r>
            <a:endParaRPr lang="en-US" dirty="0"/>
          </a:p>
          <a:p>
            <a:r>
              <a:rPr lang="en-US" dirty="0"/>
              <a:t>Mental health services should recognize diverse cultural interpretations of mental illness to improve accessibility and engagement.</a:t>
            </a:r>
          </a:p>
        </p:txBody>
      </p:sp>
      <p:sp>
        <p:nvSpPr>
          <p:cNvPr id="11" name="Rectangle 10">
            <a:extLst>
              <a:ext uri="{FF2B5EF4-FFF2-40B4-BE49-F238E27FC236}">
                <a16:creationId xmlns:a16="http://schemas.microsoft.com/office/drawing/2014/main" id="{3B8DD2F5-EF5C-0EA0-78F7-36DBE1C1E0AB}"/>
              </a:ext>
            </a:extLst>
          </p:cNvPr>
          <p:cNvSpPr/>
          <p:nvPr/>
        </p:nvSpPr>
        <p:spPr>
          <a:xfrm>
            <a:off x="0" y="0"/>
            <a:ext cx="12192000" cy="1708367"/>
          </a:xfrm>
          <a:prstGeom prst="rect">
            <a:avLst/>
          </a:prstGeom>
          <a:solidFill>
            <a:schemeClr val="bg2">
              <a:lumMod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tle 1">
            <a:extLst>
              <a:ext uri="{FF2B5EF4-FFF2-40B4-BE49-F238E27FC236}">
                <a16:creationId xmlns:a16="http://schemas.microsoft.com/office/drawing/2014/main" id="{E891EB4B-17F1-73EC-9486-E194E82F5B52}"/>
              </a:ext>
            </a:extLst>
          </p:cNvPr>
          <p:cNvSpPr>
            <a:spLocks noGrp="1"/>
          </p:cNvSpPr>
          <p:nvPr>
            <p:ph type="title"/>
          </p:nvPr>
        </p:nvSpPr>
        <p:spPr>
          <a:xfrm>
            <a:off x="528921" y="249652"/>
            <a:ext cx="11134165" cy="1234020"/>
          </a:xfrm>
        </p:spPr>
        <p:txBody>
          <a:bodyPr>
            <a:normAutofit/>
          </a:bodyPr>
          <a:lstStyle/>
          <a:p>
            <a:pPr algn="ctr"/>
            <a:r>
              <a:rPr lang="en-US" sz="3599" b="1" dirty="0">
                <a:solidFill>
                  <a:schemeClr val="bg1"/>
                </a:solidFill>
                <a:latin typeface="Amasis MT Pro Black" panose="02040A04050005020304" pitchFamily="18" charset="0"/>
              </a:rPr>
              <a:t>Schizophrenia and Other Primary Psychotic Disorders</a:t>
            </a:r>
          </a:p>
        </p:txBody>
      </p:sp>
    </p:spTree>
    <p:extLst>
      <p:ext uri="{BB962C8B-B14F-4D97-AF65-F5344CB8AC3E}">
        <p14:creationId xmlns:p14="http://schemas.microsoft.com/office/powerpoint/2010/main" val="28411942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E8199A1D-75F3-AAB2-BE37-3B9C178480F5}"/>
              </a:ext>
            </a:extLst>
          </p:cNvPr>
          <p:cNvSpPr>
            <a:spLocks noGrp="1"/>
          </p:cNvSpPr>
          <p:nvPr>
            <p:ph type="title"/>
          </p:nvPr>
        </p:nvSpPr>
        <p:spPr>
          <a:xfrm>
            <a:off x="471665" y="558020"/>
            <a:ext cx="11134165" cy="1028286"/>
          </a:xfrm>
        </p:spPr>
        <p:txBody>
          <a:bodyPr>
            <a:normAutofit/>
          </a:bodyPr>
          <a:lstStyle/>
          <a:p>
            <a:pPr algn="ctr"/>
            <a:r>
              <a:rPr lang="en-US" sz="2965" dirty="0"/>
              <a:t>References</a:t>
            </a:r>
            <a:endParaRPr lang="en-US" dirty="0"/>
          </a:p>
        </p:txBody>
      </p:sp>
      <p:sp>
        <p:nvSpPr>
          <p:cNvPr id="13" name="Content Placeholder 2">
            <a:extLst>
              <a:ext uri="{FF2B5EF4-FFF2-40B4-BE49-F238E27FC236}">
                <a16:creationId xmlns:a16="http://schemas.microsoft.com/office/drawing/2014/main" id="{94C180EA-74BA-C334-F611-F084F64A10FD}"/>
              </a:ext>
            </a:extLst>
          </p:cNvPr>
          <p:cNvSpPr>
            <a:spLocks noGrp="1"/>
          </p:cNvSpPr>
          <p:nvPr>
            <p:ph idx="1"/>
          </p:nvPr>
        </p:nvSpPr>
        <p:spPr>
          <a:xfrm>
            <a:off x="471665" y="2500709"/>
            <a:ext cx="11134165" cy="5468019"/>
          </a:xfrm>
        </p:spPr>
        <p:txBody>
          <a:bodyPr>
            <a:normAutofit fontScale="85000" lnSpcReduction="10000"/>
          </a:bodyPr>
          <a:lstStyle/>
          <a:p>
            <a:r>
              <a:rPr lang="en-US" sz="1482" dirty="0"/>
              <a:t>Bhugra, D. and </a:t>
            </a:r>
            <a:r>
              <a:rPr lang="en-US" sz="1482" dirty="0" err="1"/>
              <a:t>Bhui</a:t>
            </a:r>
            <a:r>
              <a:rPr lang="en-US" sz="1482" dirty="0"/>
              <a:t>, K. (2002) </a:t>
            </a:r>
            <a:r>
              <a:rPr lang="en-US" sz="1482" i="1" dirty="0"/>
              <a:t>Textbook of Cultural Psychiatry</a:t>
            </a:r>
            <a:r>
              <a:rPr lang="en-US" sz="1482" dirty="0"/>
              <a:t>. Cambridge: Cambridge University Press.</a:t>
            </a:r>
          </a:p>
          <a:p>
            <a:r>
              <a:rPr lang="en-US" sz="1482" dirty="0"/>
              <a:t>Corrigan, P.W. and Watson, A.C. (2002) ‘Understanding the impact of stigma on people with mental illness’, </a:t>
            </a:r>
            <a:r>
              <a:rPr lang="en-US" sz="1482" i="1" dirty="0"/>
              <a:t>World Psychiatry</a:t>
            </a:r>
            <a:r>
              <a:rPr lang="en-US" sz="1482" dirty="0"/>
              <a:t>, 1(1), pp. 16–20.</a:t>
            </a:r>
          </a:p>
          <a:p>
            <a:r>
              <a:rPr lang="en-US" sz="1482" dirty="0"/>
              <a:t>Hjorthøj, C. et al. (2017) ‘Years of potential life lost and life expectancy in schizophrenia’, </a:t>
            </a:r>
            <a:r>
              <a:rPr lang="en-US" sz="1482" i="1" dirty="0"/>
              <a:t>The Lancet Psychiatry</a:t>
            </a:r>
            <a:r>
              <a:rPr lang="en-US" sz="1482" dirty="0"/>
              <a:t>, 4(4), pp. 295–301.</a:t>
            </a:r>
          </a:p>
          <a:p>
            <a:r>
              <a:rPr lang="en-US" sz="1482" dirty="0"/>
              <a:t>Kraepelin, E. (1919) </a:t>
            </a:r>
            <a:r>
              <a:rPr lang="en-US" sz="1482" i="1" dirty="0"/>
              <a:t>Dementia Praecox and Paraphrenia</a:t>
            </a:r>
            <a:r>
              <a:rPr lang="en-US" sz="1482" dirty="0"/>
              <a:t>. Edinburgh: Livingstone.</a:t>
            </a:r>
          </a:p>
          <a:p>
            <a:r>
              <a:rPr lang="en-US" sz="1482" dirty="0"/>
              <a:t>Leucht, S. et al. (2012) ‘Antipsychotic drugs versus placebo for relapse prevention in schizophrenia’, </a:t>
            </a:r>
            <a:r>
              <a:rPr lang="en-US" sz="1482" i="1" dirty="0"/>
              <a:t>The Lancet</a:t>
            </a:r>
            <a:r>
              <a:rPr lang="en-US" sz="1482" dirty="0"/>
              <a:t>, 379(9831), pp. 2063–2071.</a:t>
            </a:r>
          </a:p>
          <a:p>
            <a:r>
              <a:rPr lang="en-US" sz="1482" dirty="0"/>
              <a:t>McGorry, P. et al. (2008) ‘Early intervention in psychosis’, </a:t>
            </a:r>
            <a:r>
              <a:rPr lang="en-US" sz="1482" i="1" dirty="0"/>
              <a:t>World Psychiatry</a:t>
            </a:r>
            <a:r>
              <a:rPr lang="en-US" sz="1482" dirty="0"/>
              <a:t>, 7(3), pp. 148–156.</a:t>
            </a:r>
          </a:p>
          <a:p>
            <a:r>
              <a:rPr lang="en-US" sz="1482" dirty="0"/>
              <a:t>NICE (2014) </a:t>
            </a:r>
            <a:r>
              <a:rPr lang="en-US" sz="1482" i="1" dirty="0"/>
              <a:t>Psychosis and Schizophrenia in Adults: Prevention and Management</a:t>
            </a:r>
            <a:r>
              <a:rPr lang="en-US" sz="1482" dirty="0"/>
              <a:t>. London: National Institute for Health and Care Excellence.</a:t>
            </a:r>
          </a:p>
          <a:p>
            <a:r>
              <a:rPr lang="en-US" sz="1482" dirty="0"/>
              <a:t>Patel, V. et al. (2018) ‘The Lancet Commission on global mental health’, </a:t>
            </a:r>
            <a:r>
              <a:rPr lang="en-US" sz="1482" i="1" dirty="0"/>
              <a:t>The Lancet</a:t>
            </a:r>
            <a:r>
              <a:rPr lang="en-US" sz="1482" dirty="0"/>
              <a:t>, 392(10157), pp. 1553–1598.</a:t>
            </a:r>
          </a:p>
          <a:p>
            <a:r>
              <a:rPr lang="en-US" sz="1482" dirty="0"/>
              <a:t>Porter, R. (2002) </a:t>
            </a:r>
            <a:r>
              <a:rPr lang="en-US" sz="1482" i="1" dirty="0"/>
              <a:t>Madness: A Brief History</a:t>
            </a:r>
            <a:r>
              <a:rPr lang="en-US" sz="1482" dirty="0"/>
              <a:t>. Oxford: Oxford University Press.</a:t>
            </a:r>
          </a:p>
          <a:p>
            <a:r>
              <a:rPr lang="en-US" sz="1482" dirty="0"/>
              <a:t>Reed, G.M. et al. (2019) ‘Innovations and changes in the ICD-11 classification of mental disorders’, </a:t>
            </a:r>
            <a:r>
              <a:rPr lang="en-US" sz="1482" i="1" dirty="0"/>
              <a:t>World Psychiatry</a:t>
            </a:r>
            <a:r>
              <a:rPr lang="en-US" sz="1482" dirty="0"/>
              <a:t>, 18(1), pp. 3–19.</a:t>
            </a:r>
          </a:p>
          <a:p>
            <a:r>
              <a:rPr lang="en-US" sz="1482" dirty="0"/>
              <a:t>Shorter, E. (1997) </a:t>
            </a:r>
            <a:r>
              <a:rPr lang="en-US" sz="1482" i="1" dirty="0"/>
              <a:t>A History of Psychiatry</a:t>
            </a:r>
            <a:r>
              <a:rPr lang="en-US" sz="1482" dirty="0"/>
              <a:t>. New York: Wiley.</a:t>
            </a:r>
          </a:p>
          <a:p>
            <a:r>
              <a:rPr lang="en-US" sz="1482" dirty="0"/>
              <a:t>Tandon, R. et al. (2013) ‘Schizophrenia: Overview and classification’, </a:t>
            </a:r>
            <a:r>
              <a:rPr lang="en-US" sz="1482" i="1" dirty="0"/>
              <a:t>World Psychiatry</a:t>
            </a:r>
            <a:r>
              <a:rPr lang="en-US" sz="1482" dirty="0"/>
              <a:t>, 12(2), pp. 107–113.</a:t>
            </a:r>
          </a:p>
          <a:p>
            <a:r>
              <a:rPr lang="en-US" sz="1482" dirty="0"/>
              <a:t>Thornicroft, G. (2006) </a:t>
            </a:r>
            <a:r>
              <a:rPr lang="en-US" sz="1482" i="1" dirty="0"/>
              <a:t>Shunned: Discrimination against People with Mental Illness</a:t>
            </a:r>
            <a:r>
              <a:rPr lang="en-US" sz="1482" dirty="0"/>
              <a:t>. Oxford: Oxford University Press.</a:t>
            </a:r>
          </a:p>
          <a:p>
            <a:r>
              <a:rPr lang="en-US" sz="1482" dirty="0"/>
              <a:t>Thornicroft, G. and </a:t>
            </a:r>
            <a:r>
              <a:rPr lang="en-US" sz="1482" dirty="0" err="1"/>
              <a:t>Tansella</a:t>
            </a:r>
            <a:r>
              <a:rPr lang="en-US" sz="1482" dirty="0"/>
              <a:t>, M. (2004) ‘Components of a modern mental health service’, </a:t>
            </a:r>
            <a:r>
              <a:rPr lang="en-US" sz="1482" i="1" dirty="0"/>
              <a:t>British Journal of Psychiatry</a:t>
            </a:r>
            <a:r>
              <a:rPr lang="en-US" sz="1482" dirty="0"/>
              <a:t>, 185, pp. 283–290.</a:t>
            </a:r>
          </a:p>
          <a:p>
            <a:r>
              <a:rPr lang="en-US" sz="1482" dirty="0"/>
              <a:t>Thornicroft, G. and </a:t>
            </a:r>
            <a:r>
              <a:rPr lang="en-US" sz="1482" dirty="0" err="1"/>
              <a:t>Tansella</a:t>
            </a:r>
            <a:r>
              <a:rPr lang="en-US" sz="1482" dirty="0"/>
              <a:t>, M. (2013) </a:t>
            </a:r>
            <a:r>
              <a:rPr lang="en-US" sz="1482" i="1" dirty="0"/>
              <a:t>The Balanced Care Model for Global Mental Health</a:t>
            </a:r>
            <a:r>
              <a:rPr lang="en-US" sz="1482" dirty="0"/>
              <a:t>. Cambridge: Cambridge University Press.</a:t>
            </a:r>
          </a:p>
          <a:p>
            <a:r>
              <a:rPr lang="en-US" sz="1482" dirty="0"/>
              <a:t>World Health Organization (2022) </a:t>
            </a:r>
            <a:r>
              <a:rPr lang="en-US" sz="1482" i="1" dirty="0"/>
              <a:t>ICD-11: International Classification of Diseases 11th Revision</a:t>
            </a:r>
            <a:r>
              <a:rPr lang="en-US" sz="1482" dirty="0"/>
              <a:t>. Geneva: WHO.</a:t>
            </a:r>
          </a:p>
          <a:p>
            <a:r>
              <a:rPr lang="en-US" sz="1482" dirty="0"/>
              <a:t>World Health Organization (2023) </a:t>
            </a:r>
            <a:r>
              <a:rPr lang="en-US" sz="1482" i="1" dirty="0"/>
              <a:t>Schizophrenia Factsheet</a:t>
            </a:r>
            <a:r>
              <a:rPr lang="en-US" sz="1482" dirty="0"/>
              <a:t>. Geneva: WHO.</a:t>
            </a:r>
          </a:p>
          <a:p>
            <a:endParaRPr lang="en-US" sz="1482" dirty="0"/>
          </a:p>
        </p:txBody>
      </p:sp>
    </p:spTree>
    <p:extLst>
      <p:ext uri="{BB962C8B-B14F-4D97-AF65-F5344CB8AC3E}">
        <p14:creationId xmlns:p14="http://schemas.microsoft.com/office/powerpoint/2010/main" val="383260381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97E0A228-C590-4D20-B05F-A6BF04A05448}"/>
    </a:ext>
  </a:extLst>
</a:theme>
</file>

<file path=docProps/app.xml><?xml version="1.0" encoding="utf-8"?>
<Properties xmlns="http://schemas.openxmlformats.org/officeDocument/2006/extended-properties" xmlns:vt="http://schemas.openxmlformats.org/officeDocument/2006/docPropsVTypes">
  <Template>Office Theme</Template>
  <TotalTime>233</TotalTime>
  <Words>1623</Words>
  <Application>Microsoft Office PowerPoint</Application>
  <PresentationFormat>Custom</PresentationFormat>
  <Paragraphs>86</Paragraphs>
  <Slides>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vt:i4>
      </vt:variant>
    </vt:vector>
  </HeadingPairs>
  <TitlesOfParts>
    <vt:vector size="11" baseType="lpstr">
      <vt:lpstr>Amasis MT Pro Black</vt:lpstr>
      <vt:lpstr>Aptos</vt:lpstr>
      <vt:lpstr>Aptos Display</vt:lpstr>
      <vt:lpstr>Aptos Display (Headings)</vt:lpstr>
      <vt:lpstr>Arial</vt:lpstr>
      <vt:lpstr>Arial Black</vt:lpstr>
      <vt:lpstr>Office Theme</vt:lpstr>
      <vt:lpstr>PowerPoint Presentation</vt:lpstr>
      <vt:lpstr>Schizophrenia and Other Primary Psychotic Disorders</vt:lpstr>
      <vt:lpstr>Schizophrenia and Other Primary Psychotic Disorders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Damaris  Oprea</dc:creator>
  <cp:lastModifiedBy>Damaris  Oprea</cp:lastModifiedBy>
  <cp:revision>52</cp:revision>
  <dcterms:created xsi:type="dcterms:W3CDTF">2026-03-05T20:48:22Z</dcterms:created>
  <dcterms:modified xsi:type="dcterms:W3CDTF">2026-03-08T21:33:49Z</dcterms:modified>
</cp:coreProperties>
</file>