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2" r:id="rId3"/>
    <p:sldId id="263" r:id="rId4"/>
    <p:sldId id="264"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6/23/23</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695582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6/23/23</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795003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6/23/23</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229685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6/23/23</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692771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6/23/23</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651356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6/23/23</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487165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6/23/23</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37039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6/23/23</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500717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6/23/23</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002155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6/23/23</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30869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6/23/23</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066894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6/23/23</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027536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6/23/23</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9414745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000"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643468" y="643467"/>
            <a:ext cx="4620584" cy="4567137"/>
          </a:xfrm>
        </p:spPr>
        <p:txBody>
          <a:bodyPr>
            <a:normAutofit/>
          </a:bodyPr>
          <a:lstStyle/>
          <a:p>
            <a:r>
              <a:rPr lang="en-GB"/>
              <a:t>E-Portofolio</a:t>
            </a:r>
          </a:p>
        </p:txBody>
      </p:sp>
      <p:sp>
        <p:nvSpPr>
          <p:cNvPr id="3" name="SubTitle"/>
          <p:cNvSpPr>
            <a:spLocks noGrp="1"/>
          </p:cNvSpPr>
          <p:nvPr>
            <p:ph type="subTitle" idx="1"/>
          </p:nvPr>
        </p:nvSpPr>
        <p:spPr>
          <a:xfrm>
            <a:off x="643467" y="5277684"/>
            <a:ext cx="4620584" cy="775494"/>
          </a:xfrm>
        </p:spPr>
        <p:txBody>
          <a:bodyPr>
            <a:normAutofit/>
          </a:bodyPr>
          <a:lstStyle/>
          <a:p>
            <a:pPr>
              <a:lnSpc>
                <a:spcPct val="90000"/>
              </a:lnSpc>
            </a:pPr>
            <a:r>
              <a:rPr lang="en-GB" sz="1000" dirty="0"/>
              <a:t>Maurizio-elisei Cirpaci 
2121029
</a:t>
            </a:r>
          </a:p>
        </p:txBody>
      </p:sp>
      <p:pic>
        <p:nvPicPr>
          <p:cNvPr id="4" name="Picture 3">
            <a:extLst>
              <a:ext uri="{FF2B5EF4-FFF2-40B4-BE49-F238E27FC236}">
                <a16:creationId xmlns:a16="http://schemas.microsoft.com/office/drawing/2014/main" id="{3D29584C-E5C3-6600-DC5A-DFB2580D8C84}"/>
              </a:ext>
            </a:extLst>
          </p:cNvPr>
          <p:cNvPicPr>
            <a:picLocks noChangeAspect="1"/>
          </p:cNvPicPr>
          <p:nvPr/>
        </p:nvPicPr>
        <p:blipFill rotWithShape="1">
          <a:blip r:embed="rId2"/>
          <a:srcRect l="12446" r="8004" b="1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4903444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838201" y="365125"/>
            <a:ext cx="5251316" cy="1807305"/>
          </a:xfrm>
        </p:spPr>
        <p:txBody>
          <a:bodyPr>
            <a:normAutofit/>
          </a:bodyPr>
          <a:lstStyle/>
          <a:p>
            <a:endParaRPr/>
          </a:p>
        </p:txBody>
      </p:sp>
      <p:sp>
        <p:nvSpPr>
          <p:cNvPr id="3" name="Content Placeholder"/>
          <p:cNvSpPr>
            <a:spLocks noGrp="1"/>
          </p:cNvSpPr>
          <p:nvPr>
            <p:ph idx="1"/>
          </p:nvPr>
        </p:nvSpPr>
        <p:spPr>
          <a:xfrm>
            <a:off x="838200" y="2333297"/>
            <a:ext cx="4619621" cy="3843666"/>
          </a:xfrm>
        </p:spPr>
        <p:txBody>
          <a:bodyPr>
            <a:normAutofit/>
          </a:bodyPr>
          <a:lstStyle/>
          <a:p>
            <a:pPr lvl="0"/>
            <a:r>
              <a:rPr lang="en-GB" sz="2000"/>
              <a:t>REPORT TEMPLATE DOCUMENT</a:t>
            </a:r>
          </a:p>
          <a:p>
            <a:pPr lvl="0"/>
            <a:r>
              <a:rPr lang="en-GB" sz="2000"/>
              <a:t>Introduction: This report template document is created to host the E-portfolio tasks 2-4. The purpose of this document is to provide a framework for the report sections required to complete the tasks and explain the importance of each section. </a:t>
            </a:r>
          </a:p>
          <a:p>
            <a:endParaRPr lang="en-GB" sz="2000"/>
          </a:p>
        </p:txBody>
      </p:sp>
      <p:pic>
        <p:nvPicPr>
          <p:cNvPr id="6" name="Picture 5" descr="Different coloured organisers">
            <a:extLst>
              <a:ext uri="{FF2B5EF4-FFF2-40B4-BE49-F238E27FC236}">
                <a16:creationId xmlns:a16="http://schemas.microsoft.com/office/drawing/2014/main" id="{44A2A927-1874-B653-B016-7A56E428AC7F}"/>
              </a:ext>
            </a:extLst>
          </p:cNvPr>
          <p:cNvPicPr>
            <a:picLocks noChangeAspect="1"/>
          </p:cNvPicPr>
          <p:nvPr/>
        </p:nvPicPr>
        <p:blipFill rotWithShape="1">
          <a:blip r:embed="rId2"/>
          <a:srcRect l="23908" r="23490" b="-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3474804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838201" y="365125"/>
            <a:ext cx="5251316" cy="1807305"/>
          </a:xfrm>
        </p:spPr>
        <p:txBody>
          <a:bodyPr>
            <a:normAutofit/>
          </a:bodyPr>
          <a:lstStyle/>
          <a:p>
            <a:endParaRPr/>
          </a:p>
        </p:txBody>
      </p:sp>
      <p:sp>
        <p:nvSpPr>
          <p:cNvPr id="3" name="Content Placeholder"/>
          <p:cNvSpPr>
            <a:spLocks noGrp="1"/>
          </p:cNvSpPr>
          <p:nvPr>
            <p:ph idx="1"/>
          </p:nvPr>
        </p:nvSpPr>
        <p:spPr>
          <a:xfrm>
            <a:off x="838200" y="2333297"/>
            <a:ext cx="4619621" cy="3843666"/>
          </a:xfrm>
        </p:spPr>
        <p:txBody>
          <a:bodyPr>
            <a:normAutofit/>
          </a:bodyPr>
          <a:lstStyle/>
          <a:p>
            <a:pPr lvl="0">
              <a:lnSpc>
                <a:spcPct val="90000"/>
              </a:lnSpc>
            </a:pPr>
            <a:r>
              <a:rPr lang="en-GB" sz="1300"/>
              <a:t>Academic Writing:</a:t>
            </a:r>
          </a:p>
          <a:p>
            <a:pPr lvl="0">
              <a:lnSpc>
                <a:spcPct val="90000"/>
              </a:lnSpc>
            </a:pPr>
            <a:r>
              <a:rPr lang="en-GB" sz="1300"/>
              <a:t>Section Heading: Academic Writing</a:t>
            </a:r>
          </a:p>
          <a:p>
            <a:pPr lvl="0">
              <a:lnSpc>
                <a:spcPct val="90000"/>
              </a:lnSpc>
            </a:pPr>
            <a:r>
              <a:rPr lang="en-GB" sz="1300"/>
              <a:t>Statement: Academic writing is a style of writing used in higher education to communicate complex ideas and arguments. It is characterized by its formal tone, structure, and use of evidence. Academic writing is important because it helps students develop critical thinking skills, clarity of expression, and the ability to argue persuasively. It is also a key component of academic assessment. (Harvard Writing Project, 2021)</a:t>
            </a:r>
          </a:p>
          <a:p>
            <a:pPr lvl="0">
              <a:lnSpc>
                <a:spcPct val="90000"/>
              </a:lnSpc>
            </a:pPr>
            <a:r>
              <a:rPr lang="en-GB" sz="1300"/>
              <a:t>References:</a:t>
            </a:r>
          </a:p>
          <a:p>
            <a:pPr lvl="0">
              <a:lnSpc>
                <a:spcPct val="90000"/>
              </a:lnSpc>
            </a:pPr>
            <a:r>
              <a:rPr lang="en-GB" sz="1300"/>
              <a:t>- Harvard Writing Project. (2021). Why Academic Writing? Retrieved from https://writingproject.fas.harvard.edu/pages/why-academic-writing </a:t>
            </a:r>
          </a:p>
          <a:p>
            <a:pPr>
              <a:lnSpc>
                <a:spcPct val="90000"/>
              </a:lnSpc>
            </a:pPr>
            <a:endParaRPr lang="en-GB" sz="1300"/>
          </a:p>
        </p:txBody>
      </p:sp>
      <p:pic>
        <p:nvPicPr>
          <p:cNvPr id="6" name="Picture 5" descr="Glasses on top of a book">
            <a:extLst>
              <a:ext uri="{FF2B5EF4-FFF2-40B4-BE49-F238E27FC236}">
                <a16:creationId xmlns:a16="http://schemas.microsoft.com/office/drawing/2014/main" id="{0F85E0FC-D461-8EFC-BEBF-59F80F44D130}"/>
              </a:ext>
            </a:extLst>
          </p:cNvPr>
          <p:cNvPicPr>
            <a:picLocks noChangeAspect="1"/>
          </p:cNvPicPr>
          <p:nvPr/>
        </p:nvPicPr>
        <p:blipFill rotWithShape="1">
          <a:blip r:embed="rId2"/>
          <a:srcRect l="10785" r="31653" b="10"/>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1518635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838201" y="365125"/>
            <a:ext cx="5251316" cy="1807305"/>
          </a:xfrm>
        </p:spPr>
        <p:txBody>
          <a:bodyPr>
            <a:normAutofit/>
          </a:bodyPr>
          <a:lstStyle/>
          <a:p>
            <a:endParaRPr/>
          </a:p>
        </p:txBody>
      </p:sp>
      <p:sp>
        <p:nvSpPr>
          <p:cNvPr id="3" name="Content Placeholder"/>
          <p:cNvSpPr>
            <a:spLocks noGrp="1"/>
          </p:cNvSpPr>
          <p:nvPr>
            <p:ph idx="1"/>
          </p:nvPr>
        </p:nvSpPr>
        <p:spPr>
          <a:xfrm>
            <a:off x="838200" y="2333297"/>
            <a:ext cx="4619621" cy="3843666"/>
          </a:xfrm>
        </p:spPr>
        <p:txBody>
          <a:bodyPr>
            <a:normAutofit/>
          </a:bodyPr>
          <a:lstStyle/>
          <a:p>
            <a:pPr lvl="0">
              <a:lnSpc>
                <a:spcPct val="90000"/>
              </a:lnSpc>
            </a:pPr>
            <a:r>
              <a:rPr lang="en-GB" sz="1300"/>
              <a:t>Importance of Critical Analysis:</a:t>
            </a:r>
          </a:p>
          <a:p>
            <a:pPr lvl="0">
              <a:lnSpc>
                <a:spcPct val="90000"/>
              </a:lnSpc>
            </a:pPr>
            <a:r>
              <a:rPr lang="en-GB" sz="1300"/>
              <a:t>Section Heading: Critical Analysis</a:t>
            </a:r>
          </a:p>
          <a:p>
            <a:pPr lvl="0">
              <a:lnSpc>
                <a:spcPct val="90000"/>
              </a:lnSpc>
            </a:pPr>
            <a:r>
              <a:rPr lang="en-GB" sz="1300"/>
              <a:t>Statement: Critical analysis is the process of interpreting, evaluating and synthesizing information to develop an argument or make a decision. It is important for academic writing because it helps students to identify strengths and weaknesses in their arguments, evaluate evidence, and develop a deeper understanding of the topic. Critical analysis enhances the quality of work produced by providing a structured approach to research and writing. (University of Leicester, 2021)</a:t>
            </a:r>
          </a:p>
          <a:p>
            <a:pPr lvl="0">
              <a:lnSpc>
                <a:spcPct val="90000"/>
              </a:lnSpc>
            </a:pPr>
            <a:r>
              <a:rPr lang="en-GB" sz="1300"/>
              <a:t>References:</a:t>
            </a:r>
          </a:p>
          <a:p>
            <a:pPr lvl="0">
              <a:lnSpc>
                <a:spcPct val="90000"/>
              </a:lnSpc>
            </a:pPr>
            <a:r>
              <a:rPr lang="en-GB" sz="1300"/>
              <a:t>- University of Leicester. (2021). Critical Analysis. Retrieved from https://www2.le.ac.uk/offices/ld/resources/writing/writing-resources/critical-analysis </a:t>
            </a:r>
          </a:p>
        </p:txBody>
      </p:sp>
      <p:pic>
        <p:nvPicPr>
          <p:cNvPr id="6" name="Picture 5" descr="Glasses on top of a book">
            <a:extLst>
              <a:ext uri="{FF2B5EF4-FFF2-40B4-BE49-F238E27FC236}">
                <a16:creationId xmlns:a16="http://schemas.microsoft.com/office/drawing/2014/main" id="{66B0D9EA-A9E6-2860-D588-7F6623602E71}"/>
              </a:ext>
            </a:extLst>
          </p:cNvPr>
          <p:cNvPicPr>
            <a:picLocks noChangeAspect="1"/>
          </p:cNvPicPr>
          <p:nvPr/>
        </p:nvPicPr>
        <p:blipFill rotWithShape="1">
          <a:blip r:embed="rId2"/>
          <a:srcRect l="10785" r="31653" b="10"/>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545336018"/>
      </p:ext>
    </p:extLst>
  </p:cSld>
  <p:clrMapOvr>
    <a:masterClrMapping/>
  </p:clrMapOvr>
</p:sld>
</file>

<file path=ppt/theme/theme1.xml><?xml version="1.0" encoding="utf-8"?>
<a:theme xmlns:a="http://schemas.openxmlformats.org/drawingml/2006/main" name="BrushVTI">
  <a:themeElements>
    <a:clrScheme name="AnalogousFromRegularSeedRightStep">
      <a:dk1>
        <a:srgbClr val="000000"/>
      </a:dk1>
      <a:lt1>
        <a:srgbClr val="FFFFFF"/>
      </a:lt1>
      <a:dk2>
        <a:srgbClr val="1B302B"/>
      </a:dk2>
      <a:lt2>
        <a:srgbClr val="F1F0F3"/>
      </a:lt2>
      <a:accent1>
        <a:srgbClr val="97A91E"/>
      </a:accent1>
      <a:accent2>
        <a:srgbClr val="5CB414"/>
      </a:accent2>
      <a:accent3>
        <a:srgbClr val="26B821"/>
      </a:accent3>
      <a:accent4>
        <a:srgbClr val="14B953"/>
      </a:accent4>
      <a:accent5>
        <a:srgbClr val="20B597"/>
      </a:accent5>
      <a:accent6>
        <a:srgbClr val="17ACD5"/>
      </a:accent6>
      <a:hlink>
        <a:srgbClr val="7568CC"/>
      </a:hlink>
      <a:folHlink>
        <a:srgbClr val="7F7F7F"/>
      </a:folHlink>
    </a:clrScheme>
    <a:fontScheme name="Custom 3">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Slides>
  <Notes>0</Notes>
  <HiddenSlides>0</HiddenSlide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BrushVTI</vt:lpstr>
      <vt:lpstr>E-Portofolio</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E-Portofolio</dc:title>
  <dc:creator>Maurizio-Elisei Cirpaci (2121029)</dc:creator>
  <cp:lastModifiedBy>Maurizio-Elisei</cp:lastModifiedBy>
  <cp:revision>1</cp:revision>
  <dcterms:created xsi:type="dcterms:W3CDTF">2023-06-23T11:13:49Z</dcterms:created>
  <dcterms:modified xsi:type="dcterms:W3CDTF">2023-06-23T11:30:28Z</dcterms:modified>
</cp:coreProperties>
</file>