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60"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3" r:id="rId28"/>
    <p:sldId id="282" r:id="rId29"/>
    <p:sldId id="284" r:id="rId30"/>
    <p:sldId id="285" r:id="rId31"/>
    <p:sldId id="286" r:id="rId32"/>
    <p:sldId id="287" r:id="rId33"/>
    <p:sldId id="288"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248FAE4A-76DF-468F-97D9-758F58644B39}"/>
    <pc:docChg chg="undo custSel addSld modSld">
      <pc:chgData name="Karen EatonThomas" userId="2efaeda1-34af-46a7-af56-657065a001e9" providerId="ADAL" clId="{248FAE4A-76DF-468F-97D9-758F58644B39}" dt="2025-03-07T17:56:32.693" v="137" actId="207"/>
      <pc:docMkLst>
        <pc:docMk/>
      </pc:docMkLst>
      <pc:sldChg chg="addSp modSp new mod setBg">
        <pc:chgData name="Karen EatonThomas" userId="2efaeda1-34af-46a7-af56-657065a001e9" providerId="ADAL" clId="{248FAE4A-76DF-468F-97D9-758F58644B39}" dt="2025-03-07T17:56:32.693" v="137" actId="207"/>
        <pc:sldMkLst>
          <pc:docMk/>
          <pc:sldMk cId="1225257233" sldId="289"/>
        </pc:sldMkLst>
        <pc:spChg chg="mod">
          <ac:chgData name="Karen EatonThomas" userId="2efaeda1-34af-46a7-af56-657065a001e9" providerId="ADAL" clId="{248FAE4A-76DF-468F-97D9-758F58644B39}" dt="2025-03-07T17:55:58.871" v="129" actId="14100"/>
          <ac:spMkLst>
            <pc:docMk/>
            <pc:sldMk cId="1225257233" sldId="289"/>
            <ac:spMk id="2" creationId="{73998B42-824A-F0A7-88FA-333BED6BFE15}"/>
          </ac:spMkLst>
        </pc:spChg>
        <pc:spChg chg="mod">
          <ac:chgData name="Karen EatonThomas" userId="2efaeda1-34af-46a7-af56-657065a001e9" providerId="ADAL" clId="{248FAE4A-76DF-468F-97D9-758F58644B39}" dt="2025-03-07T17:56:32.693" v="137" actId="207"/>
          <ac:spMkLst>
            <pc:docMk/>
            <pc:sldMk cId="1225257233" sldId="289"/>
            <ac:spMk id="3" creationId="{E54BF935-250B-BE39-D43E-DAB8FDCB8779}"/>
          </ac:spMkLst>
        </pc:spChg>
        <pc:spChg chg="add">
          <ac:chgData name="Karen EatonThomas" userId="2efaeda1-34af-46a7-af56-657065a001e9" providerId="ADAL" clId="{248FAE4A-76DF-468F-97D9-758F58644B39}" dt="2025-03-07T17:55:45.423" v="127" actId="26606"/>
          <ac:spMkLst>
            <pc:docMk/>
            <pc:sldMk cId="1225257233" sldId="289"/>
            <ac:spMk id="9" creationId="{5E8D3B17-7638-DFD3-18E4-8A6D611749CF}"/>
          </ac:spMkLst>
        </pc:spChg>
        <pc:picChg chg="add mod">
          <ac:chgData name="Karen EatonThomas" userId="2efaeda1-34af-46a7-af56-657065a001e9" providerId="ADAL" clId="{248FAE4A-76DF-468F-97D9-758F58644B39}" dt="2025-03-07T17:55:49.514" v="128" actId="14100"/>
          <ac:picMkLst>
            <pc:docMk/>
            <pc:sldMk cId="1225257233" sldId="289"/>
            <ac:picMk id="5" creationId="{CCCD389B-8E9A-EC8F-E82B-5621E74F5781}"/>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9.xml.rels><?xml version="1.0" encoding="UTF-8" standalone="yes"?>
<Relationships xmlns="http://schemas.openxmlformats.org/package/2006/relationships"><Relationship Id="rId1" Type="http://schemas.openxmlformats.org/officeDocument/2006/relationships/hyperlink" Target="https://link-springer-com.ezproxy.uwtsd.ac.uk/article/10.1007/s12402-015-0175-0"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9.xml.rels><?xml version="1.0" encoding="UTF-8" standalone="yes"?>
<Relationships xmlns="http://schemas.openxmlformats.org/package/2006/relationships"><Relationship Id="rId1" Type="http://schemas.openxmlformats.org/officeDocument/2006/relationships/hyperlink" Target="https://link-springer-com.ezproxy.uwtsd.ac.uk/article/10.1007/s12402-015-0175-0"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03D27A-BB93-4634-AD54-6D8DEF3D82FA}"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793BA044-44EC-4B22-9032-1B9732D824DB}">
      <dgm:prSet/>
      <dgm:spPr/>
      <dgm:t>
        <a:bodyPr/>
        <a:lstStyle/>
        <a:p>
          <a:r>
            <a:rPr lang="en-GB" b="0" i="0" dirty="0"/>
            <a:t>In the most recent edition of the DSM (2013), the APA identified three "presentations" of ADHD. That means the ways the disorder may affect people, and this can change over time.</a:t>
          </a:r>
          <a:endParaRPr lang="en-US" dirty="0"/>
        </a:p>
      </dgm:t>
    </dgm:pt>
    <dgm:pt modelId="{82777387-6700-4B55-AF55-143FA0CB63E3}" type="parTrans" cxnId="{463C6096-6E63-4785-9EB1-BB46F13FBF95}">
      <dgm:prSet/>
      <dgm:spPr/>
      <dgm:t>
        <a:bodyPr/>
        <a:lstStyle/>
        <a:p>
          <a:endParaRPr lang="en-US"/>
        </a:p>
      </dgm:t>
    </dgm:pt>
    <dgm:pt modelId="{DDE15035-1F25-4345-B54A-F7B5D12A32B7}" type="sibTrans" cxnId="{463C6096-6E63-4785-9EB1-BB46F13FBF95}">
      <dgm:prSet phldrT="1" phldr="0"/>
      <dgm:spPr/>
      <dgm:t>
        <a:bodyPr/>
        <a:lstStyle/>
        <a:p>
          <a:r>
            <a:rPr lang="en-US"/>
            <a:t>1</a:t>
          </a:r>
        </a:p>
      </dgm:t>
    </dgm:pt>
    <dgm:pt modelId="{87C551D6-B4B8-494F-AFD1-65C42A3F3F26}">
      <dgm:prSet/>
      <dgm:spPr/>
      <dgm:t>
        <a:bodyPr/>
        <a:lstStyle/>
        <a:p>
          <a:r>
            <a:rPr lang="en-GB"/>
            <a:t>The part of the brain that controls our impulses and social behaviour.  In many children with ADHD this part of the brain has not fully developed.  So that’s a key point – it’s a neurological problem.</a:t>
          </a:r>
          <a:endParaRPr lang="en-US"/>
        </a:p>
      </dgm:t>
    </dgm:pt>
    <dgm:pt modelId="{DB3A4A85-4180-41D8-92D8-08AE9106EE5F}" type="parTrans" cxnId="{2EE5855E-B90A-45E0-8B10-887814DF4B0D}">
      <dgm:prSet/>
      <dgm:spPr/>
      <dgm:t>
        <a:bodyPr/>
        <a:lstStyle/>
        <a:p>
          <a:endParaRPr lang="en-US"/>
        </a:p>
      </dgm:t>
    </dgm:pt>
    <dgm:pt modelId="{1AABCB95-FD79-4B10-93E8-5805051AA151}" type="sibTrans" cxnId="{2EE5855E-B90A-45E0-8B10-887814DF4B0D}">
      <dgm:prSet phldrT="2" phldr="0"/>
      <dgm:spPr/>
      <dgm:t>
        <a:bodyPr/>
        <a:lstStyle/>
        <a:p>
          <a:r>
            <a:rPr lang="en-US"/>
            <a:t>2</a:t>
          </a:r>
        </a:p>
      </dgm:t>
    </dgm:pt>
    <dgm:pt modelId="{3C0B868D-AF28-4D41-AABA-AABC2E182779}">
      <dgm:prSet/>
      <dgm:spPr/>
      <dgm:t>
        <a:bodyPr/>
        <a:lstStyle/>
        <a:p>
          <a:r>
            <a:rPr lang="en-GB"/>
            <a:t>"a persistent pattern of inattention and/or hyperactivity-impulsivity that interferes with functioning or development"</a:t>
          </a:r>
          <a:endParaRPr lang="en-US"/>
        </a:p>
      </dgm:t>
    </dgm:pt>
    <dgm:pt modelId="{A395E62B-B6A7-4D80-950B-1E3504290625}" type="parTrans" cxnId="{3BDA1ACD-E1AA-42B5-A39A-65EE0E2C14C0}">
      <dgm:prSet/>
      <dgm:spPr/>
      <dgm:t>
        <a:bodyPr/>
        <a:lstStyle/>
        <a:p>
          <a:endParaRPr lang="en-US"/>
        </a:p>
      </dgm:t>
    </dgm:pt>
    <dgm:pt modelId="{DB3DE67C-7D84-4D2E-9FB7-6465A212104C}" type="sibTrans" cxnId="{3BDA1ACD-E1AA-42B5-A39A-65EE0E2C14C0}">
      <dgm:prSet phldrT="3" phldr="0"/>
      <dgm:spPr/>
      <dgm:t>
        <a:bodyPr/>
        <a:lstStyle/>
        <a:p>
          <a:r>
            <a:rPr lang="en-US"/>
            <a:t>3</a:t>
          </a:r>
        </a:p>
      </dgm:t>
    </dgm:pt>
    <dgm:pt modelId="{8B51AB65-E77A-4FA2-9A39-A4AB408D4401}" type="pres">
      <dgm:prSet presAssocID="{FE03D27A-BB93-4634-AD54-6D8DEF3D82FA}" presName="linearFlow" presStyleCnt="0">
        <dgm:presLayoutVars>
          <dgm:dir/>
          <dgm:animLvl val="lvl"/>
          <dgm:resizeHandles val="exact"/>
        </dgm:presLayoutVars>
      </dgm:prSet>
      <dgm:spPr/>
    </dgm:pt>
    <dgm:pt modelId="{3E4872D6-725F-4083-8A06-41515DA25431}" type="pres">
      <dgm:prSet presAssocID="{793BA044-44EC-4B22-9032-1B9732D824DB}" presName="compositeNode" presStyleCnt="0"/>
      <dgm:spPr/>
    </dgm:pt>
    <dgm:pt modelId="{21C98B6C-03CC-41B8-A35E-B18CED831B43}" type="pres">
      <dgm:prSet presAssocID="{793BA044-44EC-4B22-9032-1B9732D824DB}" presName="parTx" presStyleLbl="node1" presStyleIdx="0" presStyleCnt="0">
        <dgm:presLayoutVars>
          <dgm:chMax val="0"/>
          <dgm:chPref val="0"/>
          <dgm:bulletEnabled val="1"/>
        </dgm:presLayoutVars>
      </dgm:prSet>
      <dgm:spPr/>
    </dgm:pt>
    <dgm:pt modelId="{27906B8D-966C-4F0F-B892-8DADBC5CDE39}" type="pres">
      <dgm:prSet presAssocID="{793BA044-44EC-4B22-9032-1B9732D824DB}" presName="parSh" presStyleCnt="0"/>
      <dgm:spPr/>
    </dgm:pt>
    <dgm:pt modelId="{5220BBCC-2860-4811-9DC4-870081794A9E}" type="pres">
      <dgm:prSet presAssocID="{793BA044-44EC-4B22-9032-1B9732D824DB}" presName="lineNode" presStyleLbl="alignAccFollowNode1" presStyleIdx="0" presStyleCnt="9"/>
      <dgm:spPr/>
    </dgm:pt>
    <dgm:pt modelId="{20FC078D-B977-4461-A6E8-968D86024B0F}" type="pres">
      <dgm:prSet presAssocID="{793BA044-44EC-4B22-9032-1B9732D824DB}" presName="lineArrowNode" presStyleLbl="alignAccFollowNode1" presStyleIdx="1" presStyleCnt="9"/>
      <dgm:spPr/>
    </dgm:pt>
    <dgm:pt modelId="{BA18E0CE-F033-4241-BAE6-2AA41B20D581}" type="pres">
      <dgm:prSet presAssocID="{DDE15035-1F25-4345-B54A-F7B5D12A32B7}" presName="sibTransNodeCircle" presStyleLbl="alignNode1" presStyleIdx="0" presStyleCnt="3">
        <dgm:presLayoutVars>
          <dgm:chMax val="0"/>
          <dgm:bulletEnabled/>
        </dgm:presLayoutVars>
      </dgm:prSet>
      <dgm:spPr/>
    </dgm:pt>
    <dgm:pt modelId="{CA76FBDE-846F-403C-9D06-74679521A83F}" type="pres">
      <dgm:prSet presAssocID="{DDE15035-1F25-4345-B54A-F7B5D12A32B7}" presName="spacerBetweenCircleAndCallout" presStyleCnt="0">
        <dgm:presLayoutVars/>
      </dgm:prSet>
      <dgm:spPr/>
    </dgm:pt>
    <dgm:pt modelId="{EDA69CD2-CA75-4BD9-B585-D0B64FB27A30}" type="pres">
      <dgm:prSet presAssocID="{793BA044-44EC-4B22-9032-1B9732D824DB}" presName="nodeText" presStyleLbl="alignAccFollowNode1" presStyleIdx="2" presStyleCnt="9">
        <dgm:presLayoutVars>
          <dgm:bulletEnabled val="1"/>
        </dgm:presLayoutVars>
      </dgm:prSet>
      <dgm:spPr/>
    </dgm:pt>
    <dgm:pt modelId="{283B9FEF-AC86-48F4-8939-79FA3122A03D}" type="pres">
      <dgm:prSet presAssocID="{DDE15035-1F25-4345-B54A-F7B5D12A32B7}" presName="sibTransComposite" presStyleCnt="0"/>
      <dgm:spPr/>
    </dgm:pt>
    <dgm:pt modelId="{72912CAE-EE31-4E24-83D6-A34DD26CB0FA}" type="pres">
      <dgm:prSet presAssocID="{87C551D6-B4B8-494F-AFD1-65C42A3F3F26}" presName="compositeNode" presStyleCnt="0"/>
      <dgm:spPr/>
    </dgm:pt>
    <dgm:pt modelId="{01969057-405A-4574-8098-74498DF87C30}" type="pres">
      <dgm:prSet presAssocID="{87C551D6-B4B8-494F-AFD1-65C42A3F3F26}" presName="parTx" presStyleLbl="node1" presStyleIdx="0" presStyleCnt="0">
        <dgm:presLayoutVars>
          <dgm:chMax val="0"/>
          <dgm:chPref val="0"/>
          <dgm:bulletEnabled val="1"/>
        </dgm:presLayoutVars>
      </dgm:prSet>
      <dgm:spPr/>
    </dgm:pt>
    <dgm:pt modelId="{D29C98E9-69CA-48D4-9751-ED2E6C674D57}" type="pres">
      <dgm:prSet presAssocID="{87C551D6-B4B8-494F-AFD1-65C42A3F3F26}" presName="parSh" presStyleCnt="0"/>
      <dgm:spPr/>
    </dgm:pt>
    <dgm:pt modelId="{81E52266-818F-47D2-A98D-CBF42BF9DB03}" type="pres">
      <dgm:prSet presAssocID="{87C551D6-B4B8-494F-AFD1-65C42A3F3F26}" presName="lineNode" presStyleLbl="alignAccFollowNode1" presStyleIdx="3" presStyleCnt="9"/>
      <dgm:spPr/>
    </dgm:pt>
    <dgm:pt modelId="{AFD2E93D-C855-4539-B73B-7A7041C337C0}" type="pres">
      <dgm:prSet presAssocID="{87C551D6-B4B8-494F-AFD1-65C42A3F3F26}" presName="lineArrowNode" presStyleLbl="alignAccFollowNode1" presStyleIdx="4" presStyleCnt="9"/>
      <dgm:spPr/>
    </dgm:pt>
    <dgm:pt modelId="{43027D6B-FC0D-49D2-A2B4-7AD578CF0606}" type="pres">
      <dgm:prSet presAssocID="{1AABCB95-FD79-4B10-93E8-5805051AA151}" presName="sibTransNodeCircle" presStyleLbl="alignNode1" presStyleIdx="1" presStyleCnt="3">
        <dgm:presLayoutVars>
          <dgm:chMax val="0"/>
          <dgm:bulletEnabled/>
        </dgm:presLayoutVars>
      </dgm:prSet>
      <dgm:spPr/>
    </dgm:pt>
    <dgm:pt modelId="{5C0EFD59-C475-49C7-855D-3D953AE3A817}" type="pres">
      <dgm:prSet presAssocID="{1AABCB95-FD79-4B10-93E8-5805051AA151}" presName="spacerBetweenCircleAndCallout" presStyleCnt="0">
        <dgm:presLayoutVars/>
      </dgm:prSet>
      <dgm:spPr/>
    </dgm:pt>
    <dgm:pt modelId="{9AEA0BFF-88FC-4634-A9D0-FD107B6FECFA}" type="pres">
      <dgm:prSet presAssocID="{87C551D6-B4B8-494F-AFD1-65C42A3F3F26}" presName="nodeText" presStyleLbl="alignAccFollowNode1" presStyleIdx="5" presStyleCnt="9">
        <dgm:presLayoutVars>
          <dgm:bulletEnabled val="1"/>
        </dgm:presLayoutVars>
      </dgm:prSet>
      <dgm:spPr/>
    </dgm:pt>
    <dgm:pt modelId="{0A1362AC-9615-48C2-900B-FF47BC4A3430}" type="pres">
      <dgm:prSet presAssocID="{1AABCB95-FD79-4B10-93E8-5805051AA151}" presName="sibTransComposite" presStyleCnt="0"/>
      <dgm:spPr/>
    </dgm:pt>
    <dgm:pt modelId="{B2BD4C10-79FB-4A89-9632-0FFF938D62B2}" type="pres">
      <dgm:prSet presAssocID="{3C0B868D-AF28-4D41-AABA-AABC2E182779}" presName="compositeNode" presStyleCnt="0"/>
      <dgm:spPr/>
    </dgm:pt>
    <dgm:pt modelId="{3E1A63A4-46D7-4CF8-9A28-08C4DFC92289}" type="pres">
      <dgm:prSet presAssocID="{3C0B868D-AF28-4D41-AABA-AABC2E182779}" presName="parTx" presStyleLbl="node1" presStyleIdx="0" presStyleCnt="0">
        <dgm:presLayoutVars>
          <dgm:chMax val="0"/>
          <dgm:chPref val="0"/>
          <dgm:bulletEnabled val="1"/>
        </dgm:presLayoutVars>
      </dgm:prSet>
      <dgm:spPr/>
    </dgm:pt>
    <dgm:pt modelId="{A58AC947-486A-433E-8288-96FE38615366}" type="pres">
      <dgm:prSet presAssocID="{3C0B868D-AF28-4D41-AABA-AABC2E182779}" presName="parSh" presStyleCnt="0"/>
      <dgm:spPr/>
    </dgm:pt>
    <dgm:pt modelId="{EFC1A002-E703-4208-BBBB-1194489B87AA}" type="pres">
      <dgm:prSet presAssocID="{3C0B868D-AF28-4D41-AABA-AABC2E182779}" presName="lineNode" presStyleLbl="alignAccFollowNode1" presStyleIdx="6" presStyleCnt="9"/>
      <dgm:spPr/>
    </dgm:pt>
    <dgm:pt modelId="{D879F612-5C0F-429D-A13C-A1B461239159}" type="pres">
      <dgm:prSet presAssocID="{3C0B868D-AF28-4D41-AABA-AABC2E182779}" presName="lineArrowNode" presStyleLbl="alignAccFollowNode1" presStyleIdx="7" presStyleCnt="9"/>
      <dgm:spPr/>
    </dgm:pt>
    <dgm:pt modelId="{601D2195-2293-4BAB-8494-2B5F25C7B94E}" type="pres">
      <dgm:prSet presAssocID="{DB3DE67C-7D84-4D2E-9FB7-6465A212104C}" presName="sibTransNodeCircle" presStyleLbl="alignNode1" presStyleIdx="2" presStyleCnt="3">
        <dgm:presLayoutVars>
          <dgm:chMax val="0"/>
          <dgm:bulletEnabled/>
        </dgm:presLayoutVars>
      </dgm:prSet>
      <dgm:spPr/>
    </dgm:pt>
    <dgm:pt modelId="{742135C1-0177-484D-A35E-ADAB19334058}" type="pres">
      <dgm:prSet presAssocID="{DB3DE67C-7D84-4D2E-9FB7-6465A212104C}" presName="spacerBetweenCircleAndCallout" presStyleCnt="0">
        <dgm:presLayoutVars/>
      </dgm:prSet>
      <dgm:spPr/>
    </dgm:pt>
    <dgm:pt modelId="{4BCBD14F-A35B-4E55-861B-F1BDB6D36B26}" type="pres">
      <dgm:prSet presAssocID="{3C0B868D-AF28-4D41-AABA-AABC2E182779}" presName="nodeText" presStyleLbl="alignAccFollowNode1" presStyleIdx="8" presStyleCnt="9">
        <dgm:presLayoutVars>
          <dgm:bulletEnabled val="1"/>
        </dgm:presLayoutVars>
      </dgm:prSet>
      <dgm:spPr/>
    </dgm:pt>
  </dgm:ptLst>
  <dgm:cxnLst>
    <dgm:cxn modelId="{A91EF320-D0CC-4D57-ACB1-F59E46B2CC78}" type="presOf" srcId="{DDE15035-1F25-4345-B54A-F7B5D12A32B7}" destId="{BA18E0CE-F033-4241-BAE6-2AA41B20D581}" srcOrd="0" destOrd="0" presId="urn:microsoft.com/office/officeart/2016/7/layout/LinearArrowProcessNumbered"/>
    <dgm:cxn modelId="{1B54B032-CFB2-4DA8-AE86-E9B35479F842}" type="presOf" srcId="{FE03D27A-BB93-4634-AD54-6D8DEF3D82FA}" destId="{8B51AB65-E77A-4FA2-9A39-A4AB408D4401}" srcOrd="0" destOrd="0" presId="urn:microsoft.com/office/officeart/2016/7/layout/LinearArrowProcessNumbered"/>
    <dgm:cxn modelId="{0539923A-8409-4F4B-BE32-444DB45A80CA}" type="presOf" srcId="{DB3DE67C-7D84-4D2E-9FB7-6465A212104C}" destId="{601D2195-2293-4BAB-8494-2B5F25C7B94E}" srcOrd="0" destOrd="0" presId="urn:microsoft.com/office/officeart/2016/7/layout/LinearArrowProcessNumbered"/>
    <dgm:cxn modelId="{2EE5855E-B90A-45E0-8B10-887814DF4B0D}" srcId="{FE03D27A-BB93-4634-AD54-6D8DEF3D82FA}" destId="{87C551D6-B4B8-494F-AFD1-65C42A3F3F26}" srcOrd="1" destOrd="0" parTransId="{DB3A4A85-4180-41D8-92D8-08AE9106EE5F}" sibTransId="{1AABCB95-FD79-4B10-93E8-5805051AA151}"/>
    <dgm:cxn modelId="{463C6096-6E63-4785-9EB1-BB46F13FBF95}" srcId="{FE03D27A-BB93-4634-AD54-6D8DEF3D82FA}" destId="{793BA044-44EC-4B22-9032-1B9732D824DB}" srcOrd="0" destOrd="0" parTransId="{82777387-6700-4B55-AF55-143FA0CB63E3}" sibTransId="{DDE15035-1F25-4345-B54A-F7B5D12A32B7}"/>
    <dgm:cxn modelId="{ED63A5AD-3E07-4D8A-8B47-E472646E8F5D}" type="presOf" srcId="{1AABCB95-FD79-4B10-93E8-5805051AA151}" destId="{43027D6B-FC0D-49D2-A2B4-7AD578CF0606}" srcOrd="0" destOrd="0" presId="urn:microsoft.com/office/officeart/2016/7/layout/LinearArrowProcessNumbered"/>
    <dgm:cxn modelId="{2851CAB1-42C4-4222-8043-88FF1430508F}" type="presOf" srcId="{793BA044-44EC-4B22-9032-1B9732D824DB}" destId="{EDA69CD2-CA75-4BD9-B585-D0B64FB27A30}" srcOrd="0" destOrd="0" presId="urn:microsoft.com/office/officeart/2016/7/layout/LinearArrowProcessNumbered"/>
    <dgm:cxn modelId="{3BDA1ACD-E1AA-42B5-A39A-65EE0E2C14C0}" srcId="{FE03D27A-BB93-4634-AD54-6D8DEF3D82FA}" destId="{3C0B868D-AF28-4D41-AABA-AABC2E182779}" srcOrd="2" destOrd="0" parTransId="{A395E62B-B6A7-4D80-950B-1E3504290625}" sibTransId="{DB3DE67C-7D84-4D2E-9FB7-6465A212104C}"/>
    <dgm:cxn modelId="{2201EADD-485E-447D-895B-E96220E69DA1}" type="presOf" srcId="{87C551D6-B4B8-494F-AFD1-65C42A3F3F26}" destId="{9AEA0BFF-88FC-4634-A9D0-FD107B6FECFA}" srcOrd="0" destOrd="0" presId="urn:microsoft.com/office/officeart/2016/7/layout/LinearArrowProcessNumbered"/>
    <dgm:cxn modelId="{5BECC7F3-432E-4EC6-BD5F-60E130F6621E}" type="presOf" srcId="{3C0B868D-AF28-4D41-AABA-AABC2E182779}" destId="{4BCBD14F-A35B-4E55-861B-F1BDB6D36B26}" srcOrd="0" destOrd="0" presId="urn:microsoft.com/office/officeart/2016/7/layout/LinearArrowProcessNumbered"/>
    <dgm:cxn modelId="{9B0CDDFE-C62A-4B01-B63A-018AB136585C}" type="presParOf" srcId="{8B51AB65-E77A-4FA2-9A39-A4AB408D4401}" destId="{3E4872D6-725F-4083-8A06-41515DA25431}" srcOrd="0" destOrd="0" presId="urn:microsoft.com/office/officeart/2016/7/layout/LinearArrowProcessNumbered"/>
    <dgm:cxn modelId="{9B4377A2-024A-4DF3-9473-8884CE248C7E}" type="presParOf" srcId="{3E4872D6-725F-4083-8A06-41515DA25431}" destId="{21C98B6C-03CC-41B8-A35E-B18CED831B43}" srcOrd="0" destOrd="0" presId="urn:microsoft.com/office/officeart/2016/7/layout/LinearArrowProcessNumbered"/>
    <dgm:cxn modelId="{742E5FD5-B972-4C94-A4E1-073F1B9E8950}" type="presParOf" srcId="{3E4872D6-725F-4083-8A06-41515DA25431}" destId="{27906B8D-966C-4F0F-B892-8DADBC5CDE39}" srcOrd="1" destOrd="0" presId="urn:microsoft.com/office/officeart/2016/7/layout/LinearArrowProcessNumbered"/>
    <dgm:cxn modelId="{7FDE9A23-A1E6-4310-997D-F7242684BA87}" type="presParOf" srcId="{27906B8D-966C-4F0F-B892-8DADBC5CDE39}" destId="{5220BBCC-2860-4811-9DC4-870081794A9E}" srcOrd="0" destOrd="0" presId="urn:microsoft.com/office/officeart/2016/7/layout/LinearArrowProcessNumbered"/>
    <dgm:cxn modelId="{CF040908-C768-4716-9A94-19A1B0EF4237}" type="presParOf" srcId="{27906B8D-966C-4F0F-B892-8DADBC5CDE39}" destId="{20FC078D-B977-4461-A6E8-968D86024B0F}" srcOrd="1" destOrd="0" presId="urn:microsoft.com/office/officeart/2016/7/layout/LinearArrowProcessNumbered"/>
    <dgm:cxn modelId="{DB529FFA-8429-4A63-8E0A-4E998EAEA91F}" type="presParOf" srcId="{27906B8D-966C-4F0F-B892-8DADBC5CDE39}" destId="{BA18E0CE-F033-4241-BAE6-2AA41B20D581}" srcOrd="2" destOrd="0" presId="urn:microsoft.com/office/officeart/2016/7/layout/LinearArrowProcessNumbered"/>
    <dgm:cxn modelId="{A1C28F7E-8BDB-4A65-9DF8-56AB5D643191}" type="presParOf" srcId="{27906B8D-966C-4F0F-B892-8DADBC5CDE39}" destId="{CA76FBDE-846F-403C-9D06-74679521A83F}" srcOrd="3" destOrd="0" presId="urn:microsoft.com/office/officeart/2016/7/layout/LinearArrowProcessNumbered"/>
    <dgm:cxn modelId="{24FBFE09-FDC3-40EB-82A0-988F231EA835}" type="presParOf" srcId="{3E4872D6-725F-4083-8A06-41515DA25431}" destId="{EDA69CD2-CA75-4BD9-B585-D0B64FB27A30}" srcOrd="2" destOrd="0" presId="urn:microsoft.com/office/officeart/2016/7/layout/LinearArrowProcessNumbered"/>
    <dgm:cxn modelId="{CE2D547B-10A3-4E37-9775-E4A7BFBD7BF8}" type="presParOf" srcId="{8B51AB65-E77A-4FA2-9A39-A4AB408D4401}" destId="{283B9FEF-AC86-48F4-8939-79FA3122A03D}" srcOrd="1" destOrd="0" presId="urn:microsoft.com/office/officeart/2016/7/layout/LinearArrowProcessNumbered"/>
    <dgm:cxn modelId="{3A945B3C-1930-46D1-B2DB-DF326001BB29}" type="presParOf" srcId="{8B51AB65-E77A-4FA2-9A39-A4AB408D4401}" destId="{72912CAE-EE31-4E24-83D6-A34DD26CB0FA}" srcOrd="2" destOrd="0" presId="urn:microsoft.com/office/officeart/2016/7/layout/LinearArrowProcessNumbered"/>
    <dgm:cxn modelId="{04841A40-AAD6-40AF-A374-DD84F727E808}" type="presParOf" srcId="{72912CAE-EE31-4E24-83D6-A34DD26CB0FA}" destId="{01969057-405A-4574-8098-74498DF87C30}" srcOrd="0" destOrd="0" presId="urn:microsoft.com/office/officeart/2016/7/layout/LinearArrowProcessNumbered"/>
    <dgm:cxn modelId="{85D1329D-53FE-4A44-9EB6-FF2BA58A28FE}" type="presParOf" srcId="{72912CAE-EE31-4E24-83D6-A34DD26CB0FA}" destId="{D29C98E9-69CA-48D4-9751-ED2E6C674D57}" srcOrd="1" destOrd="0" presId="urn:microsoft.com/office/officeart/2016/7/layout/LinearArrowProcessNumbered"/>
    <dgm:cxn modelId="{02C2C110-A9AC-4067-8B40-EEE966EE9F3B}" type="presParOf" srcId="{D29C98E9-69CA-48D4-9751-ED2E6C674D57}" destId="{81E52266-818F-47D2-A98D-CBF42BF9DB03}" srcOrd="0" destOrd="0" presId="urn:microsoft.com/office/officeart/2016/7/layout/LinearArrowProcessNumbered"/>
    <dgm:cxn modelId="{AA23AF21-EF64-451F-A2EE-D32D656D6860}" type="presParOf" srcId="{D29C98E9-69CA-48D4-9751-ED2E6C674D57}" destId="{AFD2E93D-C855-4539-B73B-7A7041C337C0}" srcOrd="1" destOrd="0" presId="urn:microsoft.com/office/officeart/2016/7/layout/LinearArrowProcessNumbered"/>
    <dgm:cxn modelId="{F06E7D1A-04D7-4EF0-84E2-C157D47F324C}" type="presParOf" srcId="{D29C98E9-69CA-48D4-9751-ED2E6C674D57}" destId="{43027D6B-FC0D-49D2-A2B4-7AD578CF0606}" srcOrd="2" destOrd="0" presId="urn:microsoft.com/office/officeart/2016/7/layout/LinearArrowProcessNumbered"/>
    <dgm:cxn modelId="{4198EC93-F669-44D7-81EE-CF4675BA5751}" type="presParOf" srcId="{D29C98E9-69CA-48D4-9751-ED2E6C674D57}" destId="{5C0EFD59-C475-49C7-855D-3D953AE3A817}" srcOrd="3" destOrd="0" presId="urn:microsoft.com/office/officeart/2016/7/layout/LinearArrowProcessNumbered"/>
    <dgm:cxn modelId="{86E5A821-794D-42DE-A268-54DF24702967}" type="presParOf" srcId="{72912CAE-EE31-4E24-83D6-A34DD26CB0FA}" destId="{9AEA0BFF-88FC-4634-A9D0-FD107B6FECFA}" srcOrd="2" destOrd="0" presId="urn:microsoft.com/office/officeart/2016/7/layout/LinearArrowProcessNumbered"/>
    <dgm:cxn modelId="{B18DD25F-082F-42C1-9B67-F3D4F5306E3F}" type="presParOf" srcId="{8B51AB65-E77A-4FA2-9A39-A4AB408D4401}" destId="{0A1362AC-9615-48C2-900B-FF47BC4A3430}" srcOrd="3" destOrd="0" presId="urn:microsoft.com/office/officeart/2016/7/layout/LinearArrowProcessNumbered"/>
    <dgm:cxn modelId="{A0793624-0C58-40DD-92CE-A4B19E31C986}" type="presParOf" srcId="{8B51AB65-E77A-4FA2-9A39-A4AB408D4401}" destId="{B2BD4C10-79FB-4A89-9632-0FFF938D62B2}" srcOrd="4" destOrd="0" presId="urn:microsoft.com/office/officeart/2016/7/layout/LinearArrowProcessNumbered"/>
    <dgm:cxn modelId="{2B8B438D-1838-496F-A4C8-0D48C647780F}" type="presParOf" srcId="{B2BD4C10-79FB-4A89-9632-0FFF938D62B2}" destId="{3E1A63A4-46D7-4CF8-9A28-08C4DFC92289}" srcOrd="0" destOrd="0" presId="urn:microsoft.com/office/officeart/2016/7/layout/LinearArrowProcessNumbered"/>
    <dgm:cxn modelId="{DB1DCAEC-6FCC-4284-AB20-E1C77EF7CC85}" type="presParOf" srcId="{B2BD4C10-79FB-4A89-9632-0FFF938D62B2}" destId="{A58AC947-486A-433E-8288-96FE38615366}" srcOrd="1" destOrd="0" presId="urn:microsoft.com/office/officeart/2016/7/layout/LinearArrowProcessNumbered"/>
    <dgm:cxn modelId="{969EF016-6B3A-48F3-AA30-49D47F4CB083}" type="presParOf" srcId="{A58AC947-486A-433E-8288-96FE38615366}" destId="{EFC1A002-E703-4208-BBBB-1194489B87AA}" srcOrd="0" destOrd="0" presId="urn:microsoft.com/office/officeart/2016/7/layout/LinearArrowProcessNumbered"/>
    <dgm:cxn modelId="{6B4C1ADB-E72E-4F5E-821A-C07D2B43E72F}" type="presParOf" srcId="{A58AC947-486A-433E-8288-96FE38615366}" destId="{D879F612-5C0F-429D-A13C-A1B461239159}" srcOrd="1" destOrd="0" presId="urn:microsoft.com/office/officeart/2016/7/layout/LinearArrowProcessNumbered"/>
    <dgm:cxn modelId="{7B80D477-D9DC-4836-95DB-F1E6EF1B4219}" type="presParOf" srcId="{A58AC947-486A-433E-8288-96FE38615366}" destId="{601D2195-2293-4BAB-8494-2B5F25C7B94E}" srcOrd="2" destOrd="0" presId="urn:microsoft.com/office/officeart/2016/7/layout/LinearArrowProcessNumbered"/>
    <dgm:cxn modelId="{D1597183-DA0D-44D7-9A8C-2F55BFD7F64E}" type="presParOf" srcId="{A58AC947-486A-433E-8288-96FE38615366}" destId="{742135C1-0177-484D-A35E-ADAB19334058}" srcOrd="3" destOrd="0" presId="urn:microsoft.com/office/officeart/2016/7/layout/LinearArrowProcessNumbered"/>
    <dgm:cxn modelId="{0C982498-C835-4BFD-95B8-57D4CA54D1B1}" type="presParOf" srcId="{B2BD4C10-79FB-4A89-9632-0FFF938D62B2}" destId="{4BCBD14F-A35B-4E55-861B-F1BDB6D36B26}"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458E14-C9E5-467B-925E-ACD07205E1A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6DB51A-33D8-4CA0-9022-9AA4C8896524}">
      <dgm:prSet/>
      <dgm:spPr/>
      <dgm:t>
        <a:bodyPr/>
        <a:lstStyle/>
        <a:p>
          <a:r>
            <a:rPr lang="en-GB" b="0" i="0"/>
            <a:t>Assessment of ADHD in children is initiated the moment the parent or another adult becomes concerned with the child’s behaviour and decide to seek professional help. </a:t>
          </a:r>
          <a:endParaRPr lang="en-US"/>
        </a:p>
      </dgm:t>
    </dgm:pt>
    <dgm:pt modelId="{1526EEE8-88FE-40A7-BE9F-051F8A6D2BF3}" type="parTrans" cxnId="{FEF4A3CF-AE53-4AF3-8F8D-7FEE47D14A68}">
      <dgm:prSet/>
      <dgm:spPr/>
      <dgm:t>
        <a:bodyPr/>
        <a:lstStyle/>
        <a:p>
          <a:endParaRPr lang="en-US"/>
        </a:p>
      </dgm:t>
    </dgm:pt>
    <dgm:pt modelId="{BCB82830-76A4-4496-92A3-595337C56DC7}" type="sibTrans" cxnId="{FEF4A3CF-AE53-4AF3-8F8D-7FEE47D14A68}">
      <dgm:prSet/>
      <dgm:spPr/>
      <dgm:t>
        <a:bodyPr/>
        <a:lstStyle/>
        <a:p>
          <a:endParaRPr lang="en-US"/>
        </a:p>
      </dgm:t>
    </dgm:pt>
    <dgm:pt modelId="{D1356BCD-671B-4EFE-9436-5FC18C6F81C5}">
      <dgm:prSet/>
      <dgm:spPr/>
      <dgm:t>
        <a:bodyPr/>
        <a:lstStyle/>
        <a:p>
          <a:r>
            <a:rPr lang="en-GB" b="0" i="0" dirty="0"/>
            <a:t>There is no specific diagnostic procedure for reliably diagnosing ADHD. An ADHD diagnosis is not reached as a result of a single objective test. </a:t>
          </a:r>
          <a:endParaRPr lang="en-US" dirty="0"/>
        </a:p>
      </dgm:t>
    </dgm:pt>
    <dgm:pt modelId="{761CD241-083B-4EDC-B057-6E38C5D8FCC2}" type="parTrans" cxnId="{5FAC7373-6B08-4458-B2C7-E89A5E6ACE9D}">
      <dgm:prSet/>
      <dgm:spPr/>
      <dgm:t>
        <a:bodyPr/>
        <a:lstStyle/>
        <a:p>
          <a:endParaRPr lang="en-US"/>
        </a:p>
      </dgm:t>
    </dgm:pt>
    <dgm:pt modelId="{2053D801-D6F8-49D0-9978-1127FC2C3AE5}" type="sibTrans" cxnId="{5FAC7373-6B08-4458-B2C7-E89A5E6ACE9D}">
      <dgm:prSet/>
      <dgm:spPr/>
      <dgm:t>
        <a:bodyPr/>
        <a:lstStyle/>
        <a:p>
          <a:endParaRPr lang="en-US"/>
        </a:p>
      </dgm:t>
    </dgm:pt>
    <dgm:pt modelId="{9FF31084-4DA5-4294-85C6-65869E418C9B}">
      <dgm:prSet/>
      <dgm:spPr/>
      <dgm:t>
        <a:bodyPr/>
        <a:lstStyle/>
        <a:p>
          <a:r>
            <a:rPr lang="en-GB" b="0" i="0" dirty="0"/>
            <a:t>Assessment of ADHD is a </a:t>
          </a:r>
          <a:r>
            <a:rPr lang="en-GB" b="1" i="0" dirty="0"/>
            <a:t>multi-dimensional</a:t>
          </a:r>
          <a:r>
            <a:rPr lang="en-GB" b="0" i="0" dirty="0"/>
            <a:t> and complex process that relies on several informants concerning the children’s difficulties and strengths across multiple settings. It requires the use of </a:t>
          </a:r>
          <a:r>
            <a:rPr lang="en-GB" b="1" i="0" dirty="0"/>
            <a:t>multiple diagnostic methods </a:t>
          </a:r>
          <a:r>
            <a:rPr lang="en-GB" b="0" i="0" dirty="0"/>
            <a:t>that include interviews with parents/caregivers, the child, and teachers; rating scales, psychometric tests, educational assessment, and behavioural observations; and functional behavioural analysis (FBA). </a:t>
          </a:r>
          <a:endParaRPr lang="en-US" dirty="0"/>
        </a:p>
      </dgm:t>
    </dgm:pt>
    <dgm:pt modelId="{37F0165E-5AAF-4BB5-8461-98B1BB673B5A}" type="parTrans" cxnId="{A35905BA-A3AB-4CC9-8795-8727576E791D}">
      <dgm:prSet/>
      <dgm:spPr/>
      <dgm:t>
        <a:bodyPr/>
        <a:lstStyle/>
        <a:p>
          <a:endParaRPr lang="en-US"/>
        </a:p>
      </dgm:t>
    </dgm:pt>
    <dgm:pt modelId="{D2B0B597-C66C-42E3-A084-F90B1E90EA75}" type="sibTrans" cxnId="{A35905BA-A3AB-4CC9-8795-8727576E791D}">
      <dgm:prSet/>
      <dgm:spPr/>
      <dgm:t>
        <a:bodyPr/>
        <a:lstStyle/>
        <a:p>
          <a:endParaRPr lang="en-US"/>
        </a:p>
      </dgm:t>
    </dgm:pt>
    <dgm:pt modelId="{E2E94B9C-2584-426F-8D96-0ADBF50E292E}">
      <dgm:prSet/>
      <dgm:spPr/>
      <dgm:t>
        <a:bodyPr/>
        <a:lstStyle/>
        <a:p>
          <a:r>
            <a:rPr lang="en-GB" b="0" i="0" dirty="0"/>
            <a:t>A thorough assessment of the individual and contextual factors is needed. A major goal of the assessment is also to determine whether ADHD is comorbid with other disorders to evaluate the effect that comorbidity may have on prognosis and treatment planning. Initial findings regarding the child’s difficulties usually guide the nature and depth of subsequent assessment. </a:t>
          </a:r>
          <a:endParaRPr lang="en-US" dirty="0"/>
        </a:p>
      </dgm:t>
    </dgm:pt>
    <dgm:pt modelId="{96504999-066C-4C15-A75D-92A44D2E141E}" type="parTrans" cxnId="{9A0972A1-650D-41FC-90F1-F14ED08F0CA3}">
      <dgm:prSet/>
      <dgm:spPr/>
      <dgm:t>
        <a:bodyPr/>
        <a:lstStyle/>
        <a:p>
          <a:endParaRPr lang="en-US"/>
        </a:p>
      </dgm:t>
    </dgm:pt>
    <dgm:pt modelId="{2B20A383-3083-49F7-AE0B-6638DE8E6347}" type="sibTrans" cxnId="{9A0972A1-650D-41FC-90F1-F14ED08F0CA3}">
      <dgm:prSet/>
      <dgm:spPr/>
      <dgm:t>
        <a:bodyPr/>
        <a:lstStyle/>
        <a:p>
          <a:endParaRPr lang="en-US"/>
        </a:p>
      </dgm:t>
    </dgm:pt>
    <dgm:pt modelId="{024B99E5-0572-48E5-892A-7592B73A861C}" type="pres">
      <dgm:prSet presAssocID="{03458E14-C9E5-467B-925E-ACD07205E1AA}" presName="root" presStyleCnt="0">
        <dgm:presLayoutVars>
          <dgm:dir/>
          <dgm:resizeHandles val="exact"/>
        </dgm:presLayoutVars>
      </dgm:prSet>
      <dgm:spPr/>
    </dgm:pt>
    <dgm:pt modelId="{7E6E6CD7-ED86-4D74-A174-E9CA984CA8BA}" type="pres">
      <dgm:prSet presAssocID="{016DB51A-33D8-4CA0-9022-9AA4C8896524}" presName="compNode" presStyleCnt="0"/>
      <dgm:spPr/>
    </dgm:pt>
    <dgm:pt modelId="{47FBD9C9-B235-4292-BF83-408A33372784}" type="pres">
      <dgm:prSet presAssocID="{016DB51A-33D8-4CA0-9022-9AA4C8896524}" presName="bgRect" presStyleLbl="bgShp" presStyleIdx="0" presStyleCnt="4"/>
      <dgm:spPr>
        <a:ln>
          <a:solidFill>
            <a:schemeClr val="accent1">
              <a:lumMod val="75000"/>
            </a:schemeClr>
          </a:solidFill>
        </a:ln>
      </dgm:spPr>
    </dgm:pt>
    <dgm:pt modelId="{090F80F3-6A34-4945-B311-2BE58AB50E16}" type="pres">
      <dgm:prSet presAssocID="{016DB51A-33D8-4CA0-9022-9AA4C88965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1E3E4EC3-A123-412B-A842-3867F1F07699}" type="pres">
      <dgm:prSet presAssocID="{016DB51A-33D8-4CA0-9022-9AA4C8896524}" presName="spaceRect" presStyleCnt="0"/>
      <dgm:spPr/>
    </dgm:pt>
    <dgm:pt modelId="{3F6963FA-0B71-452A-B107-59BE4CB5DB06}" type="pres">
      <dgm:prSet presAssocID="{016DB51A-33D8-4CA0-9022-9AA4C8896524}" presName="parTx" presStyleLbl="revTx" presStyleIdx="0" presStyleCnt="4">
        <dgm:presLayoutVars>
          <dgm:chMax val="0"/>
          <dgm:chPref val="0"/>
        </dgm:presLayoutVars>
      </dgm:prSet>
      <dgm:spPr/>
    </dgm:pt>
    <dgm:pt modelId="{CBC78C17-FFD7-4275-93AC-71FC02DA8CB3}" type="pres">
      <dgm:prSet presAssocID="{BCB82830-76A4-4496-92A3-595337C56DC7}" presName="sibTrans" presStyleCnt="0"/>
      <dgm:spPr/>
    </dgm:pt>
    <dgm:pt modelId="{CBE61C84-017C-4C42-993B-B8DD11AB4A48}" type="pres">
      <dgm:prSet presAssocID="{D1356BCD-671B-4EFE-9436-5FC18C6F81C5}" presName="compNode" presStyleCnt="0"/>
      <dgm:spPr/>
    </dgm:pt>
    <dgm:pt modelId="{9C52A6E6-6EBE-4A0B-A41B-C3106719F60F}" type="pres">
      <dgm:prSet presAssocID="{D1356BCD-671B-4EFE-9436-5FC18C6F81C5}" presName="bgRect" presStyleLbl="bgShp" presStyleIdx="1" presStyleCnt="4"/>
      <dgm:spPr>
        <a:ln>
          <a:solidFill>
            <a:schemeClr val="accent1">
              <a:lumMod val="75000"/>
            </a:schemeClr>
          </a:solidFill>
        </a:ln>
      </dgm:spPr>
    </dgm:pt>
    <dgm:pt modelId="{087986F9-405B-4295-9052-5E44F2E361E2}" type="pres">
      <dgm:prSet presAssocID="{D1356BCD-671B-4EFE-9436-5FC18C6F81C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7B80DCA-7CE0-424A-AFAD-E95534F71660}" type="pres">
      <dgm:prSet presAssocID="{D1356BCD-671B-4EFE-9436-5FC18C6F81C5}" presName="spaceRect" presStyleCnt="0"/>
      <dgm:spPr/>
    </dgm:pt>
    <dgm:pt modelId="{540187AB-9B14-43EA-91EC-7C3959E82A69}" type="pres">
      <dgm:prSet presAssocID="{D1356BCD-671B-4EFE-9436-5FC18C6F81C5}" presName="parTx" presStyleLbl="revTx" presStyleIdx="1" presStyleCnt="4">
        <dgm:presLayoutVars>
          <dgm:chMax val="0"/>
          <dgm:chPref val="0"/>
        </dgm:presLayoutVars>
      </dgm:prSet>
      <dgm:spPr/>
    </dgm:pt>
    <dgm:pt modelId="{DFC47822-E04A-4CE5-BA46-D881D99DE978}" type="pres">
      <dgm:prSet presAssocID="{2053D801-D6F8-49D0-9978-1127FC2C3AE5}" presName="sibTrans" presStyleCnt="0"/>
      <dgm:spPr/>
    </dgm:pt>
    <dgm:pt modelId="{C7C42913-D03B-436C-82F4-F239FD8D9004}" type="pres">
      <dgm:prSet presAssocID="{9FF31084-4DA5-4294-85C6-65869E418C9B}" presName="compNode" presStyleCnt="0"/>
      <dgm:spPr/>
    </dgm:pt>
    <dgm:pt modelId="{3597E056-C050-4996-8EF1-7B86DB482AF8}" type="pres">
      <dgm:prSet presAssocID="{9FF31084-4DA5-4294-85C6-65869E418C9B}" presName="bgRect" presStyleLbl="bgShp" presStyleIdx="2" presStyleCnt="4"/>
      <dgm:spPr>
        <a:ln>
          <a:solidFill>
            <a:schemeClr val="accent1">
              <a:lumMod val="75000"/>
            </a:schemeClr>
          </a:solidFill>
        </a:ln>
      </dgm:spPr>
    </dgm:pt>
    <dgm:pt modelId="{71D0D5F7-C1BB-4760-832D-FDADFF787CB4}" type="pres">
      <dgm:prSet presAssocID="{9FF31084-4DA5-4294-85C6-65869E418C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25C885F-0843-4713-A27D-821CC41B2073}" type="pres">
      <dgm:prSet presAssocID="{9FF31084-4DA5-4294-85C6-65869E418C9B}" presName="spaceRect" presStyleCnt="0"/>
      <dgm:spPr/>
    </dgm:pt>
    <dgm:pt modelId="{8AA41B62-BC5A-425A-A58D-8C33801829DC}" type="pres">
      <dgm:prSet presAssocID="{9FF31084-4DA5-4294-85C6-65869E418C9B}" presName="parTx" presStyleLbl="revTx" presStyleIdx="2" presStyleCnt="4">
        <dgm:presLayoutVars>
          <dgm:chMax val="0"/>
          <dgm:chPref val="0"/>
        </dgm:presLayoutVars>
      </dgm:prSet>
      <dgm:spPr/>
    </dgm:pt>
    <dgm:pt modelId="{13A13644-9782-4067-A34C-DE6ECDE24BAE}" type="pres">
      <dgm:prSet presAssocID="{D2B0B597-C66C-42E3-A084-F90B1E90EA75}" presName="sibTrans" presStyleCnt="0"/>
      <dgm:spPr/>
    </dgm:pt>
    <dgm:pt modelId="{F9033B43-27E3-4007-B44A-D3FC854414CD}" type="pres">
      <dgm:prSet presAssocID="{E2E94B9C-2584-426F-8D96-0ADBF50E292E}" presName="compNode" presStyleCnt="0"/>
      <dgm:spPr/>
    </dgm:pt>
    <dgm:pt modelId="{B47D8752-385B-4DE8-90D3-C459FB791618}" type="pres">
      <dgm:prSet presAssocID="{E2E94B9C-2584-426F-8D96-0ADBF50E292E}" presName="bgRect" presStyleLbl="bgShp" presStyleIdx="3" presStyleCnt="4"/>
      <dgm:spPr>
        <a:ln>
          <a:solidFill>
            <a:schemeClr val="accent1">
              <a:lumMod val="75000"/>
            </a:schemeClr>
          </a:solidFill>
        </a:ln>
      </dgm:spPr>
    </dgm:pt>
    <dgm:pt modelId="{B77F6472-EFCE-43E7-9F7F-5734707B2C8A}" type="pres">
      <dgm:prSet presAssocID="{E2E94B9C-2584-426F-8D96-0ADBF50E29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FA19E791-FC70-4ADA-9937-E92A949DA84E}" type="pres">
      <dgm:prSet presAssocID="{E2E94B9C-2584-426F-8D96-0ADBF50E292E}" presName="spaceRect" presStyleCnt="0"/>
      <dgm:spPr/>
    </dgm:pt>
    <dgm:pt modelId="{4C0CE4B7-861B-4AC6-A758-43029702E3BA}" type="pres">
      <dgm:prSet presAssocID="{E2E94B9C-2584-426F-8D96-0ADBF50E292E}" presName="parTx" presStyleLbl="revTx" presStyleIdx="3" presStyleCnt="4">
        <dgm:presLayoutVars>
          <dgm:chMax val="0"/>
          <dgm:chPref val="0"/>
        </dgm:presLayoutVars>
      </dgm:prSet>
      <dgm:spPr/>
    </dgm:pt>
  </dgm:ptLst>
  <dgm:cxnLst>
    <dgm:cxn modelId="{6CE8CE3D-3C1B-4EFB-884E-DB00E870A71F}" type="presOf" srcId="{9FF31084-4DA5-4294-85C6-65869E418C9B}" destId="{8AA41B62-BC5A-425A-A58D-8C33801829DC}" srcOrd="0" destOrd="0" presId="urn:microsoft.com/office/officeart/2018/2/layout/IconVerticalSolidList"/>
    <dgm:cxn modelId="{5FAC7373-6B08-4458-B2C7-E89A5E6ACE9D}" srcId="{03458E14-C9E5-467B-925E-ACD07205E1AA}" destId="{D1356BCD-671B-4EFE-9436-5FC18C6F81C5}" srcOrd="1" destOrd="0" parTransId="{761CD241-083B-4EDC-B057-6E38C5D8FCC2}" sibTransId="{2053D801-D6F8-49D0-9978-1127FC2C3AE5}"/>
    <dgm:cxn modelId="{AAC35B88-5A6C-4EAF-A712-D56F6FF442BD}" type="presOf" srcId="{016DB51A-33D8-4CA0-9022-9AA4C8896524}" destId="{3F6963FA-0B71-452A-B107-59BE4CB5DB06}" srcOrd="0" destOrd="0" presId="urn:microsoft.com/office/officeart/2018/2/layout/IconVerticalSolidList"/>
    <dgm:cxn modelId="{9A0972A1-650D-41FC-90F1-F14ED08F0CA3}" srcId="{03458E14-C9E5-467B-925E-ACD07205E1AA}" destId="{E2E94B9C-2584-426F-8D96-0ADBF50E292E}" srcOrd="3" destOrd="0" parTransId="{96504999-066C-4C15-A75D-92A44D2E141E}" sibTransId="{2B20A383-3083-49F7-AE0B-6638DE8E6347}"/>
    <dgm:cxn modelId="{D28ED3AB-8A9E-4F98-912F-3A37B850E217}" type="presOf" srcId="{D1356BCD-671B-4EFE-9436-5FC18C6F81C5}" destId="{540187AB-9B14-43EA-91EC-7C3959E82A69}" srcOrd="0" destOrd="0" presId="urn:microsoft.com/office/officeart/2018/2/layout/IconVerticalSolidList"/>
    <dgm:cxn modelId="{A35905BA-A3AB-4CC9-8795-8727576E791D}" srcId="{03458E14-C9E5-467B-925E-ACD07205E1AA}" destId="{9FF31084-4DA5-4294-85C6-65869E418C9B}" srcOrd="2" destOrd="0" parTransId="{37F0165E-5AAF-4BB5-8461-98B1BB673B5A}" sibTransId="{D2B0B597-C66C-42E3-A084-F90B1E90EA75}"/>
    <dgm:cxn modelId="{F89B07BF-C4AA-449C-81AB-22034C9B8E38}" type="presOf" srcId="{E2E94B9C-2584-426F-8D96-0ADBF50E292E}" destId="{4C0CE4B7-861B-4AC6-A758-43029702E3BA}" srcOrd="0" destOrd="0" presId="urn:microsoft.com/office/officeart/2018/2/layout/IconVerticalSolidList"/>
    <dgm:cxn modelId="{FEF4A3CF-AE53-4AF3-8F8D-7FEE47D14A68}" srcId="{03458E14-C9E5-467B-925E-ACD07205E1AA}" destId="{016DB51A-33D8-4CA0-9022-9AA4C8896524}" srcOrd="0" destOrd="0" parTransId="{1526EEE8-88FE-40A7-BE9F-051F8A6D2BF3}" sibTransId="{BCB82830-76A4-4496-92A3-595337C56DC7}"/>
    <dgm:cxn modelId="{D5051FD8-D111-45CD-9981-31F96FEF19C8}" type="presOf" srcId="{03458E14-C9E5-467B-925E-ACD07205E1AA}" destId="{024B99E5-0572-48E5-892A-7592B73A861C}" srcOrd="0" destOrd="0" presId="urn:microsoft.com/office/officeart/2018/2/layout/IconVerticalSolidList"/>
    <dgm:cxn modelId="{E985593F-C19F-4EAA-B228-1B7E774505D9}" type="presParOf" srcId="{024B99E5-0572-48E5-892A-7592B73A861C}" destId="{7E6E6CD7-ED86-4D74-A174-E9CA984CA8BA}" srcOrd="0" destOrd="0" presId="urn:microsoft.com/office/officeart/2018/2/layout/IconVerticalSolidList"/>
    <dgm:cxn modelId="{C0903862-0A33-474B-9C4F-3781C2B30429}" type="presParOf" srcId="{7E6E6CD7-ED86-4D74-A174-E9CA984CA8BA}" destId="{47FBD9C9-B235-4292-BF83-408A33372784}" srcOrd="0" destOrd="0" presId="urn:microsoft.com/office/officeart/2018/2/layout/IconVerticalSolidList"/>
    <dgm:cxn modelId="{67324E4F-380F-4C9F-9AD1-37FE28EA429D}" type="presParOf" srcId="{7E6E6CD7-ED86-4D74-A174-E9CA984CA8BA}" destId="{090F80F3-6A34-4945-B311-2BE58AB50E16}" srcOrd="1" destOrd="0" presId="urn:microsoft.com/office/officeart/2018/2/layout/IconVerticalSolidList"/>
    <dgm:cxn modelId="{F64A42E2-CFD3-45DD-805D-E5B41C26BD53}" type="presParOf" srcId="{7E6E6CD7-ED86-4D74-A174-E9CA984CA8BA}" destId="{1E3E4EC3-A123-412B-A842-3867F1F07699}" srcOrd="2" destOrd="0" presId="urn:microsoft.com/office/officeart/2018/2/layout/IconVerticalSolidList"/>
    <dgm:cxn modelId="{4C84428B-177A-4714-90C6-98442EF6DD4B}" type="presParOf" srcId="{7E6E6CD7-ED86-4D74-A174-E9CA984CA8BA}" destId="{3F6963FA-0B71-452A-B107-59BE4CB5DB06}" srcOrd="3" destOrd="0" presId="urn:microsoft.com/office/officeart/2018/2/layout/IconVerticalSolidList"/>
    <dgm:cxn modelId="{ECB41EDA-BC11-4322-8B6D-E2838B18A3CE}" type="presParOf" srcId="{024B99E5-0572-48E5-892A-7592B73A861C}" destId="{CBC78C17-FFD7-4275-93AC-71FC02DA8CB3}" srcOrd="1" destOrd="0" presId="urn:microsoft.com/office/officeart/2018/2/layout/IconVerticalSolidList"/>
    <dgm:cxn modelId="{6BF932AD-8EA5-4A83-BCE8-F58A225B3D06}" type="presParOf" srcId="{024B99E5-0572-48E5-892A-7592B73A861C}" destId="{CBE61C84-017C-4C42-993B-B8DD11AB4A48}" srcOrd="2" destOrd="0" presId="urn:microsoft.com/office/officeart/2018/2/layout/IconVerticalSolidList"/>
    <dgm:cxn modelId="{F607E021-87F9-40A9-951F-1B42A6556DAC}" type="presParOf" srcId="{CBE61C84-017C-4C42-993B-B8DD11AB4A48}" destId="{9C52A6E6-6EBE-4A0B-A41B-C3106719F60F}" srcOrd="0" destOrd="0" presId="urn:microsoft.com/office/officeart/2018/2/layout/IconVerticalSolidList"/>
    <dgm:cxn modelId="{BA4E7D1E-C8F1-430C-BEAD-52BE4D9F8762}" type="presParOf" srcId="{CBE61C84-017C-4C42-993B-B8DD11AB4A48}" destId="{087986F9-405B-4295-9052-5E44F2E361E2}" srcOrd="1" destOrd="0" presId="urn:microsoft.com/office/officeart/2018/2/layout/IconVerticalSolidList"/>
    <dgm:cxn modelId="{ED3EC84F-3815-47AB-BC91-A6486A847D56}" type="presParOf" srcId="{CBE61C84-017C-4C42-993B-B8DD11AB4A48}" destId="{D7B80DCA-7CE0-424A-AFAD-E95534F71660}" srcOrd="2" destOrd="0" presId="urn:microsoft.com/office/officeart/2018/2/layout/IconVerticalSolidList"/>
    <dgm:cxn modelId="{AB3916D3-0665-44BD-BDD2-86C446E19C7D}" type="presParOf" srcId="{CBE61C84-017C-4C42-993B-B8DD11AB4A48}" destId="{540187AB-9B14-43EA-91EC-7C3959E82A69}" srcOrd="3" destOrd="0" presId="urn:microsoft.com/office/officeart/2018/2/layout/IconVerticalSolidList"/>
    <dgm:cxn modelId="{EB414E5B-1B1B-48E9-94C9-9FB18CE4E010}" type="presParOf" srcId="{024B99E5-0572-48E5-892A-7592B73A861C}" destId="{DFC47822-E04A-4CE5-BA46-D881D99DE978}" srcOrd="3" destOrd="0" presId="urn:microsoft.com/office/officeart/2018/2/layout/IconVerticalSolidList"/>
    <dgm:cxn modelId="{A07CAA83-2351-4114-BE07-44F4936AEE5D}" type="presParOf" srcId="{024B99E5-0572-48E5-892A-7592B73A861C}" destId="{C7C42913-D03B-436C-82F4-F239FD8D9004}" srcOrd="4" destOrd="0" presId="urn:microsoft.com/office/officeart/2018/2/layout/IconVerticalSolidList"/>
    <dgm:cxn modelId="{ED82171A-F3DE-430C-9821-41A1E71B4CDB}" type="presParOf" srcId="{C7C42913-D03B-436C-82F4-F239FD8D9004}" destId="{3597E056-C050-4996-8EF1-7B86DB482AF8}" srcOrd="0" destOrd="0" presId="urn:microsoft.com/office/officeart/2018/2/layout/IconVerticalSolidList"/>
    <dgm:cxn modelId="{2E586EBC-A929-4659-8728-C7D688FEE406}" type="presParOf" srcId="{C7C42913-D03B-436C-82F4-F239FD8D9004}" destId="{71D0D5F7-C1BB-4760-832D-FDADFF787CB4}" srcOrd="1" destOrd="0" presId="urn:microsoft.com/office/officeart/2018/2/layout/IconVerticalSolidList"/>
    <dgm:cxn modelId="{FFC12078-586D-4D81-BE47-7B3CC29CFA20}" type="presParOf" srcId="{C7C42913-D03B-436C-82F4-F239FD8D9004}" destId="{125C885F-0843-4713-A27D-821CC41B2073}" srcOrd="2" destOrd="0" presId="urn:microsoft.com/office/officeart/2018/2/layout/IconVerticalSolidList"/>
    <dgm:cxn modelId="{E6661261-7488-49D4-B6B3-3568E60E2153}" type="presParOf" srcId="{C7C42913-D03B-436C-82F4-F239FD8D9004}" destId="{8AA41B62-BC5A-425A-A58D-8C33801829DC}" srcOrd="3" destOrd="0" presId="urn:microsoft.com/office/officeart/2018/2/layout/IconVerticalSolidList"/>
    <dgm:cxn modelId="{0760F9F9-BF66-4ACD-9F0C-C8D1CD093E3C}" type="presParOf" srcId="{024B99E5-0572-48E5-892A-7592B73A861C}" destId="{13A13644-9782-4067-A34C-DE6ECDE24BAE}" srcOrd="5" destOrd="0" presId="urn:microsoft.com/office/officeart/2018/2/layout/IconVerticalSolidList"/>
    <dgm:cxn modelId="{8D60A5DA-5E09-4508-96AD-13762D9F7B1E}" type="presParOf" srcId="{024B99E5-0572-48E5-892A-7592B73A861C}" destId="{F9033B43-27E3-4007-B44A-D3FC854414CD}" srcOrd="6" destOrd="0" presId="urn:microsoft.com/office/officeart/2018/2/layout/IconVerticalSolidList"/>
    <dgm:cxn modelId="{B152A08D-3FD4-45F1-9411-9B977BC501D1}" type="presParOf" srcId="{F9033B43-27E3-4007-B44A-D3FC854414CD}" destId="{B47D8752-385B-4DE8-90D3-C459FB791618}" srcOrd="0" destOrd="0" presId="urn:microsoft.com/office/officeart/2018/2/layout/IconVerticalSolidList"/>
    <dgm:cxn modelId="{7F88CEA3-59BE-42EA-A4DF-C8358C37AE8A}" type="presParOf" srcId="{F9033B43-27E3-4007-B44A-D3FC854414CD}" destId="{B77F6472-EFCE-43E7-9F7F-5734707B2C8A}" srcOrd="1" destOrd="0" presId="urn:microsoft.com/office/officeart/2018/2/layout/IconVerticalSolidList"/>
    <dgm:cxn modelId="{C1DD722B-73A6-45B2-B973-68E70EDAE7A4}" type="presParOf" srcId="{F9033B43-27E3-4007-B44A-D3FC854414CD}" destId="{FA19E791-FC70-4ADA-9937-E92A949DA84E}" srcOrd="2" destOrd="0" presId="urn:microsoft.com/office/officeart/2018/2/layout/IconVerticalSolidList"/>
    <dgm:cxn modelId="{41A0DA67-F0DB-4DDA-AE53-D428BDE392FF}" type="presParOf" srcId="{F9033B43-27E3-4007-B44A-D3FC854414CD}" destId="{4C0CE4B7-861B-4AC6-A758-43029702E3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72EA48-91A0-432E-B104-5E5F954A22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E30C76A-F5CA-40CD-B0E3-DB52624DCD8F}">
      <dgm:prSet/>
      <dgm:spPr/>
      <dgm:t>
        <a:bodyPr/>
        <a:lstStyle/>
        <a:p>
          <a:r>
            <a:rPr lang="en-GB"/>
            <a:t>A large percentage will have a comorbid learning disorder, another mental health disorder, or a neuro-developmental disorder. </a:t>
          </a:r>
          <a:endParaRPr lang="en-US"/>
        </a:p>
      </dgm:t>
    </dgm:pt>
    <dgm:pt modelId="{5A8598F0-67FE-4CF7-8A43-9792B5DAFAC9}" type="parTrans" cxnId="{07F7C6B6-F917-4EC8-A65F-E5C701706D10}">
      <dgm:prSet/>
      <dgm:spPr/>
      <dgm:t>
        <a:bodyPr/>
        <a:lstStyle/>
        <a:p>
          <a:endParaRPr lang="en-US"/>
        </a:p>
      </dgm:t>
    </dgm:pt>
    <dgm:pt modelId="{6FB91083-8632-4496-8115-7170166DD987}" type="sibTrans" cxnId="{07F7C6B6-F917-4EC8-A65F-E5C701706D10}">
      <dgm:prSet/>
      <dgm:spPr/>
      <dgm:t>
        <a:bodyPr/>
        <a:lstStyle/>
        <a:p>
          <a:endParaRPr lang="en-US"/>
        </a:p>
      </dgm:t>
    </dgm:pt>
    <dgm:pt modelId="{E937BAC7-FC2E-4240-92E6-14A961AF97B8}">
      <dgm:prSet/>
      <dgm:spPr/>
      <dgm:t>
        <a:bodyPr/>
        <a:lstStyle/>
        <a:p>
          <a:r>
            <a:rPr lang="en-GB"/>
            <a:t>Estimates suggest that oppositional defiant disorder is concomitant with ADHD in 25–75% of the cases, conduct disorder about one third of cases, and 6–30% of ADHD children have major depression. </a:t>
          </a:r>
          <a:endParaRPr lang="en-US"/>
        </a:p>
      </dgm:t>
    </dgm:pt>
    <dgm:pt modelId="{166B5D3E-E80D-4D4B-BA78-1A03B6AF05D6}" type="parTrans" cxnId="{58B9D5B0-A176-4127-B0D7-3A67A7370C02}">
      <dgm:prSet/>
      <dgm:spPr/>
      <dgm:t>
        <a:bodyPr/>
        <a:lstStyle/>
        <a:p>
          <a:endParaRPr lang="en-US"/>
        </a:p>
      </dgm:t>
    </dgm:pt>
    <dgm:pt modelId="{117AEABC-BD32-4C8F-878C-8AACEE1E873D}" type="sibTrans" cxnId="{58B9D5B0-A176-4127-B0D7-3A67A7370C02}">
      <dgm:prSet/>
      <dgm:spPr/>
      <dgm:t>
        <a:bodyPr/>
        <a:lstStyle/>
        <a:p>
          <a:endParaRPr lang="en-US"/>
        </a:p>
      </dgm:t>
    </dgm:pt>
    <dgm:pt modelId="{7E3AFCF6-39A9-461B-B6CE-FFDC7DDF80AE}">
      <dgm:prSet/>
      <dgm:spPr/>
      <dgm:t>
        <a:bodyPr/>
        <a:lstStyle/>
        <a:p>
          <a:r>
            <a:rPr lang="en-GB"/>
            <a:t>Additionally, 87% of disruptive mood dysregulation disorder children had ADHD concomitantly; the prevalence of PTSD in children with ADHD is 5.2%; chronic tics disorder with ADHD is 55% and 85% of children with autistic spectrum disorder show a clinical picture of ADHD.</a:t>
          </a:r>
          <a:endParaRPr lang="en-US"/>
        </a:p>
      </dgm:t>
    </dgm:pt>
    <dgm:pt modelId="{48A29760-F638-40BF-9CB4-5A8D647F3CE5}" type="parTrans" cxnId="{E1641A39-71C6-4D3D-8333-2C12286B91F7}">
      <dgm:prSet/>
      <dgm:spPr/>
      <dgm:t>
        <a:bodyPr/>
        <a:lstStyle/>
        <a:p>
          <a:endParaRPr lang="en-US"/>
        </a:p>
      </dgm:t>
    </dgm:pt>
    <dgm:pt modelId="{0D9C5BAC-A9FF-4732-92BE-D663E688DFA2}" type="sibTrans" cxnId="{E1641A39-71C6-4D3D-8333-2C12286B91F7}">
      <dgm:prSet/>
      <dgm:spPr/>
      <dgm:t>
        <a:bodyPr/>
        <a:lstStyle/>
        <a:p>
          <a:endParaRPr lang="en-US"/>
        </a:p>
      </dgm:t>
    </dgm:pt>
    <dgm:pt modelId="{D76E683D-FA4F-4334-B582-048ECF0AA99F}" type="pres">
      <dgm:prSet presAssocID="{3772EA48-91A0-432E-B104-5E5F954A226F}" presName="vert0" presStyleCnt="0">
        <dgm:presLayoutVars>
          <dgm:dir/>
          <dgm:animOne val="branch"/>
          <dgm:animLvl val="lvl"/>
        </dgm:presLayoutVars>
      </dgm:prSet>
      <dgm:spPr/>
    </dgm:pt>
    <dgm:pt modelId="{FE937ED5-BAEA-4F7A-BE8F-6F95FE289253}" type="pres">
      <dgm:prSet presAssocID="{4E30C76A-F5CA-40CD-B0E3-DB52624DCD8F}" presName="thickLine" presStyleLbl="alignNode1" presStyleIdx="0" presStyleCnt="3"/>
      <dgm:spPr/>
    </dgm:pt>
    <dgm:pt modelId="{89D0234C-915D-4846-A2FA-CC744C93184D}" type="pres">
      <dgm:prSet presAssocID="{4E30C76A-F5CA-40CD-B0E3-DB52624DCD8F}" presName="horz1" presStyleCnt="0"/>
      <dgm:spPr/>
    </dgm:pt>
    <dgm:pt modelId="{3A80C7A4-2060-4744-968C-21D674BE83B1}" type="pres">
      <dgm:prSet presAssocID="{4E30C76A-F5CA-40CD-B0E3-DB52624DCD8F}" presName="tx1" presStyleLbl="revTx" presStyleIdx="0" presStyleCnt="3"/>
      <dgm:spPr/>
    </dgm:pt>
    <dgm:pt modelId="{3B3B2AAE-03EE-4A88-8FB3-99CA7AE01E1C}" type="pres">
      <dgm:prSet presAssocID="{4E30C76A-F5CA-40CD-B0E3-DB52624DCD8F}" presName="vert1" presStyleCnt="0"/>
      <dgm:spPr/>
    </dgm:pt>
    <dgm:pt modelId="{3EF1C8E0-29F6-479B-9532-AACF7B9033B4}" type="pres">
      <dgm:prSet presAssocID="{E937BAC7-FC2E-4240-92E6-14A961AF97B8}" presName="thickLine" presStyleLbl="alignNode1" presStyleIdx="1" presStyleCnt="3"/>
      <dgm:spPr/>
    </dgm:pt>
    <dgm:pt modelId="{48AD0FE1-9568-40CA-A4E3-EE2545770FE4}" type="pres">
      <dgm:prSet presAssocID="{E937BAC7-FC2E-4240-92E6-14A961AF97B8}" presName="horz1" presStyleCnt="0"/>
      <dgm:spPr/>
    </dgm:pt>
    <dgm:pt modelId="{BC0C2D10-A22A-48D1-8BCB-BD39F94DD818}" type="pres">
      <dgm:prSet presAssocID="{E937BAC7-FC2E-4240-92E6-14A961AF97B8}" presName="tx1" presStyleLbl="revTx" presStyleIdx="1" presStyleCnt="3"/>
      <dgm:spPr/>
    </dgm:pt>
    <dgm:pt modelId="{0EEEB34D-9B70-45BC-9E62-6DFC84D6250A}" type="pres">
      <dgm:prSet presAssocID="{E937BAC7-FC2E-4240-92E6-14A961AF97B8}" presName="vert1" presStyleCnt="0"/>
      <dgm:spPr/>
    </dgm:pt>
    <dgm:pt modelId="{532A0ADB-CA83-426B-96B5-0242AC545CAE}" type="pres">
      <dgm:prSet presAssocID="{7E3AFCF6-39A9-461B-B6CE-FFDC7DDF80AE}" presName="thickLine" presStyleLbl="alignNode1" presStyleIdx="2" presStyleCnt="3"/>
      <dgm:spPr/>
    </dgm:pt>
    <dgm:pt modelId="{DC933424-DA47-4FDD-A020-44DE7E61B5F4}" type="pres">
      <dgm:prSet presAssocID="{7E3AFCF6-39A9-461B-B6CE-FFDC7DDF80AE}" presName="horz1" presStyleCnt="0"/>
      <dgm:spPr/>
    </dgm:pt>
    <dgm:pt modelId="{50649059-FFEA-45FF-A081-A49AF6D063FB}" type="pres">
      <dgm:prSet presAssocID="{7E3AFCF6-39A9-461B-B6CE-FFDC7DDF80AE}" presName="tx1" presStyleLbl="revTx" presStyleIdx="2" presStyleCnt="3"/>
      <dgm:spPr/>
    </dgm:pt>
    <dgm:pt modelId="{315A36C6-0A71-438F-A313-0FB724C3DDD9}" type="pres">
      <dgm:prSet presAssocID="{7E3AFCF6-39A9-461B-B6CE-FFDC7DDF80AE}" presName="vert1" presStyleCnt="0"/>
      <dgm:spPr/>
    </dgm:pt>
  </dgm:ptLst>
  <dgm:cxnLst>
    <dgm:cxn modelId="{E1641A39-71C6-4D3D-8333-2C12286B91F7}" srcId="{3772EA48-91A0-432E-B104-5E5F954A226F}" destId="{7E3AFCF6-39A9-461B-B6CE-FFDC7DDF80AE}" srcOrd="2" destOrd="0" parTransId="{48A29760-F638-40BF-9CB4-5A8D647F3CE5}" sibTransId="{0D9C5BAC-A9FF-4732-92BE-D663E688DFA2}"/>
    <dgm:cxn modelId="{041E3260-C602-40A8-8DA2-8C6C96DB55AB}" type="presOf" srcId="{7E3AFCF6-39A9-461B-B6CE-FFDC7DDF80AE}" destId="{50649059-FFEA-45FF-A081-A49AF6D063FB}" srcOrd="0" destOrd="0" presId="urn:microsoft.com/office/officeart/2008/layout/LinedList"/>
    <dgm:cxn modelId="{E5A41068-E56A-4540-B8C4-95B8280A68CD}" type="presOf" srcId="{4E30C76A-F5CA-40CD-B0E3-DB52624DCD8F}" destId="{3A80C7A4-2060-4744-968C-21D674BE83B1}" srcOrd="0" destOrd="0" presId="urn:microsoft.com/office/officeart/2008/layout/LinedList"/>
    <dgm:cxn modelId="{0A65D47F-9048-473E-B13B-6FE0419BC09E}" type="presOf" srcId="{E937BAC7-FC2E-4240-92E6-14A961AF97B8}" destId="{BC0C2D10-A22A-48D1-8BCB-BD39F94DD818}" srcOrd="0" destOrd="0" presId="urn:microsoft.com/office/officeart/2008/layout/LinedList"/>
    <dgm:cxn modelId="{58B9D5B0-A176-4127-B0D7-3A67A7370C02}" srcId="{3772EA48-91A0-432E-B104-5E5F954A226F}" destId="{E937BAC7-FC2E-4240-92E6-14A961AF97B8}" srcOrd="1" destOrd="0" parTransId="{166B5D3E-E80D-4D4B-BA78-1A03B6AF05D6}" sibTransId="{117AEABC-BD32-4C8F-878C-8AACEE1E873D}"/>
    <dgm:cxn modelId="{07F7C6B6-F917-4EC8-A65F-E5C701706D10}" srcId="{3772EA48-91A0-432E-B104-5E5F954A226F}" destId="{4E30C76A-F5CA-40CD-B0E3-DB52624DCD8F}" srcOrd="0" destOrd="0" parTransId="{5A8598F0-67FE-4CF7-8A43-9792B5DAFAC9}" sibTransId="{6FB91083-8632-4496-8115-7170166DD987}"/>
    <dgm:cxn modelId="{F5F315ED-CF26-4168-8FAD-FEA658F45EB4}" type="presOf" srcId="{3772EA48-91A0-432E-B104-5E5F954A226F}" destId="{D76E683D-FA4F-4334-B582-048ECF0AA99F}" srcOrd="0" destOrd="0" presId="urn:microsoft.com/office/officeart/2008/layout/LinedList"/>
    <dgm:cxn modelId="{9E8C57F6-D8AC-421F-8E01-A07CFAABBB77}" type="presParOf" srcId="{D76E683D-FA4F-4334-B582-048ECF0AA99F}" destId="{FE937ED5-BAEA-4F7A-BE8F-6F95FE289253}" srcOrd="0" destOrd="0" presId="urn:microsoft.com/office/officeart/2008/layout/LinedList"/>
    <dgm:cxn modelId="{7E29BCBF-FC6D-4FB8-BD55-448CF8367154}" type="presParOf" srcId="{D76E683D-FA4F-4334-B582-048ECF0AA99F}" destId="{89D0234C-915D-4846-A2FA-CC744C93184D}" srcOrd="1" destOrd="0" presId="urn:microsoft.com/office/officeart/2008/layout/LinedList"/>
    <dgm:cxn modelId="{B09E2CD9-94E1-494B-8789-81A1DF351E57}" type="presParOf" srcId="{89D0234C-915D-4846-A2FA-CC744C93184D}" destId="{3A80C7A4-2060-4744-968C-21D674BE83B1}" srcOrd="0" destOrd="0" presId="urn:microsoft.com/office/officeart/2008/layout/LinedList"/>
    <dgm:cxn modelId="{B14B29EC-61C3-4AB1-B4FE-34ECFEDE3003}" type="presParOf" srcId="{89D0234C-915D-4846-A2FA-CC744C93184D}" destId="{3B3B2AAE-03EE-4A88-8FB3-99CA7AE01E1C}" srcOrd="1" destOrd="0" presId="urn:microsoft.com/office/officeart/2008/layout/LinedList"/>
    <dgm:cxn modelId="{DE5E8179-F3AF-4F58-A6AD-502FA8338238}" type="presParOf" srcId="{D76E683D-FA4F-4334-B582-048ECF0AA99F}" destId="{3EF1C8E0-29F6-479B-9532-AACF7B9033B4}" srcOrd="2" destOrd="0" presId="urn:microsoft.com/office/officeart/2008/layout/LinedList"/>
    <dgm:cxn modelId="{4A3AC9AC-ABDE-41CB-A9D2-BBB25B2FAFD1}" type="presParOf" srcId="{D76E683D-FA4F-4334-B582-048ECF0AA99F}" destId="{48AD0FE1-9568-40CA-A4E3-EE2545770FE4}" srcOrd="3" destOrd="0" presId="urn:microsoft.com/office/officeart/2008/layout/LinedList"/>
    <dgm:cxn modelId="{773F0469-0E7A-4107-ABAF-88A9CA3D2E61}" type="presParOf" srcId="{48AD0FE1-9568-40CA-A4E3-EE2545770FE4}" destId="{BC0C2D10-A22A-48D1-8BCB-BD39F94DD818}" srcOrd="0" destOrd="0" presId="urn:microsoft.com/office/officeart/2008/layout/LinedList"/>
    <dgm:cxn modelId="{6073CEC4-B6CB-438F-960E-F34BF122785B}" type="presParOf" srcId="{48AD0FE1-9568-40CA-A4E3-EE2545770FE4}" destId="{0EEEB34D-9B70-45BC-9E62-6DFC84D6250A}" srcOrd="1" destOrd="0" presId="urn:microsoft.com/office/officeart/2008/layout/LinedList"/>
    <dgm:cxn modelId="{44140EAC-E932-47BA-9051-F07B919C59DF}" type="presParOf" srcId="{D76E683D-FA4F-4334-B582-048ECF0AA99F}" destId="{532A0ADB-CA83-426B-96B5-0242AC545CAE}" srcOrd="4" destOrd="0" presId="urn:microsoft.com/office/officeart/2008/layout/LinedList"/>
    <dgm:cxn modelId="{F8344EF6-A099-43F0-9267-0B1AC90922CC}" type="presParOf" srcId="{D76E683D-FA4F-4334-B582-048ECF0AA99F}" destId="{DC933424-DA47-4FDD-A020-44DE7E61B5F4}" srcOrd="5" destOrd="0" presId="urn:microsoft.com/office/officeart/2008/layout/LinedList"/>
    <dgm:cxn modelId="{3CED702E-D390-4F47-A61F-347A8B615ABB}" type="presParOf" srcId="{DC933424-DA47-4FDD-A020-44DE7E61B5F4}" destId="{50649059-FFEA-45FF-A081-A49AF6D063FB}" srcOrd="0" destOrd="0" presId="urn:microsoft.com/office/officeart/2008/layout/LinedList"/>
    <dgm:cxn modelId="{BAE118D2-9681-42BF-BDE9-509DB93D21E6}" type="presParOf" srcId="{DC933424-DA47-4FDD-A020-44DE7E61B5F4}" destId="{315A36C6-0A71-438F-A313-0FB724C3DDD9}" srcOrd="1" destOrd="0" presId="urn:microsoft.com/office/officeart/2008/layout/LinedList"/>
  </dgm:cxnLst>
  <dgm:bg>
    <a:solidFill>
      <a:schemeClr val="bg2"/>
    </a:solidFill>
  </dgm:bg>
  <dgm:whole>
    <a:ln>
      <a:solidFill>
        <a:schemeClr val="accent1">
          <a:lumMod val="75000"/>
        </a:schemeClr>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06764A-286E-4055-972A-5377DE96B2C0}" type="doc">
      <dgm:prSet loTypeId="urn:microsoft.com/office/officeart/2018/2/layout/IconVerticalSolidList" loCatId="icon" qsTypeId="urn:microsoft.com/office/officeart/2005/8/quickstyle/3d3" qsCatId="3D" csTypeId="urn:microsoft.com/office/officeart/2005/8/colors/accent1_4" csCatId="accent1" phldr="1"/>
      <dgm:spPr/>
      <dgm:t>
        <a:bodyPr/>
        <a:lstStyle/>
        <a:p>
          <a:endParaRPr lang="en-US"/>
        </a:p>
      </dgm:t>
    </dgm:pt>
    <dgm:pt modelId="{ADFE8161-C0D5-45A1-8F67-7661108E6CF2}">
      <dgm:prSet/>
      <dgm:spPr/>
      <dgm:t>
        <a:bodyPr/>
        <a:lstStyle/>
        <a:p>
          <a:pPr>
            <a:lnSpc>
              <a:spcPct val="100000"/>
            </a:lnSpc>
          </a:pPr>
          <a:r>
            <a:rPr lang="en-GB" dirty="0"/>
            <a:t>Some environmental conditions interact with a genetic susceptibility to ADHD</a:t>
          </a:r>
          <a:endParaRPr lang="en-US" dirty="0"/>
        </a:p>
      </dgm:t>
    </dgm:pt>
    <dgm:pt modelId="{AE5C464A-1702-4CC5-A20E-CD27659471C1}" type="parTrans" cxnId="{E84E8355-BBA7-47EE-855B-67B39A6676FE}">
      <dgm:prSet/>
      <dgm:spPr/>
      <dgm:t>
        <a:bodyPr/>
        <a:lstStyle/>
        <a:p>
          <a:endParaRPr lang="en-US"/>
        </a:p>
      </dgm:t>
    </dgm:pt>
    <dgm:pt modelId="{1427972A-3E00-4C14-BF62-FC556FECAEB0}" type="sibTrans" cxnId="{E84E8355-BBA7-47EE-855B-67B39A6676FE}">
      <dgm:prSet/>
      <dgm:spPr/>
      <dgm:t>
        <a:bodyPr/>
        <a:lstStyle/>
        <a:p>
          <a:endParaRPr lang="en-US"/>
        </a:p>
      </dgm:t>
    </dgm:pt>
    <dgm:pt modelId="{06E3E8D5-1A0E-4D2B-B208-32DB138E461E}">
      <dgm:prSet/>
      <dgm:spPr/>
      <dgm:t>
        <a:bodyPr/>
        <a:lstStyle/>
        <a:p>
          <a:pPr>
            <a:lnSpc>
              <a:spcPct val="100000"/>
            </a:lnSpc>
          </a:pPr>
          <a:r>
            <a:rPr lang="en-GB"/>
            <a:t>Low birth weight</a:t>
          </a:r>
          <a:endParaRPr lang="en-US"/>
        </a:p>
      </dgm:t>
    </dgm:pt>
    <dgm:pt modelId="{B6AF69FF-F678-46C3-A569-E287912B3B7C}" type="parTrans" cxnId="{5E00F68E-58A3-499D-9C22-F0E21F2E7545}">
      <dgm:prSet/>
      <dgm:spPr/>
      <dgm:t>
        <a:bodyPr/>
        <a:lstStyle/>
        <a:p>
          <a:endParaRPr lang="en-US"/>
        </a:p>
      </dgm:t>
    </dgm:pt>
    <dgm:pt modelId="{8FB08134-6D5D-4A1B-9DCC-34A82A5C0859}" type="sibTrans" cxnId="{5E00F68E-58A3-499D-9C22-F0E21F2E7545}">
      <dgm:prSet/>
      <dgm:spPr/>
      <dgm:t>
        <a:bodyPr/>
        <a:lstStyle/>
        <a:p>
          <a:endParaRPr lang="en-US"/>
        </a:p>
      </dgm:t>
    </dgm:pt>
    <dgm:pt modelId="{D343D18D-3749-4F1C-AB30-ED8957D36446}">
      <dgm:prSet/>
      <dgm:spPr/>
      <dgm:t>
        <a:bodyPr/>
        <a:lstStyle/>
        <a:p>
          <a:pPr>
            <a:lnSpc>
              <a:spcPct val="100000"/>
            </a:lnSpc>
          </a:pPr>
          <a:r>
            <a:rPr lang="en-GB" dirty="0"/>
            <a:t>Smoking during pregnancy</a:t>
          </a:r>
          <a:endParaRPr lang="en-US" dirty="0"/>
        </a:p>
      </dgm:t>
    </dgm:pt>
    <dgm:pt modelId="{1B987414-3084-4814-AC0D-81C97ECCF0EA}" type="parTrans" cxnId="{611A2394-C7E8-4873-9BDB-E69F15A0B1DF}">
      <dgm:prSet/>
      <dgm:spPr/>
      <dgm:t>
        <a:bodyPr/>
        <a:lstStyle/>
        <a:p>
          <a:endParaRPr lang="en-US"/>
        </a:p>
      </dgm:t>
    </dgm:pt>
    <dgm:pt modelId="{FDB2F829-3C24-46B0-AA48-3D2E40FEE36D}" type="sibTrans" cxnId="{611A2394-C7E8-4873-9BDB-E69F15A0B1DF}">
      <dgm:prSet/>
      <dgm:spPr/>
      <dgm:t>
        <a:bodyPr/>
        <a:lstStyle/>
        <a:p>
          <a:endParaRPr lang="en-US"/>
        </a:p>
      </dgm:t>
    </dgm:pt>
    <dgm:pt modelId="{855AA75B-1733-444D-AE7A-8867D604AC61}">
      <dgm:prSet/>
      <dgm:spPr/>
      <dgm:t>
        <a:bodyPr/>
        <a:lstStyle/>
        <a:p>
          <a:pPr>
            <a:lnSpc>
              <a:spcPct val="100000"/>
            </a:lnSpc>
          </a:pPr>
          <a:r>
            <a:rPr lang="en-GB"/>
            <a:t>Alcohol abuse during pregnancy</a:t>
          </a:r>
          <a:endParaRPr lang="en-US"/>
        </a:p>
      </dgm:t>
    </dgm:pt>
    <dgm:pt modelId="{E8B652BB-6445-4B48-B9D1-0155F6C2B5A8}" type="parTrans" cxnId="{C159E1EB-13BE-4FC2-8B73-D7A585709EA0}">
      <dgm:prSet/>
      <dgm:spPr/>
      <dgm:t>
        <a:bodyPr/>
        <a:lstStyle/>
        <a:p>
          <a:endParaRPr lang="en-US"/>
        </a:p>
      </dgm:t>
    </dgm:pt>
    <dgm:pt modelId="{FEF2A86E-1C80-4508-9404-EB5DD742CD6B}" type="sibTrans" cxnId="{C159E1EB-13BE-4FC2-8B73-D7A585709EA0}">
      <dgm:prSet/>
      <dgm:spPr/>
      <dgm:t>
        <a:bodyPr/>
        <a:lstStyle/>
        <a:p>
          <a:endParaRPr lang="en-US"/>
        </a:p>
      </dgm:t>
    </dgm:pt>
    <dgm:pt modelId="{2F6AF417-DEBF-46CB-9ED8-99173A6DCE01}">
      <dgm:prSet/>
      <dgm:spPr/>
      <dgm:t>
        <a:bodyPr/>
        <a:lstStyle/>
        <a:p>
          <a:pPr>
            <a:lnSpc>
              <a:spcPct val="100000"/>
            </a:lnSpc>
          </a:pPr>
          <a:r>
            <a:rPr lang="en-GB" dirty="0"/>
            <a:t>Any condition that causes sufficient damage to the frontal lobes can cause ADHD</a:t>
          </a:r>
          <a:endParaRPr lang="en-US" dirty="0"/>
        </a:p>
      </dgm:t>
    </dgm:pt>
    <dgm:pt modelId="{8A8DD0E9-F497-4336-A48B-951290FF80D8}" type="parTrans" cxnId="{C67B99B1-4141-4898-8F3E-9C6C10CED858}">
      <dgm:prSet/>
      <dgm:spPr/>
      <dgm:t>
        <a:bodyPr/>
        <a:lstStyle/>
        <a:p>
          <a:endParaRPr lang="en-US"/>
        </a:p>
      </dgm:t>
    </dgm:pt>
    <dgm:pt modelId="{5A1969DC-849A-41AF-9A53-4DEB8C027535}" type="sibTrans" cxnId="{C67B99B1-4141-4898-8F3E-9C6C10CED858}">
      <dgm:prSet/>
      <dgm:spPr/>
      <dgm:t>
        <a:bodyPr/>
        <a:lstStyle/>
        <a:p>
          <a:endParaRPr lang="en-US"/>
        </a:p>
      </dgm:t>
    </dgm:pt>
    <dgm:pt modelId="{FF4FC2F3-D31E-4D07-8653-B6166F28C24B}" type="pres">
      <dgm:prSet presAssocID="{3A06764A-286E-4055-972A-5377DE96B2C0}" presName="root" presStyleCnt="0">
        <dgm:presLayoutVars>
          <dgm:dir/>
          <dgm:resizeHandles val="exact"/>
        </dgm:presLayoutVars>
      </dgm:prSet>
      <dgm:spPr/>
    </dgm:pt>
    <dgm:pt modelId="{AD65C050-DE2E-46E0-BBA2-5B997CFE0E8A}" type="pres">
      <dgm:prSet presAssocID="{ADFE8161-C0D5-45A1-8F67-7661108E6CF2}" presName="compNode" presStyleCnt="0"/>
      <dgm:spPr/>
    </dgm:pt>
    <dgm:pt modelId="{C026D3C7-136B-46C4-8606-B9B2C4683964}" type="pres">
      <dgm:prSet presAssocID="{ADFE8161-C0D5-45A1-8F67-7661108E6CF2}" presName="bgRect" presStyleLbl="bgShp" presStyleIdx="0" presStyleCnt="2"/>
      <dgm:spPr/>
    </dgm:pt>
    <dgm:pt modelId="{37D42371-C984-481B-8787-8D86DC6FF0A5}" type="pres">
      <dgm:prSet presAssocID="{ADFE8161-C0D5-45A1-8F67-7661108E6C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EA30833C-B141-46E1-B9D3-2B8F8FE3EA95}" type="pres">
      <dgm:prSet presAssocID="{ADFE8161-C0D5-45A1-8F67-7661108E6CF2}" presName="spaceRect" presStyleCnt="0"/>
      <dgm:spPr/>
    </dgm:pt>
    <dgm:pt modelId="{15370AAC-D4D5-46D1-9143-4A715E480E28}" type="pres">
      <dgm:prSet presAssocID="{ADFE8161-C0D5-45A1-8F67-7661108E6CF2}" presName="parTx" presStyleLbl="revTx" presStyleIdx="0" presStyleCnt="3">
        <dgm:presLayoutVars>
          <dgm:chMax val="0"/>
          <dgm:chPref val="0"/>
        </dgm:presLayoutVars>
      </dgm:prSet>
      <dgm:spPr/>
    </dgm:pt>
    <dgm:pt modelId="{8F0353EB-EDF5-4DCC-A451-8E6AFA63EFA7}" type="pres">
      <dgm:prSet presAssocID="{ADFE8161-C0D5-45A1-8F67-7661108E6CF2}" presName="desTx" presStyleLbl="revTx" presStyleIdx="1" presStyleCnt="3">
        <dgm:presLayoutVars/>
      </dgm:prSet>
      <dgm:spPr/>
    </dgm:pt>
    <dgm:pt modelId="{16E079AD-3F21-498A-99BE-F2C27B3807DE}" type="pres">
      <dgm:prSet presAssocID="{1427972A-3E00-4C14-BF62-FC556FECAEB0}" presName="sibTrans" presStyleCnt="0"/>
      <dgm:spPr/>
    </dgm:pt>
    <dgm:pt modelId="{9FEC33C3-0449-4778-9D6E-81A1BF7E18D3}" type="pres">
      <dgm:prSet presAssocID="{2F6AF417-DEBF-46CB-9ED8-99173A6DCE01}" presName="compNode" presStyleCnt="0"/>
      <dgm:spPr/>
    </dgm:pt>
    <dgm:pt modelId="{D6CF6C74-E05B-45D6-8AB2-ADA7882EACE8}" type="pres">
      <dgm:prSet presAssocID="{2F6AF417-DEBF-46CB-9ED8-99173A6DCE01}" presName="bgRect" presStyleLbl="bgShp" presStyleIdx="1" presStyleCnt="2"/>
      <dgm:spPr/>
    </dgm:pt>
    <dgm:pt modelId="{75455A06-1715-447B-B7CA-0789FF03FEFF}" type="pres">
      <dgm:prSet presAssocID="{2F6AF417-DEBF-46CB-9ED8-99173A6DCE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a:ext>
      </dgm:extLst>
    </dgm:pt>
    <dgm:pt modelId="{33D0F41B-7FB4-44A6-9E05-8725562242C1}" type="pres">
      <dgm:prSet presAssocID="{2F6AF417-DEBF-46CB-9ED8-99173A6DCE01}" presName="spaceRect" presStyleCnt="0"/>
      <dgm:spPr/>
    </dgm:pt>
    <dgm:pt modelId="{EAFA4C2B-8060-4D73-A5E7-5B00440E2E54}" type="pres">
      <dgm:prSet presAssocID="{2F6AF417-DEBF-46CB-9ED8-99173A6DCE01}" presName="parTx" presStyleLbl="revTx" presStyleIdx="2" presStyleCnt="3">
        <dgm:presLayoutVars>
          <dgm:chMax val="0"/>
          <dgm:chPref val="0"/>
        </dgm:presLayoutVars>
      </dgm:prSet>
      <dgm:spPr/>
    </dgm:pt>
  </dgm:ptLst>
  <dgm:cxnLst>
    <dgm:cxn modelId="{82FE2000-FD91-44B9-8C79-AF59484F1A2A}" type="presOf" srcId="{2F6AF417-DEBF-46CB-9ED8-99173A6DCE01}" destId="{EAFA4C2B-8060-4D73-A5E7-5B00440E2E54}" srcOrd="0" destOrd="0" presId="urn:microsoft.com/office/officeart/2018/2/layout/IconVerticalSolidList"/>
    <dgm:cxn modelId="{14577F65-782A-41EA-B75C-ACAFB0BEA110}" type="presOf" srcId="{855AA75B-1733-444D-AE7A-8867D604AC61}" destId="{8F0353EB-EDF5-4DCC-A451-8E6AFA63EFA7}" srcOrd="0" destOrd="2" presId="urn:microsoft.com/office/officeart/2018/2/layout/IconVerticalSolidList"/>
    <dgm:cxn modelId="{0F0CDF67-EC08-4A56-8216-8FA865B880BB}" type="presOf" srcId="{3A06764A-286E-4055-972A-5377DE96B2C0}" destId="{FF4FC2F3-D31E-4D07-8653-B6166F28C24B}" srcOrd="0" destOrd="0" presId="urn:microsoft.com/office/officeart/2018/2/layout/IconVerticalSolidList"/>
    <dgm:cxn modelId="{E84E8355-BBA7-47EE-855B-67B39A6676FE}" srcId="{3A06764A-286E-4055-972A-5377DE96B2C0}" destId="{ADFE8161-C0D5-45A1-8F67-7661108E6CF2}" srcOrd="0" destOrd="0" parTransId="{AE5C464A-1702-4CC5-A20E-CD27659471C1}" sibTransId="{1427972A-3E00-4C14-BF62-FC556FECAEB0}"/>
    <dgm:cxn modelId="{9453867B-F0A7-4FE6-877B-CB14E21E377D}" type="presOf" srcId="{06E3E8D5-1A0E-4D2B-B208-32DB138E461E}" destId="{8F0353EB-EDF5-4DCC-A451-8E6AFA63EFA7}" srcOrd="0" destOrd="0" presId="urn:microsoft.com/office/officeart/2018/2/layout/IconVerticalSolidList"/>
    <dgm:cxn modelId="{63058A88-9552-4B44-9315-5EFD118D90A2}" type="presOf" srcId="{D343D18D-3749-4F1C-AB30-ED8957D36446}" destId="{8F0353EB-EDF5-4DCC-A451-8E6AFA63EFA7}" srcOrd="0" destOrd="1" presId="urn:microsoft.com/office/officeart/2018/2/layout/IconVerticalSolidList"/>
    <dgm:cxn modelId="{5E00F68E-58A3-499D-9C22-F0E21F2E7545}" srcId="{ADFE8161-C0D5-45A1-8F67-7661108E6CF2}" destId="{06E3E8D5-1A0E-4D2B-B208-32DB138E461E}" srcOrd="0" destOrd="0" parTransId="{B6AF69FF-F678-46C3-A569-E287912B3B7C}" sibTransId="{8FB08134-6D5D-4A1B-9DCC-34A82A5C0859}"/>
    <dgm:cxn modelId="{611A2394-C7E8-4873-9BDB-E69F15A0B1DF}" srcId="{ADFE8161-C0D5-45A1-8F67-7661108E6CF2}" destId="{D343D18D-3749-4F1C-AB30-ED8957D36446}" srcOrd="1" destOrd="0" parTransId="{1B987414-3084-4814-AC0D-81C97ECCF0EA}" sibTransId="{FDB2F829-3C24-46B0-AA48-3D2E40FEE36D}"/>
    <dgm:cxn modelId="{C67B99B1-4141-4898-8F3E-9C6C10CED858}" srcId="{3A06764A-286E-4055-972A-5377DE96B2C0}" destId="{2F6AF417-DEBF-46CB-9ED8-99173A6DCE01}" srcOrd="1" destOrd="0" parTransId="{8A8DD0E9-F497-4336-A48B-951290FF80D8}" sibTransId="{5A1969DC-849A-41AF-9A53-4DEB8C027535}"/>
    <dgm:cxn modelId="{C6478DE0-1DB8-4CD6-B83B-D4AA1E61AF4B}" type="presOf" srcId="{ADFE8161-C0D5-45A1-8F67-7661108E6CF2}" destId="{15370AAC-D4D5-46D1-9143-4A715E480E28}" srcOrd="0" destOrd="0" presId="urn:microsoft.com/office/officeart/2018/2/layout/IconVerticalSolidList"/>
    <dgm:cxn modelId="{C159E1EB-13BE-4FC2-8B73-D7A585709EA0}" srcId="{ADFE8161-C0D5-45A1-8F67-7661108E6CF2}" destId="{855AA75B-1733-444D-AE7A-8867D604AC61}" srcOrd="2" destOrd="0" parTransId="{E8B652BB-6445-4B48-B9D1-0155F6C2B5A8}" sibTransId="{FEF2A86E-1C80-4508-9404-EB5DD742CD6B}"/>
    <dgm:cxn modelId="{E5B0FA8F-26B6-4291-9350-45F33000C987}" type="presParOf" srcId="{FF4FC2F3-D31E-4D07-8653-B6166F28C24B}" destId="{AD65C050-DE2E-46E0-BBA2-5B997CFE0E8A}" srcOrd="0" destOrd="0" presId="urn:microsoft.com/office/officeart/2018/2/layout/IconVerticalSolidList"/>
    <dgm:cxn modelId="{BE669765-430E-46C9-AA9E-38AD829548D4}" type="presParOf" srcId="{AD65C050-DE2E-46E0-BBA2-5B997CFE0E8A}" destId="{C026D3C7-136B-46C4-8606-B9B2C4683964}" srcOrd="0" destOrd="0" presId="urn:microsoft.com/office/officeart/2018/2/layout/IconVerticalSolidList"/>
    <dgm:cxn modelId="{419CCA54-03A8-4910-8BFF-805B9B41EC2E}" type="presParOf" srcId="{AD65C050-DE2E-46E0-BBA2-5B997CFE0E8A}" destId="{37D42371-C984-481B-8787-8D86DC6FF0A5}" srcOrd="1" destOrd="0" presId="urn:microsoft.com/office/officeart/2018/2/layout/IconVerticalSolidList"/>
    <dgm:cxn modelId="{2DE4E772-A472-4C6D-914C-697168CA74AA}" type="presParOf" srcId="{AD65C050-DE2E-46E0-BBA2-5B997CFE0E8A}" destId="{EA30833C-B141-46E1-B9D3-2B8F8FE3EA95}" srcOrd="2" destOrd="0" presId="urn:microsoft.com/office/officeart/2018/2/layout/IconVerticalSolidList"/>
    <dgm:cxn modelId="{FDD6ACFF-9C42-423B-B511-01153993C27D}" type="presParOf" srcId="{AD65C050-DE2E-46E0-BBA2-5B997CFE0E8A}" destId="{15370AAC-D4D5-46D1-9143-4A715E480E28}" srcOrd="3" destOrd="0" presId="urn:microsoft.com/office/officeart/2018/2/layout/IconVerticalSolidList"/>
    <dgm:cxn modelId="{CF8ACD90-E593-4DE8-AE11-6C4D7BEA0CBC}" type="presParOf" srcId="{AD65C050-DE2E-46E0-BBA2-5B997CFE0E8A}" destId="{8F0353EB-EDF5-4DCC-A451-8E6AFA63EFA7}" srcOrd="4" destOrd="0" presId="urn:microsoft.com/office/officeart/2018/2/layout/IconVerticalSolidList"/>
    <dgm:cxn modelId="{0DD9A352-26F2-4918-9BB0-105977EFBC9E}" type="presParOf" srcId="{FF4FC2F3-D31E-4D07-8653-B6166F28C24B}" destId="{16E079AD-3F21-498A-99BE-F2C27B3807DE}" srcOrd="1" destOrd="0" presId="urn:microsoft.com/office/officeart/2018/2/layout/IconVerticalSolidList"/>
    <dgm:cxn modelId="{6CE67053-BFED-4C02-81A5-23C3D5636D40}" type="presParOf" srcId="{FF4FC2F3-D31E-4D07-8653-B6166F28C24B}" destId="{9FEC33C3-0449-4778-9D6E-81A1BF7E18D3}" srcOrd="2" destOrd="0" presId="urn:microsoft.com/office/officeart/2018/2/layout/IconVerticalSolidList"/>
    <dgm:cxn modelId="{8C3DE066-6027-4C88-B078-7DDF9256DBE1}" type="presParOf" srcId="{9FEC33C3-0449-4778-9D6E-81A1BF7E18D3}" destId="{D6CF6C74-E05B-45D6-8AB2-ADA7882EACE8}" srcOrd="0" destOrd="0" presId="urn:microsoft.com/office/officeart/2018/2/layout/IconVerticalSolidList"/>
    <dgm:cxn modelId="{AF6E3B92-201D-49FB-B545-41B08DB5A88A}" type="presParOf" srcId="{9FEC33C3-0449-4778-9D6E-81A1BF7E18D3}" destId="{75455A06-1715-447B-B7CA-0789FF03FEFF}" srcOrd="1" destOrd="0" presId="urn:microsoft.com/office/officeart/2018/2/layout/IconVerticalSolidList"/>
    <dgm:cxn modelId="{34C3FF79-63A4-4025-8C09-3D1889299FA0}" type="presParOf" srcId="{9FEC33C3-0449-4778-9D6E-81A1BF7E18D3}" destId="{33D0F41B-7FB4-44A6-9E05-8725562242C1}" srcOrd="2" destOrd="0" presId="urn:microsoft.com/office/officeart/2018/2/layout/IconVerticalSolidList"/>
    <dgm:cxn modelId="{6ABA4F29-0C68-49E7-B518-EAC46760EA80}" type="presParOf" srcId="{9FEC33C3-0449-4778-9D6E-81A1BF7E18D3}" destId="{EAFA4C2B-8060-4D73-A5E7-5B00440E2E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FF2CE4-AC80-4ABE-A492-D26B2300ABFB}" type="doc">
      <dgm:prSet loTypeId="urn:microsoft.com/office/officeart/2005/8/layout/bProcess4" loCatId="process" qsTypeId="urn:microsoft.com/office/officeart/2005/8/quickstyle/simple1" qsCatId="simple" csTypeId="urn:microsoft.com/office/officeart/2005/8/colors/colorful5" csCatId="colorful"/>
      <dgm:spPr/>
      <dgm:t>
        <a:bodyPr/>
        <a:lstStyle/>
        <a:p>
          <a:endParaRPr lang="en-GB"/>
        </a:p>
      </dgm:t>
    </dgm:pt>
    <dgm:pt modelId="{78110F1D-0471-407B-BF2F-449ED367325E}">
      <dgm:prSet/>
      <dgm:spPr>
        <a:xfrm>
          <a:off x="4330" y="109068"/>
          <a:ext cx="2350140" cy="1410084"/>
        </a:xfrm>
        <a:prstGeom prst="roundRect">
          <a:avLst>
            <a:gd name="adj" fmla="val 10000"/>
          </a:avLst>
        </a:prstGeom>
        <a:solidFill>
          <a:srgbClr val="276D77">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dirty="0">
              <a:solidFill>
                <a:sysClr val="window" lastClr="FFFFFF"/>
              </a:solidFill>
              <a:latin typeface="Avenir Next LT Pro"/>
              <a:ea typeface="+mn-ea"/>
              <a:cs typeface="+mn-cs"/>
            </a:rPr>
            <a:t>Elicits the individual’s view of core problems and key concerns</a:t>
          </a:r>
          <a:endParaRPr lang="en-GB" dirty="0">
            <a:solidFill>
              <a:sysClr val="window" lastClr="FFFFFF"/>
            </a:solidFill>
            <a:latin typeface="Avenir Next LT Pro"/>
            <a:ea typeface="+mn-ea"/>
            <a:cs typeface="+mn-cs"/>
          </a:endParaRPr>
        </a:p>
      </dgm:t>
    </dgm:pt>
    <dgm:pt modelId="{09288A41-C1A1-467F-8DF8-F0D63FFBD26C}" type="parTrans" cxnId="{A0349E7E-6DE1-4E2C-9358-2BC646E25276}">
      <dgm:prSet/>
      <dgm:spPr/>
      <dgm:t>
        <a:bodyPr/>
        <a:lstStyle/>
        <a:p>
          <a:endParaRPr lang="en-GB"/>
        </a:p>
      </dgm:t>
    </dgm:pt>
    <dgm:pt modelId="{14C3DFC5-4CA3-47EE-8314-203AEB9973AF}" type="sibTrans" cxnId="{A0349E7E-6DE1-4E2C-9358-2BC646E25276}">
      <dgm:prSet/>
      <dgm:spPr>
        <a:xfrm rot="5400000">
          <a:off x="-397118" y="1230298"/>
          <a:ext cx="1752779" cy="211512"/>
        </a:xfrm>
        <a:prstGeom prst="rect">
          <a:avLst/>
        </a:prstGeom>
        <a:solidFill>
          <a:srgbClr val="276D77">
            <a:hueOff val="0"/>
            <a:satOff val="0"/>
            <a:lumOff val="0"/>
            <a:alphaOff val="0"/>
          </a:srgbClr>
        </a:solidFill>
        <a:ln>
          <a:noFill/>
        </a:ln>
        <a:effectLst/>
      </dgm:spPr>
      <dgm:t>
        <a:bodyPr/>
        <a:lstStyle/>
        <a:p>
          <a:endParaRPr lang="en-GB"/>
        </a:p>
      </dgm:t>
    </dgm:pt>
    <dgm:pt modelId="{978A81CC-FF23-4F8E-B46D-AE1FDE191A71}">
      <dgm:prSet/>
      <dgm:spPr>
        <a:xfrm>
          <a:off x="4330" y="1871673"/>
          <a:ext cx="2350140" cy="1410084"/>
        </a:xfrm>
        <a:prstGeom prst="roundRect">
          <a:avLst>
            <a:gd name="adj" fmla="val 10000"/>
          </a:avLst>
        </a:prstGeom>
        <a:solidFill>
          <a:srgbClr val="276D77">
            <a:hueOff val="309021"/>
            <a:satOff val="1642"/>
            <a:lumOff val="3399"/>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a:solidFill>
                <a:sysClr val="window" lastClr="FFFFFF"/>
              </a:solidFill>
              <a:latin typeface="Avenir Next LT Pro"/>
              <a:ea typeface="+mn-ea"/>
              <a:cs typeface="+mn-cs"/>
            </a:rPr>
            <a:t>Focuses on the individual’s way of understanding the problem</a:t>
          </a:r>
          <a:endParaRPr lang="en-GB">
            <a:solidFill>
              <a:sysClr val="window" lastClr="FFFFFF"/>
            </a:solidFill>
            <a:latin typeface="Avenir Next LT Pro"/>
            <a:ea typeface="+mn-ea"/>
            <a:cs typeface="+mn-cs"/>
          </a:endParaRPr>
        </a:p>
      </dgm:t>
    </dgm:pt>
    <dgm:pt modelId="{F17BC78D-A025-446F-95C6-B218ABF53FD8}" type="parTrans" cxnId="{294358D0-5905-4D4C-B4EA-5A7DFB186A87}">
      <dgm:prSet/>
      <dgm:spPr/>
      <dgm:t>
        <a:bodyPr/>
        <a:lstStyle/>
        <a:p>
          <a:endParaRPr lang="en-GB"/>
        </a:p>
      </dgm:t>
    </dgm:pt>
    <dgm:pt modelId="{22C12ED4-87D0-4EE7-8B70-591A144B648C}" type="sibTrans" cxnId="{294358D0-5905-4D4C-B4EA-5A7DFB186A87}">
      <dgm:prSet/>
      <dgm:spPr>
        <a:xfrm rot="5400000">
          <a:off x="-397118" y="2992903"/>
          <a:ext cx="1752779" cy="211512"/>
        </a:xfrm>
        <a:prstGeom prst="rect">
          <a:avLst/>
        </a:prstGeom>
        <a:solidFill>
          <a:srgbClr val="276D77">
            <a:hueOff val="370825"/>
            <a:satOff val="1971"/>
            <a:lumOff val="4079"/>
            <a:alphaOff val="0"/>
          </a:srgbClr>
        </a:solidFill>
        <a:ln>
          <a:noFill/>
        </a:ln>
        <a:effectLst/>
      </dgm:spPr>
      <dgm:t>
        <a:bodyPr/>
        <a:lstStyle/>
        <a:p>
          <a:endParaRPr lang="en-GB"/>
        </a:p>
      </dgm:t>
    </dgm:pt>
    <dgm:pt modelId="{CA82A7D6-49C8-4D34-BE9F-6796945D762A}">
      <dgm:prSet/>
      <dgm:spPr>
        <a:xfrm>
          <a:off x="4330" y="3634279"/>
          <a:ext cx="2350140" cy="1410084"/>
        </a:xfrm>
        <a:prstGeom prst="roundRect">
          <a:avLst>
            <a:gd name="adj" fmla="val 10000"/>
          </a:avLst>
        </a:prstGeom>
        <a:solidFill>
          <a:srgbClr val="276D77">
            <a:hueOff val="618042"/>
            <a:satOff val="3284"/>
            <a:lumOff val="6798"/>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a:solidFill>
                <a:sysClr val="window" lastClr="FFFFFF"/>
              </a:solidFill>
              <a:latin typeface="Avenir Next LT Pro"/>
              <a:ea typeface="+mn-ea"/>
              <a:cs typeface="+mn-cs"/>
            </a:rPr>
            <a:t>Uses client language in the description of the problem</a:t>
          </a:r>
          <a:endParaRPr lang="en-GB">
            <a:solidFill>
              <a:sysClr val="window" lastClr="FFFFFF"/>
            </a:solidFill>
            <a:latin typeface="Avenir Next LT Pro"/>
            <a:ea typeface="+mn-ea"/>
            <a:cs typeface="+mn-cs"/>
          </a:endParaRPr>
        </a:p>
      </dgm:t>
    </dgm:pt>
    <dgm:pt modelId="{66CCF7A8-FD61-47C3-8B75-0297612B1C63}" type="parTrans" cxnId="{99BD8552-9457-4960-9553-95F5A16DE666}">
      <dgm:prSet/>
      <dgm:spPr/>
      <dgm:t>
        <a:bodyPr/>
        <a:lstStyle/>
        <a:p>
          <a:endParaRPr lang="en-GB"/>
        </a:p>
      </dgm:t>
    </dgm:pt>
    <dgm:pt modelId="{430E86DC-4C2F-4CDE-9E2E-B42C69595A52}" type="sibTrans" cxnId="{99BD8552-9457-4960-9553-95F5A16DE666}">
      <dgm:prSet/>
      <dgm:spPr>
        <a:xfrm>
          <a:off x="484184" y="3874206"/>
          <a:ext cx="3115861" cy="211512"/>
        </a:xfrm>
        <a:prstGeom prst="rect">
          <a:avLst/>
        </a:prstGeom>
        <a:solidFill>
          <a:srgbClr val="276D77">
            <a:hueOff val="741651"/>
            <a:satOff val="3941"/>
            <a:lumOff val="8157"/>
            <a:alphaOff val="0"/>
          </a:srgbClr>
        </a:solidFill>
        <a:ln>
          <a:noFill/>
        </a:ln>
        <a:effectLst/>
      </dgm:spPr>
      <dgm:t>
        <a:bodyPr/>
        <a:lstStyle/>
        <a:p>
          <a:endParaRPr lang="en-GB"/>
        </a:p>
      </dgm:t>
    </dgm:pt>
    <dgm:pt modelId="{007BB695-FEC7-43FF-B30D-0B92B6F3DBDE}">
      <dgm:prSet/>
      <dgm:spPr>
        <a:xfrm>
          <a:off x="3130017" y="3634279"/>
          <a:ext cx="2350140" cy="1410084"/>
        </a:xfrm>
        <a:prstGeom prst="roundRect">
          <a:avLst>
            <a:gd name="adj" fmla="val 10000"/>
          </a:avLst>
        </a:prstGeom>
        <a:solidFill>
          <a:srgbClr val="276D77">
            <a:hueOff val="927063"/>
            <a:satOff val="4926"/>
            <a:lumOff val="10196"/>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a:solidFill>
                <a:sysClr val="window" lastClr="FFFFFF"/>
              </a:solidFill>
              <a:latin typeface="Avenir Next LT Pro"/>
              <a:ea typeface="+mn-ea"/>
              <a:cs typeface="+mn-cs"/>
            </a:rPr>
            <a:t>Asks how the individual talks about their difficulties or symptoms with family and friends</a:t>
          </a:r>
          <a:endParaRPr lang="en-GB">
            <a:solidFill>
              <a:sysClr val="window" lastClr="FFFFFF"/>
            </a:solidFill>
            <a:latin typeface="Avenir Next LT Pro"/>
            <a:ea typeface="+mn-ea"/>
            <a:cs typeface="+mn-cs"/>
          </a:endParaRPr>
        </a:p>
      </dgm:t>
    </dgm:pt>
    <dgm:pt modelId="{542DF170-FF93-4276-8CDE-066736E5A695}" type="parTrans" cxnId="{41D4BBEA-50C9-4A52-B54B-518F3A03072E}">
      <dgm:prSet/>
      <dgm:spPr/>
      <dgm:t>
        <a:bodyPr/>
        <a:lstStyle/>
        <a:p>
          <a:endParaRPr lang="en-GB"/>
        </a:p>
      </dgm:t>
    </dgm:pt>
    <dgm:pt modelId="{6542D026-8CE3-46F6-9272-E36D1243C944}" type="sibTrans" cxnId="{41D4BBEA-50C9-4A52-B54B-518F3A03072E}">
      <dgm:prSet/>
      <dgm:spPr>
        <a:xfrm rot="16200000">
          <a:off x="2728569" y="2992903"/>
          <a:ext cx="1752779" cy="211512"/>
        </a:xfrm>
        <a:prstGeom prst="rect">
          <a:avLst/>
        </a:prstGeom>
        <a:solidFill>
          <a:srgbClr val="276D77">
            <a:hueOff val="1112476"/>
            <a:satOff val="5912"/>
            <a:lumOff val="12236"/>
            <a:alphaOff val="0"/>
          </a:srgbClr>
        </a:solidFill>
        <a:ln>
          <a:noFill/>
        </a:ln>
        <a:effectLst/>
      </dgm:spPr>
      <dgm:t>
        <a:bodyPr/>
        <a:lstStyle/>
        <a:p>
          <a:endParaRPr lang="en-GB"/>
        </a:p>
      </dgm:t>
    </dgm:pt>
    <dgm:pt modelId="{71568E19-907C-4CDB-BEB2-FF3CD84C958C}">
      <dgm:prSet/>
      <dgm:spPr>
        <a:xfrm>
          <a:off x="3130017" y="1871673"/>
          <a:ext cx="2350140" cy="1410084"/>
        </a:xfrm>
        <a:prstGeom prst="roundRect">
          <a:avLst>
            <a:gd name="adj" fmla="val 10000"/>
          </a:avLst>
        </a:prstGeom>
        <a:solidFill>
          <a:srgbClr val="276D77">
            <a:hueOff val="1236085"/>
            <a:satOff val="6569"/>
            <a:lumOff val="13595"/>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a:solidFill>
                <a:sysClr val="window" lastClr="FFFFFF"/>
              </a:solidFill>
              <a:latin typeface="Avenir Next LT Pro"/>
              <a:ea typeface="+mn-ea"/>
              <a:cs typeface="+mn-cs"/>
            </a:rPr>
            <a:t>Focuses on the aspects of the problem that are most salient to the individual</a:t>
          </a:r>
          <a:endParaRPr lang="en-GB">
            <a:solidFill>
              <a:sysClr val="window" lastClr="FFFFFF"/>
            </a:solidFill>
            <a:latin typeface="Avenir Next LT Pro"/>
            <a:ea typeface="+mn-ea"/>
            <a:cs typeface="+mn-cs"/>
          </a:endParaRPr>
        </a:p>
      </dgm:t>
    </dgm:pt>
    <dgm:pt modelId="{B583BE8C-4DDA-4735-9B51-D72476523623}" type="parTrans" cxnId="{AD6BBA34-7C98-48E8-A81D-FEDE24F8566A}">
      <dgm:prSet/>
      <dgm:spPr/>
      <dgm:t>
        <a:bodyPr/>
        <a:lstStyle/>
        <a:p>
          <a:endParaRPr lang="en-GB"/>
        </a:p>
      </dgm:t>
    </dgm:pt>
    <dgm:pt modelId="{54B2D578-94D7-46DD-B220-A24B3AAC1565}" type="sibTrans" cxnId="{AD6BBA34-7C98-48E8-A81D-FEDE24F8566A}">
      <dgm:prSet/>
      <dgm:spPr>
        <a:xfrm rot="16200000">
          <a:off x="2728569" y="1230298"/>
          <a:ext cx="1752779" cy="211512"/>
        </a:xfrm>
        <a:prstGeom prst="rect">
          <a:avLst/>
        </a:prstGeom>
        <a:solidFill>
          <a:srgbClr val="276D77">
            <a:hueOff val="1483302"/>
            <a:satOff val="7882"/>
            <a:lumOff val="16314"/>
            <a:alphaOff val="0"/>
          </a:srgbClr>
        </a:solidFill>
        <a:ln>
          <a:noFill/>
        </a:ln>
        <a:effectLst/>
      </dgm:spPr>
      <dgm:t>
        <a:bodyPr/>
        <a:lstStyle/>
        <a:p>
          <a:endParaRPr lang="en-GB"/>
        </a:p>
      </dgm:t>
    </dgm:pt>
    <dgm:pt modelId="{65E00886-5DC4-4D8F-B2C0-A15F8351736B}">
      <dgm:prSet/>
      <dgm:spPr>
        <a:xfrm>
          <a:off x="3130017" y="109068"/>
          <a:ext cx="2350140" cy="1410084"/>
        </a:xfrm>
        <a:prstGeom prst="roundRect">
          <a:avLst>
            <a:gd name="adj" fmla="val 10000"/>
          </a:avLst>
        </a:prstGeom>
        <a:solidFill>
          <a:srgbClr val="276D77">
            <a:hueOff val="1545106"/>
            <a:satOff val="8211"/>
            <a:lumOff val="16994"/>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dirty="0">
              <a:solidFill>
                <a:sysClr val="window" lastClr="FFFFFF"/>
              </a:solidFill>
              <a:latin typeface="Avenir Next LT Pro"/>
              <a:ea typeface="+mn-ea"/>
              <a:cs typeface="+mn-cs"/>
            </a:rPr>
            <a:t>Obtains cultural perceptions of the cause of the problem, as well as factors that contribute to resiliency or the worsening of symptoms.</a:t>
          </a:r>
          <a:endParaRPr lang="en-GB" dirty="0">
            <a:solidFill>
              <a:sysClr val="window" lastClr="FFFFFF"/>
            </a:solidFill>
            <a:latin typeface="Avenir Next LT Pro"/>
            <a:ea typeface="+mn-ea"/>
            <a:cs typeface="+mn-cs"/>
          </a:endParaRPr>
        </a:p>
      </dgm:t>
    </dgm:pt>
    <dgm:pt modelId="{B6FB0FA3-4CCE-4040-8786-5C69770E8013}" type="parTrans" cxnId="{4442E2D5-D025-40EF-A243-E7BAF9C59ACF}">
      <dgm:prSet/>
      <dgm:spPr/>
      <dgm:t>
        <a:bodyPr/>
        <a:lstStyle/>
        <a:p>
          <a:endParaRPr lang="en-GB"/>
        </a:p>
      </dgm:t>
    </dgm:pt>
    <dgm:pt modelId="{DC90731B-6BD1-43E7-8455-9443CD9F87CE}" type="sibTrans" cxnId="{4442E2D5-D025-40EF-A243-E7BAF9C59ACF}">
      <dgm:prSet/>
      <dgm:spPr>
        <a:xfrm>
          <a:off x="3609871" y="348995"/>
          <a:ext cx="3115861" cy="211512"/>
        </a:xfrm>
        <a:prstGeom prst="rect">
          <a:avLst/>
        </a:prstGeom>
        <a:solidFill>
          <a:srgbClr val="276D77">
            <a:hueOff val="1854127"/>
            <a:satOff val="9853"/>
            <a:lumOff val="20393"/>
            <a:alphaOff val="0"/>
          </a:srgbClr>
        </a:solidFill>
        <a:ln>
          <a:noFill/>
        </a:ln>
        <a:effectLst/>
      </dgm:spPr>
      <dgm:t>
        <a:bodyPr/>
        <a:lstStyle/>
        <a:p>
          <a:endParaRPr lang="en-GB"/>
        </a:p>
      </dgm:t>
    </dgm:pt>
    <dgm:pt modelId="{4B8D16A4-1535-494A-9479-38CD4B1C5DE8}">
      <dgm:prSet/>
      <dgm:spPr>
        <a:xfrm>
          <a:off x="6255704" y="109068"/>
          <a:ext cx="2350140" cy="1410084"/>
        </a:xfrm>
        <a:prstGeom prst="roundRect">
          <a:avLst>
            <a:gd name="adj" fmla="val 10000"/>
          </a:avLst>
        </a:prstGeom>
        <a:solidFill>
          <a:srgbClr val="276D77">
            <a:hueOff val="1854127"/>
            <a:satOff val="9853"/>
            <a:lumOff val="20393"/>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b="0" i="0">
              <a:solidFill>
                <a:sysClr val="window" lastClr="FFFFFF"/>
              </a:solidFill>
              <a:latin typeface="Avenir Next LT Pro"/>
              <a:ea typeface="+mn-ea"/>
              <a:cs typeface="+mn-cs"/>
            </a:rPr>
            <a:t>Identifies the role of culture as a protective or promotive factor in healing and wellness.</a:t>
          </a:r>
          <a:endParaRPr lang="en-GB">
            <a:solidFill>
              <a:sysClr val="window" lastClr="FFFFFF"/>
            </a:solidFill>
            <a:latin typeface="Avenir Next LT Pro"/>
            <a:ea typeface="+mn-ea"/>
            <a:cs typeface="+mn-cs"/>
          </a:endParaRPr>
        </a:p>
      </dgm:t>
    </dgm:pt>
    <dgm:pt modelId="{4F4D25FD-8896-4D57-A482-2D5542EEB4A7}" type="parTrans" cxnId="{CDA3D0B9-0289-49D1-861A-796497B00C65}">
      <dgm:prSet/>
      <dgm:spPr/>
      <dgm:t>
        <a:bodyPr/>
        <a:lstStyle/>
        <a:p>
          <a:endParaRPr lang="en-GB"/>
        </a:p>
      </dgm:t>
    </dgm:pt>
    <dgm:pt modelId="{DA3200CE-73FB-4017-A8A0-A02B1F82C032}" type="sibTrans" cxnId="{CDA3D0B9-0289-49D1-861A-796497B00C65}">
      <dgm:prSet/>
      <dgm:spPr/>
      <dgm:t>
        <a:bodyPr/>
        <a:lstStyle/>
        <a:p>
          <a:endParaRPr lang="en-GB"/>
        </a:p>
      </dgm:t>
    </dgm:pt>
    <dgm:pt modelId="{7C6B5511-BC29-47F9-BA5D-4E2E80BBB23A}" type="pres">
      <dgm:prSet presAssocID="{0CFF2CE4-AC80-4ABE-A492-D26B2300ABFB}" presName="Name0" presStyleCnt="0">
        <dgm:presLayoutVars>
          <dgm:dir/>
          <dgm:resizeHandles/>
        </dgm:presLayoutVars>
      </dgm:prSet>
      <dgm:spPr/>
    </dgm:pt>
    <dgm:pt modelId="{B209A30D-062B-4CD6-9FB1-B7BCB663EA64}" type="pres">
      <dgm:prSet presAssocID="{78110F1D-0471-407B-BF2F-449ED367325E}" presName="compNode" presStyleCnt="0"/>
      <dgm:spPr/>
    </dgm:pt>
    <dgm:pt modelId="{DB197AA4-8B81-46B3-B4CA-F00B99AF45A6}" type="pres">
      <dgm:prSet presAssocID="{78110F1D-0471-407B-BF2F-449ED367325E}" presName="dummyConnPt" presStyleCnt="0"/>
      <dgm:spPr/>
    </dgm:pt>
    <dgm:pt modelId="{6F790646-C270-45FB-AE33-D0EC97991041}" type="pres">
      <dgm:prSet presAssocID="{78110F1D-0471-407B-BF2F-449ED367325E}" presName="node" presStyleLbl="node1" presStyleIdx="0" presStyleCnt="7">
        <dgm:presLayoutVars>
          <dgm:bulletEnabled val="1"/>
        </dgm:presLayoutVars>
      </dgm:prSet>
      <dgm:spPr/>
    </dgm:pt>
    <dgm:pt modelId="{197548CD-A717-4BC3-A30C-2EB84F39149E}" type="pres">
      <dgm:prSet presAssocID="{14C3DFC5-4CA3-47EE-8314-203AEB9973AF}" presName="sibTrans" presStyleLbl="bgSibTrans2D1" presStyleIdx="0" presStyleCnt="6"/>
      <dgm:spPr/>
    </dgm:pt>
    <dgm:pt modelId="{3831FC28-CBD0-4329-BB45-452EA57A307B}" type="pres">
      <dgm:prSet presAssocID="{978A81CC-FF23-4F8E-B46D-AE1FDE191A71}" presName="compNode" presStyleCnt="0"/>
      <dgm:spPr/>
    </dgm:pt>
    <dgm:pt modelId="{BD1DEFD6-EA47-4382-A447-30CB5FD9209B}" type="pres">
      <dgm:prSet presAssocID="{978A81CC-FF23-4F8E-B46D-AE1FDE191A71}" presName="dummyConnPt" presStyleCnt="0"/>
      <dgm:spPr/>
    </dgm:pt>
    <dgm:pt modelId="{AABEBBB1-0D62-4499-979B-18426EC59763}" type="pres">
      <dgm:prSet presAssocID="{978A81CC-FF23-4F8E-B46D-AE1FDE191A71}" presName="node" presStyleLbl="node1" presStyleIdx="1" presStyleCnt="7">
        <dgm:presLayoutVars>
          <dgm:bulletEnabled val="1"/>
        </dgm:presLayoutVars>
      </dgm:prSet>
      <dgm:spPr/>
    </dgm:pt>
    <dgm:pt modelId="{28C24B27-B8B0-4920-90EB-93EF063FDE60}" type="pres">
      <dgm:prSet presAssocID="{22C12ED4-87D0-4EE7-8B70-591A144B648C}" presName="sibTrans" presStyleLbl="bgSibTrans2D1" presStyleIdx="1" presStyleCnt="6"/>
      <dgm:spPr/>
    </dgm:pt>
    <dgm:pt modelId="{7A76BFE0-B66B-4DE3-9034-94AAA8ECFF69}" type="pres">
      <dgm:prSet presAssocID="{CA82A7D6-49C8-4D34-BE9F-6796945D762A}" presName="compNode" presStyleCnt="0"/>
      <dgm:spPr/>
    </dgm:pt>
    <dgm:pt modelId="{0F339EF3-B1D4-4CB4-AD93-2FA3DD36FACC}" type="pres">
      <dgm:prSet presAssocID="{CA82A7D6-49C8-4D34-BE9F-6796945D762A}" presName="dummyConnPt" presStyleCnt="0"/>
      <dgm:spPr/>
    </dgm:pt>
    <dgm:pt modelId="{8DB10D8A-59D4-460C-B0C9-8520EDEB31CB}" type="pres">
      <dgm:prSet presAssocID="{CA82A7D6-49C8-4D34-BE9F-6796945D762A}" presName="node" presStyleLbl="node1" presStyleIdx="2" presStyleCnt="7">
        <dgm:presLayoutVars>
          <dgm:bulletEnabled val="1"/>
        </dgm:presLayoutVars>
      </dgm:prSet>
      <dgm:spPr/>
    </dgm:pt>
    <dgm:pt modelId="{24FD32D2-3D65-4432-A0F5-6B0E4197C531}" type="pres">
      <dgm:prSet presAssocID="{430E86DC-4C2F-4CDE-9E2E-B42C69595A52}" presName="sibTrans" presStyleLbl="bgSibTrans2D1" presStyleIdx="2" presStyleCnt="6"/>
      <dgm:spPr/>
    </dgm:pt>
    <dgm:pt modelId="{475E67ED-3DB6-47DA-9AAD-C0F86F090580}" type="pres">
      <dgm:prSet presAssocID="{007BB695-FEC7-43FF-B30D-0B92B6F3DBDE}" presName="compNode" presStyleCnt="0"/>
      <dgm:spPr/>
    </dgm:pt>
    <dgm:pt modelId="{C25133BB-9D1D-49BA-83DF-C8B7CFB32839}" type="pres">
      <dgm:prSet presAssocID="{007BB695-FEC7-43FF-B30D-0B92B6F3DBDE}" presName="dummyConnPt" presStyleCnt="0"/>
      <dgm:spPr/>
    </dgm:pt>
    <dgm:pt modelId="{4C35EE10-8C83-4362-8287-DFACD24AFFF5}" type="pres">
      <dgm:prSet presAssocID="{007BB695-FEC7-43FF-B30D-0B92B6F3DBDE}" presName="node" presStyleLbl="node1" presStyleIdx="3" presStyleCnt="7">
        <dgm:presLayoutVars>
          <dgm:bulletEnabled val="1"/>
        </dgm:presLayoutVars>
      </dgm:prSet>
      <dgm:spPr/>
    </dgm:pt>
    <dgm:pt modelId="{741F0A4C-FBC1-408D-A056-28254CC06DE2}" type="pres">
      <dgm:prSet presAssocID="{6542D026-8CE3-46F6-9272-E36D1243C944}" presName="sibTrans" presStyleLbl="bgSibTrans2D1" presStyleIdx="3" presStyleCnt="6"/>
      <dgm:spPr/>
    </dgm:pt>
    <dgm:pt modelId="{88AD6AB9-96DE-4765-9E54-8C74C18A8F14}" type="pres">
      <dgm:prSet presAssocID="{71568E19-907C-4CDB-BEB2-FF3CD84C958C}" presName="compNode" presStyleCnt="0"/>
      <dgm:spPr/>
    </dgm:pt>
    <dgm:pt modelId="{048694DF-BBD6-492E-9E1B-113BCC7D6CD1}" type="pres">
      <dgm:prSet presAssocID="{71568E19-907C-4CDB-BEB2-FF3CD84C958C}" presName="dummyConnPt" presStyleCnt="0"/>
      <dgm:spPr/>
    </dgm:pt>
    <dgm:pt modelId="{F151F5CB-6E49-4F0A-A957-C471910B99D2}" type="pres">
      <dgm:prSet presAssocID="{71568E19-907C-4CDB-BEB2-FF3CD84C958C}" presName="node" presStyleLbl="node1" presStyleIdx="4" presStyleCnt="7">
        <dgm:presLayoutVars>
          <dgm:bulletEnabled val="1"/>
        </dgm:presLayoutVars>
      </dgm:prSet>
      <dgm:spPr/>
    </dgm:pt>
    <dgm:pt modelId="{AF26EDFE-3C15-4A85-915F-7DC2A220EB23}" type="pres">
      <dgm:prSet presAssocID="{54B2D578-94D7-46DD-B220-A24B3AAC1565}" presName="sibTrans" presStyleLbl="bgSibTrans2D1" presStyleIdx="4" presStyleCnt="6"/>
      <dgm:spPr/>
    </dgm:pt>
    <dgm:pt modelId="{7DAA9CC0-F262-429B-BF21-8BA651C3F913}" type="pres">
      <dgm:prSet presAssocID="{65E00886-5DC4-4D8F-B2C0-A15F8351736B}" presName="compNode" presStyleCnt="0"/>
      <dgm:spPr/>
    </dgm:pt>
    <dgm:pt modelId="{062F87A7-CA1C-44D7-961C-2BB12E8319D1}" type="pres">
      <dgm:prSet presAssocID="{65E00886-5DC4-4D8F-B2C0-A15F8351736B}" presName="dummyConnPt" presStyleCnt="0"/>
      <dgm:spPr/>
    </dgm:pt>
    <dgm:pt modelId="{837BE577-71C1-4649-82D9-0D1E170B2639}" type="pres">
      <dgm:prSet presAssocID="{65E00886-5DC4-4D8F-B2C0-A15F8351736B}" presName="node" presStyleLbl="node1" presStyleIdx="5" presStyleCnt="7">
        <dgm:presLayoutVars>
          <dgm:bulletEnabled val="1"/>
        </dgm:presLayoutVars>
      </dgm:prSet>
      <dgm:spPr/>
    </dgm:pt>
    <dgm:pt modelId="{AE1CBA52-3D1F-4155-86DB-71709DA05848}" type="pres">
      <dgm:prSet presAssocID="{DC90731B-6BD1-43E7-8455-9443CD9F87CE}" presName="sibTrans" presStyleLbl="bgSibTrans2D1" presStyleIdx="5" presStyleCnt="6"/>
      <dgm:spPr/>
    </dgm:pt>
    <dgm:pt modelId="{28C609D8-ECCC-4D9D-8396-367A95F226A1}" type="pres">
      <dgm:prSet presAssocID="{4B8D16A4-1535-494A-9479-38CD4B1C5DE8}" presName="compNode" presStyleCnt="0"/>
      <dgm:spPr/>
    </dgm:pt>
    <dgm:pt modelId="{3CA5CF0A-3ABE-41F0-AC6D-ABDD0E2984CF}" type="pres">
      <dgm:prSet presAssocID="{4B8D16A4-1535-494A-9479-38CD4B1C5DE8}" presName="dummyConnPt" presStyleCnt="0"/>
      <dgm:spPr/>
    </dgm:pt>
    <dgm:pt modelId="{0323E5AA-3339-4E1F-9732-94934D4CC264}" type="pres">
      <dgm:prSet presAssocID="{4B8D16A4-1535-494A-9479-38CD4B1C5DE8}" presName="node" presStyleLbl="node1" presStyleIdx="6" presStyleCnt="7">
        <dgm:presLayoutVars>
          <dgm:bulletEnabled val="1"/>
        </dgm:presLayoutVars>
      </dgm:prSet>
      <dgm:spPr/>
    </dgm:pt>
  </dgm:ptLst>
  <dgm:cxnLst>
    <dgm:cxn modelId="{82657E0C-ACEF-42A8-827C-D3AA298B2E5F}" type="presOf" srcId="{0CFF2CE4-AC80-4ABE-A492-D26B2300ABFB}" destId="{7C6B5511-BC29-47F9-BA5D-4E2E80BBB23A}" srcOrd="0" destOrd="0" presId="urn:microsoft.com/office/officeart/2005/8/layout/bProcess4"/>
    <dgm:cxn modelId="{2E0E9F25-FCD3-473A-A4D4-CAD50489EE90}" type="presOf" srcId="{430E86DC-4C2F-4CDE-9E2E-B42C69595A52}" destId="{24FD32D2-3D65-4432-A0F5-6B0E4197C531}" srcOrd="0" destOrd="0" presId="urn:microsoft.com/office/officeart/2005/8/layout/bProcess4"/>
    <dgm:cxn modelId="{6EDCED2E-A6F1-47AD-9F07-B5A6663AB654}" type="presOf" srcId="{4B8D16A4-1535-494A-9479-38CD4B1C5DE8}" destId="{0323E5AA-3339-4E1F-9732-94934D4CC264}" srcOrd="0" destOrd="0" presId="urn:microsoft.com/office/officeart/2005/8/layout/bProcess4"/>
    <dgm:cxn modelId="{0E5C8D34-14D5-4AB1-A278-75BE6D0C9842}" type="presOf" srcId="{54B2D578-94D7-46DD-B220-A24B3AAC1565}" destId="{AF26EDFE-3C15-4A85-915F-7DC2A220EB23}" srcOrd="0" destOrd="0" presId="urn:microsoft.com/office/officeart/2005/8/layout/bProcess4"/>
    <dgm:cxn modelId="{AD6BBA34-7C98-48E8-A81D-FEDE24F8566A}" srcId="{0CFF2CE4-AC80-4ABE-A492-D26B2300ABFB}" destId="{71568E19-907C-4CDB-BEB2-FF3CD84C958C}" srcOrd="4" destOrd="0" parTransId="{B583BE8C-4DDA-4735-9B51-D72476523623}" sibTransId="{54B2D578-94D7-46DD-B220-A24B3AAC1565}"/>
    <dgm:cxn modelId="{FA6CC35C-5629-4184-B6FD-935C1FE0C77C}" type="presOf" srcId="{6542D026-8CE3-46F6-9272-E36D1243C944}" destId="{741F0A4C-FBC1-408D-A056-28254CC06DE2}" srcOrd="0" destOrd="0" presId="urn:microsoft.com/office/officeart/2005/8/layout/bProcess4"/>
    <dgm:cxn modelId="{C9093844-E351-4402-9734-A3E8A28BD4C5}" type="presOf" srcId="{CA82A7D6-49C8-4D34-BE9F-6796945D762A}" destId="{8DB10D8A-59D4-460C-B0C9-8520EDEB31CB}" srcOrd="0" destOrd="0" presId="urn:microsoft.com/office/officeart/2005/8/layout/bProcess4"/>
    <dgm:cxn modelId="{3D323D67-4FAB-4E15-B015-6399993211D3}" type="presOf" srcId="{22C12ED4-87D0-4EE7-8B70-591A144B648C}" destId="{28C24B27-B8B0-4920-90EB-93EF063FDE60}" srcOrd="0" destOrd="0" presId="urn:microsoft.com/office/officeart/2005/8/layout/bProcess4"/>
    <dgm:cxn modelId="{99BD8552-9457-4960-9553-95F5A16DE666}" srcId="{0CFF2CE4-AC80-4ABE-A492-D26B2300ABFB}" destId="{CA82A7D6-49C8-4D34-BE9F-6796945D762A}" srcOrd="2" destOrd="0" parTransId="{66CCF7A8-FD61-47C3-8B75-0297612B1C63}" sibTransId="{430E86DC-4C2F-4CDE-9E2E-B42C69595A52}"/>
    <dgm:cxn modelId="{A0349E7E-6DE1-4E2C-9358-2BC646E25276}" srcId="{0CFF2CE4-AC80-4ABE-A492-D26B2300ABFB}" destId="{78110F1D-0471-407B-BF2F-449ED367325E}" srcOrd="0" destOrd="0" parTransId="{09288A41-C1A1-467F-8DF8-F0D63FFBD26C}" sibTransId="{14C3DFC5-4CA3-47EE-8314-203AEB9973AF}"/>
    <dgm:cxn modelId="{658B188C-2BA2-42B3-9F28-E9FA16F965B0}" type="presOf" srcId="{007BB695-FEC7-43FF-B30D-0B92B6F3DBDE}" destId="{4C35EE10-8C83-4362-8287-DFACD24AFFF5}" srcOrd="0" destOrd="0" presId="urn:microsoft.com/office/officeart/2005/8/layout/bProcess4"/>
    <dgm:cxn modelId="{50EDC091-2206-4798-B335-5DC5D6F36074}" type="presOf" srcId="{978A81CC-FF23-4F8E-B46D-AE1FDE191A71}" destId="{AABEBBB1-0D62-4499-979B-18426EC59763}" srcOrd="0" destOrd="0" presId="urn:microsoft.com/office/officeart/2005/8/layout/bProcess4"/>
    <dgm:cxn modelId="{CA4AEE96-44E0-4C1D-9E88-CDA68C76DC73}" type="presOf" srcId="{78110F1D-0471-407B-BF2F-449ED367325E}" destId="{6F790646-C270-45FB-AE33-D0EC97991041}" srcOrd="0" destOrd="0" presId="urn:microsoft.com/office/officeart/2005/8/layout/bProcess4"/>
    <dgm:cxn modelId="{6A05B49F-5794-48CC-96F9-7DD486B82FCD}" type="presOf" srcId="{DC90731B-6BD1-43E7-8455-9443CD9F87CE}" destId="{AE1CBA52-3D1F-4155-86DB-71709DA05848}" srcOrd="0" destOrd="0" presId="urn:microsoft.com/office/officeart/2005/8/layout/bProcess4"/>
    <dgm:cxn modelId="{CDA3D0B9-0289-49D1-861A-796497B00C65}" srcId="{0CFF2CE4-AC80-4ABE-A492-D26B2300ABFB}" destId="{4B8D16A4-1535-494A-9479-38CD4B1C5DE8}" srcOrd="6" destOrd="0" parTransId="{4F4D25FD-8896-4D57-A482-2D5542EEB4A7}" sibTransId="{DA3200CE-73FB-4017-A8A0-A02B1F82C032}"/>
    <dgm:cxn modelId="{294358D0-5905-4D4C-B4EA-5A7DFB186A87}" srcId="{0CFF2CE4-AC80-4ABE-A492-D26B2300ABFB}" destId="{978A81CC-FF23-4F8E-B46D-AE1FDE191A71}" srcOrd="1" destOrd="0" parTransId="{F17BC78D-A025-446F-95C6-B218ABF53FD8}" sibTransId="{22C12ED4-87D0-4EE7-8B70-591A144B648C}"/>
    <dgm:cxn modelId="{4442E2D5-D025-40EF-A243-E7BAF9C59ACF}" srcId="{0CFF2CE4-AC80-4ABE-A492-D26B2300ABFB}" destId="{65E00886-5DC4-4D8F-B2C0-A15F8351736B}" srcOrd="5" destOrd="0" parTransId="{B6FB0FA3-4CCE-4040-8786-5C69770E8013}" sibTransId="{DC90731B-6BD1-43E7-8455-9443CD9F87CE}"/>
    <dgm:cxn modelId="{DA2948E6-3F8A-4A3C-BF01-52B4C83C8EA4}" type="presOf" srcId="{14C3DFC5-4CA3-47EE-8314-203AEB9973AF}" destId="{197548CD-A717-4BC3-A30C-2EB84F39149E}" srcOrd="0" destOrd="0" presId="urn:microsoft.com/office/officeart/2005/8/layout/bProcess4"/>
    <dgm:cxn modelId="{41D4BBEA-50C9-4A52-B54B-518F3A03072E}" srcId="{0CFF2CE4-AC80-4ABE-A492-D26B2300ABFB}" destId="{007BB695-FEC7-43FF-B30D-0B92B6F3DBDE}" srcOrd="3" destOrd="0" parTransId="{542DF170-FF93-4276-8CDE-066736E5A695}" sibTransId="{6542D026-8CE3-46F6-9272-E36D1243C944}"/>
    <dgm:cxn modelId="{38A244FC-2D47-4428-984E-416CFE0C531C}" type="presOf" srcId="{71568E19-907C-4CDB-BEB2-FF3CD84C958C}" destId="{F151F5CB-6E49-4F0A-A957-C471910B99D2}" srcOrd="0" destOrd="0" presId="urn:microsoft.com/office/officeart/2005/8/layout/bProcess4"/>
    <dgm:cxn modelId="{3D1CB5FC-8838-4C86-AC64-D654A569B627}" type="presOf" srcId="{65E00886-5DC4-4D8F-B2C0-A15F8351736B}" destId="{837BE577-71C1-4649-82D9-0D1E170B2639}" srcOrd="0" destOrd="0" presId="urn:microsoft.com/office/officeart/2005/8/layout/bProcess4"/>
    <dgm:cxn modelId="{57ABE070-AE15-4663-B59A-789B96722D7E}" type="presParOf" srcId="{7C6B5511-BC29-47F9-BA5D-4E2E80BBB23A}" destId="{B209A30D-062B-4CD6-9FB1-B7BCB663EA64}" srcOrd="0" destOrd="0" presId="urn:microsoft.com/office/officeart/2005/8/layout/bProcess4"/>
    <dgm:cxn modelId="{AD277AAF-504F-46ED-9BDF-3149E50B7824}" type="presParOf" srcId="{B209A30D-062B-4CD6-9FB1-B7BCB663EA64}" destId="{DB197AA4-8B81-46B3-B4CA-F00B99AF45A6}" srcOrd="0" destOrd="0" presId="urn:microsoft.com/office/officeart/2005/8/layout/bProcess4"/>
    <dgm:cxn modelId="{72E800B4-C614-40D6-9D24-8B9877959D79}" type="presParOf" srcId="{B209A30D-062B-4CD6-9FB1-B7BCB663EA64}" destId="{6F790646-C270-45FB-AE33-D0EC97991041}" srcOrd="1" destOrd="0" presId="urn:microsoft.com/office/officeart/2005/8/layout/bProcess4"/>
    <dgm:cxn modelId="{6382F14B-A7C8-4658-ACB9-DD2787D46B00}" type="presParOf" srcId="{7C6B5511-BC29-47F9-BA5D-4E2E80BBB23A}" destId="{197548CD-A717-4BC3-A30C-2EB84F39149E}" srcOrd="1" destOrd="0" presId="urn:microsoft.com/office/officeart/2005/8/layout/bProcess4"/>
    <dgm:cxn modelId="{FCF113E5-1958-46AB-9EAE-B80BDF7956AC}" type="presParOf" srcId="{7C6B5511-BC29-47F9-BA5D-4E2E80BBB23A}" destId="{3831FC28-CBD0-4329-BB45-452EA57A307B}" srcOrd="2" destOrd="0" presId="urn:microsoft.com/office/officeart/2005/8/layout/bProcess4"/>
    <dgm:cxn modelId="{2504C4A8-FD57-4D68-B8C0-4B2A5CE7B0BE}" type="presParOf" srcId="{3831FC28-CBD0-4329-BB45-452EA57A307B}" destId="{BD1DEFD6-EA47-4382-A447-30CB5FD9209B}" srcOrd="0" destOrd="0" presId="urn:microsoft.com/office/officeart/2005/8/layout/bProcess4"/>
    <dgm:cxn modelId="{BD97E567-2DEA-4BC2-A63C-C04A316C25F1}" type="presParOf" srcId="{3831FC28-CBD0-4329-BB45-452EA57A307B}" destId="{AABEBBB1-0D62-4499-979B-18426EC59763}" srcOrd="1" destOrd="0" presId="urn:microsoft.com/office/officeart/2005/8/layout/bProcess4"/>
    <dgm:cxn modelId="{810DEC44-D5EB-4C38-A83D-058762DB7774}" type="presParOf" srcId="{7C6B5511-BC29-47F9-BA5D-4E2E80BBB23A}" destId="{28C24B27-B8B0-4920-90EB-93EF063FDE60}" srcOrd="3" destOrd="0" presId="urn:microsoft.com/office/officeart/2005/8/layout/bProcess4"/>
    <dgm:cxn modelId="{3E1807F8-0DB1-4BD3-B02D-F8BCF7A3FD7B}" type="presParOf" srcId="{7C6B5511-BC29-47F9-BA5D-4E2E80BBB23A}" destId="{7A76BFE0-B66B-4DE3-9034-94AAA8ECFF69}" srcOrd="4" destOrd="0" presId="urn:microsoft.com/office/officeart/2005/8/layout/bProcess4"/>
    <dgm:cxn modelId="{849101D2-3486-45B9-9A2F-04138BB07F36}" type="presParOf" srcId="{7A76BFE0-B66B-4DE3-9034-94AAA8ECFF69}" destId="{0F339EF3-B1D4-4CB4-AD93-2FA3DD36FACC}" srcOrd="0" destOrd="0" presId="urn:microsoft.com/office/officeart/2005/8/layout/bProcess4"/>
    <dgm:cxn modelId="{5E42103B-4030-4479-8F3A-D6B5A8D6F842}" type="presParOf" srcId="{7A76BFE0-B66B-4DE3-9034-94AAA8ECFF69}" destId="{8DB10D8A-59D4-460C-B0C9-8520EDEB31CB}" srcOrd="1" destOrd="0" presId="urn:microsoft.com/office/officeart/2005/8/layout/bProcess4"/>
    <dgm:cxn modelId="{089F1C2E-DA9A-491E-B221-E6936131DC5C}" type="presParOf" srcId="{7C6B5511-BC29-47F9-BA5D-4E2E80BBB23A}" destId="{24FD32D2-3D65-4432-A0F5-6B0E4197C531}" srcOrd="5" destOrd="0" presId="urn:microsoft.com/office/officeart/2005/8/layout/bProcess4"/>
    <dgm:cxn modelId="{632FBA2F-AC62-4277-9B04-85FCC2A9AE0B}" type="presParOf" srcId="{7C6B5511-BC29-47F9-BA5D-4E2E80BBB23A}" destId="{475E67ED-3DB6-47DA-9AAD-C0F86F090580}" srcOrd="6" destOrd="0" presId="urn:microsoft.com/office/officeart/2005/8/layout/bProcess4"/>
    <dgm:cxn modelId="{34F73DFA-D514-4F7E-A3E9-041EBCEC5E96}" type="presParOf" srcId="{475E67ED-3DB6-47DA-9AAD-C0F86F090580}" destId="{C25133BB-9D1D-49BA-83DF-C8B7CFB32839}" srcOrd="0" destOrd="0" presId="urn:microsoft.com/office/officeart/2005/8/layout/bProcess4"/>
    <dgm:cxn modelId="{84644117-E3E7-429B-BBB5-966895992AD1}" type="presParOf" srcId="{475E67ED-3DB6-47DA-9AAD-C0F86F090580}" destId="{4C35EE10-8C83-4362-8287-DFACD24AFFF5}" srcOrd="1" destOrd="0" presId="urn:microsoft.com/office/officeart/2005/8/layout/bProcess4"/>
    <dgm:cxn modelId="{BC1401F1-3B4B-49D7-BA72-D9BD5FB7A4AD}" type="presParOf" srcId="{7C6B5511-BC29-47F9-BA5D-4E2E80BBB23A}" destId="{741F0A4C-FBC1-408D-A056-28254CC06DE2}" srcOrd="7" destOrd="0" presId="urn:microsoft.com/office/officeart/2005/8/layout/bProcess4"/>
    <dgm:cxn modelId="{FB87B308-FB2A-4F05-88D5-DDA1FF3E2416}" type="presParOf" srcId="{7C6B5511-BC29-47F9-BA5D-4E2E80BBB23A}" destId="{88AD6AB9-96DE-4765-9E54-8C74C18A8F14}" srcOrd="8" destOrd="0" presId="urn:microsoft.com/office/officeart/2005/8/layout/bProcess4"/>
    <dgm:cxn modelId="{4A606453-32D3-4BC4-B94A-8D7F911A134A}" type="presParOf" srcId="{88AD6AB9-96DE-4765-9E54-8C74C18A8F14}" destId="{048694DF-BBD6-492E-9E1B-113BCC7D6CD1}" srcOrd="0" destOrd="0" presId="urn:microsoft.com/office/officeart/2005/8/layout/bProcess4"/>
    <dgm:cxn modelId="{24555044-0E4F-4F92-930E-E27F72FDA4DA}" type="presParOf" srcId="{88AD6AB9-96DE-4765-9E54-8C74C18A8F14}" destId="{F151F5CB-6E49-4F0A-A957-C471910B99D2}" srcOrd="1" destOrd="0" presId="urn:microsoft.com/office/officeart/2005/8/layout/bProcess4"/>
    <dgm:cxn modelId="{44B4E40E-30AC-4BA5-ADE3-D0C41C2E8ABB}" type="presParOf" srcId="{7C6B5511-BC29-47F9-BA5D-4E2E80BBB23A}" destId="{AF26EDFE-3C15-4A85-915F-7DC2A220EB23}" srcOrd="9" destOrd="0" presId="urn:microsoft.com/office/officeart/2005/8/layout/bProcess4"/>
    <dgm:cxn modelId="{EBEC3FC8-1C90-4309-AB4F-48AA05D0E020}" type="presParOf" srcId="{7C6B5511-BC29-47F9-BA5D-4E2E80BBB23A}" destId="{7DAA9CC0-F262-429B-BF21-8BA651C3F913}" srcOrd="10" destOrd="0" presId="urn:microsoft.com/office/officeart/2005/8/layout/bProcess4"/>
    <dgm:cxn modelId="{5E914A2B-3C93-4290-BEBE-ADC4CDB64C3A}" type="presParOf" srcId="{7DAA9CC0-F262-429B-BF21-8BA651C3F913}" destId="{062F87A7-CA1C-44D7-961C-2BB12E8319D1}" srcOrd="0" destOrd="0" presId="urn:microsoft.com/office/officeart/2005/8/layout/bProcess4"/>
    <dgm:cxn modelId="{3399E94C-0463-42A1-BA8E-485DF8CB1E5B}" type="presParOf" srcId="{7DAA9CC0-F262-429B-BF21-8BA651C3F913}" destId="{837BE577-71C1-4649-82D9-0D1E170B2639}" srcOrd="1" destOrd="0" presId="urn:microsoft.com/office/officeart/2005/8/layout/bProcess4"/>
    <dgm:cxn modelId="{83771225-7A1C-42D1-8229-7E668761F400}" type="presParOf" srcId="{7C6B5511-BC29-47F9-BA5D-4E2E80BBB23A}" destId="{AE1CBA52-3D1F-4155-86DB-71709DA05848}" srcOrd="11" destOrd="0" presId="urn:microsoft.com/office/officeart/2005/8/layout/bProcess4"/>
    <dgm:cxn modelId="{7DAAC911-FDF2-415A-8B50-F3D61B61B613}" type="presParOf" srcId="{7C6B5511-BC29-47F9-BA5D-4E2E80BBB23A}" destId="{28C609D8-ECCC-4D9D-8396-367A95F226A1}" srcOrd="12" destOrd="0" presId="urn:microsoft.com/office/officeart/2005/8/layout/bProcess4"/>
    <dgm:cxn modelId="{4670DFBD-327A-4DC6-A689-A8A3E0A5C94B}" type="presParOf" srcId="{28C609D8-ECCC-4D9D-8396-367A95F226A1}" destId="{3CA5CF0A-3ABE-41F0-AC6D-ABDD0E2984CF}" srcOrd="0" destOrd="0" presId="urn:microsoft.com/office/officeart/2005/8/layout/bProcess4"/>
    <dgm:cxn modelId="{676AEA44-6A01-498C-BAE4-9A0A46B96B8F}" type="presParOf" srcId="{28C609D8-ECCC-4D9D-8396-367A95F226A1}" destId="{0323E5AA-3339-4E1F-9732-94934D4CC264}"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D99A0A-F53B-464A-8260-EB1960A38100}"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US"/>
        </a:p>
      </dgm:t>
    </dgm:pt>
    <dgm:pt modelId="{450AC673-6416-4709-AAAB-FF501F0F99B2}">
      <dgm:prSet/>
      <dgm:spPr/>
      <dgm:t>
        <a:bodyPr/>
        <a:lstStyle/>
        <a:p>
          <a:r>
            <a:rPr lang="en-GB" dirty="0"/>
            <a:t>Research shows that ADHD contributes to poor classroom behaviour, poor academic achievement and special educational requirements or additional learning needs requirements </a:t>
          </a:r>
          <a:endParaRPr lang="en-US" dirty="0"/>
        </a:p>
      </dgm:t>
    </dgm:pt>
    <dgm:pt modelId="{6AE2D552-3488-458A-9939-1F56F215A2AD}" type="parTrans" cxnId="{3B1CA810-6C0D-4F08-BD2C-30CB3BB04BC1}">
      <dgm:prSet/>
      <dgm:spPr/>
      <dgm:t>
        <a:bodyPr/>
        <a:lstStyle/>
        <a:p>
          <a:endParaRPr lang="en-US"/>
        </a:p>
      </dgm:t>
    </dgm:pt>
    <dgm:pt modelId="{FDD4D4D6-AC55-4028-BA5D-EC530B4AED35}" type="sibTrans" cxnId="{3B1CA810-6C0D-4F08-BD2C-30CB3BB04BC1}">
      <dgm:prSet/>
      <dgm:spPr/>
      <dgm:t>
        <a:bodyPr/>
        <a:lstStyle/>
        <a:p>
          <a:endParaRPr lang="en-US"/>
        </a:p>
      </dgm:t>
    </dgm:pt>
    <dgm:pt modelId="{C368A1D1-1405-4610-BFEB-7273E71244C6}">
      <dgm:prSet/>
      <dgm:spPr/>
      <dgm:t>
        <a:bodyPr/>
        <a:lstStyle/>
        <a:p>
          <a:r>
            <a:rPr lang="en-GB"/>
            <a:t>High levels of school exclusion, repetition of grades and failure to gain external qualifications such as GCSEs or A Levels.  Low self-esteem, Social clumsiness, Inflexibility, Defiant behaviour.  </a:t>
          </a:r>
          <a:endParaRPr lang="en-US"/>
        </a:p>
      </dgm:t>
    </dgm:pt>
    <dgm:pt modelId="{B0C69E2C-8ACC-4563-A7E9-E36E3AD94B37}" type="parTrans" cxnId="{6B884796-7172-40A8-933F-74324200612C}">
      <dgm:prSet/>
      <dgm:spPr/>
      <dgm:t>
        <a:bodyPr/>
        <a:lstStyle/>
        <a:p>
          <a:endParaRPr lang="en-US"/>
        </a:p>
      </dgm:t>
    </dgm:pt>
    <dgm:pt modelId="{0472DF90-FE41-419B-A0DD-2C174C41E346}" type="sibTrans" cxnId="{6B884796-7172-40A8-933F-74324200612C}">
      <dgm:prSet/>
      <dgm:spPr/>
      <dgm:t>
        <a:bodyPr/>
        <a:lstStyle/>
        <a:p>
          <a:endParaRPr lang="en-US"/>
        </a:p>
      </dgm:t>
    </dgm:pt>
    <dgm:pt modelId="{8532028A-3FDF-449C-A280-57ABC5597C50}">
      <dgm:prSet/>
      <dgm:spPr/>
      <dgm:t>
        <a:bodyPr/>
        <a:lstStyle/>
        <a:p>
          <a:r>
            <a:rPr lang="en-GB"/>
            <a:t>Inattentiveness at aged 7 and 10 leads to academic underachievement at 16. Also – when asked adolescents and adults with ADHD were less likely to have achieved a further or higher education degree. </a:t>
          </a:r>
          <a:endParaRPr lang="en-US"/>
        </a:p>
      </dgm:t>
    </dgm:pt>
    <dgm:pt modelId="{FEA65797-9479-4C06-AE36-2761980CE227}" type="parTrans" cxnId="{2450C9A0-9738-4FC5-B509-33F40F093C5C}">
      <dgm:prSet/>
      <dgm:spPr/>
      <dgm:t>
        <a:bodyPr/>
        <a:lstStyle/>
        <a:p>
          <a:endParaRPr lang="en-US"/>
        </a:p>
      </dgm:t>
    </dgm:pt>
    <dgm:pt modelId="{6239CA71-34C5-4907-8085-D9EB7654AB23}" type="sibTrans" cxnId="{2450C9A0-9738-4FC5-B509-33F40F093C5C}">
      <dgm:prSet/>
      <dgm:spPr/>
      <dgm:t>
        <a:bodyPr/>
        <a:lstStyle/>
        <a:p>
          <a:endParaRPr lang="en-US"/>
        </a:p>
      </dgm:t>
    </dgm:pt>
    <dgm:pt modelId="{EECA6CF8-85C4-4F71-BFC2-C62760594D6D}" type="pres">
      <dgm:prSet presAssocID="{03D99A0A-F53B-464A-8260-EB1960A38100}" presName="linear" presStyleCnt="0">
        <dgm:presLayoutVars>
          <dgm:animLvl val="lvl"/>
          <dgm:resizeHandles val="exact"/>
        </dgm:presLayoutVars>
      </dgm:prSet>
      <dgm:spPr/>
    </dgm:pt>
    <dgm:pt modelId="{498DA4D9-741E-4C37-863D-8530200071A3}" type="pres">
      <dgm:prSet presAssocID="{450AC673-6416-4709-AAAB-FF501F0F99B2}" presName="parentText" presStyleLbl="node1" presStyleIdx="0" presStyleCnt="3">
        <dgm:presLayoutVars>
          <dgm:chMax val="0"/>
          <dgm:bulletEnabled val="1"/>
        </dgm:presLayoutVars>
      </dgm:prSet>
      <dgm:spPr/>
    </dgm:pt>
    <dgm:pt modelId="{03CAB8EA-BBEB-48DD-B4DF-48E49123B19A}" type="pres">
      <dgm:prSet presAssocID="{FDD4D4D6-AC55-4028-BA5D-EC530B4AED35}" presName="spacer" presStyleCnt="0"/>
      <dgm:spPr/>
    </dgm:pt>
    <dgm:pt modelId="{A0E731E9-4643-4CDA-848C-B68D4135DA6C}" type="pres">
      <dgm:prSet presAssocID="{C368A1D1-1405-4610-BFEB-7273E71244C6}" presName="parentText" presStyleLbl="node1" presStyleIdx="1" presStyleCnt="3">
        <dgm:presLayoutVars>
          <dgm:chMax val="0"/>
          <dgm:bulletEnabled val="1"/>
        </dgm:presLayoutVars>
      </dgm:prSet>
      <dgm:spPr/>
    </dgm:pt>
    <dgm:pt modelId="{9110DBEB-2D08-425C-91DA-A32BE2E96954}" type="pres">
      <dgm:prSet presAssocID="{0472DF90-FE41-419B-A0DD-2C174C41E346}" presName="spacer" presStyleCnt="0"/>
      <dgm:spPr/>
    </dgm:pt>
    <dgm:pt modelId="{2E78CF63-9641-43B2-9FE2-B3EE6267E8DB}" type="pres">
      <dgm:prSet presAssocID="{8532028A-3FDF-449C-A280-57ABC5597C50}" presName="parentText" presStyleLbl="node1" presStyleIdx="2" presStyleCnt="3">
        <dgm:presLayoutVars>
          <dgm:chMax val="0"/>
          <dgm:bulletEnabled val="1"/>
        </dgm:presLayoutVars>
      </dgm:prSet>
      <dgm:spPr/>
    </dgm:pt>
  </dgm:ptLst>
  <dgm:cxnLst>
    <dgm:cxn modelId="{3B1CA810-6C0D-4F08-BD2C-30CB3BB04BC1}" srcId="{03D99A0A-F53B-464A-8260-EB1960A38100}" destId="{450AC673-6416-4709-AAAB-FF501F0F99B2}" srcOrd="0" destOrd="0" parTransId="{6AE2D552-3488-458A-9939-1F56F215A2AD}" sibTransId="{FDD4D4D6-AC55-4028-BA5D-EC530B4AED35}"/>
    <dgm:cxn modelId="{C9148232-838A-4F22-A0ED-D84A64664B79}" type="presOf" srcId="{03D99A0A-F53B-464A-8260-EB1960A38100}" destId="{EECA6CF8-85C4-4F71-BFC2-C62760594D6D}" srcOrd="0" destOrd="0" presId="urn:microsoft.com/office/officeart/2005/8/layout/vList2"/>
    <dgm:cxn modelId="{8287D845-D0DD-44CF-AD0F-AB3542E495CD}" type="presOf" srcId="{C368A1D1-1405-4610-BFEB-7273E71244C6}" destId="{A0E731E9-4643-4CDA-848C-B68D4135DA6C}" srcOrd="0" destOrd="0" presId="urn:microsoft.com/office/officeart/2005/8/layout/vList2"/>
    <dgm:cxn modelId="{6B884796-7172-40A8-933F-74324200612C}" srcId="{03D99A0A-F53B-464A-8260-EB1960A38100}" destId="{C368A1D1-1405-4610-BFEB-7273E71244C6}" srcOrd="1" destOrd="0" parTransId="{B0C69E2C-8ACC-4563-A7E9-E36E3AD94B37}" sibTransId="{0472DF90-FE41-419B-A0DD-2C174C41E346}"/>
    <dgm:cxn modelId="{2450C9A0-9738-4FC5-B509-33F40F093C5C}" srcId="{03D99A0A-F53B-464A-8260-EB1960A38100}" destId="{8532028A-3FDF-449C-A280-57ABC5597C50}" srcOrd="2" destOrd="0" parTransId="{FEA65797-9479-4C06-AE36-2761980CE227}" sibTransId="{6239CA71-34C5-4907-8085-D9EB7654AB23}"/>
    <dgm:cxn modelId="{AE05A7A7-EF71-4BF7-9B56-4D164CE42F3D}" type="presOf" srcId="{8532028A-3FDF-449C-A280-57ABC5597C50}" destId="{2E78CF63-9641-43B2-9FE2-B3EE6267E8DB}" srcOrd="0" destOrd="0" presId="urn:microsoft.com/office/officeart/2005/8/layout/vList2"/>
    <dgm:cxn modelId="{46CB06AC-5E96-4E1F-8906-AAC444EBFCDD}" type="presOf" srcId="{450AC673-6416-4709-AAAB-FF501F0F99B2}" destId="{498DA4D9-741E-4C37-863D-8530200071A3}" srcOrd="0" destOrd="0" presId="urn:microsoft.com/office/officeart/2005/8/layout/vList2"/>
    <dgm:cxn modelId="{BEEE75DA-8219-44E4-9311-3B84B2B221FE}" type="presParOf" srcId="{EECA6CF8-85C4-4F71-BFC2-C62760594D6D}" destId="{498DA4D9-741E-4C37-863D-8530200071A3}" srcOrd="0" destOrd="0" presId="urn:microsoft.com/office/officeart/2005/8/layout/vList2"/>
    <dgm:cxn modelId="{89F2DDF1-8AE0-4757-A839-23FB340E867B}" type="presParOf" srcId="{EECA6CF8-85C4-4F71-BFC2-C62760594D6D}" destId="{03CAB8EA-BBEB-48DD-B4DF-48E49123B19A}" srcOrd="1" destOrd="0" presId="urn:microsoft.com/office/officeart/2005/8/layout/vList2"/>
    <dgm:cxn modelId="{C32FFE2D-A101-4B5E-A9A4-C851DFA8E612}" type="presParOf" srcId="{EECA6CF8-85C4-4F71-BFC2-C62760594D6D}" destId="{A0E731E9-4643-4CDA-848C-B68D4135DA6C}" srcOrd="2" destOrd="0" presId="urn:microsoft.com/office/officeart/2005/8/layout/vList2"/>
    <dgm:cxn modelId="{E8C6D372-EDDB-4D35-884E-0593FBF737E0}" type="presParOf" srcId="{EECA6CF8-85C4-4F71-BFC2-C62760594D6D}" destId="{9110DBEB-2D08-425C-91DA-A32BE2E96954}" srcOrd="3" destOrd="0" presId="urn:microsoft.com/office/officeart/2005/8/layout/vList2"/>
    <dgm:cxn modelId="{4BCA5420-497B-4528-9612-30C7A303F1DE}" type="presParOf" srcId="{EECA6CF8-85C4-4F71-BFC2-C62760594D6D}" destId="{2E78CF63-9641-43B2-9FE2-B3EE6267E8D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A820C34-D562-49F3-8939-9EE87D85ACAE}" type="doc">
      <dgm:prSet loTypeId="urn:microsoft.com/office/officeart/2005/8/layout/vList5" loCatId="list" qsTypeId="urn:microsoft.com/office/officeart/2005/8/quickstyle/simple1" qsCatId="simple" csTypeId="urn:microsoft.com/office/officeart/2005/8/colors/accent1_4" csCatId="accent1"/>
      <dgm:spPr/>
      <dgm:t>
        <a:bodyPr/>
        <a:lstStyle/>
        <a:p>
          <a:endParaRPr lang="en-US"/>
        </a:p>
      </dgm:t>
    </dgm:pt>
    <dgm:pt modelId="{72E5C3A3-0176-4917-812E-0B2F808CEEE6}">
      <dgm:prSet/>
      <dgm:spPr/>
      <dgm:t>
        <a:bodyPr/>
        <a:lstStyle/>
        <a:p>
          <a:r>
            <a:rPr lang="en-GB" i="1"/>
            <a:t>Poor concentration </a:t>
          </a:r>
          <a:endParaRPr lang="en-US"/>
        </a:p>
      </dgm:t>
    </dgm:pt>
    <dgm:pt modelId="{03BF03F4-7211-4CAD-8BC9-820220DEDCCA}" type="parTrans" cxnId="{18FFB49B-0DF6-4842-85E9-4BB1EDDD04CA}">
      <dgm:prSet/>
      <dgm:spPr/>
      <dgm:t>
        <a:bodyPr/>
        <a:lstStyle/>
        <a:p>
          <a:endParaRPr lang="en-US"/>
        </a:p>
      </dgm:t>
    </dgm:pt>
    <dgm:pt modelId="{E347AF59-AAD6-44A2-A0F3-7F535A10F258}" type="sibTrans" cxnId="{18FFB49B-0DF6-4842-85E9-4BB1EDDD04CA}">
      <dgm:prSet/>
      <dgm:spPr/>
      <dgm:t>
        <a:bodyPr/>
        <a:lstStyle/>
        <a:p>
          <a:endParaRPr lang="en-US"/>
        </a:p>
      </dgm:t>
    </dgm:pt>
    <dgm:pt modelId="{D3C066F5-D314-4AF3-B3D6-F7D8812B47CD}">
      <dgm:prSet/>
      <dgm:spPr/>
      <dgm:t>
        <a:bodyPr/>
        <a:lstStyle/>
        <a:p>
          <a:r>
            <a:rPr lang="en-GB"/>
            <a:t>Inefficient attentional mechanisms</a:t>
          </a:r>
          <a:endParaRPr lang="en-US"/>
        </a:p>
      </dgm:t>
    </dgm:pt>
    <dgm:pt modelId="{637876FC-17D8-4A53-A406-46E284B2E0BB}" type="parTrans" cxnId="{328469E3-E0F2-4F0D-8EB1-0FCF9B1520F3}">
      <dgm:prSet/>
      <dgm:spPr/>
      <dgm:t>
        <a:bodyPr/>
        <a:lstStyle/>
        <a:p>
          <a:endParaRPr lang="en-US"/>
        </a:p>
      </dgm:t>
    </dgm:pt>
    <dgm:pt modelId="{D0D08350-FF5A-4A9D-840D-E711E4CCBE48}" type="sibTrans" cxnId="{328469E3-E0F2-4F0D-8EB1-0FCF9B1520F3}">
      <dgm:prSet/>
      <dgm:spPr/>
      <dgm:t>
        <a:bodyPr/>
        <a:lstStyle/>
        <a:p>
          <a:endParaRPr lang="en-US"/>
        </a:p>
      </dgm:t>
    </dgm:pt>
    <dgm:pt modelId="{00DAB381-E1A9-4428-AF3D-DA29E7CB9401}">
      <dgm:prSet/>
      <dgm:spPr/>
      <dgm:t>
        <a:bodyPr/>
        <a:lstStyle/>
        <a:p>
          <a:r>
            <a:rPr lang="en-GB"/>
            <a:t>Difficulty concentrating on tedious tasks</a:t>
          </a:r>
          <a:endParaRPr lang="en-US"/>
        </a:p>
      </dgm:t>
    </dgm:pt>
    <dgm:pt modelId="{6EC389D7-5EF9-4A22-9312-CADF61AB035F}" type="parTrans" cxnId="{0A229D1C-337B-4FE7-BCDE-95B7B574B3AF}">
      <dgm:prSet/>
      <dgm:spPr/>
      <dgm:t>
        <a:bodyPr/>
        <a:lstStyle/>
        <a:p>
          <a:endParaRPr lang="en-US"/>
        </a:p>
      </dgm:t>
    </dgm:pt>
    <dgm:pt modelId="{8B8F015A-BEE1-4BB2-8D49-E083F6247948}" type="sibTrans" cxnId="{0A229D1C-337B-4FE7-BCDE-95B7B574B3AF}">
      <dgm:prSet/>
      <dgm:spPr/>
      <dgm:t>
        <a:bodyPr/>
        <a:lstStyle/>
        <a:p>
          <a:endParaRPr lang="en-US"/>
        </a:p>
      </dgm:t>
    </dgm:pt>
    <dgm:pt modelId="{ACA7A19C-231F-489C-A693-B0113FFB38C8}">
      <dgm:prSet/>
      <dgm:spPr/>
      <dgm:t>
        <a:bodyPr/>
        <a:lstStyle/>
        <a:p>
          <a:r>
            <a:rPr lang="en-GB"/>
            <a:t>Careless errors, lack of precision and attention to detail </a:t>
          </a:r>
          <a:endParaRPr lang="en-US"/>
        </a:p>
      </dgm:t>
    </dgm:pt>
    <dgm:pt modelId="{DA218738-D0D9-453A-AF88-A95B886B9DD0}" type="parTrans" cxnId="{C10F0115-EC79-4098-ACE9-C35726690428}">
      <dgm:prSet/>
      <dgm:spPr/>
      <dgm:t>
        <a:bodyPr/>
        <a:lstStyle/>
        <a:p>
          <a:endParaRPr lang="en-US"/>
        </a:p>
      </dgm:t>
    </dgm:pt>
    <dgm:pt modelId="{5D7CB8AF-8812-4281-9DB5-4FE5156E5E9C}" type="sibTrans" cxnId="{C10F0115-EC79-4098-ACE9-C35726690428}">
      <dgm:prSet/>
      <dgm:spPr/>
      <dgm:t>
        <a:bodyPr/>
        <a:lstStyle/>
        <a:p>
          <a:endParaRPr lang="en-US"/>
        </a:p>
      </dgm:t>
    </dgm:pt>
    <dgm:pt modelId="{B0EB523C-C191-4137-B487-0B40142665CD}">
      <dgm:prSet/>
      <dgm:spPr/>
      <dgm:t>
        <a:bodyPr/>
        <a:lstStyle/>
        <a:p>
          <a:r>
            <a:rPr lang="en-GB"/>
            <a:t>More difficulty with listening than looking – learning style</a:t>
          </a:r>
          <a:endParaRPr lang="en-US"/>
        </a:p>
      </dgm:t>
    </dgm:pt>
    <dgm:pt modelId="{C4B3BF39-7992-4472-AB7D-23B60D4A0EEA}" type="parTrans" cxnId="{6CEC2A40-C95E-4033-9EF7-5ACDE04272F2}">
      <dgm:prSet/>
      <dgm:spPr/>
      <dgm:t>
        <a:bodyPr/>
        <a:lstStyle/>
        <a:p>
          <a:endParaRPr lang="en-US"/>
        </a:p>
      </dgm:t>
    </dgm:pt>
    <dgm:pt modelId="{0C6AB580-DD3F-455D-92C3-CDE71592CC95}" type="sibTrans" cxnId="{6CEC2A40-C95E-4033-9EF7-5ACDE04272F2}">
      <dgm:prSet/>
      <dgm:spPr/>
      <dgm:t>
        <a:bodyPr/>
        <a:lstStyle/>
        <a:p>
          <a:endParaRPr lang="en-US"/>
        </a:p>
      </dgm:t>
    </dgm:pt>
    <dgm:pt modelId="{63CA9BDF-1F92-4D0D-AE0B-50F25F230A33}">
      <dgm:prSet/>
      <dgm:spPr/>
      <dgm:t>
        <a:bodyPr/>
        <a:lstStyle/>
        <a:p>
          <a:r>
            <a:rPr lang="en-GB" dirty="0"/>
            <a:t>Attentional mechanisms tire more quickly</a:t>
          </a:r>
          <a:endParaRPr lang="en-US" dirty="0"/>
        </a:p>
      </dgm:t>
    </dgm:pt>
    <dgm:pt modelId="{6C81A219-B825-4F41-BCC5-5FBD9E551B77}" type="parTrans" cxnId="{45E594DE-36EA-466F-B447-7FF20654FFFA}">
      <dgm:prSet/>
      <dgm:spPr/>
      <dgm:t>
        <a:bodyPr/>
        <a:lstStyle/>
        <a:p>
          <a:endParaRPr lang="en-US"/>
        </a:p>
      </dgm:t>
    </dgm:pt>
    <dgm:pt modelId="{1D1EEE5E-A6A1-4174-B5B2-666906B7A430}" type="sibTrans" cxnId="{45E594DE-36EA-466F-B447-7FF20654FFFA}">
      <dgm:prSet/>
      <dgm:spPr/>
      <dgm:t>
        <a:bodyPr/>
        <a:lstStyle/>
        <a:p>
          <a:endParaRPr lang="en-US"/>
        </a:p>
      </dgm:t>
    </dgm:pt>
    <dgm:pt modelId="{CD444DCF-B3AA-4C1C-904D-8BA32143E0C5}">
      <dgm:prSet/>
      <dgm:spPr/>
      <dgm:t>
        <a:bodyPr/>
        <a:lstStyle/>
        <a:p>
          <a:r>
            <a:rPr lang="en-GB" i="1"/>
            <a:t>Task Impersisitence</a:t>
          </a:r>
          <a:endParaRPr lang="en-US"/>
        </a:p>
      </dgm:t>
    </dgm:pt>
    <dgm:pt modelId="{79D46013-3E94-4E3B-A32E-846A13B1EC1E}" type="parTrans" cxnId="{C3A3AE7C-9DC9-4B70-A383-616460C96405}">
      <dgm:prSet/>
      <dgm:spPr/>
      <dgm:t>
        <a:bodyPr/>
        <a:lstStyle/>
        <a:p>
          <a:endParaRPr lang="en-US"/>
        </a:p>
      </dgm:t>
    </dgm:pt>
    <dgm:pt modelId="{7C62EB57-A1EF-4E14-9911-CB6D1E889D4F}" type="sibTrans" cxnId="{C3A3AE7C-9DC9-4B70-A383-616460C96405}">
      <dgm:prSet/>
      <dgm:spPr/>
      <dgm:t>
        <a:bodyPr/>
        <a:lstStyle/>
        <a:p>
          <a:endParaRPr lang="en-US"/>
        </a:p>
      </dgm:t>
    </dgm:pt>
    <dgm:pt modelId="{78E3C18A-0EE8-4203-9C9B-2B2393174011}">
      <dgm:prSet custT="1"/>
      <dgm:spPr/>
      <dgm:t>
        <a:bodyPr/>
        <a:lstStyle/>
        <a:p>
          <a:r>
            <a:rPr lang="en-GB" sz="1800" dirty="0"/>
            <a:t>Failure to complete tasks</a:t>
          </a:r>
          <a:endParaRPr lang="en-US" sz="1800" dirty="0"/>
        </a:p>
      </dgm:t>
    </dgm:pt>
    <dgm:pt modelId="{25126AD4-7B7C-40C6-8171-05AC4DCD4461}" type="parTrans" cxnId="{D79A7098-38AA-4778-8236-D98467A1920D}">
      <dgm:prSet/>
      <dgm:spPr/>
      <dgm:t>
        <a:bodyPr/>
        <a:lstStyle/>
        <a:p>
          <a:endParaRPr lang="en-US"/>
        </a:p>
      </dgm:t>
    </dgm:pt>
    <dgm:pt modelId="{D8F89516-DED0-48FE-888F-55D3122BBD5A}" type="sibTrans" cxnId="{D79A7098-38AA-4778-8236-D98467A1920D}">
      <dgm:prSet/>
      <dgm:spPr/>
      <dgm:t>
        <a:bodyPr/>
        <a:lstStyle/>
        <a:p>
          <a:endParaRPr lang="en-US"/>
        </a:p>
      </dgm:t>
    </dgm:pt>
    <dgm:pt modelId="{90943188-A1AF-4AC0-841E-48C6032E8C16}">
      <dgm:prSet/>
      <dgm:spPr/>
      <dgm:t>
        <a:bodyPr/>
        <a:lstStyle/>
        <a:p>
          <a:r>
            <a:rPr lang="en-GB" i="1"/>
            <a:t>Disorganisation</a:t>
          </a:r>
          <a:endParaRPr lang="en-US"/>
        </a:p>
      </dgm:t>
    </dgm:pt>
    <dgm:pt modelId="{124A7EE8-AD79-4FF3-A5DB-654758F2E739}" type="parTrans" cxnId="{9D3036E9-2071-478B-9973-96E8773CA04C}">
      <dgm:prSet/>
      <dgm:spPr/>
      <dgm:t>
        <a:bodyPr/>
        <a:lstStyle/>
        <a:p>
          <a:endParaRPr lang="en-US"/>
        </a:p>
      </dgm:t>
    </dgm:pt>
    <dgm:pt modelId="{358902A3-DE94-413F-ACDD-C235E5F4B7B1}" type="sibTrans" cxnId="{9D3036E9-2071-478B-9973-96E8773CA04C}">
      <dgm:prSet/>
      <dgm:spPr/>
      <dgm:t>
        <a:bodyPr/>
        <a:lstStyle/>
        <a:p>
          <a:endParaRPr lang="en-US"/>
        </a:p>
      </dgm:t>
    </dgm:pt>
    <dgm:pt modelId="{6F17BFB8-7397-44BF-B713-4EDD96B4A2AC}">
      <dgm:prSet custT="1"/>
      <dgm:spPr/>
      <dgm:t>
        <a:bodyPr/>
        <a:lstStyle/>
        <a:p>
          <a:r>
            <a:rPr lang="en-GB" sz="1800" dirty="0"/>
            <a:t>Difficulty following sequences with supervision</a:t>
          </a:r>
          <a:endParaRPr lang="en-US" sz="1800" dirty="0"/>
        </a:p>
      </dgm:t>
    </dgm:pt>
    <dgm:pt modelId="{52D22960-7AEA-48EB-B5D5-3D1B9F19E9CC}" type="parTrans" cxnId="{2AB8C868-4C0A-4BDD-8600-502B1380452E}">
      <dgm:prSet/>
      <dgm:spPr/>
      <dgm:t>
        <a:bodyPr/>
        <a:lstStyle/>
        <a:p>
          <a:endParaRPr lang="en-US"/>
        </a:p>
      </dgm:t>
    </dgm:pt>
    <dgm:pt modelId="{E9F49DD3-6CDE-4634-9D46-2C184B61594B}" type="sibTrans" cxnId="{2AB8C868-4C0A-4BDD-8600-502B1380452E}">
      <dgm:prSet/>
      <dgm:spPr/>
      <dgm:t>
        <a:bodyPr/>
        <a:lstStyle/>
        <a:p>
          <a:endParaRPr lang="en-US"/>
        </a:p>
      </dgm:t>
    </dgm:pt>
    <dgm:pt modelId="{E9BC48F4-38C9-45AF-A1D8-A5E5BE80F6FA}">
      <dgm:prSet/>
      <dgm:spPr/>
      <dgm:t>
        <a:bodyPr/>
        <a:lstStyle/>
        <a:p>
          <a:r>
            <a:rPr lang="en-GB" i="1"/>
            <a:t>Forgetfulness</a:t>
          </a:r>
          <a:endParaRPr lang="en-US"/>
        </a:p>
      </dgm:t>
    </dgm:pt>
    <dgm:pt modelId="{ED8BDC09-B91B-45D9-9F3D-991CC92B931C}" type="parTrans" cxnId="{28BE9910-4AB8-4EA8-AF77-298408E91159}">
      <dgm:prSet/>
      <dgm:spPr/>
      <dgm:t>
        <a:bodyPr/>
        <a:lstStyle/>
        <a:p>
          <a:endParaRPr lang="en-US"/>
        </a:p>
      </dgm:t>
    </dgm:pt>
    <dgm:pt modelId="{38906E62-8EA5-4B6E-B375-F20F86E1705B}" type="sibTrans" cxnId="{28BE9910-4AB8-4EA8-AF77-298408E91159}">
      <dgm:prSet/>
      <dgm:spPr/>
      <dgm:t>
        <a:bodyPr/>
        <a:lstStyle/>
        <a:p>
          <a:endParaRPr lang="en-US"/>
        </a:p>
      </dgm:t>
    </dgm:pt>
    <dgm:pt modelId="{280DD1AA-CAFE-472E-9438-44FE0F650847}">
      <dgm:prSet custT="1"/>
      <dgm:spPr/>
      <dgm:t>
        <a:bodyPr/>
        <a:lstStyle/>
        <a:p>
          <a:r>
            <a:rPr lang="en-GB" sz="1800" dirty="0"/>
            <a:t>LTM better than STM</a:t>
          </a:r>
          <a:endParaRPr lang="en-US" sz="1800" dirty="0"/>
        </a:p>
      </dgm:t>
    </dgm:pt>
    <dgm:pt modelId="{7635496F-E451-4B7E-BF75-F8510B62F347}" type="parTrans" cxnId="{03FD83A5-5E66-4CCB-92F0-2776D6596874}">
      <dgm:prSet/>
      <dgm:spPr/>
      <dgm:t>
        <a:bodyPr/>
        <a:lstStyle/>
        <a:p>
          <a:endParaRPr lang="en-US"/>
        </a:p>
      </dgm:t>
    </dgm:pt>
    <dgm:pt modelId="{18B71746-E37F-400C-B003-7576616DE8E9}" type="sibTrans" cxnId="{03FD83A5-5E66-4CCB-92F0-2776D6596874}">
      <dgm:prSet/>
      <dgm:spPr/>
      <dgm:t>
        <a:bodyPr/>
        <a:lstStyle/>
        <a:p>
          <a:endParaRPr lang="en-US"/>
        </a:p>
      </dgm:t>
    </dgm:pt>
    <dgm:pt modelId="{1E0E5C32-7061-4237-8249-7F5E1FE865D2}">
      <dgm:prSet custT="1"/>
      <dgm:spPr/>
      <dgm:t>
        <a:bodyPr/>
        <a:lstStyle/>
        <a:p>
          <a:r>
            <a:rPr lang="en-GB" sz="1800" dirty="0"/>
            <a:t>Difficulty following instructions</a:t>
          </a:r>
          <a:endParaRPr lang="en-US" sz="1800" dirty="0"/>
        </a:p>
      </dgm:t>
    </dgm:pt>
    <dgm:pt modelId="{CCDBFD1D-324C-4479-ABA1-7FE0C026C051}" type="parTrans" cxnId="{13E9C214-5EE4-4980-9C27-F153ACDF50A8}">
      <dgm:prSet/>
      <dgm:spPr/>
      <dgm:t>
        <a:bodyPr/>
        <a:lstStyle/>
        <a:p>
          <a:endParaRPr lang="en-US"/>
        </a:p>
      </dgm:t>
    </dgm:pt>
    <dgm:pt modelId="{97258E50-D51B-4A92-82CA-3F3D3D848AC5}" type="sibTrans" cxnId="{13E9C214-5EE4-4980-9C27-F153ACDF50A8}">
      <dgm:prSet/>
      <dgm:spPr/>
      <dgm:t>
        <a:bodyPr/>
        <a:lstStyle/>
        <a:p>
          <a:endParaRPr lang="en-US"/>
        </a:p>
      </dgm:t>
    </dgm:pt>
    <dgm:pt modelId="{0B4366EA-AC49-4B13-B441-2D298E684584}" type="pres">
      <dgm:prSet presAssocID="{DA820C34-D562-49F3-8939-9EE87D85ACAE}" presName="Name0" presStyleCnt="0">
        <dgm:presLayoutVars>
          <dgm:dir/>
          <dgm:animLvl val="lvl"/>
          <dgm:resizeHandles val="exact"/>
        </dgm:presLayoutVars>
      </dgm:prSet>
      <dgm:spPr/>
    </dgm:pt>
    <dgm:pt modelId="{FCBA942A-1E67-4068-9D12-418334992DC0}" type="pres">
      <dgm:prSet presAssocID="{72E5C3A3-0176-4917-812E-0B2F808CEEE6}" presName="linNode" presStyleCnt="0"/>
      <dgm:spPr/>
    </dgm:pt>
    <dgm:pt modelId="{719B035B-BA57-4CB8-94F0-EA03B4C06CD5}" type="pres">
      <dgm:prSet presAssocID="{72E5C3A3-0176-4917-812E-0B2F808CEEE6}" presName="parentText" presStyleLbl="node1" presStyleIdx="0" presStyleCnt="4">
        <dgm:presLayoutVars>
          <dgm:chMax val="1"/>
          <dgm:bulletEnabled val="1"/>
        </dgm:presLayoutVars>
      </dgm:prSet>
      <dgm:spPr/>
    </dgm:pt>
    <dgm:pt modelId="{B12CF022-1BFD-4B10-8B05-ED84BF09325D}" type="pres">
      <dgm:prSet presAssocID="{72E5C3A3-0176-4917-812E-0B2F808CEEE6}" presName="descendantText" presStyleLbl="alignAccFollowNode1" presStyleIdx="0" presStyleCnt="4">
        <dgm:presLayoutVars>
          <dgm:bulletEnabled val="1"/>
        </dgm:presLayoutVars>
      </dgm:prSet>
      <dgm:spPr/>
    </dgm:pt>
    <dgm:pt modelId="{4D70BB7B-72F6-4B7A-A37A-AA7C29C5DC2B}" type="pres">
      <dgm:prSet presAssocID="{E347AF59-AAD6-44A2-A0F3-7F535A10F258}" presName="sp" presStyleCnt="0"/>
      <dgm:spPr/>
    </dgm:pt>
    <dgm:pt modelId="{494FB04B-B509-4DA7-8ADF-111C1D5B59ED}" type="pres">
      <dgm:prSet presAssocID="{CD444DCF-B3AA-4C1C-904D-8BA32143E0C5}" presName="linNode" presStyleCnt="0"/>
      <dgm:spPr/>
    </dgm:pt>
    <dgm:pt modelId="{6BC09388-1862-4273-9FDA-28ADBAF106EE}" type="pres">
      <dgm:prSet presAssocID="{CD444DCF-B3AA-4C1C-904D-8BA32143E0C5}" presName="parentText" presStyleLbl="node1" presStyleIdx="1" presStyleCnt="4">
        <dgm:presLayoutVars>
          <dgm:chMax val="1"/>
          <dgm:bulletEnabled val="1"/>
        </dgm:presLayoutVars>
      </dgm:prSet>
      <dgm:spPr/>
    </dgm:pt>
    <dgm:pt modelId="{9073E373-CF63-4A65-B74A-7F994D52A163}" type="pres">
      <dgm:prSet presAssocID="{CD444DCF-B3AA-4C1C-904D-8BA32143E0C5}" presName="descendantText" presStyleLbl="alignAccFollowNode1" presStyleIdx="1" presStyleCnt="4">
        <dgm:presLayoutVars>
          <dgm:bulletEnabled val="1"/>
        </dgm:presLayoutVars>
      </dgm:prSet>
      <dgm:spPr/>
    </dgm:pt>
    <dgm:pt modelId="{BD252641-6BD5-4B8A-9A5B-CB90A0D1E1DD}" type="pres">
      <dgm:prSet presAssocID="{7C62EB57-A1EF-4E14-9911-CB6D1E889D4F}" presName="sp" presStyleCnt="0"/>
      <dgm:spPr/>
    </dgm:pt>
    <dgm:pt modelId="{C0C8249C-82E6-4671-A91A-3B5769612E02}" type="pres">
      <dgm:prSet presAssocID="{90943188-A1AF-4AC0-841E-48C6032E8C16}" presName="linNode" presStyleCnt="0"/>
      <dgm:spPr/>
    </dgm:pt>
    <dgm:pt modelId="{C638410D-D22F-4F7C-8E25-3942D5F2C482}" type="pres">
      <dgm:prSet presAssocID="{90943188-A1AF-4AC0-841E-48C6032E8C16}" presName="parentText" presStyleLbl="node1" presStyleIdx="2" presStyleCnt="4">
        <dgm:presLayoutVars>
          <dgm:chMax val="1"/>
          <dgm:bulletEnabled val="1"/>
        </dgm:presLayoutVars>
      </dgm:prSet>
      <dgm:spPr/>
    </dgm:pt>
    <dgm:pt modelId="{9CB41CE9-F895-41FE-AFE1-AE5125107743}" type="pres">
      <dgm:prSet presAssocID="{90943188-A1AF-4AC0-841E-48C6032E8C16}" presName="descendantText" presStyleLbl="alignAccFollowNode1" presStyleIdx="2" presStyleCnt="4">
        <dgm:presLayoutVars>
          <dgm:bulletEnabled val="1"/>
        </dgm:presLayoutVars>
      </dgm:prSet>
      <dgm:spPr/>
    </dgm:pt>
    <dgm:pt modelId="{FF39F0B9-4601-444E-8482-C93DE408AD2E}" type="pres">
      <dgm:prSet presAssocID="{358902A3-DE94-413F-ACDD-C235E5F4B7B1}" presName="sp" presStyleCnt="0"/>
      <dgm:spPr/>
    </dgm:pt>
    <dgm:pt modelId="{D0DAAC6F-BECE-4B74-95F4-0A6C7E68E3F8}" type="pres">
      <dgm:prSet presAssocID="{E9BC48F4-38C9-45AF-A1D8-A5E5BE80F6FA}" presName="linNode" presStyleCnt="0"/>
      <dgm:spPr/>
    </dgm:pt>
    <dgm:pt modelId="{B29B59E8-142B-4F1C-92B4-700AE05418DF}" type="pres">
      <dgm:prSet presAssocID="{E9BC48F4-38C9-45AF-A1D8-A5E5BE80F6FA}" presName="parentText" presStyleLbl="node1" presStyleIdx="3" presStyleCnt="4">
        <dgm:presLayoutVars>
          <dgm:chMax val="1"/>
          <dgm:bulletEnabled val="1"/>
        </dgm:presLayoutVars>
      </dgm:prSet>
      <dgm:spPr/>
    </dgm:pt>
    <dgm:pt modelId="{5C5972A2-8449-4249-9F5B-4389CBEEABB8}" type="pres">
      <dgm:prSet presAssocID="{E9BC48F4-38C9-45AF-A1D8-A5E5BE80F6FA}" presName="descendantText" presStyleLbl="alignAccFollowNode1" presStyleIdx="3" presStyleCnt="4">
        <dgm:presLayoutVars>
          <dgm:bulletEnabled val="1"/>
        </dgm:presLayoutVars>
      </dgm:prSet>
      <dgm:spPr/>
    </dgm:pt>
  </dgm:ptLst>
  <dgm:cxnLst>
    <dgm:cxn modelId="{28BE9910-4AB8-4EA8-AF77-298408E91159}" srcId="{DA820C34-D562-49F3-8939-9EE87D85ACAE}" destId="{E9BC48F4-38C9-45AF-A1D8-A5E5BE80F6FA}" srcOrd="3" destOrd="0" parTransId="{ED8BDC09-B91B-45D9-9F3D-991CC92B931C}" sibTransId="{38906E62-8EA5-4B6E-B375-F20F86E1705B}"/>
    <dgm:cxn modelId="{13E9C214-5EE4-4980-9C27-F153ACDF50A8}" srcId="{E9BC48F4-38C9-45AF-A1D8-A5E5BE80F6FA}" destId="{1E0E5C32-7061-4237-8249-7F5E1FE865D2}" srcOrd="1" destOrd="0" parTransId="{CCDBFD1D-324C-4479-ABA1-7FE0C026C051}" sibTransId="{97258E50-D51B-4A92-82CA-3F3D3D848AC5}"/>
    <dgm:cxn modelId="{C10F0115-EC79-4098-ACE9-C35726690428}" srcId="{72E5C3A3-0176-4917-812E-0B2F808CEEE6}" destId="{ACA7A19C-231F-489C-A693-B0113FFB38C8}" srcOrd="2" destOrd="0" parTransId="{DA218738-D0D9-453A-AF88-A95B886B9DD0}" sibTransId="{5D7CB8AF-8812-4281-9DB5-4FE5156E5E9C}"/>
    <dgm:cxn modelId="{0A229D1C-337B-4FE7-BCDE-95B7B574B3AF}" srcId="{72E5C3A3-0176-4917-812E-0B2F808CEEE6}" destId="{00DAB381-E1A9-4428-AF3D-DA29E7CB9401}" srcOrd="1" destOrd="0" parTransId="{6EC389D7-5EF9-4A22-9312-CADF61AB035F}" sibTransId="{8B8F015A-BEE1-4BB2-8D49-E083F6247948}"/>
    <dgm:cxn modelId="{6CEC2A40-C95E-4033-9EF7-5ACDE04272F2}" srcId="{72E5C3A3-0176-4917-812E-0B2F808CEEE6}" destId="{B0EB523C-C191-4137-B487-0B40142665CD}" srcOrd="3" destOrd="0" parTransId="{C4B3BF39-7992-4472-AB7D-23B60D4A0EEA}" sibTransId="{0C6AB580-DD3F-455D-92C3-CDE71592CC95}"/>
    <dgm:cxn modelId="{8F127145-4296-4A06-8CEF-A1FB35E3AAE2}" type="presOf" srcId="{6F17BFB8-7397-44BF-B713-4EDD96B4A2AC}" destId="{9CB41CE9-F895-41FE-AFE1-AE5125107743}" srcOrd="0" destOrd="0" presId="urn:microsoft.com/office/officeart/2005/8/layout/vList5"/>
    <dgm:cxn modelId="{4A086B67-550E-46F2-8C90-43002FA625DE}" type="presOf" srcId="{78E3C18A-0EE8-4203-9C9B-2B2393174011}" destId="{9073E373-CF63-4A65-B74A-7F994D52A163}" srcOrd="0" destOrd="0" presId="urn:microsoft.com/office/officeart/2005/8/layout/vList5"/>
    <dgm:cxn modelId="{2AB8C868-4C0A-4BDD-8600-502B1380452E}" srcId="{90943188-A1AF-4AC0-841E-48C6032E8C16}" destId="{6F17BFB8-7397-44BF-B713-4EDD96B4A2AC}" srcOrd="0" destOrd="0" parTransId="{52D22960-7AEA-48EB-B5D5-3D1B9F19E9CC}" sibTransId="{E9F49DD3-6CDE-4634-9D46-2C184B61594B}"/>
    <dgm:cxn modelId="{92BD056F-25F9-40B5-B1A5-76649212E352}" type="presOf" srcId="{00DAB381-E1A9-4428-AF3D-DA29E7CB9401}" destId="{B12CF022-1BFD-4B10-8B05-ED84BF09325D}" srcOrd="0" destOrd="1" presId="urn:microsoft.com/office/officeart/2005/8/layout/vList5"/>
    <dgm:cxn modelId="{91A52350-DA92-4108-9044-013DCABA9861}" type="presOf" srcId="{E9BC48F4-38C9-45AF-A1D8-A5E5BE80F6FA}" destId="{B29B59E8-142B-4F1C-92B4-700AE05418DF}" srcOrd="0" destOrd="0" presId="urn:microsoft.com/office/officeart/2005/8/layout/vList5"/>
    <dgm:cxn modelId="{7472B771-3B8A-40FD-9454-09A9F717E4C4}" type="presOf" srcId="{63CA9BDF-1F92-4D0D-AE0B-50F25F230A33}" destId="{B12CF022-1BFD-4B10-8B05-ED84BF09325D}" srcOrd="0" destOrd="4" presId="urn:microsoft.com/office/officeart/2005/8/layout/vList5"/>
    <dgm:cxn modelId="{64A37F52-9EF8-48F5-BBAE-DA1CCE25F98F}" type="presOf" srcId="{CD444DCF-B3AA-4C1C-904D-8BA32143E0C5}" destId="{6BC09388-1862-4273-9FDA-28ADBAF106EE}" srcOrd="0" destOrd="0" presId="urn:microsoft.com/office/officeart/2005/8/layout/vList5"/>
    <dgm:cxn modelId="{6C251854-ABE6-46BB-99E6-2A2CDB130915}" type="presOf" srcId="{1E0E5C32-7061-4237-8249-7F5E1FE865D2}" destId="{5C5972A2-8449-4249-9F5B-4389CBEEABB8}" srcOrd="0" destOrd="1" presId="urn:microsoft.com/office/officeart/2005/8/layout/vList5"/>
    <dgm:cxn modelId="{C3A3AE7C-9DC9-4B70-A383-616460C96405}" srcId="{DA820C34-D562-49F3-8939-9EE87D85ACAE}" destId="{CD444DCF-B3AA-4C1C-904D-8BA32143E0C5}" srcOrd="1" destOrd="0" parTransId="{79D46013-3E94-4E3B-A32E-846A13B1EC1E}" sibTransId="{7C62EB57-A1EF-4E14-9911-CB6D1E889D4F}"/>
    <dgm:cxn modelId="{0C00A293-A8C1-4D58-8721-FB6C337411F9}" type="presOf" srcId="{72E5C3A3-0176-4917-812E-0B2F808CEEE6}" destId="{719B035B-BA57-4CB8-94F0-EA03B4C06CD5}" srcOrd="0" destOrd="0" presId="urn:microsoft.com/office/officeart/2005/8/layout/vList5"/>
    <dgm:cxn modelId="{D79A7098-38AA-4778-8236-D98467A1920D}" srcId="{CD444DCF-B3AA-4C1C-904D-8BA32143E0C5}" destId="{78E3C18A-0EE8-4203-9C9B-2B2393174011}" srcOrd="0" destOrd="0" parTransId="{25126AD4-7B7C-40C6-8171-05AC4DCD4461}" sibTransId="{D8F89516-DED0-48FE-888F-55D3122BBD5A}"/>
    <dgm:cxn modelId="{18FFB49B-0DF6-4842-85E9-4BB1EDDD04CA}" srcId="{DA820C34-D562-49F3-8939-9EE87D85ACAE}" destId="{72E5C3A3-0176-4917-812E-0B2F808CEEE6}" srcOrd="0" destOrd="0" parTransId="{03BF03F4-7211-4CAD-8BC9-820220DEDCCA}" sibTransId="{E347AF59-AAD6-44A2-A0F3-7F535A10F258}"/>
    <dgm:cxn modelId="{03FD83A5-5E66-4CCB-92F0-2776D6596874}" srcId="{E9BC48F4-38C9-45AF-A1D8-A5E5BE80F6FA}" destId="{280DD1AA-CAFE-472E-9438-44FE0F650847}" srcOrd="0" destOrd="0" parTransId="{7635496F-E451-4B7E-BF75-F8510B62F347}" sibTransId="{18B71746-E37F-400C-B003-7576616DE8E9}"/>
    <dgm:cxn modelId="{20FCC1B8-2ECC-4EDA-8204-34823BC2A7AB}" type="presOf" srcId="{90943188-A1AF-4AC0-841E-48C6032E8C16}" destId="{C638410D-D22F-4F7C-8E25-3942D5F2C482}" srcOrd="0" destOrd="0" presId="urn:microsoft.com/office/officeart/2005/8/layout/vList5"/>
    <dgm:cxn modelId="{3CC591BE-9B7F-4E35-8F16-EB0726D7230E}" type="presOf" srcId="{B0EB523C-C191-4137-B487-0B40142665CD}" destId="{B12CF022-1BFD-4B10-8B05-ED84BF09325D}" srcOrd="0" destOrd="3" presId="urn:microsoft.com/office/officeart/2005/8/layout/vList5"/>
    <dgm:cxn modelId="{CFBD9ED5-A334-42C0-BE13-EDCA717F1DF1}" type="presOf" srcId="{ACA7A19C-231F-489C-A693-B0113FFB38C8}" destId="{B12CF022-1BFD-4B10-8B05-ED84BF09325D}" srcOrd="0" destOrd="2" presId="urn:microsoft.com/office/officeart/2005/8/layout/vList5"/>
    <dgm:cxn modelId="{45E594DE-36EA-466F-B447-7FF20654FFFA}" srcId="{72E5C3A3-0176-4917-812E-0B2F808CEEE6}" destId="{63CA9BDF-1F92-4D0D-AE0B-50F25F230A33}" srcOrd="4" destOrd="0" parTransId="{6C81A219-B825-4F41-BCC5-5FBD9E551B77}" sibTransId="{1D1EEE5E-A6A1-4174-B5B2-666906B7A430}"/>
    <dgm:cxn modelId="{328469E3-E0F2-4F0D-8EB1-0FCF9B1520F3}" srcId="{72E5C3A3-0176-4917-812E-0B2F808CEEE6}" destId="{D3C066F5-D314-4AF3-B3D6-F7D8812B47CD}" srcOrd="0" destOrd="0" parTransId="{637876FC-17D8-4A53-A406-46E284B2E0BB}" sibTransId="{D0D08350-FF5A-4A9D-840D-E711E4CCBE48}"/>
    <dgm:cxn modelId="{9D3036E9-2071-478B-9973-96E8773CA04C}" srcId="{DA820C34-D562-49F3-8939-9EE87D85ACAE}" destId="{90943188-A1AF-4AC0-841E-48C6032E8C16}" srcOrd="2" destOrd="0" parTransId="{124A7EE8-AD79-4FF3-A5DB-654758F2E739}" sibTransId="{358902A3-DE94-413F-ACDD-C235E5F4B7B1}"/>
    <dgm:cxn modelId="{DD83F2F3-D872-484F-B17D-324238C55190}" type="presOf" srcId="{DA820C34-D562-49F3-8939-9EE87D85ACAE}" destId="{0B4366EA-AC49-4B13-B441-2D298E684584}" srcOrd="0" destOrd="0" presId="urn:microsoft.com/office/officeart/2005/8/layout/vList5"/>
    <dgm:cxn modelId="{0AF8C6F5-05A3-4735-B917-A778A9C32064}" type="presOf" srcId="{280DD1AA-CAFE-472E-9438-44FE0F650847}" destId="{5C5972A2-8449-4249-9F5B-4389CBEEABB8}" srcOrd="0" destOrd="0" presId="urn:microsoft.com/office/officeart/2005/8/layout/vList5"/>
    <dgm:cxn modelId="{B8DD71FC-A02B-4032-982B-8C5D1782B975}" type="presOf" srcId="{D3C066F5-D314-4AF3-B3D6-F7D8812B47CD}" destId="{B12CF022-1BFD-4B10-8B05-ED84BF09325D}" srcOrd="0" destOrd="0" presId="urn:microsoft.com/office/officeart/2005/8/layout/vList5"/>
    <dgm:cxn modelId="{6418095F-02DE-4F9F-9C56-DE4DEBA8B824}" type="presParOf" srcId="{0B4366EA-AC49-4B13-B441-2D298E684584}" destId="{FCBA942A-1E67-4068-9D12-418334992DC0}" srcOrd="0" destOrd="0" presId="urn:microsoft.com/office/officeart/2005/8/layout/vList5"/>
    <dgm:cxn modelId="{313E950F-3AC8-430B-BA52-DFBEE3D8C889}" type="presParOf" srcId="{FCBA942A-1E67-4068-9D12-418334992DC0}" destId="{719B035B-BA57-4CB8-94F0-EA03B4C06CD5}" srcOrd="0" destOrd="0" presId="urn:microsoft.com/office/officeart/2005/8/layout/vList5"/>
    <dgm:cxn modelId="{1456C82B-4C85-49A4-A770-92AE4AB53999}" type="presParOf" srcId="{FCBA942A-1E67-4068-9D12-418334992DC0}" destId="{B12CF022-1BFD-4B10-8B05-ED84BF09325D}" srcOrd="1" destOrd="0" presId="urn:microsoft.com/office/officeart/2005/8/layout/vList5"/>
    <dgm:cxn modelId="{72363EBB-928C-45C6-B56F-83A26DA014CA}" type="presParOf" srcId="{0B4366EA-AC49-4B13-B441-2D298E684584}" destId="{4D70BB7B-72F6-4B7A-A37A-AA7C29C5DC2B}" srcOrd="1" destOrd="0" presId="urn:microsoft.com/office/officeart/2005/8/layout/vList5"/>
    <dgm:cxn modelId="{644B9119-A1B3-423F-8426-45F945FD6E6A}" type="presParOf" srcId="{0B4366EA-AC49-4B13-B441-2D298E684584}" destId="{494FB04B-B509-4DA7-8ADF-111C1D5B59ED}" srcOrd="2" destOrd="0" presId="urn:microsoft.com/office/officeart/2005/8/layout/vList5"/>
    <dgm:cxn modelId="{BCD8519D-C1DF-44E5-9730-2F829C63FDCE}" type="presParOf" srcId="{494FB04B-B509-4DA7-8ADF-111C1D5B59ED}" destId="{6BC09388-1862-4273-9FDA-28ADBAF106EE}" srcOrd="0" destOrd="0" presId="urn:microsoft.com/office/officeart/2005/8/layout/vList5"/>
    <dgm:cxn modelId="{2544D0C3-EC7F-4074-A9C4-EB05C3B93C9C}" type="presParOf" srcId="{494FB04B-B509-4DA7-8ADF-111C1D5B59ED}" destId="{9073E373-CF63-4A65-B74A-7F994D52A163}" srcOrd="1" destOrd="0" presId="urn:microsoft.com/office/officeart/2005/8/layout/vList5"/>
    <dgm:cxn modelId="{0ABA988F-DF35-414E-8746-1D53D2265883}" type="presParOf" srcId="{0B4366EA-AC49-4B13-B441-2D298E684584}" destId="{BD252641-6BD5-4B8A-9A5B-CB90A0D1E1DD}" srcOrd="3" destOrd="0" presId="urn:microsoft.com/office/officeart/2005/8/layout/vList5"/>
    <dgm:cxn modelId="{553CA89C-7675-47DB-A795-BDD6ED2079EB}" type="presParOf" srcId="{0B4366EA-AC49-4B13-B441-2D298E684584}" destId="{C0C8249C-82E6-4671-A91A-3B5769612E02}" srcOrd="4" destOrd="0" presId="urn:microsoft.com/office/officeart/2005/8/layout/vList5"/>
    <dgm:cxn modelId="{693AAE45-01EC-4226-8990-3415C90C2CFA}" type="presParOf" srcId="{C0C8249C-82E6-4671-A91A-3B5769612E02}" destId="{C638410D-D22F-4F7C-8E25-3942D5F2C482}" srcOrd="0" destOrd="0" presId="urn:microsoft.com/office/officeart/2005/8/layout/vList5"/>
    <dgm:cxn modelId="{57D1CEA9-5003-479F-B8D0-B004A02256CA}" type="presParOf" srcId="{C0C8249C-82E6-4671-A91A-3B5769612E02}" destId="{9CB41CE9-F895-41FE-AFE1-AE5125107743}" srcOrd="1" destOrd="0" presId="urn:microsoft.com/office/officeart/2005/8/layout/vList5"/>
    <dgm:cxn modelId="{6F96734F-8C72-4579-B6F4-BE9F1E25A088}" type="presParOf" srcId="{0B4366EA-AC49-4B13-B441-2D298E684584}" destId="{FF39F0B9-4601-444E-8482-C93DE408AD2E}" srcOrd="5" destOrd="0" presId="urn:microsoft.com/office/officeart/2005/8/layout/vList5"/>
    <dgm:cxn modelId="{85C67726-D960-4BFB-B79E-D1652AAEF2F4}" type="presParOf" srcId="{0B4366EA-AC49-4B13-B441-2D298E684584}" destId="{D0DAAC6F-BECE-4B74-95F4-0A6C7E68E3F8}" srcOrd="6" destOrd="0" presId="urn:microsoft.com/office/officeart/2005/8/layout/vList5"/>
    <dgm:cxn modelId="{9FA404F0-15C1-417F-8FF8-7F66A72F9E75}" type="presParOf" srcId="{D0DAAC6F-BECE-4B74-95F4-0A6C7E68E3F8}" destId="{B29B59E8-142B-4F1C-92B4-700AE05418DF}" srcOrd="0" destOrd="0" presId="urn:microsoft.com/office/officeart/2005/8/layout/vList5"/>
    <dgm:cxn modelId="{8D3F61EE-9F4D-41EF-9FD4-87BBFC17D2E1}" type="presParOf" srcId="{D0DAAC6F-BECE-4B74-95F4-0A6C7E68E3F8}" destId="{5C5972A2-8449-4249-9F5B-4389CBEEABB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55C4DCD-D486-4BC3-96C9-FC5E62E27F69}" type="doc">
      <dgm:prSet loTypeId="urn:microsoft.com/office/officeart/2018/2/layout/IconVerticalSolidList" loCatId="icon" qsTypeId="urn:microsoft.com/office/officeart/2005/8/quickstyle/simple1" qsCatId="simple" csTypeId="urn:microsoft.com/office/officeart/2005/8/colors/accent1_3" csCatId="accent1" phldr="1"/>
      <dgm:spPr/>
      <dgm:t>
        <a:bodyPr/>
        <a:lstStyle/>
        <a:p>
          <a:endParaRPr lang="en-US"/>
        </a:p>
      </dgm:t>
    </dgm:pt>
    <dgm:pt modelId="{E32EEF22-E267-4A3B-A6B4-BC18DC6EA4BE}">
      <dgm:prSet/>
      <dgm:spPr/>
      <dgm:t>
        <a:bodyPr/>
        <a:lstStyle/>
        <a:p>
          <a:pPr>
            <a:lnSpc>
              <a:spcPct val="100000"/>
            </a:lnSpc>
          </a:pPr>
          <a:r>
            <a:rPr lang="en-GB" dirty="0"/>
            <a:t>The ability to select, attend to and appraise an emotionally arousing situation and to flexibly modulate one’s thoughts, words and actions in a way that enables you to adapt and function, achieve your goals and maintain your social standing.</a:t>
          </a:r>
          <a:endParaRPr lang="en-US" dirty="0"/>
        </a:p>
      </dgm:t>
    </dgm:pt>
    <dgm:pt modelId="{F1264213-934C-4D32-9F6E-1894F53176F5}" type="parTrans" cxnId="{7A3756E2-36B2-48DB-A096-11BDA488535C}">
      <dgm:prSet/>
      <dgm:spPr/>
      <dgm:t>
        <a:bodyPr/>
        <a:lstStyle/>
        <a:p>
          <a:endParaRPr lang="en-US"/>
        </a:p>
      </dgm:t>
    </dgm:pt>
    <dgm:pt modelId="{F634A4AF-D6C7-4FAF-837D-6C02CE429A4C}" type="sibTrans" cxnId="{7A3756E2-36B2-48DB-A096-11BDA488535C}">
      <dgm:prSet/>
      <dgm:spPr/>
      <dgm:t>
        <a:bodyPr/>
        <a:lstStyle/>
        <a:p>
          <a:endParaRPr lang="en-US"/>
        </a:p>
      </dgm:t>
    </dgm:pt>
    <dgm:pt modelId="{C67E70AF-6E4D-4376-A5A4-8D4D2E791777}">
      <dgm:prSet/>
      <dgm:spPr/>
      <dgm:t>
        <a:bodyPr/>
        <a:lstStyle/>
        <a:p>
          <a:pPr>
            <a:lnSpc>
              <a:spcPct val="100000"/>
            </a:lnSpc>
          </a:pPr>
          <a:r>
            <a:rPr lang="en-GB" dirty="0"/>
            <a:t>Emotional lability - a specific maladaptive pattern of emotion regulation leading to excessively rapid and/or intense emotional variability that results in an inability to maintain a consistent emotional state (i.e., emotional “homeostasis”) over time.</a:t>
          </a:r>
          <a:endParaRPr lang="en-US" dirty="0"/>
        </a:p>
      </dgm:t>
    </dgm:pt>
    <dgm:pt modelId="{C7B4DA04-9107-4421-8D9C-56BE0510E780}" type="parTrans" cxnId="{1F3F5737-71D7-469C-96E6-E7380F6C4E15}">
      <dgm:prSet/>
      <dgm:spPr/>
      <dgm:t>
        <a:bodyPr/>
        <a:lstStyle/>
        <a:p>
          <a:endParaRPr lang="en-US"/>
        </a:p>
      </dgm:t>
    </dgm:pt>
    <dgm:pt modelId="{956F328A-696D-48D3-9DCF-5BFBCED27B75}" type="sibTrans" cxnId="{1F3F5737-71D7-469C-96E6-E7380F6C4E15}">
      <dgm:prSet/>
      <dgm:spPr/>
      <dgm:t>
        <a:bodyPr/>
        <a:lstStyle/>
        <a:p>
          <a:endParaRPr lang="en-US"/>
        </a:p>
      </dgm:t>
    </dgm:pt>
    <dgm:pt modelId="{733F5CC3-2570-44D1-9A82-CBF67A94EB24}">
      <dgm:prSet/>
      <dgm:spPr/>
      <dgm:t>
        <a:bodyPr/>
        <a:lstStyle/>
        <a:p>
          <a:pPr>
            <a:lnSpc>
              <a:spcPct val="100000"/>
            </a:lnSpc>
          </a:pPr>
          <a:r>
            <a:rPr lang="en-GB" dirty="0"/>
            <a:t>Emotional lability - a mechanism linking ADHD to emotional and behavioural distress (Rosen and Factor 2012).</a:t>
          </a:r>
          <a:endParaRPr lang="en-US" dirty="0"/>
        </a:p>
      </dgm:t>
    </dgm:pt>
    <dgm:pt modelId="{7B2773B1-FC97-4202-8E01-DEBCE0B5D765}" type="parTrans" cxnId="{51C2CF0C-F69C-4980-801B-273D656EF704}">
      <dgm:prSet/>
      <dgm:spPr/>
      <dgm:t>
        <a:bodyPr/>
        <a:lstStyle/>
        <a:p>
          <a:endParaRPr lang="en-US"/>
        </a:p>
      </dgm:t>
    </dgm:pt>
    <dgm:pt modelId="{3D422E40-7CD8-4B4A-A73D-74FA93B44F86}" type="sibTrans" cxnId="{51C2CF0C-F69C-4980-801B-273D656EF704}">
      <dgm:prSet/>
      <dgm:spPr/>
      <dgm:t>
        <a:bodyPr/>
        <a:lstStyle/>
        <a:p>
          <a:endParaRPr lang="en-US"/>
        </a:p>
      </dgm:t>
    </dgm:pt>
    <dgm:pt modelId="{2DAD3E7A-DD14-414B-9024-7C52D1E3726D}" type="pres">
      <dgm:prSet presAssocID="{F55C4DCD-D486-4BC3-96C9-FC5E62E27F69}" presName="root" presStyleCnt="0">
        <dgm:presLayoutVars>
          <dgm:dir/>
          <dgm:resizeHandles val="exact"/>
        </dgm:presLayoutVars>
      </dgm:prSet>
      <dgm:spPr/>
    </dgm:pt>
    <dgm:pt modelId="{42867EF0-915A-4F85-9663-D8A0E70DEB0E}" type="pres">
      <dgm:prSet presAssocID="{E32EEF22-E267-4A3B-A6B4-BC18DC6EA4BE}" presName="compNode" presStyleCnt="0"/>
      <dgm:spPr/>
    </dgm:pt>
    <dgm:pt modelId="{3D04716C-8FD2-4C75-93FE-E96A5A84E298}" type="pres">
      <dgm:prSet presAssocID="{E32EEF22-E267-4A3B-A6B4-BC18DC6EA4BE}" presName="bgRect" presStyleLbl="bgShp" presStyleIdx="0" presStyleCnt="3"/>
      <dgm:spPr/>
    </dgm:pt>
    <dgm:pt modelId="{70543D67-811D-4337-9C93-765A6F6554AB}" type="pres">
      <dgm:prSet presAssocID="{E32EEF22-E267-4A3B-A6B4-BC18DC6EA4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BEB3743C-3CE0-43A7-B14A-9A49C17EA0FE}" type="pres">
      <dgm:prSet presAssocID="{E32EEF22-E267-4A3B-A6B4-BC18DC6EA4BE}" presName="spaceRect" presStyleCnt="0"/>
      <dgm:spPr/>
    </dgm:pt>
    <dgm:pt modelId="{3A085A0A-7B23-4A3E-BEF9-BBD50298A575}" type="pres">
      <dgm:prSet presAssocID="{E32EEF22-E267-4A3B-A6B4-BC18DC6EA4BE}" presName="parTx" presStyleLbl="revTx" presStyleIdx="0" presStyleCnt="3">
        <dgm:presLayoutVars>
          <dgm:chMax val="0"/>
          <dgm:chPref val="0"/>
        </dgm:presLayoutVars>
      </dgm:prSet>
      <dgm:spPr/>
    </dgm:pt>
    <dgm:pt modelId="{3E070F55-70EA-45D0-A93E-0E23FB16FBF0}" type="pres">
      <dgm:prSet presAssocID="{F634A4AF-D6C7-4FAF-837D-6C02CE429A4C}" presName="sibTrans" presStyleCnt="0"/>
      <dgm:spPr/>
    </dgm:pt>
    <dgm:pt modelId="{37953892-8982-467A-B190-2DAD0BAB9693}" type="pres">
      <dgm:prSet presAssocID="{C67E70AF-6E4D-4376-A5A4-8D4D2E791777}" presName="compNode" presStyleCnt="0"/>
      <dgm:spPr/>
    </dgm:pt>
    <dgm:pt modelId="{354E96BC-D94B-4D0A-A0AA-98FA43A1EFEF}" type="pres">
      <dgm:prSet presAssocID="{C67E70AF-6E4D-4376-A5A4-8D4D2E791777}" presName="bgRect" presStyleLbl="bgShp" presStyleIdx="1" presStyleCnt="3"/>
      <dgm:spPr/>
    </dgm:pt>
    <dgm:pt modelId="{80241783-280F-4420-8434-4879923ADF01}" type="pres">
      <dgm:prSet presAssocID="{C67E70AF-6E4D-4376-A5A4-8D4D2E79177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DF52CCC7-73E3-4A0C-9BE3-ABE772DAC335}" type="pres">
      <dgm:prSet presAssocID="{C67E70AF-6E4D-4376-A5A4-8D4D2E791777}" presName="spaceRect" presStyleCnt="0"/>
      <dgm:spPr/>
    </dgm:pt>
    <dgm:pt modelId="{2788E8DE-0BC2-4217-8D93-6C08A4819308}" type="pres">
      <dgm:prSet presAssocID="{C67E70AF-6E4D-4376-A5A4-8D4D2E791777}" presName="parTx" presStyleLbl="revTx" presStyleIdx="1" presStyleCnt="3">
        <dgm:presLayoutVars>
          <dgm:chMax val="0"/>
          <dgm:chPref val="0"/>
        </dgm:presLayoutVars>
      </dgm:prSet>
      <dgm:spPr/>
    </dgm:pt>
    <dgm:pt modelId="{F8EDF20D-4A98-404F-94DD-EEE6F3EFA163}" type="pres">
      <dgm:prSet presAssocID="{956F328A-696D-48D3-9DCF-5BFBCED27B75}" presName="sibTrans" presStyleCnt="0"/>
      <dgm:spPr/>
    </dgm:pt>
    <dgm:pt modelId="{2C9E5158-BB42-4A43-A8F9-51C42AA800E5}" type="pres">
      <dgm:prSet presAssocID="{733F5CC3-2570-44D1-9A82-CBF67A94EB24}" presName="compNode" presStyleCnt="0"/>
      <dgm:spPr/>
    </dgm:pt>
    <dgm:pt modelId="{EA869717-27E4-4715-9EC7-B5671C9F958D}" type="pres">
      <dgm:prSet presAssocID="{733F5CC3-2570-44D1-9A82-CBF67A94EB24}" presName="bgRect" presStyleLbl="bgShp" presStyleIdx="2" presStyleCnt="3"/>
      <dgm:spPr/>
    </dgm:pt>
    <dgm:pt modelId="{E92CCA50-9442-42B7-A86F-0E0F8526A149}" type="pres">
      <dgm:prSet presAssocID="{733F5CC3-2570-44D1-9A82-CBF67A94EB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87CF6039-0C97-426C-925D-0B8292EA348C}" type="pres">
      <dgm:prSet presAssocID="{733F5CC3-2570-44D1-9A82-CBF67A94EB24}" presName="spaceRect" presStyleCnt="0"/>
      <dgm:spPr/>
    </dgm:pt>
    <dgm:pt modelId="{77CA3046-476F-4BD9-9865-93C5876FF48E}" type="pres">
      <dgm:prSet presAssocID="{733F5CC3-2570-44D1-9A82-CBF67A94EB24}" presName="parTx" presStyleLbl="revTx" presStyleIdx="2" presStyleCnt="3">
        <dgm:presLayoutVars>
          <dgm:chMax val="0"/>
          <dgm:chPref val="0"/>
        </dgm:presLayoutVars>
      </dgm:prSet>
      <dgm:spPr/>
    </dgm:pt>
  </dgm:ptLst>
  <dgm:cxnLst>
    <dgm:cxn modelId="{2D6F2C06-F122-479D-88CE-842A6E69FC3F}" type="presOf" srcId="{E32EEF22-E267-4A3B-A6B4-BC18DC6EA4BE}" destId="{3A085A0A-7B23-4A3E-BEF9-BBD50298A575}" srcOrd="0" destOrd="0" presId="urn:microsoft.com/office/officeart/2018/2/layout/IconVerticalSolidList"/>
    <dgm:cxn modelId="{51C2CF0C-F69C-4980-801B-273D656EF704}" srcId="{F55C4DCD-D486-4BC3-96C9-FC5E62E27F69}" destId="{733F5CC3-2570-44D1-9A82-CBF67A94EB24}" srcOrd="2" destOrd="0" parTransId="{7B2773B1-FC97-4202-8E01-DEBCE0B5D765}" sibTransId="{3D422E40-7CD8-4B4A-A73D-74FA93B44F86}"/>
    <dgm:cxn modelId="{1F3F5737-71D7-469C-96E6-E7380F6C4E15}" srcId="{F55C4DCD-D486-4BC3-96C9-FC5E62E27F69}" destId="{C67E70AF-6E4D-4376-A5A4-8D4D2E791777}" srcOrd="1" destOrd="0" parTransId="{C7B4DA04-9107-4421-8D9C-56BE0510E780}" sibTransId="{956F328A-696D-48D3-9DCF-5BFBCED27B75}"/>
    <dgm:cxn modelId="{1FF0BB97-A577-43A0-A40D-0B69F59F36F6}" type="presOf" srcId="{733F5CC3-2570-44D1-9A82-CBF67A94EB24}" destId="{77CA3046-476F-4BD9-9865-93C5876FF48E}" srcOrd="0" destOrd="0" presId="urn:microsoft.com/office/officeart/2018/2/layout/IconVerticalSolidList"/>
    <dgm:cxn modelId="{7A3756E2-36B2-48DB-A096-11BDA488535C}" srcId="{F55C4DCD-D486-4BC3-96C9-FC5E62E27F69}" destId="{E32EEF22-E267-4A3B-A6B4-BC18DC6EA4BE}" srcOrd="0" destOrd="0" parTransId="{F1264213-934C-4D32-9F6E-1894F53176F5}" sibTransId="{F634A4AF-D6C7-4FAF-837D-6C02CE429A4C}"/>
    <dgm:cxn modelId="{A9DB38F5-5152-402F-9182-194EA6062EF3}" type="presOf" srcId="{C67E70AF-6E4D-4376-A5A4-8D4D2E791777}" destId="{2788E8DE-0BC2-4217-8D93-6C08A4819308}" srcOrd="0" destOrd="0" presId="urn:microsoft.com/office/officeart/2018/2/layout/IconVerticalSolidList"/>
    <dgm:cxn modelId="{F4933DF5-447C-4CFD-83DA-C15D4A6F750C}" type="presOf" srcId="{F55C4DCD-D486-4BC3-96C9-FC5E62E27F69}" destId="{2DAD3E7A-DD14-414B-9024-7C52D1E3726D}" srcOrd="0" destOrd="0" presId="urn:microsoft.com/office/officeart/2018/2/layout/IconVerticalSolidList"/>
    <dgm:cxn modelId="{56D78109-AE28-4086-9AFF-5DF79C4974A8}" type="presParOf" srcId="{2DAD3E7A-DD14-414B-9024-7C52D1E3726D}" destId="{42867EF0-915A-4F85-9663-D8A0E70DEB0E}" srcOrd="0" destOrd="0" presId="urn:microsoft.com/office/officeart/2018/2/layout/IconVerticalSolidList"/>
    <dgm:cxn modelId="{60A5E67D-F217-4C13-8C1E-E40AA05D3C56}" type="presParOf" srcId="{42867EF0-915A-4F85-9663-D8A0E70DEB0E}" destId="{3D04716C-8FD2-4C75-93FE-E96A5A84E298}" srcOrd="0" destOrd="0" presId="urn:microsoft.com/office/officeart/2018/2/layout/IconVerticalSolidList"/>
    <dgm:cxn modelId="{587C00BB-2603-4112-A99C-CF35F0AF8476}" type="presParOf" srcId="{42867EF0-915A-4F85-9663-D8A0E70DEB0E}" destId="{70543D67-811D-4337-9C93-765A6F6554AB}" srcOrd="1" destOrd="0" presId="urn:microsoft.com/office/officeart/2018/2/layout/IconVerticalSolidList"/>
    <dgm:cxn modelId="{C13AD7B0-38C3-4FF7-B5F3-3BAFBC064BD9}" type="presParOf" srcId="{42867EF0-915A-4F85-9663-D8A0E70DEB0E}" destId="{BEB3743C-3CE0-43A7-B14A-9A49C17EA0FE}" srcOrd="2" destOrd="0" presId="urn:microsoft.com/office/officeart/2018/2/layout/IconVerticalSolidList"/>
    <dgm:cxn modelId="{51BFB8BD-81C1-4648-B218-909BD3B0623F}" type="presParOf" srcId="{42867EF0-915A-4F85-9663-D8A0E70DEB0E}" destId="{3A085A0A-7B23-4A3E-BEF9-BBD50298A575}" srcOrd="3" destOrd="0" presId="urn:microsoft.com/office/officeart/2018/2/layout/IconVerticalSolidList"/>
    <dgm:cxn modelId="{8C1A3544-F589-4C9C-9861-9697EE4574EE}" type="presParOf" srcId="{2DAD3E7A-DD14-414B-9024-7C52D1E3726D}" destId="{3E070F55-70EA-45D0-A93E-0E23FB16FBF0}" srcOrd="1" destOrd="0" presId="urn:microsoft.com/office/officeart/2018/2/layout/IconVerticalSolidList"/>
    <dgm:cxn modelId="{691A9B86-4A8C-4648-BE48-7463AF286ACD}" type="presParOf" srcId="{2DAD3E7A-DD14-414B-9024-7C52D1E3726D}" destId="{37953892-8982-467A-B190-2DAD0BAB9693}" srcOrd="2" destOrd="0" presId="urn:microsoft.com/office/officeart/2018/2/layout/IconVerticalSolidList"/>
    <dgm:cxn modelId="{2F132571-BA7F-4771-B0F6-6D0CA59D1E78}" type="presParOf" srcId="{37953892-8982-467A-B190-2DAD0BAB9693}" destId="{354E96BC-D94B-4D0A-A0AA-98FA43A1EFEF}" srcOrd="0" destOrd="0" presId="urn:microsoft.com/office/officeart/2018/2/layout/IconVerticalSolidList"/>
    <dgm:cxn modelId="{F6C3004C-B5C0-453F-8277-86EEE37C61FF}" type="presParOf" srcId="{37953892-8982-467A-B190-2DAD0BAB9693}" destId="{80241783-280F-4420-8434-4879923ADF01}" srcOrd="1" destOrd="0" presId="urn:microsoft.com/office/officeart/2018/2/layout/IconVerticalSolidList"/>
    <dgm:cxn modelId="{51E5BAA6-DAFD-4930-B018-A5B77EF1F309}" type="presParOf" srcId="{37953892-8982-467A-B190-2DAD0BAB9693}" destId="{DF52CCC7-73E3-4A0C-9BE3-ABE772DAC335}" srcOrd="2" destOrd="0" presId="urn:microsoft.com/office/officeart/2018/2/layout/IconVerticalSolidList"/>
    <dgm:cxn modelId="{8872B7D8-6733-424D-B787-9168A70B090F}" type="presParOf" srcId="{37953892-8982-467A-B190-2DAD0BAB9693}" destId="{2788E8DE-0BC2-4217-8D93-6C08A4819308}" srcOrd="3" destOrd="0" presId="urn:microsoft.com/office/officeart/2018/2/layout/IconVerticalSolidList"/>
    <dgm:cxn modelId="{C63D1C34-2EC8-44F6-B3B6-BB516B111670}" type="presParOf" srcId="{2DAD3E7A-DD14-414B-9024-7C52D1E3726D}" destId="{F8EDF20D-4A98-404F-94DD-EEE6F3EFA163}" srcOrd="3" destOrd="0" presId="urn:microsoft.com/office/officeart/2018/2/layout/IconVerticalSolidList"/>
    <dgm:cxn modelId="{0A841364-05C1-45EC-978E-93AF1A74CF14}" type="presParOf" srcId="{2DAD3E7A-DD14-414B-9024-7C52D1E3726D}" destId="{2C9E5158-BB42-4A43-A8F9-51C42AA800E5}" srcOrd="4" destOrd="0" presId="urn:microsoft.com/office/officeart/2018/2/layout/IconVerticalSolidList"/>
    <dgm:cxn modelId="{432DC0D9-0F41-4744-826F-6FF2827FEE63}" type="presParOf" srcId="{2C9E5158-BB42-4A43-A8F9-51C42AA800E5}" destId="{EA869717-27E4-4715-9EC7-B5671C9F958D}" srcOrd="0" destOrd="0" presId="urn:microsoft.com/office/officeart/2018/2/layout/IconVerticalSolidList"/>
    <dgm:cxn modelId="{1DD6BE6C-DD6F-4E10-B74C-AC2696058166}" type="presParOf" srcId="{2C9E5158-BB42-4A43-A8F9-51C42AA800E5}" destId="{E92CCA50-9442-42B7-A86F-0E0F8526A149}" srcOrd="1" destOrd="0" presId="urn:microsoft.com/office/officeart/2018/2/layout/IconVerticalSolidList"/>
    <dgm:cxn modelId="{5AD72BEC-9B46-470E-919F-FCEEA3C5A3AE}" type="presParOf" srcId="{2C9E5158-BB42-4A43-A8F9-51C42AA800E5}" destId="{87CF6039-0C97-426C-925D-0B8292EA348C}" srcOrd="2" destOrd="0" presId="urn:microsoft.com/office/officeart/2018/2/layout/IconVerticalSolidList"/>
    <dgm:cxn modelId="{EF7C6352-C1F0-4004-8636-21E0F4858ED3}" type="presParOf" srcId="{2C9E5158-BB42-4A43-A8F9-51C42AA800E5}" destId="{77CA3046-476F-4BD9-9865-93C5876FF4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AB55347-C309-4657-94C9-21D9D13493F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6F9615D-783B-4D19-82CC-1CC24EC801A1}">
      <dgm:prSet/>
      <dgm:spPr/>
      <dgm:t>
        <a:bodyPr/>
        <a:lstStyle/>
        <a:p>
          <a:r>
            <a:rPr lang="en-GB" b="0" i="0" baseline="0"/>
            <a:t>Emotional lability may be particularly impairing for children with ADHD given the high levels of behavioural and attentional impulsivity inherent to ADHD (APA </a:t>
          </a:r>
          <a:r>
            <a:rPr lang="en-GB" b="0" i="0" baseline="0">
              <a:hlinkClick xmlns:r="http://schemas.openxmlformats.org/officeDocument/2006/relationships" r:id="rId1"/>
            </a:rPr>
            <a:t>2013</a:t>
          </a:r>
          <a:r>
            <a:rPr lang="en-GB" b="0" i="0" baseline="0"/>
            <a:t>). </a:t>
          </a:r>
          <a:endParaRPr lang="en-US"/>
        </a:p>
      </dgm:t>
    </dgm:pt>
    <dgm:pt modelId="{F27F3D64-F392-49EF-BF0F-0A97082751C2}" type="parTrans" cxnId="{5BFDEBFC-1873-4B30-9EDC-CAE310D92E59}">
      <dgm:prSet/>
      <dgm:spPr/>
      <dgm:t>
        <a:bodyPr/>
        <a:lstStyle/>
        <a:p>
          <a:endParaRPr lang="en-US"/>
        </a:p>
      </dgm:t>
    </dgm:pt>
    <dgm:pt modelId="{3286D8D3-3D85-4E67-8548-5A07751829B1}" type="sibTrans" cxnId="{5BFDEBFC-1873-4B30-9EDC-CAE310D92E59}">
      <dgm:prSet/>
      <dgm:spPr/>
      <dgm:t>
        <a:bodyPr/>
        <a:lstStyle/>
        <a:p>
          <a:endParaRPr lang="en-US"/>
        </a:p>
      </dgm:t>
    </dgm:pt>
    <dgm:pt modelId="{BE06E1BD-6178-4530-B3A2-DAD9BFBE78D1}">
      <dgm:prSet/>
      <dgm:spPr/>
      <dgm:t>
        <a:bodyPr/>
        <a:lstStyle/>
        <a:p>
          <a:r>
            <a:rPr lang="en-GB" b="0" i="0" baseline="0"/>
            <a:t>Models of effective emotion regulation illustrate the importance of selectively directing attention, inhibiting emotional responding, and engaging in active strategies (i.e., cognitive reappraisal) to regulate emotions (i.e., Gross </a:t>
          </a:r>
          <a:r>
            <a:rPr lang="en-GB" b="0" i="0" baseline="0">
              <a:hlinkClick xmlns:r="http://schemas.openxmlformats.org/officeDocument/2006/relationships" r:id="rId1"/>
            </a:rPr>
            <a:t>2002</a:t>
          </a:r>
          <a:r>
            <a:rPr lang="en-GB" b="0" i="0" baseline="0"/>
            <a:t>). </a:t>
          </a:r>
          <a:endParaRPr lang="en-US"/>
        </a:p>
      </dgm:t>
    </dgm:pt>
    <dgm:pt modelId="{6FD2C2D2-158D-472D-917E-58A8DA714DA3}" type="parTrans" cxnId="{0F8768D4-C063-44DD-9CE3-8B19C266C7F7}">
      <dgm:prSet/>
      <dgm:spPr/>
      <dgm:t>
        <a:bodyPr/>
        <a:lstStyle/>
        <a:p>
          <a:endParaRPr lang="en-US"/>
        </a:p>
      </dgm:t>
    </dgm:pt>
    <dgm:pt modelId="{3D4B06BC-82CD-465D-8905-12EC8501836E}" type="sibTrans" cxnId="{0F8768D4-C063-44DD-9CE3-8B19C266C7F7}">
      <dgm:prSet/>
      <dgm:spPr/>
      <dgm:t>
        <a:bodyPr/>
        <a:lstStyle/>
        <a:p>
          <a:endParaRPr lang="en-US"/>
        </a:p>
      </dgm:t>
    </dgm:pt>
    <dgm:pt modelId="{3F678221-8572-44BD-9381-0E81F5DC84A3}">
      <dgm:prSet/>
      <dgm:spPr/>
      <dgm:t>
        <a:bodyPr/>
        <a:lstStyle/>
        <a:p>
          <a:r>
            <a:rPr lang="en-GB" b="0" i="0" baseline="0"/>
            <a:t>Children who are prone to emotional lability as well as attentional and/or behavioural impulsivity may be likely to demonstrate both increased impulsive emotional reactivity and decreased ability to inhibit and modulate this reactivity.</a:t>
          </a:r>
          <a:endParaRPr lang="en-US"/>
        </a:p>
      </dgm:t>
    </dgm:pt>
    <dgm:pt modelId="{5084E08C-F7B8-4825-BB83-C162D4DC0334}" type="parTrans" cxnId="{A368837E-F07F-49D5-9C83-2C2425AECED9}">
      <dgm:prSet/>
      <dgm:spPr/>
      <dgm:t>
        <a:bodyPr/>
        <a:lstStyle/>
        <a:p>
          <a:endParaRPr lang="en-US"/>
        </a:p>
      </dgm:t>
    </dgm:pt>
    <dgm:pt modelId="{1DE4F371-F821-4C99-BE46-EB14ADF6527A}" type="sibTrans" cxnId="{A368837E-F07F-49D5-9C83-2C2425AECED9}">
      <dgm:prSet/>
      <dgm:spPr/>
      <dgm:t>
        <a:bodyPr/>
        <a:lstStyle/>
        <a:p>
          <a:endParaRPr lang="en-US"/>
        </a:p>
      </dgm:t>
    </dgm:pt>
    <dgm:pt modelId="{458C57C5-D430-42C0-97A4-07104925A820}">
      <dgm:prSet/>
      <dgm:spPr/>
      <dgm:t>
        <a:bodyPr/>
        <a:lstStyle/>
        <a:p>
          <a:r>
            <a:rPr lang="en-GB"/>
            <a:t>It’s not that the person with ADHD’s emotions are wrong; it’s more so that when they feel, they do so quickly and deeply, and are more prone to express intense feelings publicly than someone without ADHD.</a:t>
          </a:r>
          <a:endParaRPr lang="en-US"/>
        </a:p>
      </dgm:t>
    </dgm:pt>
    <dgm:pt modelId="{F736FD88-6F75-4D9A-803F-4DEB30644701}" type="parTrans" cxnId="{1F765758-AFD1-4942-AEF1-08E1A405C144}">
      <dgm:prSet/>
      <dgm:spPr/>
      <dgm:t>
        <a:bodyPr/>
        <a:lstStyle/>
        <a:p>
          <a:endParaRPr lang="en-US"/>
        </a:p>
      </dgm:t>
    </dgm:pt>
    <dgm:pt modelId="{A209DD95-F1B3-4CD4-B4B2-C3A72392D867}" type="sibTrans" cxnId="{1F765758-AFD1-4942-AEF1-08E1A405C144}">
      <dgm:prSet/>
      <dgm:spPr/>
      <dgm:t>
        <a:bodyPr/>
        <a:lstStyle/>
        <a:p>
          <a:endParaRPr lang="en-US"/>
        </a:p>
      </dgm:t>
    </dgm:pt>
    <dgm:pt modelId="{B97D25E8-9EB8-4136-87CC-3CDC1C46EA4F}" type="pres">
      <dgm:prSet presAssocID="{BAB55347-C309-4657-94C9-21D9D13493FC}" presName="vert0" presStyleCnt="0">
        <dgm:presLayoutVars>
          <dgm:dir/>
          <dgm:animOne val="branch"/>
          <dgm:animLvl val="lvl"/>
        </dgm:presLayoutVars>
      </dgm:prSet>
      <dgm:spPr/>
    </dgm:pt>
    <dgm:pt modelId="{07C5083E-7DED-4CA5-910D-84966F1E00F1}" type="pres">
      <dgm:prSet presAssocID="{06F9615D-783B-4D19-82CC-1CC24EC801A1}" presName="thickLine" presStyleLbl="alignNode1" presStyleIdx="0" presStyleCnt="4"/>
      <dgm:spPr/>
    </dgm:pt>
    <dgm:pt modelId="{69FECF10-9ADE-475B-B468-361815FC2383}" type="pres">
      <dgm:prSet presAssocID="{06F9615D-783B-4D19-82CC-1CC24EC801A1}" presName="horz1" presStyleCnt="0"/>
      <dgm:spPr/>
    </dgm:pt>
    <dgm:pt modelId="{748B5F59-E203-4801-95A4-E7801298CE53}" type="pres">
      <dgm:prSet presAssocID="{06F9615D-783B-4D19-82CC-1CC24EC801A1}" presName="tx1" presStyleLbl="revTx" presStyleIdx="0" presStyleCnt="4"/>
      <dgm:spPr/>
    </dgm:pt>
    <dgm:pt modelId="{80A24837-D95D-48EB-BD33-D9DBDC0CEF02}" type="pres">
      <dgm:prSet presAssocID="{06F9615D-783B-4D19-82CC-1CC24EC801A1}" presName="vert1" presStyleCnt="0"/>
      <dgm:spPr/>
    </dgm:pt>
    <dgm:pt modelId="{C423F6C7-1C36-4DCE-99B1-9D0DDC8DEB3A}" type="pres">
      <dgm:prSet presAssocID="{BE06E1BD-6178-4530-B3A2-DAD9BFBE78D1}" presName="thickLine" presStyleLbl="alignNode1" presStyleIdx="1" presStyleCnt="4"/>
      <dgm:spPr/>
    </dgm:pt>
    <dgm:pt modelId="{D3CE12C5-08A6-43BE-A96C-C9F338732DBA}" type="pres">
      <dgm:prSet presAssocID="{BE06E1BD-6178-4530-B3A2-DAD9BFBE78D1}" presName="horz1" presStyleCnt="0"/>
      <dgm:spPr/>
    </dgm:pt>
    <dgm:pt modelId="{6558CFF7-6CE6-4B78-9287-A78BC1AB7F0F}" type="pres">
      <dgm:prSet presAssocID="{BE06E1BD-6178-4530-B3A2-DAD9BFBE78D1}" presName="tx1" presStyleLbl="revTx" presStyleIdx="1" presStyleCnt="4"/>
      <dgm:spPr/>
    </dgm:pt>
    <dgm:pt modelId="{924461DE-A1F4-4694-8236-2167E0BB59B0}" type="pres">
      <dgm:prSet presAssocID="{BE06E1BD-6178-4530-B3A2-DAD9BFBE78D1}" presName="vert1" presStyleCnt="0"/>
      <dgm:spPr/>
    </dgm:pt>
    <dgm:pt modelId="{21D76816-B17A-4AA9-9FA5-AA2D69E2401D}" type="pres">
      <dgm:prSet presAssocID="{3F678221-8572-44BD-9381-0E81F5DC84A3}" presName="thickLine" presStyleLbl="alignNode1" presStyleIdx="2" presStyleCnt="4"/>
      <dgm:spPr/>
    </dgm:pt>
    <dgm:pt modelId="{0E2EB49B-251E-4606-84F3-F92BF2B68D7C}" type="pres">
      <dgm:prSet presAssocID="{3F678221-8572-44BD-9381-0E81F5DC84A3}" presName="horz1" presStyleCnt="0"/>
      <dgm:spPr/>
    </dgm:pt>
    <dgm:pt modelId="{F859CDD9-20B2-4819-974C-F59023B993AB}" type="pres">
      <dgm:prSet presAssocID="{3F678221-8572-44BD-9381-0E81F5DC84A3}" presName="tx1" presStyleLbl="revTx" presStyleIdx="2" presStyleCnt="4"/>
      <dgm:spPr/>
    </dgm:pt>
    <dgm:pt modelId="{D005626F-93EA-468E-89EC-E9D34636815C}" type="pres">
      <dgm:prSet presAssocID="{3F678221-8572-44BD-9381-0E81F5DC84A3}" presName="vert1" presStyleCnt="0"/>
      <dgm:spPr/>
    </dgm:pt>
    <dgm:pt modelId="{2D74A4B8-6FDF-4755-BA5F-A3E28EEBBA7F}" type="pres">
      <dgm:prSet presAssocID="{458C57C5-D430-42C0-97A4-07104925A820}" presName="thickLine" presStyleLbl="alignNode1" presStyleIdx="3" presStyleCnt="4"/>
      <dgm:spPr/>
    </dgm:pt>
    <dgm:pt modelId="{1765421D-2456-4F92-BA05-F29EE6BE48DB}" type="pres">
      <dgm:prSet presAssocID="{458C57C5-D430-42C0-97A4-07104925A820}" presName="horz1" presStyleCnt="0"/>
      <dgm:spPr/>
    </dgm:pt>
    <dgm:pt modelId="{21359F08-DCFC-45D0-9DA5-032B9ADA4870}" type="pres">
      <dgm:prSet presAssocID="{458C57C5-D430-42C0-97A4-07104925A820}" presName="tx1" presStyleLbl="revTx" presStyleIdx="3" presStyleCnt="4"/>
      <dgm:spPr/>
    </dgm:pt>
    <dgm:pt modelId="{6D99B5BF-A3B5-428E-8CF5-C224CF0AD549}" type="pres">
      <dgm:prSet presAssocID="{458C57C5-D430-42C0-97A4-07104925A820}" presName="vert1" presStyleCnt="0"/>
      <dgm:spPr/>
    </dgm:pt>
  </dgm:ptLst>
  <dgm:cxnLst>
    <dgm:cxn modelId="{A3F8AA25-1114-4136-B329-2FEDCB423F5F}" type="presOf" srcId="{458C57C5-D430-42C0-97A4-07104925A820}" destId="{21359F08-DCFC-45D0-9DA5-032B9ADA4870}" srcOrd="0" destOrd="0" presId="urn:microsoft.com/office/officeart/2008/layout/LinedList"/>
    <dgm:cxn modelId="{B135EF46-747D-4AE2-82FB-6E25CC9D5B53}" type="presOf" srcId="{3F678221-8572-44BD-9381-0E81F5DC84A3}" destId="{F859CDD9-20B2-4819-974C-F59023B993AB}" srcOrd="0" destOrd="0" presId="urn:microsoft.com/office/officeart/2008/layout/LinedList"/>
    <dgm:cxn modelId="{D1D41872-1C73-4706-8F35-404C470B23E4}" type="presOf" srcId="{BAB55347-C309-4657-94C9-21D9D13493FC}" destId="{B97D25E8-9EB8-4136-87CC-3CDC1C46EA4F}" srcOrd="0" destOrd="0" presId="urn:microsoft.com/office/officeart/2008/layout/LinedList"/>
    <dgm:cxn modelId="{1F765758-AFD1-4942-AEF1-08E1A405C144}" srcId="{BAB55347-C309-4657-94C9-21D9D13493FC}" destId="{458C57C5-D430-42C0-97A4-07104925A820}" srcOrd="3" destOrd="0" parTransId="{F736FD88-6F75-4D9A-803F-4DEB30644701}" sibTransId="{A209DD95-F1B3-4CD4-B4B2-C3A72392D867}"/>
    <dgm:cxn modelId="{A368837E-F07F-49D5-9C83-2C2425AECED9}" srcId="{BAB55347-C309-4657-94C9-21D9D13493FC}" destId="{3F678221-8572-44BD-9381-0E81F5DC84A3}" srcOrd="2" destOrd="0" parTransId="{5084E08C-F7B8-4825-BB83-C162D4DC0334}" sibTransId="{1DE4F371-F821-4C99-BE46-EB14ADF6527A}"/>
    <dgm:cxn modelId="{4F9D7799-7D76-4438-A1DE-9B099EFC8376}" type="presOf" srcId="{BE06E1BD-6178-4530-B3A2-DAD9BFBE78D1}" destId="{6558CFF7-6CE6-4B78-9287-A78BC1AB7F0F}" srcOrd="0" destOrd="0" presId="urn:microsoft.com/office/officeart/2008/layout/LinedList"/>
    <dgm:cxn modelId="{0F8768D4-C063-44DD-9CE3-8B19C266C7F7}" srcId="{BAB55347-C309-4657-94C9-21D9D13493FC}" destId="{BE06E1BD-6178-4530-B3A2-DAD9BFBE78D1}" srcOrd="1" destOrd="0" parTransId="{6FD2C2D2-158D-472D-917E-58A8DA714DA3}" sibTransId="{3D4B06BC-82CD-465D-8905-12EC8501836E}"/>
    <dgm:cxn modelId="{9008D4FA-71FE-4A44-A458-F02C1E129F43}" type="presOf" srcId="{06F9615D-783B-4D19-82CC-1CC24EC801A1}" destId="{748B5F59-E203-4801-95A4-E7801298CE53}" srcOrd="0" destOrd="0" presId="urn:microsoft.com/office/officeart/2008/layout/LinedList"/>
    <dgm:cxn modelId="{5BFDEBFC-1873-4B30-9EDC-CAE310D92E59}" srcId="{BAB55347-C309-4657-94C9-21D9D13493FC}" destId="{06F9615D-783B-4D19-82CC-1CC24EC801A1}" srcOrd="0" destOrd="0" parTransId="{F27F3D64-F392-49EF-BF0F-0A97082751C2}" sibTransId="{3286D8D3-3D85-4E67-8548-5A07751829B1}"/>
    <dgm:cxn modelId="{DC98F979-1FC4-409C-80A8-5977CC727E05}" type="presParOf" srcId="{B97D25E8-9EB8-4136-87CC-3CDC1C46EA4F}" destId="{07C5083E-7DED-4CA5-910D-84966F1E00F1}" srcOrd="0" destOrd="0" presId="urn:microsoft.com/office/officeart/2008/layout/LinedList"/>
    <dgm:cxn modelId="{DC65BFA4-C608-4986-8E26-6AEB96D4F82B}" type="presParOf" srcId="{B97D25E8-9EB8-4136-87CC-3CDC1C46EA4F}" destId="{69FECF10-9ADE-475B-B468-361815FC2383}" srcOrd="1" destOrd="0" presId="urn:microsoft.com/office/officeart/2008/layout/LinedList"/>
    <dgm:cxn modelId="{063AB356-F160-41B1-A45B-CCE5BBF6C662}" type="presParOf" srcId="{69FECF10-9ADE-475B-B468-361815FC2383}" destId="{748B5F59-E203-4801-95A4-E7801298CE53}" srcOrd="0" destOrd="0" presId="urn:microsoft.com/office/officeart/2008/layout/LinedList"/>
    <dgm:cxn modelId="{260549C8-F967-46D3-A84E-C2AF04AD8B0B}" type="presParOf" srcId="{69FECF10-9ADE-475B-B468-361815FC2383}" destId="{80A24837-D95D-48EB-BD33-D9DBDC0CEF02}" srcOrd="1" destOrd="0" presId="urn:microsoft.com/office/officeart/2008/layout/LinedList"/>
    <dgm:cxn modelId="{9E9CB4D1-BC8E-4082-A4AC-E69DB297E3E4}" type="presParOf" srcId="{B97D25E8-9EB8-4136-87CC-3CDC1C46EA4F}" destId="{C423F6C7-1C36-4DCE-99B1-9D0DDC8DEB3A}" srcOrd="2" destOrd="0" presId="urn:microsoft.com/office/officeart/2008/layout/LinedList"/>
    <dgm:cxn modelId="{01B0F1C9-4701-4AF0-A8F7-E6078F5BF44F}" type="presParOf" srcId="{B97D25E8-9EB8-4136-87CC-3CDC1C46EA4F}" destId="{D3CE12C5-08A6-43BE-A96C-C9F338732DBA}" srcOrd="3" destOrd="0" presId="urn:microsoft.com/office/officeart/2008/layout/LinedList"/>
    <dgm:cxn modelId="{66A05551-6BF0-43CE-B0A1-C3C32C665D10}" type="presParOf" srcId="{D3CE12C5-08A6-43BE-A96C-C9F338732DBA}" destId="{6558CFF7-6CE6-4B78-9287-A78BC1AB7F0F}" srcOrd="0" destOrd="0" presId="urn:microsoft.com/office/officeart/2008/layout/LinedList"/>
    <dgm:cxn modelId="{EFB5C9A5-4C60-413D-836F-EFB39AFAD166}" type="presParOf" srcId="{D3CE12C5-08A6-43BE-A96C-C9F338732DBA}" destId="{924461DE-A1F4-4694-8236-2167E0BB59B0}" srcOrd="1" destOrd="0" presId="urn:microsoft.com/office/officeart/2008/layout/LinedList"/>
    <dgm:cxn modelId="{7F54A8A4-5FCB-413A-8BC5-3BF7E9AE0DBD}" type="presParOf" srcId="{B97D25E8-9EB8-4136-87CC-3CDC1C46EA4F}" destId="{21D76816-B17A-4AA9-9FA5-AA2D69E2401D}" srcOrd="4" destOrd="0" presId="urn:microsoft.com/office/officeart/2008/layout/LinedList"/>
    <dgm:cxn modelId="{705012E6-BC17-41E0-9BA2-FDD6FFB10B8D}" type="presParOf" srcId="{B97D25E8-9EB8-4136-87CC-3CDC1C46EA4F}" destId="{0E2EB49B-251E-4606-84F3-F92BF2B68D7C}" srcOrd="5" destOrd="0" presId="urn:microsoft.com/office/officeart/2008/layout/LinedList"/>
    <dgm:cxn modelId="{A23937D0-BBDA-4A5F-A619-4C5600EF3777}" type="presParOf" srcId="{0E2EB49B-251E-4606-84F3-F92BF2B68D7C}" destId="{F859CDD9-20B2-4819-974C-F59023B993AB}" srcOrd="0" destOrd="0" presId="urn:microsoft.com/office/officeart/2008/layout/LinedList"/>
    <dgm:cxn modelId="{2E64329F-1155-4EB8-870B-397C530E0840}" type="presParOf" srcId="{0E2EB49B-251E-4606-84F3-F92BF2B68D7C}" destId="{D005626F-93EA-468E-89EC-E9D34636815C}" srcOrd="1" destOrd="0" presId="urn:microsoft.com/office/officeart/2008/layout/LinedList"/>
    <dgm:cxn modelId="{FF6EF358-6CA7-407B-8121-C1864EF3E9B8}" type="presParOf" srcId="{B97D25E8-9EB8-4136-87CC-3CDC1C46EA4F}" destId="{2D74A4B8-6FDF-4755-BA5F-A3E28EEBBA7F}" srcOrd="6" destOrd="0" presId="urn:microsoft.com/office/officeart/2008/layout/LinedList"/>
    <dgm:cxn modelId="{D1147F2F-FD81-4AA6-8362-F17A3FB46A60}" type="presParOf" srcId="{B97D25E8-9EB8-4136-87CC-3CDC1C46EA4F}" destId="{1765421D-2456-4F92-BA05-F29EE6BE48DB}" srcOrd="7" destOrd="0" presId="urn:microsoft.com/office/officeart/2008/layout/LinedList"/>
    <dgm:cxn modelId="{0D95CCAD-6140-465D-A17A-42D072DC0E6B}" type="presParOf" srcId="{1765421D-2456-4F92-BA05-F29EE6BE48DB}" destId="{21359F08-DCFC-45D0-9DA5-032B9ADA4870}" srcOrd="0" destOrd="0" presId="urn:microsoft.com/office/officeart/2008/layout/LinedList"/>
    <dgm:cxn modelId="{7796E804-6C42-4655-9A04-02FEF939284D}" type="presParOf" srcId="{1765421D-2456-4F92-BA05-F29EE6BE48DB}" destId="{6D99B5BF-A3B5-428E-8CF5-C224CF0AD54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18BA84-7CFB-47F5-A078-0093EAD7CBE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37A10E-48D7-40B3-8211-6C382A1C320B}">
      <dgm:prSet/>
      <dgm:spPr/>
      <dgm:t>
        <a:bodyPr/>
        <a:lstStyle/>
        <a:p>
          <a:r>
            <a:rPr lang="en-US" dirty="0"/>
            <a:t>Communicate to your child that ADHD is also </a:t>
          </a:r>
          <a:r>
            <a:rPr lang="en-US" dirty="0" err="1"/>
            <a:t>characterised</a:t>
          </a:r>
          <a:r>
            <a:rPr lang="en-US" dirty="0"/>
            <a:t> by lots of strengths and  positives. These positive traits are not despite of ADHD, they are because of it! </a:t>
          </a:r>
        </a:p>
      </dgm:t>
    </dgm:pt>
    <dgm:pt modelId="{10835F3D-4D1B-40BB-AF72-621BFC95CE3E}" type="parTrans" cxnId="{F998DB26-B900-4014-87A9-112C204B5545}">
      <dgm:prSet/>
      <dgm:spPr/>
      <dgm:t>
        <a:bodyPr/>
        <a:lstStyle/>
        <a:p>
          <a:endParaRPr lang="en-US"/>
        </a:p>
      </dgm:t>
    </dgm:pt>
    <dgm:pt modelId="{11771410-95FA-4AA0-9798-9EAE5D626EFD}" type="sibTrans" cxnId="{F998DB26-B900-4014-87A9-112C204B5545}">
      <dgm:prSet/>
      <dgm:spPr/>
      <dgm:t>
        <a:bodyPr/>
        <a:lstStyle/>
        <a:p>
          <a:endParaRPr lang="en-US"/>
        </a:p>
      </dgm:t>
    </dgm:pt>
    <dgm:pt modelId="{4323D18A-009B-4CF7-9DA2-A864291166FF}">
      <dgm:prSet/>
      <dgm:spPr/>
      <dgm:t>
        <a:bodyPr/>
        <a:lstStyle/>
        <a:p>
          <a:r>
            <a:rPr lang="en-US"/>
            <a:t>Ability to hyper-focus     </a:t>
          </a:r>
        </a:p>
      </dgm:t>
    </dgm:pt>
    <dgm:pt modelId="{C2243CC9-5D86-4FE5-9AB8-B393A1937AE1}" type="parTrans" cxnId="{11B3FECB-BD7D-4A1B-8CC1-53104B2F8561}">
      <dgm:prSet/>
      <dgm:spPr/>
      <dgm:t>
        <a:bodyPr/>
        <a:lstStyle/>
        <a:p>
          <a:endParaRPr lang="en-US"/>
        </a:p>
      </dgm:t>
    </dgm:pt>
    <dgm:pt modelId="{04E57562-2E4D-4F90-97FF-D6225E306041}" type="sibTrans" cxnId="{11B3FECB-BD7D-4A1B-8CC1-53104B2F8561}">
      <dgm:prSet/>
      <dgm:spPr/>
      <dgm:t>
        <a:bodyPr/>
        <a:lstStyle/>
        <a:p>
          <a:endParaRPr lang="en-US"/>
        </a:p>
      </dgm:t>
    </dgm:pt>
    <dgm:pt modelId="{59C8F7FB-4FF6-471A-986B-E1FF1A0B556B}">
      <dgm:prSet/>
      <dgm:spPr/>
      <dgm:t>
        <a:bodyPr/>
        <a:lstStyle/>
        <a:p>
          <a:r>
            <a:rPr lang="en-US"/>
            <a:t>Creativity</a:t>
          </a:r>
        </a:p>
      </dgm:t>
    </dgm:pt>
    <dgm:pt modelId="{24533060-4A68-4C2B-9B8D-C0CBBED09D9F}" type="parTrans" cxnId="{AD8A3B20-33E6-4494-909F-D4471D10B372}">
      <dgm:prSet/>
      <dgm:spPr/>
      <dgm:t>
        <a:bodyPr/>
        <a:lstStyle/>
        <a:p>
          <a:endParaRPr lang="en-US"/>
        </a:p>
      </dgm:t>
    </dgm:pt>
    <dgm:pt modelId="{9FE6DC76-4BFB-4D33-85EF-7BA9594E1771}" type="sibTrans" cxnId="{AD8A3B20-33E6-4494-909F-D4471D10B372}">
      <dgm:prSet/>
      <dgm:spPr/>
      <dgm:t>
        <a:bodyPr/>
        <a:lstStyle/>
        <a:p>
          <a:endParaRPr lang="en-US"/>
        </a:p>
      </dgm:t>
    </dgm:pt>
    <dgm:pt modelId="{67750FE8-2E7A-4262-B403-C4E31A5A517C}">
      <dgm:prSet/>
      <dgm:spPr/>
      <dgm:t>
        <a:bodyPr/>
        <a:lstStyle/>
        <a:p>
          <a:r>
            <a:rPr lang="en-US"/>
            <a:t>Curiosity       </a:t>
          </a:r>
        </a:p>
      </dgm:t>
    </dgm:pt>
    <dgm:pt modelId="{F365F9BC-32C8-4531-874A-FDFB2A83FD96}" type="parTrans" cxnId="{40ADCC54-0606-4AD9-8BD1-2051452A1037}">
      <dgm:prSet/>
      <dgm:spPr/>
      <dgm:t>
        <a:bodyPr/>
        <a:lstStyle/>
        <a:p>
          <a:endParaRPr lang="en-US"/>
        </a:p>
      </dgm:t>
    </dgm:pt>
    <dgm:pt modelId="{76EFD7CF-27B7-4D7C-AFD0-6085BF2E03A9}" type="sibTrans" cxnId="{40ADCC54-0606-4AD9-8BD1-2051452A1037}">
      <dgm:prSet/>
      <dgm:spPr/>
      <dgm:t>
        <a:bodyPr/>
        <a:lstStyle/>
        <a:p>
          <a:endParaRPr lang="en-US"/>
        </a:p>
      </dgm:t>
    </dgm:pt>
    <dgm:pt modelId="{D57BC42A-DFC9-4951-B52A-B6EFCE0AC3E6}">
      <dgm:prSet/>
      <dgm:spPr/>
      <dgm:t>
        <a:bodyPr/>
        <a:lstStyle/>
        <a:p>
          <a:r>
            <a:rPr lang="en-US"/>
            <a:t>Quick wit and humour </a:t>
          </a:r>
        </a:p>
      </dgm:t>
    </dgm:pt>
    <dgm:pt modelId="{7A651974-EEBA-4D27-BBA3-1698A613B836}" type="parTrans" cxnId="{185D7380-AAAB-4919-8549-6BC7E755A038}">
      <dgm:prSet/>
      <dgm:spPr/>
      <dgm:t>
        <a:bodyPr/>
        <a:lstStyle/>
        <a:p>
          <a:endParaRPr lang="en-US"/>
        </a:p>
      </dgm:t>
    </dgm:pt>
    <dgm:pt modelId="{ECACFA05-7EAA-4C49-8B32-138DBE539C56}" type="sibTrans" cxnId="{185D7380-AAAB-4919-8549-6BC7E755A038}">
      <dgm:prSet/>
      <dgm:spPr/>
      <dgm:t>
        <a:bodyPr/>
        <a:lstStyle/>
        <a:p>
          <a:endParaRPr lang="en-US"/>
        </a:p>
      </dgm:t>
    </dgm:pt>
    <dgm:pt modelId="{C46A9654-2C15-46FA-8BAC-0CA3E1FADFBA}">
      <dgm:prSet/>
      <dgm:spPr/>
      <dgm:t>
        <a:bodyPr/>
        <a:lstStyle/>
        <a:p>
          <a:r>
            <a:rPr lang="en-US"/>
            <a:t>Lateral thinking      </a:t>
          </a:r>
        </a:p>
      </dgm:t>
    </dgm:pt>
    <dgm:pt modelId="{29954368-3887-4798-9E2B-C2FCDCE4920F}" type="parTrans" cxnId="{A174ADDB-59CD-456C-9A75-6EFDCFC3258C}">
      <dgm:prSet/>
      <dgm:spPr/>
      <dgm:t>
        <a:bodyPr/>
        <a:lstStyle/>
        <a:p>
          <a:endParaRPr lang="en-US"/>
        </a:p>
      </dgm:t>
    </dgm:pt>
    <dgm:pt modelId="{9E1998A9-2880-4CC2-B751-062C540D8DE9}" type="sibTrans" cxnId="{A174ADDB-59CD-456C-9A75-6EFDCFC3258C}">
      <dgm:prSet/>
      <dgm:spPr/>
      <dgm:t>
        <a:bodyPr/>
        <a:lstStyle/>
        <a:p>
          <a:endParaRPr lang="en-US"/>
        </a:p>
      </dgm:t>
    </dgm:pt>
    <dgm:pt modelId="{A690E6E3-AC8F-4EB2-B131-5C14ABE0E332}">
      <dgm:prSet/>
      <dgm:spPr/>
      <dgm:t>
        <a:bodyPr/>
        <a:lstStyle/>
        <a:p>
          <a:r>
            <a:rPr lang="en-US"/>
            <a:t>Determination </a:t>
          </a:r>
        </a:p>
      </dgm:t>
    </dgm:pt>
    <dgm:pt modelId="{C19E293E-9D45-4C22-8872-D065B62D6857}" type="parTrans" cxnId="{36AEE0FE-354A-474F-BD52-B06C616E5CE8}">
      <dgm:prSet/>
      <dgm:spPr/>
      <dgm:t>
        <a:bodyPr/>
        <a:lstStyle/>
        <a:p>
          <a:endParaRPr lang="en-US"/>
        </a:p>
      </dgm:t>
    </dgm:pt>
    <dgm:pt modelId="{ED30EC1F-AE04-4285-A728-01E4DD845275}" type="sibTrans" cxnId="{36AEE0FE-354A-474F-BD52-B06C616E5CE8}">
      <dgm:prSet/>
      <dgm:spPr/>
      <dgm:t>
        <a:bodyPr/>
        <a:lstStyle/>
        <a:p>
          <a:endParaRPr lang="en-US"/>
        </a:p>
      </dgm:t>
    </dgm:pt>
    <dgm:pt modelId="{2AB61146-9460-42A8-AF1E-886BBFDD8A4B}">
      <dgm:prSet/>
      <dgm:spPr/>
      <dgm:t>
        <a:bodyPr/>
        <a:lstStyle/>
        <a:p>
          <a:r>
            <a:rPr lang="en-US"/>
            <a:t>Visual memory and the ability to think in pictures and see patterns in complex information </a:t>
          </a:r>
        </a:p>
      </dgm:t>
    </dgm:pt>
    <dgm:pt modelId="{5765EB1D-709E-4495-A0A0-7E8B8D9076B9}" type="parTrans" cxnId="{ED66147E-83D6-483F-80BC-C734EE60F0B7}">
      <dgm:prSet/>
      <dgm:spPr/>
      <dgm:t>
        <a:bodyPr/>
        <a:lstStyle/>
        <a:p>
          <a:endParaRPr lang="en-US"/>
        </a:p>
      </dgm:t>
    </dgm:pt>
    <dgm:pt modelId="{1486C60C-6F14-4E3C-B7EC-0EF410E4671E}" type="sibTrans" cxnId="{ED66147E-83D6-483F-80BC-C734EE60F0B7}">
      <dgm:prSet/>
      <dgm:spPr/>
      <dgm:t>
        <a:bodyPr/>
        <a:lstStyle/>
        <a:p>
          <a:endParaRPr lang="en-US"/>
        </a:p>
      </dgm:t>
    </dgm:pt>
    <dgm:pt modelId="{EAD53CE3-3829-47FD-8A49-91A7576F3A02}" type="pres">
      <dgm:prSet presAssocID="{9F18BA84-7CFB-47F5-A078-0093EAD7CBE8}" presName="vert0" presStyleCnt="0">
        <dgm:presLayoutVars>
          <dgm:dir/>
          <dgm:animOne val="branch"/>
          <dgm:animLvl val="lvl"/>
        </dgm:presLayoutVars>
      </dgm:prSet>
      <dgm:spPr/>
    </dgm:pt>
    <dgm:pt modelId="{2EA1580B-11D5-4777-8A42-0E861CA98A0C}" type="pres">
      <dgm:prSet presAssocID="{6C37A10E-48D7-40B3-8211-6C382A1C320B}" presName="thickLine" presStyleLbl="alignNode1" presStyleIdx="0" presStyleCnt="8"/>
      <dgm:spPr/>
    </dgm:pt>
    <dgm:pt modelId="{EA0A1362-90C8-4F6E-B101-D643E667922E}" type="pres">
      <dgm:prSet presAssocID="{6C37A10E-48D7-40B3-8211-6C382A1C320B}" presName="horz1" presStyleCnt="0"/>
      <dgm:spPr/>
    </dgm:pt>
    <dgm:pt modelId="{CA402098-B4B3-4338-B9FC-9C2D7C385E92}" type="pres">
      <dgm:prSet presAssocID="{6C37A10E-48D7-40B3-8211-6C382A1C320B}" presName="tx1" presStyleLbl="revTx" presStyleIdx="0" presStyleCnt="8"/>
      <dgm:spPr/>
    </dgm:pt>
    <dgm:pt modelId="{DA730280-B99C-4F92-A80C-08998C899E4F}" type="pres">
      <dgm:prSet presAssocID="{6C37A10E-48D7-40B3-8211-6C382A1C320B}" presName="vert1" presStyleCnt="0"/>
      <dgm:spPr/>
    </dgm:pt>
    <dgm:pt modelId="{E9BC546C-E95D-4D1E-928E-B15E7BB03A2D}" type="pres">
      <dgm:prSet presAssocID="{4323D18A-009B-4CF7-9DA2-A864291166FF}" presName="thickLine" presStyleLbl="alignNode1" presStyleIdx="1" presStyleCnt="8"/>
      <dgm:spPr/>
    </dgm:pt>
    <dgm:pt modelId="{7D7FAF44-9A3B-4D15-B0B9-736B1F54107D}" type="pres">
      <dgm:prSet presAssocID="{4323D18A-009B-4CF7-9DA2-A864291166FF}" presName="horz1" presStyleCnt="0"/>
      <dgm:spPr/>
    </dgm:pt>
    <dgm:pt modelId="{07801B58-7252-41D3-9C3B-54D6411A13D7}" type="pres">
      <dgm:prSet presAssocID="{4323D18A-009B-4CF7-9DA2-A864291166FF}" presName="tx1" presStyleLbl="revTx" presStyleIdx="1" presStyleCnt="8"/>
      <dgm:spPr/>
    </dgm:pt>
    <dgm:pt modelId="{3324E3FC-87C2-455A-B5D3-2F90AB0D5580}" type="pres">
      <dgm:prSet presAssocID="{4323D18A-009B-4CF7-9DA2-A864291166FF}" presName="vert1" presStyleCnt="0"/>
      <dgm:spPr/>
    </dgm:pt>
    <dgm:pt modelId="{A2C0628C-2C2C-4091-A8A9-84458A3EB1AF}" type="pres">
      <dgm:prSet presAssocID="{59C8F7FB-4FF6-471A-986B-E1FF1A0B556B}" presName="thickLine" presStyleLbl="alignNode1" presStyleIdx="2" presStyleCnt="8"/>
      <dgm:spPr/>
    </dgm:pt>
    <dgm:pt modelId="{EBFB4AF8-978C-4E7E-9E47-633D32FDC3F5}" type="pres">
      <dgm:prSet presAssocID="{59C8F7FB-4FF6-471A-986B-E1FF1A0B556B}" presName="horz1" presStyleCnt="0"/>
      <dgm:spPr/>
    </dgm:pt>
    <dgm:pt modelId="{E9102E34-B608-4D92-900F-1743E0C0A0A8}" type="pres">
      <dgm:prSet presAssocID="{59C8F7FB-4FF6-471A-986B-E1FF1A0B556B}" presName="tx1" presStyleLbl="revTx" presStyleIdx="2" presStyleCnt="8"/>
      <dgm:spPr/>
    </dgm:pt>
    <dgm:pt modelId="{63116AC5-83F2-449E-AD77-C9B378253FE9}" type="pres">
      <dgm:prSet presAssocID="{59C8F7FB-4FF6-471A-986B-E1FF1A0B556B}" presName="vert1" presStyleCnt="0"/>
      <dgm:spPr/>
    </dgm:pt>
    <dgm:pt modelId="{006C88FD-BDCF-45F7-8156-EDC94EBB4902}" type="pres">
      <dgm:prSet presAssocID="{67750FE8-2E7A-4262-B403-C4E31A5A517C}" presName="thickLine" presStyleLbl="alignNode1" presStyleIdx="3" presStyleCnt="8"/>
      <dgm:spPr/>
    </dgm:pt>
    <dgm:pt modelId="{B3629931-DBBC-43F9-9324-2A89A1FB6728}" type="pres">
      <dgm:prSet presAssocID="{67750FE8-2E7A-4262-B403-C4E31A5A517C}" presName="horz1" presStyleCnt="0"/>
      <dgm:spPr/>
    </dgm:pt>
    <dgm:pt modelId="{825C999C-4265-4E33-AE9A-1F0677CBFFDE}" type="pres">
      <dgm:prSet presAssocID="{67750FE8-2E7A-4262-B403-C4E31A5A517C}" presName="tx1" presStyleLbl="revTx" presStyleIdx="3" presStyleCnt="8"/>
      <dgm:spPr/>
    </dgm:pt>
    <dgm:pt modelId="{6379787B-C191-4827-A8CA-BE6BF44E5CD1}" type="pres">
      <dgm:prSet presAssocID="{67750FE8-2E7A-4262-B403-C4E31A5A517C}" presName="vert1" presStyleCnt="0"/>
      <dgm:spPr/>
    </dgm:pt>
    <dgm:pt modelId="{63517486-769A-480B-9F57-8527FD13C18F}" type="pres">
      <dgm:prSet presAssocID="{D57BC42A-DFC9-4951-B52A-B6EFCE0AC3E6}" presName="thickLine" presStyleLbl="alignNode1" presStyleIdx="4" presStyleCnt="8"/>
      <dgm:spPr/>
    </dgm:pt>
    <dgm:pt modelId="{958E2D43-9E97-4E01-BBFA-6A5EEC32A491}" type="pres">
      <dgm:prSet presAssocID="{D57BC42A-DFC9-4951-B52A-B6EFCE0AC3E6}" presName="horz1" presStyleCnt="0"/>
      <dgm:spPr/>
    </dgm:pt>
    <dgm:pt modelId="{4EC8BB13-4FC1-4F8E-B484-3BE3C6526588}" type="pres">
      <dgm:prSet presAssocID="{D57BC42A-DFC9-4951-B52A-B6EFCE0AC3E6}" presName="tx1" presStyleLbl="revTx" presStyleIdx="4" presStyleCnt="8"/>
      <dgm:spPr/>
    </dgm:pt>
    <dgm:pt modelId="{E75FD255-DCAC-43FA-A375-6093C79A5B4D}" type="pres">
      <dgm:prSet presAssocID="{D57BC42A-DFC9-4951-B52A-B6EFCE0AC3E6}" presName="vert1" presStyleCnt="0"/>
      <dgm:spPr/>
    </dgm:pt>
    <dgm:pt modelId="{9E9E6FD5-E215-40AD-B568-23C4F7867CF2}" type="pres">
      <dgm:prSet presAssocID="{C46A9654-2C15-46FA-8BAC-0CA3E1FADFBA}" presName="thickLine" presStyleLbl="alignNode1" presStyleIdx="5" presStyleCnt="8"/>
      <dgm:spPr/>
    </dgm:pt>
    <dgm:pt modelId="{939B226E-3A16-4B44-9394-E7F674C3A5E1}" type="pres">
      <dgm:prSet presAssocID="{C46A9654-2C15-46FA-8BAC-0CA3E1FADFBA}" presName="horz1" presStyleCnt="0"/>
      <dgm:spPr/>
    </dgm:pt>
    <dgm:pt modelId="{FE1D365E-0555-45DC-AA44-856D8FC617B3}" type="pres">
      <dgm:prSet presAssocID="{C46A9654-2C15-46FA-8BAC-0CA3E1FADFBA}" presName="tx1" presStyleLbl="revTx" presStyleIdx="5" presStyleCnt="8"/>
      <dgm:spPr/>
    </dgm:pt>
    <dgm:pt modelId="{5D479920-97CE-488D-95DD-F2E402B1FCFB}" type="pres">
      <dgm:prSet presAssocID="{C46A9654-2C15-46FA-8BAC-0CA3E1FADFBA}" presName="vert1" presStyleCnt="0"/>
      <dgm:spPr/>
    </dgm:pt>
    <dgm:pt modelId="{5769FA39-CBE1-4AF5-9C9F-4E0BCEF0551B}" type="pres">
      <dgm:prSet presAssocID="{A690E6E3-AC8F-4EB2-B131-5C14ABE0E332}" presName="thickLine" presStyleLbl="alignNode1" presStyleIdx="6" presStyleCnt="8"/>
      <dgm:spPr/>
    </dgm:pt>
    <dgm:pt modelId="{91D6F054-E530-4E69-84A6-B64928653941}" type="pres">
      <dgm:prSet presAssocID="{A690E6E3-AC8F-4EB2-B131-5C14ABE0E332}" presName="horz1" presStyleCnt="0"/>
      <dgm:spPr/>
    </dgm:pt>
    <dgm:pt modelId="{B5B67B39-3BB5-4CBA-8DA6-F6679CDEE5F8}" type="pres">
      <dgm:prSet presAssocID="{A690E6E3-AC8F-4EB2-B131-5C14ABE0E332}" presName="tx1" presStyleLbl="revTx" presStyleIdx="6" presStyleCnt="8"/>
      <dgm:spPr/>
    </dgm:pt>
    <dgm:pt modelId="{A151DD51-B840-459D-ABCB-4F4C803F464E}" type="pres">
      <dgm:prSet presAssocID="{A690E6E3-AC8F-4EB2-B131-5C14ABE0E332}" presName="vert1" presStyleCnt="0"/>
      <dgm:spPr/>
    </dgm:pt>
    <dgm:pt modelId="{C0071245-8F98-4ABF-AE77-3AB51C682AEC}" type="pres">
      <dgm:prSet presAssocID="{2AB61146-9460-42A8-AF1E-886BBFDD8A4B}" presName="thickLine" presStyleLbl="alignNode1" presStyleIdx="7" presStyleCnt="8"/>
      <dgm:spPr/>
    </dgm:pt>
    <dgm:pt modelId="{6E089471-93FA-4CE9-8C32-8EE2508A4251}" type="pres">
      <dgm:prSet presAssocID="{2AB61146-9460-42A8-AF1E-886BBFDD8A4B}" presName="horz1" presStyleCnt="0"/>
      <dgm:spPr/>
    </dgm:pt>
    <dgm:pt modelId="{EC55ADF2-C271-4CC7-BCFE-D2E236428E9B}" type="pres">
      <dgm:prSet presAssocID="{2AB61146-9460-42A8-AF1E-886BBFDD8A4B}" presName="tx1" presStyleLbl="revTx" presStyleIdx="7" presStyleCnt="8"/>
      <dgm:spPr/>
    </dgm:pt>
    <dgm:pt modelId="{4F3282EF-868A-4AFE-8B14-1D220010AA59}" type="pres">
      <dgm:prSet presAssocID="{2AB61146-9460-42A8-AF1E-886BBFDD8A4B}" presName="vert1" presStyleCnt="0"/>
      <dgm:spPr/>
    </dgm:pt>
  </dgm:ptLst>
  <dgm:cxnLst>
    <dgm:cxn modelId="{AD8A3B20-33E6-4494-909F-D4471D10B372}" srcId="{9F18BA84-7CFB-47F5-A078-0093EAD7CBE8}" destId="{59C8F7FB-4FF6-471A-986B-E1FF1A0B556B}" srcOrd="2" destOrd="0" parTransId="{24533060-4A68-4C2B-9B8D-C0CBBED09D9F}" sibTransId="{9FE6DC76-4BFB-4D33-85EF-7BA9594E1771}"/>
    <dgm:cxn modelId="{F998DB26-B900-4014-87A9-112C204B5545}" srcId="{9F18BA84-7CFB-47F5-A078-0093EAD7CBE8}" destId="{6C37A10E-48D7-40B3-8211-6C382A1C320B}" srcOrd="0" destOrd="0" parTransId="{10835F3D-4D1B-40BB-AF72-621BFC95CE3E}" sibTransId="{11771410-95FA-4AA0-9798-9EAE5D626EFD}"/>
    <dgm:cxn modelId="{607EBE43-7F04-47FD-8E80-9100F60C5B65}" type="presOf" srcId="{D57BC42A-DFC9-4951-B52A-B6EFCE0AC3E6}" destId="{4EC8BB13-4FC1-4F8E-B484-3BE3C6526588}" srcOrd="0" destOrd="0" presId="urn:microsoft.com/office/officeart/2008/layout/LinedList"/>
    <dgm:cxn modelId="{D1BD8D66-C165-44EF-A0B5-B51016A21C90}" type="presOf" srcId="{6C37A10E-48D7-40B3-8211-6C382A1C320B}" destId="{CA402098-B4B3-4338-B9FC-9C2D7C385E92}" srcOrd="0" destOrd="0" presId="urn:microsoft.com/office/officeart/2008/layout/LinedList"/>
    <dgm:cxn modelId="{AC962C49-1078-4095-9DFF-BBD88C34ADE8}" type="presOf" srcId="{59C8F7FB-4FF6-471A-986B-E1FF1A0B556B}" destId="{E9102E34-B608-4D92-900F-1743E0C0A0A8}" srcOrd="0" destOrd="0" presId="urn:microsoft.com/office/officeart/2008/layout/LinedList"/>
    <dgm:cxn modelId="{F1F34A6D-ADA5-46E0-9FB3-03109219222E}" type="presOf" srcId="{2AB61146-9460-42A8-AF1E-886BBFDD8A4B}" destId="{EC55ADF2-C271-4CC7-BCFE-D2E236428E9B}" srcOrd="0" destOrd="0" presId="urn:microsoft.com/office/officeart/2008/layout/LinedList"/>
    <dgm:cxn modelId="{D6D6F14E-6E8B-4C7A-8489-CD43A7F6D389}" type="presOf" srcId="{67750FE8-2E7A-4262-B403-C4E31A5A517C}" destId="{825C999C-4265-4E33-AE9A-1F0677CBFFDE}" srcOrd="0" destOrd="0" presId="urn:microsoft.com/office/officeart/2008/layout/LinedList"/>
    <dgm:cxn modelId="{B3961274-8C21-412F-A18D-C767466CE93D}" type="presOf" srcId="{4323D18A-009B-4CF7-9DA2-A864291166FF}" destId="{07801B58-7252-41D3-9C3B-54D6411A13D7}" srcOrd="0" destOrd="0" presId="urn:microsoft.com/office/officeart/2008/layout/LinedList"/>
    <dgm:cxn modelId="{40ADCC54-0606-4AD9-8BD1-2051452A1037}" srcId="{9F18BA84-7CFB-47F5-A078-0093EAD7CBE8}" destId="{67750FE8-2E7A-4262-B403-C4E31A5A517C}" srcOrd="3" destOrd="0" parTransId="{F365F9BC-32C8-4531-874A-FDFB2A83FD96}" sibTransId="{76EFD7CF-27B7-4D7C-AFD0-6085BF2E03A9}"/>
    <dgm:cxn modelId="{325CD47A-899B-4890-9CA1-D00DA075C677}" type="presOf" srcId="{9F18BA84-7CFB-47F5-A078-0093EAD7CBE8}" destId="{EAD53CE3-3829-47FD-8A49-91A7576F3A02}" srcOrd="0" destOrd="0" presId="urn:microsoft.com/office/officeart/2008/layout/LinedList"/>
    <dgm:cxn modelId="{ED66147E-83D6-483F-80BC-C734EE60F0B7}" srcId="{9F18BA84-7CFB-47F5-A078-0093EAD7CBE8}" destId="{2AB61146-9460-42A8-AF1E-886BBFDD8A4B}" srcOrd="7" destOrd="0" parTransId="{5765EB1D-709E-4495-A0A0-7E8B8D9076B9}" sibTransId="{1486C60C-6F14-4E3C-B7EC-0EF410E4671E}"/>
    <dgm:cxn modelId="{185D7380-AAAB-4919-8549-6BC7E755A038}" srcId="{9F18BA84-7CFB-47F5-A078-0093EAD7CBE8}" destId="{D57BC42A-DFC9-4951-B52A-B6EFCE0AC3E6}" srcOrd="4" destOrd="0" parTransId="{7A651974-EEBA-4D27-BBA3-1698A613B836}" sibTransId="{ECACFA05-7EAA-4C49-8B32-138DBE539C56}"/>
    <dgm:cxn modelId="{40717B9A-36C0-48A0-BD27-15E1736E19DA}" type="presOf" srcId="{C46A9654-2C15-46FA-8BAC-0CA3E1FADFBA}" destId="{FE1D365E-0555-45DC-AA44-856D8FC617B3}" srcOrd="0" destOrd="0" presId="urn:microsoft.com/office/officeart/2008/layout/LinedList"/>
    <dgm:cxn modelId="{DA825AA9-F236-4838-836B-045F83BFA905}" type="presOf" srcId="{A690E6E3-AC8F-4EB2-B131-5C14ABE0E332}" destId="{B5B67B39-3BB5-4CBA-8DA6-F6679CDEE5F8}" srcOrd="0" destOrd="0" presId="urn:microsoft.com/office/officeart/2008/layout/LinedList"/>
    <dgm:cxn modelId="{11B3FECB-BD7D-4A1B-8CC1-53104B2F8561}" srcId="{9F18BA84-7CFB-47F5-A078-0093EAD7CBE8}" destId="{4323D18A-009B-4CF7-9DA2-A864291166FF}" srcOrd="1" destOrd="0" parTransId="{C2243CC9-5D86-4FE5-9AB8-B393A1937AE1}" sibTransId="{04E57562-2E4D-4F90-97FF-D6225E306041}"/>
    <dgm:cxn modelId="{A174ADDB-59CD-456C-9A75-6EFDCFC3258C}" srcId="{9F18BA84-7CFB-47F5-A078-0093EAD7CBE8}" destId="{C46A9654-2C15-46FA-8BAC-0CA3E1FADFBA}" srcOrd="5" destOrd="0" parTransId="{29954368-3887-4798-9E2B-C2FCDCE4920F}" sibTransId="{9E1998A9-2880-4CC2-B751-062C540D8DE9}"/>
    <dgm:cxn modelId="{36AEE0FE-354A-474F-BD52-B06C616E5CE8}" srcId="{9F18BA84-7CFB-47F5-A078-0093EAD7CBE8}" destId="{A690E6E3-AC8F-4EB2-B131-5C14ABE0E332}" srcOrd="6" destOrd="0" parTransId="{C19E293E-9D45-4C22-8872-D065B62D6857}" sibTransId="{ED30EC1F-AE04-4285-A728-01E4DD845275}"/>
    <dgm:cxn modelId="{5BDABB42-A07F-4842-AA76-B07B8F2A9339}" type="presParOf" srcId="{EAD53CE3-3829-47FD-8A49-91A7576F3A02}" destId="{2EA1580B-11D5-4777-8A42-0E861CA98A0C}" srcOrd="0" destOrd="0" presId="urn:microsoft.com/office/officeart/2008/layout/LinedList"/>
    <dgm:cxn modelId="{0D75DFF7-2819-43DF-AC7D-6C6281A2C390}" type="presParOf" srcId="{EAD53CE3-3829-47FD-8A49-91A7576F3A02}" destId="{EA0A1362-90C8-4F6E-B101-D643E667922E}" srcOrd="1" destOrd="0" presId="urn:microsoft.com/office/officeart/2008/layout/LinedList"/>
    <dgm:cxn modelId="{A66183B7-CBF1-497E-8626-3E34B0AAD94B}" type="presParOf" srcId="{EA0A1362-90C8-4F6E-B101-D643E667922E}" destId="{CA402098-B4B3-4338-B9FC-9C2D7C385E92}" srcOrd="0" destOrd="0" presId="urn:microsoft.com/office/officeart/2008/layout/LinedList"/>
    <dgm:cxn modelId="{02A97F78-6999-4215-AC3A-EAEF7608F544}" type="presParOf" srcId="{EA0A1362-90C8-4F6E-B101-D643E667922E}" destId="{DA730280-B99C-4F92-A80C-08998C899E4F}" srcOrd="1" destOrd="0" presId="urn:microsoft.com/office/officeart/2008/layout/LinedList"/>
    <dgm:cxn modelId="{EBDBDDB4-0F59-4BC9-86D0-89C615C786FB}" type="presParOf" srcId="{EAD53CE3-3829-47FD-8A49-91A7576F3A02}" destId="{E9BC546C-E95D-4D1E-928E-B15E7BB03A2D}" srcOrd="2" destOrd="0" presId="urn:microsoft.com/office/officeart/2008/layout/LinedList"/>
    <dgm:cxn modelId="{A8993FCD-99AA-4C29-911D-533641952CE6}" type="presParOf" srcId="{EAD53CE3-3829-47FD-8A49-91A7576F3A02}" destId="{7D7FAF44-9A3B-4D15-B0B9-736B1F54107D}" srcOrd="3" destOrd="0" presId="urn:microsoft.com/office/officeart/2008/layout/LinedList"/>
    <dgm:cxn modelId="{C0CE9F86-D30B-472C-B97C-5E962BA7E289}" type="presParOf" srcId="{7D7FAF44-9A3B-4D15-B0B9-736B1F54107D}" destId="{07801B58-7252-41D3-9C3B-54D6411A13D7}" srcOrd="0" destOrd="0" presId="urn:microsoft.com/office/officeart/2008/layout/LinedList"/>
    <dgm:cxn modelId="{8E5A715E-AD1A-4464-B6D5-23DA8405FF90}" type="presParOf" srcId="{7D7FAF44-9A3B-4D15-B0B9-736B1F54107D}" destId="{3324E3FC-87C2-455A-B5D3-2F90AB0D5580}" srcOrd="1" destOrd="0" presId="urn:microsoft.com/office/officeart/2008/layout/LinedList"/>
    <dgm:cxn modelId="{B4795090-1897-4E6C-988A-699BAD9C5101}" type="presParOf" srcId="{EAD53CE3-3829-47FD-8A49-91A7576F3A02}" destId="{A2C0628C-2C2C-4091-A8A9-84458A3EB1AF}" srcOrd="4" destOrd="0" presId="urn:microsoft.com/office/officeart/2008/layout/LinedList"/>
    <dgm:cxn modelId="{CA14AE60-2510-4C9A-A129-30A43409DB10}" type="presParOf" srcId="{EAD53CE3-3829-47FD-8A49-91A7576F3A02}" destId="{EBFB4AF8-978C-4E7E-9E47-633D32FDC3F5}" srcOrd="5" destOrd="0" presId="urn:microsoft.com/office/officeart/2008/layout/LinedList"/>
    <dgm:cxn modelId="{5810D6BA-8CCA-427E-90D1-847336C77DB9}" type="presParOf" srcId="{EBFB4AF8-978C-4E7E-9E47-633D32FDC3F5}" destId="{E9102E34-B608-4D92-900F-1743E0C0A0A8}" srcOrd="0" destOrd="0" presId="urn:microsoft.com/office/officeart/2008/layout/LinedList"/>
    <dgm:cxn modelId="{2ECDC331-420C-4F7A-B473-2903EA5A89FD}" type="presParOf" srcId="{EBFB4AF8-978C-4E7E-9E47-633D32FDC3F5}" destId="{63116AC5-83F2-449E-AD77-C9B378253FE9}" srcOrd="1" destOrd="0" presId="urn:microsoft.com/office/officeart/2008/layout/LinedList"/>
    <dgm:cxn modelId="{4C4C864C-6B5A-4E64-87BD-96338FF0E15F}" type="presParOf" srcId="{EAD53CE3-3829-47FD-8A49-91A7576F3A02}" destId="{006C88FD-BDCF-45F7-8156-EDC94EBB4902}" srcOrd="6" destOrd="0" presId="urn:microsoft.com/office/officeart/2008/layout/LinedList"/>
    <dgm:cxn modelId="{654F2EC1-FAB0-4B14-8907-CDD629A6A340}" type="presParOf" srcId="{EAD53CE3-3829-47FD-8A49-91A7576F3A02}" destId="{B3629931-DBBC-43F9-9324-2A89A1FB6728}" srcOrd="7" destOrd="0" presId="urn:microsoft.com/office/officeart/2008/layout/LinedList"/>
    <dgm:cxn modelId="{3BFAD761-784B-41EA-A4A8-367861574289}" type="presParOf" srcId="{B3629931-DBBC-43F9-9324-2A89A1FB6728}" destId="{825C999C-4265-4E33-AE9A-1F0677CBFFDE}" srcOrd="0" destOrd="0" presId="urn:microsoft.com/office/officeart/2008/layout/LinedList"/>
    <dgm:cxn modelId="{6B1EAAFB-CA2B-4791-90DB-50C8EE08B9C9}" type="presParOf" srcId="{B3629931-DBBC-43F9-9324-2A89A1FB6728}" destId="{6379787B-C191-4827-A8CA-BE6BF44E5CD1}" srcOrd="1" destOrd="0" presId="urn:microsoft.com/office/officeart/2008/layout/LinedList"/>
    <dgm:cxn modelId="{50C56E3A-C908-432F-A7FA-AF46EC9924B8}" type="presParOf" srcId="{EAD53CE3-3829-47FD-8A49-91A7576F3A02}" destId="{63517486-769A-480B-9F57-8527FD13C18F}" srcOrd="8" destOrd="0" presId="urn:microsoft.com/office/officeart/2008/layout/LinedList"/>
    <dgm:cxn modelId="{9BE918F8-4364-447D-B163-B6B84F8E3CC9}" type="presParOf" srcId="{EAD53CE3-3829-47FD-8A49-91A7576F3A02}" destId="{958E2D43-9E97-4E01-BBFA-6A5EEC32A491}" srcOrd="9" destOrd="0" presId="urn:microsoft.com/office/officeart/2008/layout/LinedList"/>
    <dgm:cxn modelId="{50DA06FE-D145-410C-91F6-DF4F1E4AEF7C}" type="presParOf" srcId="{958E2D43-9E97-4E01-BBFA-6A5EEC32A491}" destId="{4EC8BB13-4FC1-4F8E-B484-3BE3C6526588}" srcOrd="0" destOrd="0" presId="urn:microsoft.com/office/officeart/2008/layout/LinedList"/>
    <dgm:cxn modelId="{0580DDB0-B2DD-488C-A793-794E423516BA}" type="presParOf" srcId="{958E2D43-9E97-4E01-BBFA-6A5EEC32A491}" destId="{E75FD255-DCAC-43FA-A375-6093C79A5B4D}" srcOrd="1" destOrd="0" presId="urn:microsoft.com/office/officeart/2008/layout/LinedList"/>
    <dgm:cxn modelId="{7808746D-DA12-4AAE-9492-F530419B6830}" type="presParOf" srcId="{EAD53CE3-3829-47FD-8A49-91A7576F3A02}" destId="{9E9E6FD5-E215-40AD-B568-23C4F7867CF2}" srcOrd="10" destOrd="0" presId="urn:microsoft.com/office/officeart/2008/layout/LinedList"/>
    <dgm:cxn modelId="{36C0AC28-15E6-45E7-A3EA-E58BE4F91938}" type="presParOf" srcId="{EAD53CE3-3829-47FD-8A49-91A7576F3A02}" destId="{939B226E-3A16-4B44-9394-E7F674C3A5E1}" srcOrd="11" destOrd="0" presId="urn:microsoft.com/office/officeart/2008/layout/LinedList"/>
    <dgm:cxn modelId="{7A5D96EE-EE97-48B3-AA4F-47E9DCB4C1BC}" type="presParOf" srcId="{939B226E-3A16-4B44-9394-E7F674C3A5E1}" destId="{FE1D365E-0555-45DC-AA44-856D8FC617B3}" srcOrd="0" destOrd="0" presId="urn:microsoft.com/office/officeart/2008/layout/LinedList"/>
    <dgm:cxn modelId="{AEB19215-9501-44F7-85A2-EC8EDAD86F38}" type="presParOf" srcId="{939B226E-3A16-4B44-9394-E7F674C3A5E1}" destId="{5D479920-97CE-488D-95DD-F2E402B1FCFB}" srcOrd="1" destOrd="0" presId="urn:microsoft.com/office/officeart/2008/layout/LinedList"/>
    <dgm:cxn modelId="{0C2CA7F0-1099-4CC1-B4B1-003BF84E7F3B}" type="presParOf" srcId="{EAD53CE3-3829-47FD-8A49-91A7576F3A02}" destId="{5769FA39-CBE1-4AF5-9C9F-4E0BCEF0551B}" srcOrd="12" destOrd="0" presId="urn:microsoft.com/office/officeart/2008/layout/LinedList"/>
    <dgm:cxn modelId="{3B54D229-C597-4395-BF29-7A2AAC9BE9E8}" type="presParOf" srcId="{EAD53CE3-3829-47FD-8A49-91A7576F3A02}" destId="{91D6F054-E530-4E69-84A6-B64928653941}" srcOrd="13" destOrd="0" presId="urn:microsoft.com/office/officeart/2008/layout/LinedList"/>
    <dgm:cxn modelId="{167D3AB8-F120-418F-BB7C-456C19FB8700}" type="presParOf" srcId="{91D6F054-E530-4E69-84A6-B64928653941}" destId="{B5B67B39-3BB5-4CBA-8DA6-F6679CDEE5F8}" srcOrd="0" destOrd="0" presId="urn:microsoft.com/office/officeart/2008/layout/LinedList"/>
    <dgm:cxn modelId="{A27F6C2B-E44F-4B39-B9D4-3C8E31E4B18D}" type="presParOf" srcId="{91D6F054-E530-4E69-84A6-B64928653941}" destId="{A151DD51-B840-459D-ABCB-4F4C803F464E}" srcOrd="1" destOrd="0" presId="urn:microsoft.com/office/officeart/2008/layout/LinedList"/>
    <dgm:cxn modelId="{F3A0C938-971E-4FCD-B5DA-339AD496F28E}" type="presParOf" srcId="{EAD53CE3-3829-47FD-8A49-91A7576F3A02}" destId="{C0071245-8F98-4ABF-AE77-3AB51C682AEC}" srcOrd="14" destOrd="0" presId="urn:microsoft.com/office/officeart/2008/layout/LinedList"/>
    <dgm:cxn modelId="{1421AF63-1C3B-4A8C-9C0D-F6B416C6FB03}" type="presParOf" srcId="{EAD53CE3-3829-47FD-8A49-91A7576F3A02}" destId="{6E089471-93FA-4CE9-8C32-8EE2508A4251}" srcOrd="15" destOrd="0" presId="urn:microsoft.com/office/officeart/2008/layout/LinedList"/>
    <dgm:cxn modelId="{C30C76E7-C61C-4F53-98EF-2F00660BA467}" type="presParOf" srcId="{6E089471-93FA-4CE9-8C32-8EE2508A4251}" destId="{EC55ADF2-C271-4CC7-BCFE-D2E236428E9B}" srcOrd="0" destOrd="0" presId="urn:microsoft.com/office/officeart/2008/layout/LinedList"/>
    <dgm:cxn modelId="{217B3E69-051B-48A4-A6E8-11F693CE787B}" type="presParOf" srcId="{6E089471-93FA-4CE9-8C32-8EE2508A4251}" destId="{4F3282EF-868A-4AFE-8B14-1D220010AA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3DC3313-33EB-46AA-81FB-6C5BD0F4422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4FD8BC6-CF4B-4CAB-8E80-093472E89A84}">
      <dgm:prSet/>
      <dgm:spPr/>
      <dgm:t>
        <a:bodyPr/>
        <a:lstStyle/>
        <a:p>
          <a:r>
            <a:rPr lang="en-GB"/>
            <a:t>Social skills training</a:t>
          </a:r>
          <a:endParaRPr lang="en-US"/>
        </a:p>
      </dgm:t>
    </dgm:pt>
    <dgm:pt modelId="{0B3B6D66-29B9-4853-969E-8DE8E38A7795}" type="parTrans" cxnId="{53EC520A-C83E-46FD-B820-ED48CB42103E}">
      <dgm:prSet/>
      <dgm:spPr/>
      <dgm:t>
        <a:bodyPr/>
        <a:lstStyle/>
        <a:p>
          <a:endParaRPr lang="en-US"/>
        </a:p>
      </dgm:t>
    </dgm:pt>
    <dgm:pt modelId="{1B392A0F-0C1C-4D28-B870-71AD7A476E4E}" type="sibTrans" cxnId="{53EC520A-C83E-46FD-B820-ED48CB42103E}">
      <dgm:prSet/>
      <dgm:spPr/>
      <dgm:t>
        <a:bodyPr/>
        <a:lstStyle/>
        <a:p>
          <a:endParaRPr lang="en-US"/>
        </a:p>
      </dgm:t>
    </dgm:pt>
    <dgm:pt modelId="{9FB4D245-51B0-4BEF-B74C-411E9063C26D}">
      <dgm:prSet/>
      <dgm:spPr/>
      <dgm:t>
        <a:bodyPr/>
        <a:lstStyle/>
        <a:p>
          <a:r>
            <a:rPr lang="en-GB"/>
            <a:t>Involves your child taking part in role-play situations and aims to teach them how to behave in social situations by learning how their behaviour affects others.</a:t>
          </a:r>
          <a:endParaRPr lang="en-US"/>
        </a:p>
      </dgm:t>
    </dgm:pt>
    <dgm:pt modelId="{E92DEF0B-4E6E-4043-A9C9-7227F8C9CA78}" type="parTrans" cxnId="{95FCF4E4-1094-404E-9AF0-83A5050072DF}">
      <dgm:prSet/>
      <dgm:spPr/>
      <dgm:t>
        <a:bodyPr/>
        <a:lstStyle/>
        <a:p>
          <a:endParaRPr lang="en-US"/>
        </a:p>
      </dgm:t>
    </dgm:pt>
    <dgm:pt modelId="{9B30EE09-7286-4203-9FA3-29A52C2DF372}" type="sibTrans" cxnId="{95FCF4E4-1094-404E-9AF0-83A5050072DF}">
      <dgm:prSet/>
      <dgm:spPr/>
      <dgm:t>
        <a:bodyPr/>
        <a:lstStyle/>
        <a:p>
          <a:endParaRPr lang="en-US"/>
        </a:p>
      </dgm:t>
    </dgm:pt>
    <dgm:pt modelId="{F8FD10FA-2CAE-48CF-99EC-383608F8FD41}">
      <dgm:prSet/>
      <dgm:spPr/>
      <dgm:t>
        <a:bodyPr/>
        <a:lstStyle/>
        <a:p>
          <a:r>
            <a:rPr lang="en-GB"/>
            <a:t>Cognitive behavioural therapy (CBT)</a:t>
          </a:r>
          <a:endParaRPr lang="en-US"/>
        </a:p>
      </dgm:t>
    </dgm:pt>
    <dgm:pt modelId="{9DDFBE62-4BA8-44B3-B6D2-730593EEDAC7}" type="parTrans" cxnId="{F0DBC0CD-A869-4917-92A9-BBA9F97A9300}">
      <dgm:prSet/>
      <dgm:spPr/>
      <dgm:t>
        <a:bodyPr/>
        <a:lstStyle/>
        <a:p>
          <a:endParaRPr lang="en-US"/>
        </a:p>
      </dgm:t>
    </dgm:pt>
    <dgm:pt modelId="{4CF04372-296F-4DE5-AF22-F30CBB5D975E}" type="sibTrans" cxnId="{F0DBC0CD-A869-4917-92A9-BBA9F97A9300}">
      <dgm:prSet/>
      <dgm:spPr/>
      <dgm:t>
        <a:bodyPr/>
        <a:lstStyle/>
        <a:p>
          <a:endParaRPr lang="en-US"/>
        </a:p>
      </dgm:t>
    </dgm:pt>
    <dgm:pt modelId="{E8F061F4-6B6E-4AE0-9AAD-70B7012EAF41}">
      <dgm:prSet/>
      <dgm:spPr/>
      <dgm:t>
        <a:bodyPr/>
        <a:lstStyle/>
        <a:p>
          <a:r>
            <a:rPr lang="en-GB"/>
            <a:t>A talking therapy that can help you manage your problems by changing the way you think and behave. A therapist would try to change how your child feels about a situation, which would in turn, potentially change their behaviour.</a:t>
          </a:r>
          <a:endParaRPr lang="en-US"/>
        </a:p>
      </dgm:t>
    </dgm:pt>
    <dgm:pt modelId="{BBEC9ADF-24D8-424E-8AFD-7B266DE3D0EF}" type="parTrans" cxnId="{A62B72A1-D35C-407D-895A-B2CD827B4891}">
      <dgm:prSet/>
      <dgm:spPr/>
      <dgm:t>
        <a:bodyPr/>
        <a:lstStyle/>
        <a:p>
          <a:endParaRPr lang="en-US"/>
        </a:p>
      </dgm:t>
    </dgm:pt>
    <dgm:pt modelId="{61352354-AAFF-487F-AD82-3AFE9D62B85A}" type="sibTrans" cxnId="{A62B72A1-D35C-407D-895A-B2CD827B4891}">
      <dgm:prSet/>
      <dgm:spPr/>
      <dgm:t>
        <a:bodyPr/>
        <a:lstStyle/>
        <a:p>
          <a:endParaRPr lang="en-US"/>
        </a:p>
      </dgm:t>
    </dgm:pt>
    <dgm:pt modelId="{88D70836-8B3F-40BB-953A-C4C94BE64201}">
      <dgm:prSet/>
      <dgm:spPr/>
      <dgm:t>
        <a:bodyPr/>
        <a:lstStyle/>
        <a:p>
          <a:r>
            <a:rPr lang="en-GB"/>
            <a:t>CBT can be carried out with a therapist individually or in a group.</a:t>
          </a:r>
          <a:endParaRPr lang="en-US"/>
        </a:p>
      </dgm:t>
    </dgm:pt>
    <dgm:pt modelId="{BBDF84E7-C375-4EF4-A325-76A90E82F572}" type="parTrans" cxnId="{D20083BE-B79A-45F7-BC01-06B58F240B2A}">
      <dgm:prSet/>
      <dgm:spPr/>
      <dgm:t>
        <a:bodyPr/>
        <a:lstStyle/>
        <a:p>
          <a:endParaRPr lang="en-US"/>
        </a:p>
      </dgm:t>
    </dgm:pt>
    <dgm:pt modelId="{307B7473-1662-4B83-BD16-FAC567AE761F}" type="sibTrans" cxnId="{D20083BE-B79A-45F7-BC01-06B58F240B2A}">
      <dgm:prSet/>
      <dgm:spPr/>
      <dgm:t>
        <a:bodyPr/>
        <a:lstStyle/>
        <a:p>
          <a:endParaRPr lang="en-US"/>
        </a:p>
      </dgm:t>
    </dgm:pt>
    <dgm:pt modelId="{F4561AAB-E4C1-4657-8D1D-4A01B4DD9F4A}" type="pres">
      <dgm:prSet presAssocID="{13DC3313-33EB-46AA-81FB-6C5BD0F44227}" presName="linear" presStyleCnt="0">
        <dgm:presLayoutVars>
          <dgm:animLvl val="lvl"/>
          <dgm:resizeHandles val="exact"/>
        </dgm:presLayoutVars>
      </dgm:prSet>
      <dgm:spPr/>
    </dgm:pt>
    <dgm:pt modelId="{1BC8195D-0B84-47C7-89EC-8A1285D931CC}" type="pres">
      <dgm:prSet presAssocID="{D4FD8BC6-CF4B-4CAB-8E80-093472E89A84}" presName="parentText" presStyleLbl="node1" presStyleIdx="0" presStyleCnt="2">
        <dgm:presLayoutVars>
          <dgm:chMax val="0"/>
          <dgm:bulletEnabled val="1"/>
        </dgm:presLayoutVars>
      </dgm:prSet>
      <dgm:spPr/>
    </dgm:pt>
    <dgm:pt modelId="{02D62A59-4E73-43B5-9FF8-CF16676BFCEC}" type="pres">
      <dgm:prSet presAssocID="{D4FD8BC6-CF4B-4CAB-8E80-093472E89A84}" presName="childText" presStyleLbl="revTx" presStyleIdx="0" presStyleCnt="2">
        <dgm:presLayoutVars>
          <dgm:bulletEnabled val="1"/>
        </dgm:presLayoutVars>
      </dgm:prSet>
      <dgm:spPr/>
    </dgm:pt>
    <dgm:pt modelId="{2B0E91F3-E500-4C2E-BB3C-EF2664B5C99D}" type="pres">
      <dgm:prSet presAssocID="{F8FD10FA-2CAE-48CF-99EC-383608F8FD41}" presName="parentText" presStyleLbl="node1" presStyleIdx="1" presStyleCnt="2">
        <dgm:presLayoutVars>
          <dgm:chMax val="0"/>
          <dgm:bulletEnabled val="1"/>
        </dgm:presLayoutVars>
      </dgm:prSet>
      <dgm:spPr/>
    </dgm:pt>
    <dgm:pt modelId="{3BD661FB-0F61-4209-A23F-29631D9A3355}" type="pres">
      <dgm:prSet presAssocID="{F8FD10FA-2CAE-48CF-99EC-383608F8FD41}" presName="childText" presStyleLbl="revTx" presStyleIdx="1" presStyleCnt="2">
        <dgm:presLayoutVars>
          <dgm:bulletEnabled val="1"/>
        </dgm:presLayoutVars>
      </dgm:prSet>
      <dgm:spPr/>
    </dgm:pt>
  </dgm:ptLst>
  <dgm:cxnLst>
    <dgm:cxn modelId="{0B7E4303-944F-4851-B81A-B10654264F7C}" type="presOf" srcId="{9FB4D245-51B0-4BEF-B74C-411E9063C26D}" destId="{02D62A59-4E73-43B5-9FF8-CF16676BFCEC}" srcOrd="0" destOrd="0" presId="urn:microsoft.com/office/officeart/2005/8/layout/vList2"/>
    <dgm:cxn modelId="{9CEE5509-7B06-4758-91AC-4CDD4BA5B254}" type="presOf" srcId="{F8FD10FA-2CAE-48CF-99EC-383608F8FD41}" destId="{2B0E91F3-E500-4C2E-BB3C-EF2664B5C99D}" srcOrd="0" destOrd="0" presId="urn:microsoft.com/office/officeart/2005/8/layout/vList2"/>
    <dgm:cxn modelId="{53EC520A-C83E-46FD-B820-ED48CB42103E}" srcId="{13DC3313-33EB-46AA-81FB-6C5BD0F44227}" destId="{D4FD8BC6-CF4B-4CAB-8E80-093472E89A84}" srcOrd="0" destOrd="0" parTransId="{0B3B6D66-29B9-4853-969E-8DE8E38A7795}" sibTransId="{1B392A0F-0C1C-4D28-B870-71AD7A476E4E}"/>
    <dgm:cxn modelId="{1A51AF0F-9EBB-4814-AB01-7286ADCA2B97}" type="presOf" srcId="{E8F061F4-6B6E-4AE0-9AAD-70B7012EAF41}" destId="{3BD661FB-0F61-4209-A23F-29631D9A3355}" srcOrd="0" destOrd="0" presId="urn:microsoft.com/office/officeart/2005/8/layout/vList2"/>
    <dgm:cxn modelId="{83CC5B66-0755-4525-A353-FC15D77692DD}" type="presOf" srcId="{13DC3313-33EB-46AA-81FB-6C5BD0F44227}" destId="{F4561AAB-E4C1-4657-8D1D-4A01B4DD9F4A}" srcOrd="0" destOrd="0" presId="urn:microsoft.com/office/officeart/2005/8/layout/vList2"/>
    <dgm:cxn modelId="{A62B72A1-D35C-407D-895A-B2CD827B4891}" srcId="{F8FD10FA-2CAE-48CF-99EC-383608F8FD41}" destId="{E8F061F4-6B6E-4AE0-9AAD-70B7012EAF41}" srcOrd="0" destOrd="0" parTransId="{BBEC9ADF-24D8-424E-8AFD-7B266DE3D0EF}" sibTransId="{61352354-AAFF-487F-AD82-3AFE9D62B85A}"/>
    <dgm:cxn modelId="{D20083BE-B79A-45F7-BC01-06B58F240B2A}" srcId="{F8FD10FA-2CAE-48CF-99EC-383608F8FD41}" destId="{88D70836-8B3F-40BB-953A-C4C94BE64201}" srcOrd="1" destOrd="0" parTransId="{BBDF84E7-C375-4EF4-A325-76A90E82F572}" sibTransId="{307B7473-1662-4B83-BD16-FAC567AE761F}"/>
    <dgm:cxn modelId="{F0DBC0CD-A869-4917-92A9-BBA9F97A9300}" srcId="{13DC3313-33EB-46AA-81FB-6C5BD0F44227}" destId="{F8FD10FA-2CAE-48CF-99EC-383608F8FD41}" srcOrd="1" destOrd="0" parTransId="{9DDFBE62-4BA8-44B3-B6D2-730593EEDAC7}" sibTransId="{4CF04372-296F-4DE5-AF22-F30CBB5D975E}"/>
    <dgm:cxn modelId="{95FCF4E4-1094-404E-9AF0-83A5050072DF}" srcId="{D4FD8BC6-CF4B-4CAB-8E80-093472E89A84}" destId="{9FB4D245-51B0-4BEF-B74C-411E9063C26D}" srcOrd="0" destOrd="0" parTransId="{E92DEF0B-4E6E-4043-A9C9-7227F8C9CA78}" sibTransId="{9B30EE09-7286-4203-9FA3-29A52C2DF372}"/>
    <dgm:cxn modelId="{AF4D09F5-B1AD-4D5F-A299-35D44628B652}" type="presOf" srcId="{88D70836-8B3F-40BB-953A-C4C94BE64201}" destId="{3BD661FB-0F61-4209-A23F-29631D9A3355}" srcOrd="0" destOrd="1" presId="urn:microsoft.com/office/officeart/2005/8/layout/vList2"/>
    <dgm:cxn modelId="{B397D3FD-12A9-4956-A4E8-CB09D15D96D3}" type="presOf" srcId="{D4FD8BC6-CF4B-4CAB-8E80-093472E89A84}" destId="{1BC8195D-0B84-47C7-89EC-8A1285D931CC}" srcOrd="0" destOrd="0" presId="urn:microsoft.com/office/officeart/2005/8/layout/vList2"/>
    <dgm:cxn modelId="{4614E058-1780-4A32-BCCB-0E0A47B72D18}" type="presParOf" srcId="{F4561AAB-E4C1-4657-8D1D-4A01B4DD9F4A}" destId="{1BC8195D-0B84-47C7-89EC-8A1285D931CC}" srcOrd="0" destOrd="0" presId="urn:microsoft.com/office/officeart/2005/8/layout/vList2"/>
    <dgm:cxn modelId="{1AEBCE31-C13C-4E80-AFF6-BE2F9DB2E429}" type="presParOf" srcId="{F4561AAB-E4C1-4657-8D1D-4A01B4DD9F4A}" destId="{02D62A59-4E73-43B5-9FF8-CF16676BFCEC}" srcOrd="1" destOrd="0" presId="urn:microsoft.com/office/officeart/2005/8/layout/vList2"/>
    <dgm:cxn modelId="{58717FC0-9C26-4166-BB08-25D5F8398989}" type="presParOf" srcId="{F4561AAB-E4C1-4657-8D1D-4A01B4DD9F4A}" destId="{2B0E91F3-E500-4C2E-BB3C-EF2664B5C99D}" srcOrd="2" destOrd="0" presId="urn:microsoft.com/office/officeart/2005/8/layout/vList2"/>
    <dgm:cxn modelId="{D7441582-2935-4671-B18E-12A2E2B3AEC3}" type="presParOf" srcId="{F4561AAB-E4C1-4657-8D1D-4A01B4DD9F4A}" destId="{3BD661FB-0F61-4209-A23F-29631D9A335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0BBCC-2860-4811-9DC4-870081794A9E}">
      <dsp:nvSpPr>
        <dsp:cNvPr id="0" name=""/>
        <dsp:cNvSpPr/>
      </dsp:nvSpPr>
      <dsp:spPr>
        <a:xfrm>
          <a:off x="1624201" y="2362722"/>
          <a:ext cx="1295561"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FC078D-B977-4461-A6E8-968D86024B0F}">
      <dsp:nvSpPr>
        <dsp:cNvPr id="0" name=""/>
        <dsp:cNvSpPr/>
      </dsp:nvSpPr>
      <dsp:spPr>
        <a:xfrm>
          <a:off x="2997496" y="2253931"/>
          <a:ext cx="148989" cy="27958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A18E0CE-F033-4241-BAE6-2AA41B20D581}">
      <dsp:nvSpPr>
        <dsp:cNvPr id="0" name=""/>
        <dsp:cNvSpPr/>
      </dsp:nvSpPr>
      <dsp:spPr>
        <a:xfrm>
          <a:off x="767642" y="1668144"/>
          <a:ext cx="1389226" cy="13892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910" tIns="53910" rIns="53910" bIns="53910" numCol="1" spcCol="1270" anchor="ctr" anchorCtr="0">
          <a:noAutofit/>
        </a:bodyPr>
        <a:lstStyle/>
        <a:p>
          <a:pPr marL="0" lvl="0" indent="0" algn="ctr" defTabSz="2622550">
            <a:lnSpc>
              <a:spcPct val="90000"/>
            </a:lnSpc>
            <a:spcBef>
              <a:spcPct val="0"/>
            </a:spcBef>
            <a:spcAft>
              <a:spcPct val="35000"/>
            </a:spcAft>
            <a:buNone/>
          </a:pPr>
          <a:r>
            <a:rPr lang="en-US" sz="5900" kern="1200"/>
            <a:t>1</a:t>
          </a:r>
        </a:p>
      </dsp:txBody>
      <dsp:txXfrm>
        <a:off x="971089" y="1871591"/>
        <a:ext cx="982332" cy="982332"/>
      </dsp:txXfrm>
    </dsp:sp>
    <dsp:sp modelId="{EDA69CD2-CA75-4BD9-B585-D0B64FB27A30}">
      <dsp:nvSpPr>
        <dsp:cNvPr id="0" name=""/>
        <dsp:cNvSpPr/>
      </dsp:nvSpPr>
      <dsp:spPr>
        <a:xfrm>
          <a:off x="4749" y="3222818"/>
          <a:ext cx="291501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9940" tIns="165100" rIns="229940" bIns="165100" numCol="1" spcCol="1270" anchor="t" anchorCtr="0">
          <a:noAutofit/>
        </a:bodyPr>
        <a:lstStyle/>
        <a:p>
          <a:pPr marL="0" lvl="0" indent="0" algn="l" defTabSz="488950">
            <a:lnSpc>
              <a:spcPct val="90000"/>
            </a:lnSpc>
            <a:spcBef>
              <a:spcPct val="0"/>
            </a:spcBef>
            <a:spcAft>
              <a:spcPct val="35000"/>
            </a:spcAft>
            <a:buNone/>
          </a:pPr>
          <a:r>
            <a:rPr lang="en-GB" sz="1100" b="0" i="0" kern="1200" dirty="0"/>
            <a:t>In the most recent edition of the DSM (2013), the APA identified three "presentations" of ADHD. That means the ways the disorder may affect people, and this can change over time.</a:t>
          </a:r>
          <a:endParaRPr lang="en-US" sz="1100" kern="1200" dirty="0"/>
        </a:p>
      </dsp:txBody>
      <dsp:txXfrm>
        <a:off x="4749" y="3615938"/>
        <a:ext cx="2915013" cy="1572480"/>
      </dsp:txXfrm>
    </dsp:sp>
    <dsp:sp modelId="{81E52266-818F-47D2-A98D-CBF42BF9DB03}">
      <dsp:nvSpPr>
        <dsp:cNvPr id="0" name=""/>
        <dsp:cNvSpPr/>
      </dsp:nvSpPr>
      <dsp:spPr>
        <a:xfrm>
          <a:off x="3243653" y="2363364"/>
          <a:ext cx="291501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D2E93D-C855-4539-B73B-7A7041C337C0}">
      <dsp:nvSpPr>
        <dsp:cNvPr id="0" name=""/>
        <dsp:cNvSpPr/>
      </dsp:nvSpPr>
      <dsp:spPr>
        <a:xfrm>
          <a:off x="6236400" y="2254472"/>
          <a:ext cx="148989" cy="28009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027D6B-FC0D-49D2-A2B4-7AD578CF0606}">
      <dsp:nvSpPr>
        <dsp:cNvPr id="0" name=""/>
        <dsp:cNvSpPr/>
      </dsp:nvSpPr>
      <dsp:spPr>
        <a:xfrm>
          <a:off x="4006546" y="1668786"/>
          <a:ext cx="1389226" cy="13892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910" tIns="53910" rIns="53910" bIns="53910" numCol="1" spcCol="1270" anchor="ctr" anchorCtr="0">
          <a:noAutofit/>
        </a:bodyPr>
        <a:lstStyle/>
        <a:p>
          <a:pPr marL="0" lvl="0" indent="0" algn="ctr" defTabSz="2622550">
            <a:lnSpc>
              <a:spcPct val="90000"/>
            </a:lnSpc>
            <a:spcBef>
              <a:spcPct val="0"/>
            </a:spcBef>
            <a:spcAft>
              <a:spcPct val="35000"/>
            </a:spcAft>
            <a:buNone/>
          </a:pPr>
          <a:r>
            <a:rPr lang="en-US" sz="5900" kern="1200"/>
            <a:t>2</a:t>
          </a:r>
        </a:p>
      </dsp:txBody>
      <dsp:txXfrm>
        <a:off x="4209993" y="1872233"/>
        <a:ext cx="982332" cy="982332"/>
      </dsp:txXfrm>
    </dsp:sp>
    <dsp:sp modelId="{9AEA0BFF-88FC-4634-A9D0-FD107B6FECFA}">
      <dsp:nvSpPr>
        <dsp:cNvPr id="0" name=""/>
        <dsp:cNvSpPr/>
      </dsp:nvSpPr>
      <dsp:spPr>
        <a:xfrm>
          <a:off x="3243653" y="3224255"/>
          <a:ext cx="291501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9940" tIns="165100" rIns="229940" bIns="165100" numCol="1" spcCol="1270" anchor="t" anchorCtr="0">
          <a:noAutofit/>
        </a:bodyPr>
        <a:lstStyle/>
        <a:p>
          <a:pPr marL="0" lvl="0" indent="0" algn="l" defTabSz="488950">
            <a:lnSpc>
              <a:spcPct val="90000"/>
            </a:lnSpc>
            <a:spcBef>
              <a:spcPct val="0"/>
            </a:spcBef>
            <a:spcAft>
              <a:spcPct val="35000"/>
            </a:spcAft>
            <a:buNone/>
          </a:pPr>
          <a:r>
            <a:rPr lang="en-GB" sz="1100" kern="1200"/>
            <a:t>The part of the brain that controls our impulses and social behaviour.  In many children with ADHD this part of the brain has not fully developed.  So that’s a key point – it’s a neurological problem.</a:t>
          </a:r>
          <a:endParaRPr lang="en-US" sz="1100" kern="1200"/>
        </a:p>
      </dsp:txBody>
      <dsp:txXfrm>
        <a:off x="3243653" y="3617375"/>
        <a:ext cx="2915013" cy="1572480"/>
      </dsp:txXfrm>
    </dsp:sp>
    <dsp:sp modelId="{EFC1A002-E703-4208-BBBB-1194489B87AA}">
      <dsp:nvSpPr>
        <dsp:cNvPr id="0" name=""/>
        <dsp:cNvSpPr/>
      </dsp:nvSpPr>
      <dsp:spPr>
        <a:xfrm>
          <a:off x="6482557" y="2363364"/>
          <a:ext cx="145750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1D2195-2293-4BAB-8494-2B5F25C7B94E}">
      <dsp:nvSpPr>
        <dsp:cNvPr id="0" name=""/>
        <dsp:cNvSpPr/>
      </dsp:nvSpPr>
      <dsp:spPr>
        <a:xfrm>
          <a:off x="7245451" y="1668786"/>
          <a:ext cx="1389226" cy="13892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910" tIns="53910" rIns="53910" bIns="53910" numCol="1" spcCol="1270" anchor="ctr" anchorCtr="0">
          <a:noAutofit/>
        </a:bodyPr>
        <a:lstStyle/>
        <a:p>
          <a:pPr marL="0" lvl="0" indent="0" algn="ctr" defTabSz="2622550">
            <a:lnSpc>
              <a:spcPct val="90000"/>
            </a:lnSpc>
            <a:spcBef>
              <a:spcPct val="0"/>
            </a:spcBef>
            <a:spcAft>
              <a:spcPct val="35000"/>
            </a:spcAft>
            <a:buNone/>
          </a:pPr>
          <a:r>
            <a:rPr lang="en-US" sz="5900" kern="1200"/>
            <a:t>3</a:t>
          </a:r>
        </a:p>
      </dsp:txBody>
      <dsp:txXfrm>
        <a:off x="7448898" y="1872233"/>
        <a:ext cx="982332" cy="982332"/>
      </dsp:txXfrm>
    </dsp:sp>
    <dsp:sp modelId="{4BCBD14F-A35B-4E55-861B-F1BDB6D36B26}">
      <dsp:nvSpPr>
        <dsp:cNvPr id="0" name=""/>
        <dsp:cNvSpPr/>
      </dsp:nvSpPr>
      <dsp:spPr>
        <a:xfrm>
          <a:off x="6482557" y="3224255"/>
          <a:ext cx="291501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9940" tIns="165100" rIns="229940" bIns="165100" numCol="1" spcCol="1270" anchor="t" anchorCtr="0">
          <a:noAutofit/>
        </a:bodyPr>
        <a:lstStyle/>
        <a:p>
          <a:pPr marL="0" lvl="0" indent="0" algn="l" defTabSz="488950">
            <a:lnSpc>
              <a:spcPct val="90000"/>
            </a:lnSpc>
            <a:spcBef>
              <a:spcPct val="0"/>
            </a:spcBef>
            <a:spcAft>
              <a:spcPct val="35000"/>
            </a:spcAft>
            <a:buNone/>
          </a:pPr>
          <a:r>
            <a:rPr lang="en-GB" sz="1100" kern="1200"/>
            <a:t>"a persistent pattern of inattention and/or hyperactivity-impulsivity that interferes with functioning or development"</a:t>
          </a:r>
          <a:endParaRPr lang="en-US" sz="1100" kern="1200"/>
        </a:p>
      </dsp:txBody>
      <dsp:txXfrm>
        <a:off x="6482557" y="3617375"/>
        <a:ext cx="2915013" cy="1572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BD9C9-B235-4292-BF83-408A33372784}">
      <dsp:nvSpPr>
        <dsp:cNvPr id="0" name=""/>
        <dsp:cNvSpPr/>
      </dsp:nvSpPr>
      <dsp:spPr>
        <a:xfrm>
          <a:off x="0" y="2103"/>
          <a:ext cx="10945037" cy="1065873"/>
        </a:xfrm>
        <a:prstGeom prst="roundRect">
          <a:avLst>
            <a:gd name="adj" fmla="val 10000"/>
          </a:avLst>
        </a:prstGeom>
        <a:solidFill>
          <a:schemeClr val="bg1">
            <a:lumMod val="95000"/>
            <a:hueOff val="0"/>
            <a:satOff val="0"/>
            <a:lumOff val="0"/>
            <a:alphaOff val="0"/>
          </a:schemeClr>
        </a:solidFill>
        <a:ln>
          <a:solidFill>
            <a:schemeClr val="accent1">
              <a:lumMod val="75000"/>
            </a:schemeClr>
          </a:solidFill>
        </a:ln>
        <a:effectLst/>
      </dsp:spPr>
      <dsp:style>
        <a:lnRef idx="0">
          <a:scrgbClr r="0" g="0" b="0"/>
        </a:lnRef>
        <a:fillRef idx="1">
          <a:scrgbClr r="0" g="0" b="0"/>
        </a:fillRef>
        <a:effectRef idx="0">
          <a:scrgbClr r="0" g="0" b="0"/>
        </a:effectRef>
        <a:fontRef idx="minor"/>
      </dsp:style>
    </dsp:sp>
    <dsp:sp modelId="{090F80F3-6A34-4945-B311-2BE58AB50E16}">
      <dsp:nvSpPr>
        <dsp:cNvPr id="0" name=""/>
        <dsp:cNvSpPr/>
      </dsp:nvSpPr>
      <dsp:spPr>
        <a:xfrm>
          <a:off x="322426" y="241924"/>
          <a:ext cx="586230" cy="5862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963FA-0B71-452A-B107-59BE4CB5DB06}">
      <dsp:nvSpPr>
        <dsp:cNvPr id="0" name=""/>
        <dsp:cNvSpPr/>
      </dsp:nvSpPr>
      <dsp:spPr>
        <a:xfrm>
          <a:off x="1231084" y="2103"/>
          <a:ext cx="9713952" cy="1065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05" tIns="112805" rIns="112805" bIns="112805" numCol="1" spcCol="1270" anchor="ctr" anchorCtr="0">
          <a:noAutofit/>
        </a:bodyPr>
        <a:lstStyle/>
        <a:p>
          <a:pPr marL="0" lvl="0" indent="0" algn="l" defTabSz="622300">
            <a:lnSpc>
              <a:spcPct val="90000"/>
            </a:lnSpc>
            <a:spcBef>
              <a:spcPct val="0"/>
            </a:spcBef>
            <a:spcAft>
              <a:spcPct val="35000"/>
            </a:spcAft>
            <a:buNone/>
          </a:pPr>
          <a:r>
            <a:rPr lang="en-GB" sz="1400" b="0" i="0" kern="1200"/>
            <a:t>Assessment of ADHD in children is initiated the moment the parent or another adult becomes concerned with the child’s behaviour and decide to seek professional help. </a:t>
          </a:r>
          <a:endParaRPr lang="en-US" sz="1400" kern="1200"/>
        </a:p>
      </dsp:txBody>
      <dsp:txXfrm>
        <a:off x="1231084" y="2103"/>
        <a:ext cx="9713952" cy="1065873"/>
      </dsp:txXfrm>
    </dsp:sp>
    <dsp:sp modelId="{9C52A6E6-6EBE-4A0B-A41B-C3106719F60F}">
      <dsp:nvSpPr>
        <dsp:cNvPr id="0" name=""/>
        <dsp:cNvSpPr/>
      </dsp:nvSpPr>
      <dsp:spPr>
        <a:xfrm>
          <a:off x="0" y="1334445"/>
          <a:ext cx="10945037" cy="1065873"/>
        </a:xfrm>
        <a:prstGeom prst="roundRect">
          <a:avLst>
            <a:gd name="adj" fmla="val 10000"/>
          </a:avLst>
        </a:prstGeom>
        <a:solidFill>
          <a:schemeClr val="bg1">
            <a:lumMod val="95000"/>
            <a:hueOff val="0"/>
            <a:satOff val="0"/>
            <a:lumOff val="0"/>
            <a:alphaOff val="0"/>
          </a:schemeClr>
        </a:solidFill>
        <a:ln>
          <a:solidFill>
            <a:schemeClr val="accent1">
              <a:lumMod val="75000"/>
            </a:schemeClr>
          </a:solidFill>
        </a:ln>
        <a:effectLst/>
      </dsp:spPr>
      <dsp:style>
        <a:lnRef idx="0">
          <a:scrgbClr r="0" g="0" b="0"/>
        </a:lnRef>
        <a:fillRef idx="1">
          <a:scrgbClr r="0" g="0" b="0"/>
        </a:fillRef>
        <a:effectRef idx="0">
          <a:scrgbClr r="0" g="0" b="0"/>
        </a:effectRef>
        <a:fontRef idx="minor"/>
      </dsp:style>
    </dsp:sp>
    <dsp:sp modelId="{087986F9-405B-4295-9052-5E44F2E361E2}">
      <dsp:nvSpPr>
        <dsp:cNvPr id="0" name=""/>
        <dsp:cNvSpPr/>
      </dsp:nvSpPr>
      <dsp:spPr>
        <a:xfrm>
          <a:off x="322426" y="1574266"/>
          <a:ext cx="586230" cy="5862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0187AB-9B14-43EA-91EC-7C3959E82A69}">
      <dsp:nvSpPr>
        <dsp:cNvPr id="0" name=""/>
        <dsp:cNvSpPr/>
      </dsp:nvSpPr>
      <dsp:spPr>
        <a:xfrm>
          <a:off x="1231084" y="1334445"/>
          <a:ext cx="9713952" cy="1065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05" tIns="112805" rIns="112805" bIns="112805" numCol="1" spcCol="1270" anchor="ctr" anchorCtr="0">
          <a:noAutofit/>
        </a:bodyPr>
        <a:lstStyle/>
        <a:p>
          <a:pPr marL="0" lvl="0" indent="0" algn="l" defTabSz="622300">
            <a:lnSpc>
              <a:spcPct val="90000"/>
            </a:lnSpc>
            <a:spcBef>
              <a:spcPct val="0"/>
            </a:spcBef>
            <a:spcAft>
              <a:spcPct val="35000"/>
            </a:spcAft>
            <a:buNone/>
          </a:pPr>
          <a:r>
            <a:rPr lang="en-GB" sz="1400" b="0" i="0" kern="1200" dirty="0"/>
            <a:t>There is no specific diagnostic procedure for reliably diagnosing ADHD. An ADHD diagnosis is not reached as a result of a single objective test. </a:t>
          </a:r>
          <a:endParaRPr lang="en-US" sz="1400" kern="1200" dirty="0"/>
        </a:p>
      </dsp:txBody>
      <dsp:txXfrm>
        <a:off x="1231084" y="1334445"/>
        <a:ext cx="9713952" cy="1065873"/>
      </dsp:txXfrm>
    </dsp:sp>
    <dsp:sp modelId="{3597E056-C050-4996-8EF1-7B86DB482AF8}">
      <dsp:nvSpPr>
        <dsp:cNvPr id="0" name=""/>
        <dsp:cNvSpPr/>
      </dsp:nvSpPr>
      <dsp:spPr>
        <a:xfrm>
          <a:off x="0" y="2666787"/>
          <a:ext cx="10945037" cy="1065873"/>
        </a:xfrm>
        <a:prstGeom prst="roundRect">
          <a:avLst>
            <a:gd name="adj" fmla="val 10000"/>
          </a:avLst>
        </a:prstGeom>
        <a:solidFill>
          <a:schemeClr val="bg1">
            <a:lumMod val="95000"/>
            <a:hueOff val="0"/>
            <a:satOff val="0"/>
            <a:lumOff val="0"/>
            <a:alphaOff val="0"/>
          </a:schemeClr>
        </a:solidFill>
        <a:ln>
          <a:solidFill>
            <a:schemeClr val="accent1">
              <a:lumMod val="75000"/>
            </a:schemeClr>
          </a:solidFill>
        </a:ln>
        <a:effectLst/>
      </dsp:spPr>
      <dsp:style>
        <a:lnRef idx="0">
          <a:scrgbClr r="0" g="0" b="0"/>
        </a:lnRef>
        <a:fillRef idx="1">
          <a:scrgbClr r="0" g="0" b="0"/>
        </a:fillRef>
        <a:effectRef idx="0">
          <a:scrgbClr r="0" g="0" b="0"/>
        </a:effectRef>
        <a:fontRef idx="minor"/>
      </dsp:style>
    </dsp:sp>
    <dsp:sp modelId="{71D0D5F7-C1BB-4760-832D-FDADFF787CB4}">
      <dsp:nvSpPr>
        <dsp:cNvPr id="0" name=""/>
        <dsp:cNvSpPr/>
      </dsp:nvSpPr>
      <dsp:spPr>
        <a:xfrm>
          <a:off x="322426" y="2906608"/>
          <a:ext cx="586230" cy="5862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A41B62-BC5A-425A-A58D-8C33801829DC}">
      <dsp:nvSpPr>
        <dsp:cNvPr id="0" name=""/>
        <dsp:cNvSpPr/>
      </dsp:nvSpPr>
      <dsp:spPr>
        <a:xfrm>
          <a:off x="1231084" y="2666787"/>
          <a:ext cx="9713952" cy="1065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05" tIns="112805" rIns="112805" bIns="112805" numCol="1" spcCol="1270" anchor="ctr" anchorCtr="0">
          <a:noAutofit/>
        </a:bodyPr>
        <a:lstStyle/>
        <a:p>
          <a:pPr marL="0" lvl="0" indent="0" algn="l" defTabSz="622300">
            <a:lnSpc>
              <a:spcPct val="90000"/>
            </a:lnSpc>
            <a:spcBef>
              <a:spcPct val="0"/>
            </a:spcBef>
            <a:spcAft>
              <a:spcPct val="35000"/>
            </a:spcAft>
            <a:buNone/>
          </a:pPr>
          <a:r>
            <a:rPr lang="en-GB" sz="1400" b="0" i="0" kern="1200" dirty="0"/>
            <a:t>Assessment of ADHD is a </a:t>
          </a:r>
          <a:r>
            <a:rPr lang="en-GB" sz="1400" b="1" i="0" kern="1200" dirty="0"/>
            <a:t>multi-dimensional</a:t>
          </a:r>
          <a:r>
            <a:rPr lang="en-GB" sz="1400" b="0" i="0" kern="1200" dirty="0"/>
            <a:t> and complex process that relies on several informants concerning the children’s difficulties and strengths across multiple settings. It requires the use of </a:t>
          </a:r>
          <a:r>
            <a:rPr lang="en-GB" sz="1400" b="1" i="0" kern="1200" dirty="0"/>
            <a:t>multiple diagnostic methods </a:t>
          </a:r>
          <a:r>
            <a:rPr lang="en-GB" sz="1400" b="0" i="0" kern="1200" dirty="0"/>
            <a:t>that include interviews with parents/caregivers, the child, and teachers; rating scales, psychometric tests, educational assessment, and behavioural observations; and functional behavioural analysis (FBA). </a:t>
          </a:r>
          <a:endParaRPr lang="en-US" sz="1400" kern="1200" dirty="0"/>
        </a:p>
      </dsp:txBody>
      <dsp:txXfrm>
        <a:off x="1231084" y="2666787"/>
        <a:ext cx="9713952" cy="1065873"/>
      </dsp:txXfrm>
    </dsp:sp>
    <dsp:sp modelId="{B47D8752-385B-4DE8-90D3-C459FB791618}">
      <dsp:nvSpPr>
        <dsp:cNvPr id="0" name=""/>
        <dsp:cNvSpPr/>
      </dsp:nvSpPr>
      <dsp:spPr>
        <a:xfrm>
          <a:off x="0" y="3999129"/>
          <a:ext cx="10945037" cy="1065873"/>
        </a:xfrm>
        <a:prstGeom prst="roundRect">
          <a:avLst>
            <a:gd name="adj" fmla="val 10000"/>
          </a:avLst>
        </a:prstGeom>
        <a:solidFill>
          <a:schemeClr val="bg1">
            <a:lumMod val="95000"/>
            <a:hueOff val="0"/>
            <a:satOff val="0"/>
            <a:lumOff val="0"/>
            <a:alphaOff val="0"/>
          </a:schemeClr>
        </a:solidFill>
        <a:ln>
          <a:solidFill>
            <a:schemeClr val="accent1">
              <a:lumMod val="75000"/>
            </a:schemeClr>
          </a:solidFill>
        </a:ln>
        <a:effectLst/>
      </dsp:spPr>
      <dsp:style>
        <a:lnRef idx="0">
          <a:scrgbClr r="0" g="0" b="0"/>
        </a:lnRef>
        <a:fillRef idx="1">
          <a:scrgbClr r="0" g="0" b="0"/>
        </a:fillRef>
        <a:effectRef idx="0">
          <a:scrgbClr r="0" g="0" b="0"/>
        </a:effectRef>
        <a:fontRef idx="minor"/>
      </dsp:style>
    </dsp:sp>
    <dsp:sp modelId="{B77F6472-EFCE-43E7-9F7F-5734707B2C8A}">
      <dsp:nvSpPr>
        <dsp:cNvPr id="0" name=""/>
        <dsp:cNvSpPr/>
      </dsp:nvSpPr>
      <dsp:spPr>
        <a:xfrm>
          <a:off x="322426" y="4238950"/>
          <a:ext cx="586230" cy="5862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0CE4B7-861B-4AC6-A758-43029702E3BA}">
      <dsp:nvSpPr>
        <dsp:cNvPr id="0" name=""/>
        <dsp:cNvSpPr/>
      </dsp:nvSpPr>
      <dsp:spPr>
        <a:xfrm>
          <a:off x="1231084" y="3999129"/>
          <a:ext cx="9713952" cy="1065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805" tIns="112805" rIns="112805" bIns="112805" numCol="1" spcCol="1270" anchor="ctr" anchorCtr="0">
          <a:noAutofit/>
        </a:bodyPr>
        <a:lstStyle/>
        <a:p>
          <a:pPr marL="0" lvl="0" indent="0" algn="l" defTabSz="622300">
            <a:lnSpc>
              <a:spcPct val="90000"/>
            </a:lnSpc>
            <a:spcBef>
              <a:spcPct val="0"/>
            </a:spcBef>
            <a:spcAft>
              <a:spcPct val="35000"/>
            </a:spcAft>
            <a:buNone/>
          </a:pPr>
          <a:r>
            <a:rPr lang="en-GB" sz="1400" b="0" i="0" kern="1200" dirty="0"/>
            <a:t>A thorough assessment of the individual and contextual factors is needed. A major goal of the assessment is also to determine whether ADHD is comorbid with other disorders to evaluate the effect that comorbidity may have on prognosis and treatment planning. Initial findings regarding the child’s difficulties usually guide the nature and depth of subsequent assessment. </a:t>
          </a:r>
          <a:endParaRPr lang="en-US" sz="1400" kern="1200" dirty="0"/>
        </a:p>
      </dsp:txBody>
      <dsp:txXfrm>
        <a:off x="1231084" y="3999129"/>
        <a:ext cx="9713952" cy="1065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37ED5-BAEA-4F7A-BE8F-6F95FE289253}">
      <dsp:nvSpPr>
        <dsp:cNvPr id="0" name=""/>
        <dsp:cNvSpPr/>
      </dsp:nvSpPr>
      <dsp:spPr>
        <a:xfrm>
          <a:off x="0" y="2825"/>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80C7A4-2060-4744-968C-21D674BE83B1}">
      <dsp:nvSpPr>
        <dsp:cNvPr id="0" name=""/>
        <dsp:cNvSpPr/>
      </dsp:nvSpPr>
      <dsp:spPr>
        <a:xfrm>
          <a:off x="0" y="2825"/>
          <a:ext cx="6949440" cy="1926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large percentage will have a comorbid learning disorder, another mental health disorder, or a neuro-developmental disorder. </a:t>
          </a:r>
          <a:endParaRPr lang="en-US" sz="2100" kern="1200"/>
        </a:p>
      </dsp:txBody>
      <dsp:txXfrm>
        <a:off x="0" y="2825"/>
        <a:ext cx="6949440" cy="1926995"/>
      </dsp:txXfrm>
    </dsp:sp>
    <dsp:sp modelId="{3EF1C8E0-29F6-479B-9532-AACF7B9033B4}">
      <dsp:nvSpPr>
        <dsp:cNvPr id="0" name=""/>
        <dsp:cNvSpPr/>
      </dsp:nvSpPr>
      <dsp:spPr>
        <a:xfrm>
          <a:off x="0" y="1929821"/>
          <a:ext cx="6949440" cy="0"/>
        </a:xfrm>
        <a:prstGeom prst="line">
          <a:avLst/>
        </a:prstGeom>
        <a:solidFill>
          <a:schemeClr val="accent2">
            <a:hueOff val="-520665"/>
            <a:satOff val="-10816"/>
            <a:lumOff val="-2941"/>
            <a:alphaOff val="0"/>
          </a:schemeClr>
        </a:solidFill>
        <a:ln w="12700" cap="flat" cmpd="sng" algn="ctr">
          <a:solidFill>
            <a:schemeClr val="accent2">
              <a:hueOff val="-520665"/>
              <a:satOff val="-10816"/>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C2D10-A22A-48D1-8BCB-BD39F94DD818}">
      <dsp:nvSpPr>
        <dsp:cNvPr id="0" name=""/>
        <dsp:cNvSpPr/>
      </dsp:nvSpPr>
      <dsp:spPr>
        <a:xfrm>
          <a:off x="0" y="1929821"/>
          <a:ext cx="6949440" cy="1926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Estimates suggest that oppositional defiant disorder is concomitant with ADHD in 25–75% of the cases, conduct disorder about one third of cases, and 6–30% of ADHD children have major depression. </a:t>
          </a:r>
          <a:endParaRPr lang="en-US" sz="2100" kern="1200"/>
        </a:p>
      </dsp:txBody>
      <dsp:txXfrm>
        <a:off x="0" y="1929821"/>
        <a:ext cx="6949440" cy="1926995"/>
      </dsp:txXfrm>
    </dsp:sp>
    <dsp:sp modelId="{532A0ADB-CA83-426B-96B5-0242AC545CAE}">
      <dsp:nvSpPr>
        <dsp:cNvPr id="0" name=""/>
        <dsp:cNvSpPr/>
      </dsp:nvSpPr>
      <dsp:spPr>
        <a:xfrm>
          <a:off x="0" y="3856816"/>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49059-FFEA-45FF-A081-A49AF6D063FB}">
      <dsp:nvSpPr>
        <dsp:cNvPr id="0" name=""/>
        <dsp:cNvSpPr/>
      </dsp:nvSpPr>
      <dsp:spPr>
        <a:xfrm>
          <a:off x="0" y="3856816"/>
          <a:ext cx="6949440" cy="1926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Additionally, 87% of disruptive mood dysregulation disorder children had ADHD concomitantly; the prevalence of PTSD in children with ADHD is 5.2%; chronic tics disorder with ADHD is 55% and 85% of children with autistic spectrum disorder show a clinical picture of ADHD.</a:t>
          </a:r>
          <a:endParaRPr lang="en-US" sz="2100" kern="1200"/>
        </a:p>
      </dsp:txBody>
      <dsp:txXfrm>
        <a:off x="0" y="3856816"/>
        <a:ext cx="6949440" cy="19269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6D3C7-136B-46C4-8606-B9B2C4683964}">
      <dsp:nvSpPr>
        <dsp:cNvPr id="0" name=""/>
        <dsp:cNvSpPr/>
      </dsp:nvSpPr>
      <dsp:spPr>
        <a:xfrm>
          <a:off x="0" y="717332"/>
          <a:ext cx="10945037" cy="1324306"/>
        </a:xfrm>
        <a:prstGeom prst="roundRect">
          <a:avLst>
            <a:gd name="adj" fmla="val 10000"/>
          </a:avLst>
        </a:prstGeom>
        <a:solidFill>
          <a:schemeClr val="accent1">
            <a:tint val="55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7D42371-C984-481B-8787-8D86DC6FF0A5}">
      <dsp:nvSpPr>
        <dsp:cNvPr id="0" name=""/>
        <dsp:cNvSpPr/>
      </dsp:nvSpPr>
      <dsp:spPr>
        <a:xfrm>
          <a:off x="400602" y="1015301"/>
          <a:ext cx="728368" cy="7283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15370AAC-D4D5-46D1-9143-4A715E480E28}">
      <dsp:nvSpPr>
        <dsp:cNvPr id="0" name=""/>
        <dsp:cNvSpPr/>
      </dsp:nvSpPr>
      <dsp:spPr>
        <a:xfrm>
          <a:off x="1529573" y="717332"/>
          <a:ext cx="4925266" cy="13243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40156" tIns="140156" rIns="140156" bIns="140156" numCol="1" spcCol="1270" anchor="ctr" anchorCtr="0">
          <a:noAutofit/>
        </a:bodyPr>
        <a:lstStyle/>
        <a:p>
          <a:pPr marL="0" lvl="0" indent="0" algn="l" defTabSz="977900">
            <a:lnSpc>
              <a:spcPct val="100000"/>
            </a:lnSpc>
            <a:spcBef>
              <a:spcPct val="0"/>
            </a:spcBef>
            <a:spcAft>
              <a:spcPct val="35000"/>
            </a:spcAft>
            <a:buNone/>
          </a:pPr>
          <a:r>
            <a:rPr lang="en-GB" sz="2200" kern="1200" dirty="0"/>
            <a:t>Some environmental conditions interact with a genetic susceptibility to ADHD</a:t>
          </a:r>
          <a:endParaRPr lang="en-US" sz="2200" kern="1200" dirty="0"/>
        </a:p>
      </dsp:txBody>
      <dsp:txXfrm>
        <a:off x="1529573" y="717332"/>
        <a:ext cx="4925266" cy="1324306"/>
      </dsp:txXfrm>
    </dsp:sp>
    <dsp:sp modelId="{8F0353EB-EDF5-4DCC-A451-8E6AFA63EFA7}">
      <dsp:nvSpPr>
        <dsp:cNvPr id="0" name=""/>
        <dsp:cNvSpPr/>
      </dsp:nvSpPr>
      <dsp:spPr>
        <a:xfrm>
          <a:off x="6454840" y="717332"/>
          <a:ext cx="4490196" cy="13243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40156" tIns="140156" rIns="140156" bIns="140156" numCol="1" spcCol="1270" anchor="ctr" anchorCtr="0">
          <a:noAutofit/>
        </a:bodyPr>
        <a:lstStyle/>
        <a:p>
          <a:pPr marL="0" lvl="0" indent="0" algn="l" defTabSz="755650">
            <a:lnSpc>
              <a:spcPct val="100000"/>
            </a:lnSpc>
            <a:spcBef>
              <a:spcPct val="0"/>
            </a:spcBef>
            <a:spcAft>
              <a:spcPct val="35000"/>
            </a:spcAft>
            <a:buNone/>
          </a:pPr>
          <a:r>
            <a:rPr lang="en-GB" sz="1700" kern="1200"/>
            <a:t>Low birth weight</a:t>
          </a:r>
          <a:endParaRPr lang="en-US" sz="1700" kern="1200"/>
        </a:p>
        <a:p>
          <a:pPr marL="0" lvl="0" indent="0" algn="l" defTabSz="755650">
            <a:lnSpc>
              <a:spcPct val="100000"/>
            </a:lnSpc>
            <a:spcBef>
              <a:spcPct val="0"/>
            </a:spcBef>
            <a:spcAft>
              <a:spcPct val="35000"/>
            </a:spcAft>
            <a:buNone/>
          </a:pPr>
          <a:r>
            <a:rPr lang="en-GB" sz="1700" kern="1200" dirty="0"/>
            <a:t>Smoking during pregnancy</a:t>
          </a:r>
          <a:endParaRPr lang="en-US" sz="1700" kern="1200" dirty="0"/>
        </a:p>
        <a:p>
          <a:pPr marL="0" lvl="0" indent="0" algn="l" defTabSz="755650">
            <a:lnSpc>
              <a:spcPct val="100000"/>
            </a:lnSpc>
            <a:spcBef>
              <a:spcPct val="0"/>
            </a:spcBef>
            <a:spcAft>
              <a:spcPct val="35000"/>
            </a:spcAft>
            <a:buNone/>
          </a:pPr>
          <a:r>
            <a:rPr lang="en-GB" sz="1700" kern="1200"/>
            <a:t>Alcohol abuse during pregnancy</a:t>
          </a:r>
          <a:endParaRPr lang="en-US" sz="1700" kern="1200"/>
        </a:p>
      </dsp:txBody>
      <dsp:txXfrm>
        <a:off x="6454840" y="717332"/>
        <a:ext cx="4490196" cy="1324306"/>
      </dsp:txXfrm>
    </dsp:sp>
    <dsp:sp modelId="{D6CF6C74-E05B-45D6-8AB2-ADA7882EACE8}">
      <dsp:nvSpPr>
        <dsp:cNvPr id="0" name=""/>
        <dsp:cNvSpPr/>
      </dsp:nvSpPr>
      <dsp:spPr>
        <a:xfrm>
          <a:off x="0" y="2372715"/>
          <a:ext cx="10945037" cy="1324306"/>
        </a:xfrm>
        <a:prstGeom prst="roundRect">
          <a:avLst>
            <a:gd name="adj" fmla="val 10000"/>
          </a:avLst>
        </a:prstGeom>
        <a:solidFill>
          <a:schemeClr val="accent1">
            <a:tint val="55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75455A06-1715-447B-B7CA-0789FF03FEFF}">
      <dsp:nvSpPr>
        <dsp:cNvPr id="0" name=""/>
        <dsp:cNvSpPr/>
      </dsp:nvSpPr>
      <dsp:spPr>
        <a:xfrm>
          <a:off x="400602" y="2670684"/>
          <a:ext cx="728368" cy="7283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AFA4C2B-8060-4D73-A5E7-5B00440E2E54}">
      <dsp:nvSpPr>
        <dsp:cNvPr id="0" name=""/>
        <dsp:cNvSpPr/>
      </dsp:nvSpPr>
      <dsp:spPr>
        <a:xfrm>
          <a:off x="1529573" y="2372715"/>
          <a:ext cx="9415463" cy="1324306"/>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40156" tIns="140156" rIns="140156" bIns="140156" numCol="1" spcCol="1270" anchor="ctr" anchorCtr="0">
          <a:noAutofit/>
        </a:bodyPr>
        <a:lstStyle/>
        <a:p>
          <a:pPr marL="0" lvl="0" indent="0" algn="l" defTabSz="977900">
            <a:lnSpc>
              <a:spcPct val="100000"/>
            </a:lnSpc>
            <a:spcBef>
              <a:spcPct val="0"/>
            </a:spcBef>
            <a:spcAft>
              <a:spcPct val="35000"/>
            </a:spcAft>
            <a:buNone/>
          </a:pPr>
          <a:r>
            <a:rPr lang="en-GB" sz="2200" kern="1200" dirty="0"/>
            <a:t>Any condition that causes sufficient damage to the frontal lobes can cause ADHD</a:t>
          </a:r>
          <a:endParaRPr lang="en-US" sz="2200" kern="1200" dirty="0"/>
        </a:p>
      </dsp:txBody>
      <dsp:txXfrm>
        <a:off x="1529573" y="2372715"/>
        <a:ext cx="9415463" cy="13243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548CD-A717-4BC3-A30C-2EB84F39149E}">
      <dsp:nvSpPr>
        <dsp:cNvPr id="0" name=""/>
        <dsp:cNvSpPr/>
      </dsp:nvSpPr>
      <dsp:spPr>
        <a:xfrm rot="5400000">
          <a:off x="-411718" y="1216949"/>
          <a:ext cx="1816018" cy="219101"/>
        </a:xfrm>
        <a:prstGeom prst="rect">
          <a:avLst/>
        </a:prstGeom>
        <a:solidFill>
          <a:srgbClr val="276D77">
            <a:hueOff val="0"/>
            <a:satOff val="0"/>
            <a:lumOff val="0"/>
            <a:alphaOff val="0"/>
          </a:srgbClr>
        </a:solidFill>
        <a:ln>
          <a:noFill/>
        </a:ln>
        <a:effectLst/>
      </dsp:spPr>
      <dsp:style>
        <a:lnRef idx="0">
          <a:scrgbClr r="0" g="0" b="0"/>
        </a:lnRef>
        <a:fillRef idx="1">
          <a:scrgbClr r="0" g="0" b="0"/>
        </a:fillRef>
        <a:effectRef idx="0">
          <a:scrgbClr r="0" g="0" b="0"/>
        </a:effectRef>
        <a:fontRef idx="minor">
          <a:schemeClr val="lt1"/>
        </a:fontRef>
      </dsp:style>
    </dsp:sp>
    <dsp:sp modelId="{6F790646-C270-45FB-AE33-D0EC97991041}">
      <dsp:nvSpPr>
        <dsp:cNvPr id="0" name=""/>
        <dsp:cNvSpPr/>
      </dsp:nvSpPr>
      <dsp:spPr>
        <a:xfrm>
          <a:off x="4485" y="55667"/>
          <a:ext cx="2434460" cy="1460676"/>
        </a:xfrm>
        <a:prstGeom prst="roundRect">
          <a:avLst>
            <a:gd name="adj" fmla="val 10000"/>
          </a:avLst>
        </a:prstGeom>
        <a:solidFill>
          <a:srgbClr val="276D77">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ysClr val="window" lastClr="FFFFFF"/>
              </a:solidFill>
              <a:latin typeface="Avenir Next LT Pro"/>
              <a:ea typeface="+mn-ea"/>
              <a:cs typeface="+mn-cs"/>
            </a:rPr>
            <a:t>Elicits the individual’s view of core problems and key concerns</a:t>
          </a:r>
          <a:endParaRPr lang="en-GB" sz="1500" kern="1200" dirty="0">
            <a:solidFill>
              <a:sysClr val="window" lastClr="FFFFFF"/>
            </a:solidFill>
            <a:latin typeface="Avenir Next LT Pro"/>
            <a:ea typeface="+mn-ea"/>
            <a:cs typeface="+mn-cs"/>
          </a:endParaRPr>
        </a:p>
      </dsp:txBody>
      <dsp:txXfrm>
        <a:off x="47267" y="98449"/>
        <a:ext cx="2348896" cy="1375112"/>
      </dsp:txXfrm>
    </dsp:sp>
    <dsp:sp modelId="{28C24B27-B8B0-4920-90EB-93EF063FDE60}">
      <dsp:nvSpPr>
        <dsp:cNvPr id="0" name=""/>
        <dsp:cNvSpPr/>
      </dsp:nvSpPr>
      <dsp:spPr>
        <a:xfrm rot="5400000">
          <a:off x="-411718" y="3042794"/>
          <a:ext cx="1816018" cy="219101"/>
        </a:xfrm>
        <a:prstGeom prst="rect">
          <a:avLst/>
        </a:prstGeom>
        <a:solidFill>
          <a:srgbClr val="276D77">
            <a:hueOff val="370825"/>
            <a:satOff val="1971"/>
            <a:lumOff val="4079"/>
            <a:alphaOff val="0"/>
          </a:srgbClr>
        </a:solidFill>
        <a:ln>
          <a:noFill/>
        </a:ln>
        <a:effectLst/>
      </dsp:spPr>
      <dsp:style>
        <a:lnRef idx="0">
          <a:scrgbClr r="0" g="0" b="0"/>
        </a:lnRef>
        <a:fillRef idx="1">
          <a:scrgbClr r="0" g="0" b="0"/>
        </a:fillRef>
        <a:effectRef idx="0">
          <a:scrgbClr r="0" g="0" b="0"/>
        </a:effectRef>
        <a:fontRef idx="minor">
          <a:schemeClr val="lt1"/>
        </a:fontRef>
      </dsp:style>
    </dsp:sp>
    <dsp:sp modelId="{AABEBBB1-0D62-4499-979B-18426EC59763}">
      <dsp:nvSpPr>
        <dsp:cNvPr id="0" name=""/>
        <dsp:cNvSpPr/>
      </dsp:nvSpPr>
      <dsp:spPr>
        <a:xfrm>
          <a:off x="4485" y="1881512"/>
          <a:ext cx="2434460" cy="1460676"/>
        </a:xfrm>
        <a:prstGeom prst="roundRect">
          <a:avLst>
            <a:gd name="adj" fmla="val 10000"/>
          </a:avLst>
        </a:prstGeom>
        <a:solidFill>
          <a:srgbClr val="276D77">
            <a:hueOff val="309021"/>
            <a:satOff val="1642"/>
            <a:lumOff val="3399"/>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solidFill>
                <a:sysClr val="window" lastClr="FFFFFF"/>
              </a:solidFill>
              <a:latin typeface="Avenir Next LT Pro"/>
              <a:ea typeface="+mn-ea"/>
              <a:cs typeface="+mn-cs"/>
            </a:rPr>
            <a:t>Focuses on the individual’s way of understanding the problem</a:t>
          </a:r>
          <a:endParaRPr lang="en-GB" sz="1500" kern="1200">
            <a:solidFill>
              <a:sysClr val="window" lastClr="FFFFFF"/>
            </a:solidFill>
            <a:latin typeface="Avenir Next LT Pro"/>
            <a:ea typeface="+mn-ea"/>
            <a:cs typeface="+mn-cs"/>
          </a:endParaRPr>
        </a:p>
      </dsp:txBody>
      <dsp:txXfrm>
        <a:off x="47267" y="1924294"/>
        <a:ext cx="2348896" cy="1375112"/>
      </dsp:txXfrm>
    </dsp:sp>
    <dsp:sp modelId="{24FD32D2-3D65-4432-A0F5-6B0E4197C531}">
      <dsp:nvSpPr>
        <dsp:cNvPr id="0" name=""/>
        <dsp:cNvSpPr/>
      </dsp:nvSpPr>
      <dsp:spPr>
        <a:xfrm>
          <a:off x="501203" y="3955716"/>
          <a:ext cx="3228005" cy="219101"/>
        </a:xfrm>
        <a:prstGeom prst="rect">
          <a:avLst/>
        </a:prstGeom>
        <a:solidFill>
          <a:srgbClr val="276D77">
            <a:hueOff val="741651"/>
            <a:satOff val="3941"/>
            <a:lumOff val="8157"/>
            <a:alphaOff val="0"/>
          </a:srgbClr>
        </a:solidFill>
        <a:ln>
          <a:noFill/>
        </a:ln>
        <a:effectLst/>
      </dsp:spPr>
      <dsp:style>
        <a:lnRef idx="0">
          <a:scrgbClr r="0" g="0" b="0"/>
        </a:lnRef>
        <a:fillRef idx="1">
          <a:scrgbClr r="0" g="0" b="0"/>
        </a:fillRef>
        <a:effectRef idx="0">
          <a:scrgbClr r="0" g="0" b="0"/>
        </a:effectRef>
        <a:fontRef idx="minor">
          <a:schemeClr val="lt1"/>
        </a:fontRef>
      </dsp:style>
    </dsp:sp>
    <dsp:sp modelId="{8DB10D8A-59D4-460C-B0C9-8520EDEB31CB}">
      <dsp:nvSpPr>
        <dsp:cNvPr id="0" name=""/>
        <dsp:cNvSpPr/>
      </dsp:nvSpPr>
      <dsp:spPr>
        <a:xfrm>
          <a:off x="4485" y="3707357"/>
          <a:ext cx="2434460" cy="1460676"/>
        </a:xfrm>
        <a:prstGeom prst="roundRect">
          <a:avLst>
            <a:gd name="adj" fmla="val 10000"/>
          </a:avLst>
        </a:prstGeom>
        <a:solidFill>
          <a:srgbClr val="276D77">
            <a:hueOff val="618042"/>
            <a:satOff val="3284"/>
            <a:lumOff val="679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solidFill>
                <a:sysClr val="window" lastClr="FFFFFF"/>
              </a:solidFill>
              <a:latin typeface="Avenir Next LT Pro"/>
              <a:ea typeface="+mn-ea"/>
              <a:cs typeface="+mn-cs"/>
            </a:rPr>
            <a:t>Uses client language in the description of the problem</a:t>
          </a:r>
          <a:endParaRPr lang="en-GB" sz="1500" kern="1200">
            <a:solidFill>
              <a:sysClr val="window" lastClr="FFFFFF"/>
            </a:solidFill>
            <a:latin typeface="Avenir Next LT Pro"/>
            <a:ea typeface="+mn-ea"/>
            <a:cs typeface="+mn-cs"/>
          </a:endParaRPr>
        </a:p>
      </dsp:txBody>
      <dsp:txXfrm>
        <a:off x="47267" y="3750139"/>
        <a:ext cx="2348896" cy="1375112"/>
      </dsp:txXfrm>
    </dsp:sp>
    <dsp:sp modelId="{741F0A4C-FBC1-408D-A056-28254CC06DE2}">
      <dsp:nvSpPr>
        <dsp:cNvPr id="0" name=""/>
        <dsp:cNvSpPr/>
      </dsp:nvSpPr>
      <dsp:spPr>
        <a:xfrm rot="16200000">
          <a:off x="2826113" y="3042794"/>
          <a:ext cx="1816018" cy="219101"/>
        </a:xfrm>
        <a:prstGeom prst="rect">
          <a:avLst/>
        </a:prstGeom>
        <a:solidFill>
          <a:srgbClr val="276D77">
            <a:hueOff val="1112476"/>
            <a:satOff val="5912"/>
            <a:lumOff val="12236"/>
            <a:alphaOff val="0"/>
          </a:srgbClr>
        </a:solidFill>
        <a:ln>
          <a:noFill/>
        </a:ln>
        <a:effectLst/>
      </dsp:spPr>
      <dsp:style>
        <a:lnRef idx="0">
          <a:scrgbClr r="0" g="0" b="0"/>
        </a:lnRef>
        <a:fillRef idx="1">
          <a:scrgbClr r="0" g="0" b="0"/>
        </a:fillRef>
        <a:effectRef idx="0">
          <a:scrgbClr r="0" g="0" b="0"/>
        </a:effectRef>
        <a:fontRef idx="minor">
          <a:schemeClr val="lt1"/>
        </a:fontRef>
      </dsp:style>
    </dsp:sp>
    <dsp:sp modelId="{4C35EE10-8C83-4362-8287-DFACD24AFFF5}">
      <dsp:nvSpPr>
        <dsp:cNvPr id="0" name=""/>
        <dsp:cNvSpPr/>
      </dsp:nvSpPr>
      <dsp:spPr>
        <a:xfrm>
          <a:off x="3242317" y="3707357"/>
          <a:ext cx="2434460" cy="1460676"/>
        </a:xfrm>
        <a:prstGeom prst="roundRect">
          <a:avLst>
            <a:gd name="adj" fmla="val 10000"/>
          </a:avLst>
        </a:prstGeom>
        <a:solidFill>
          <a:srgbClr val="276D77">
            <a:hueOff val="927063"/>
            <a:satOff val="4926"/>
            <a:lumOff val="10196"/>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solidFill>
                <a:sysClr val="window" lastClr="FFFFFF"/>
              </a:solidFill>
              <a:latin typeface="Avenir Next LT Pro"/>
              <a:ea typeface="+mn-ea"/>
              <a:cs typeface="+mn-cs"/>
            </a:rPr>
            <a:t>Asks how the individual talks about their difficulties or symptoms with family and friends</a:t>
          </a:r>
          <a:endParaRPr lang="en-GB" sz="1500" kern="1200">
            <a:solidFill>
              <a:sysClr val="window" lastClr="FFFFFF"/>
            </a:solidFill>
            <a:latin typeface="Avenir Next LT Pro"/>
            <a:ea typeface="+mn-ea"/>
            <a:cs typeface="+mn-cs"/>
          </a:endParaRPr>
        </a:p>
      </dsp:txBody>
      <dsp:txXfrm>
        <a:off x="3285099" y="3750139"/>
        <a:ext cx="2348896" cy="1375112"/>
      </dsp:txXfrm>
    </dsp:sp>
    <dsp:sp modelId="{AF26EDFE-3C15-4A85-915F-7DC2A220EB23}">
      <dsp:nvSpPr>
        <dsp:cNvPr id="0" name=""/>
        <dsp:cNvSpPr/>
      </dsp:nvSpPr>
      <dsp:spPr>
        <a:xfrm rot="16200000">
          <a:off x="2826113" y="1216949"/>
          <a:ext cx="1816018" cy="219101"/>
        </a:xfrm>
        <a:prstGeom prst="rect">
          <a:avLst/>
        </a:prstGeom>
        <a:solidFill>
          <a:srgbClr val="276D77">
            <a:hueOff val="1483302"/>
            <a:satOff val="7882"/>
            <a:lumOff val="16314"/>
            <a:alphaOff val="0"/>
          </a:srgbClr>
        </a:solidFill>
        <a:ln>
          <a:noFill/>
        </a:ln>
        <a:effectLst/>
      </dsp:spPr>
      <dsp:style>
        <a:lnRef idx="0">
          <a:scrgbClr r="0" g="0" b="0"/>
        </a:lnRef>
        <a:fillRef idx="1">
          <a:scrgbClr r="0" g="0" b="0"/>
        </a:fillRef>
        <a:effectRef idx="0">
          <a:scrgbClr r="0" g="0" b="0"/>
        </a:effectRef>
        <a:fontRef idx="minor">
          <a:schemeClr val="lt1"/>
        </a:fontRef>
      </dsp:style>
    </dsp:sp>
    <dsp:sp modelId="{F151F5CB-6E49-4F0A-A957-C471910B99D2}">
      <dsp:nvSpPr>
        <dsp:cNvPr id="0" name=""/>
        <dsp:cNvSpPr/>
      </dsp:nvSpPr>
      <dsp:spPr>
        <a:xfrm>
          <a:off x="3242317" y="1881512"/>
          <a:ext cx="2434460" cy="1460676"/>
        </a:xfrm>
        <a:prstGeom prst="roundRect">
          <a:avLst>
            <a:gd name="adj" fmla="val 10000"/>
          </a:avLst>
        </a:prstGeom>
        <a:solidFill>
          <a:srgbClr val="276D77">
            <a:hueOff val="1236085"/>
            <a:satOff val="6569"/>
            <a:lumOff val="13595"/>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solidFill>
                <a:sysClr val="window" lastClr="FFFFFF"/>
              </a:solidFill>
              <a:latin typeface="Avenir Next LT Pro"/>
              <a:ea typeface="+mn-ea"/>
              <a:cs typeface="+mn-cs"/>
            </a:rPr>
            <a:t>Focuses on the aspects of the problem that are most salient to the individual</a:t>
          </a:r>
          <a:endParaRPr lang="en-GB" sz="1500" kern="1200">
            <a:solidFill>
              <a:sysClr val="window" lastClr="FFFFFF"/>
            </a:solidFill>
            <a:latin typeface="Avenir Next LT Pro"/>
            <a:ea typeface="+mn-ea"/>
            <a:cs typeface="+mn-cs"/>
          </a:endParaRPr>
        </a:p>
      </dsp:txBody>
      <dsp:txXfrm>
        <a:off x="3285099" y="1924294"/>
        <a:ext cx="2348896" cy="1375112"/>
      </dsp:txXfrm>
    </dsp:sp>
    <dsp:sp modelId="{AE1CBA52-3D1F-4155-86DB-71709DA05848}">
      <dsp:nvSpPr>
        <dsp:cNvPr id="0" name=""/>
        <dsp:cNvSpPr/>
      </dsp:nvSpPr>
      <dsp:spPr>
        <a:xfrm>
          <a:off x="3739035" y="304026"/>
          <a:ext cx="3228005" cy="219101"/>
        </a:xfrm>
        <a:prstGeom prst="rect">
          <a:avLst/>
        </a:prstGeom>
        <a:solidFill>
          <a:srgbClr val="276D77">
            <a:hueOff val="1854127"/>
            <a:satOff val="9853"/>
            <a:lumOff val="20393"/>
            <a:alphaOff val="0"/>
          </a:srgbClr>
        </a:solidFill>
        <a:ln>
          <a:noFill/>
        </a:ln>
        <a:effectLst/>
      </dsp:spPr>
      <dsp:style>
        <a:lnRef idx="0">
          <a:scrgbClr r="0" g="0" b="0"/>
        </a:lnRef>
        <a:fillRef idx="1">
          <a:scrgbClr r="0" g="0" b="0"/>
        </a:fillRef>
        <a:effectRef idx="0">
          <a:scrgbClr r="0" g="0" b="0"/>
        </a:effectRef>
        <a:fontRef idx="minor">
          <a:schemeClr val="lt1"/>
        </a:fontRef>
      </dsp:style>
    </dsp:sp>
    <dsp:sp modelId="{837BE577-71C1-4649-82D9-0D1E170B2639}">
      <dsp:nvSpPr>
        <dsp:cNvPr id="0" name=""/>
        <dsp:cNvSpPr/>
      </dsp:nvSpPr>
      <dsp:spPr>
        <a:xfrm>
          <a:off x="3242317" y="55667"/>
          <a:ext cx="2434460" cy="1460676"/>
        </a:xfrm>
        <a:prstGeom prst="roundRect">
          <a:avLst>
            <a:gd name="adj" fmla="val 10000"/>
          </a:avLst>
        </a:prstGeom>
        <a:solidFill>
          <a:srgbClr val="276D77">
            <a:hueOff val="1545106"/>
            <a:satOff val="8211"/>
            <a:lumOff val="1699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solidFill>
                <a:sysClr val="window" lastClr="FFFFFF"/>
              </a:solidFill>
              <a:latin typeface="Avenir Next LT Pro"/>
              <a:ea typeface="+mn-ea"/>
              <a:cs typeface="+mn-cs"/>
            </a:rPr>
            <a:t>Obtains cultural perceptions of the cause of the problem, as well as factors that contribute to resiliency or the worsening of symptoms.</a:t>
          </a:r>
          <a:endParaRPr lang="en-GB" sz="1500" kern="1200" dirty="0">
            <a:solidFill>
              <a:sysClr val="window" lastClr="FFFFFF"/>
            </a:solidFill>
            <a:latin typeface="Avenir Next LT Pro"/>
            <a:ea typeface="+mn-ea"/>
            <a:cs typeface="+mn-cs"/>
          </a:endParaRPr>
        </a:p>
      </dsp:txBody>
      <dsp:txXfrm>
        <a:off x="3285099" y="98449"/>
        <a:ext cx="2348896" cy="1375112"/>
      </dsp:txXfrm>
    </dsp:sp>
    <dsp:sp modelId="{0323E5AA-3339-4E1F-9732-94934D4CC264}">
      <dsp:nvSpPr>
        <dsp:cNvPr id="0" name=""/>
        <dsp:cNvSpPr/>
      </dsp:nvSpPr>
      <dsp:spPr>
        <a:xfrm>
          <a:off x="6480149" y="55667"/>
          <a:ext cx="2434460" cy="1460676"/>
        </a:xfrm>
        <a:prstGeom prst="roundRect">
          <a:avLst>
            <a:gd name="adj" fmla="val 10000"/>
          </a:avLst>
        </a:prstGeom>
        <a:solidFill>
          <a:srgbClr val="276D77">
            <a:hueOff val="1854127"/>
            <a:satOff val="9853"/>
            <a:lumOff val="20393"/>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solidFill>
                <a:sysClr val="window" lastClr="FFFFFF"/>
              </a:solidFill>
              <a:latin typeface="Avenir Next LT Pro"/>
              <a:ea typeface="+mn-ea"/>
              <a:cs typeface="+mn-cs"/>
            </a:rPr>
            <a:t>Identifies the role of culture as a protective or promotive factor in healing and wellness.</a:t>
          </a:r>
          <a:endParaRPr lang="en-GB" sz="1500" kern="1200">
            <a:solidFill>
              <a:sysClr val="window" lastClr="FFFFFF"/>
            </a:solidFill>
            <a:latin typeface="Avenir Next LT Pro"/>
            <a:ea typeface="+mn-ea"/>
            <a:cs typeface="+mn-cs"/>
          </a:endParaRPr>
        </a:p>
      </dsp:txBody>
      <dsp:txXfrm>
        <a:off x="6522931" y="98449"/>
        <a:ext cx="2348896" cy="13751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DA4D9-741E-4C37-863D-8530200071A3}">
      <dsp:nvSpPr>
        <dsp:cNvPr id="0" name=""/>
        <dsp:cNvSpPr/>
      </dsp:nvSpPr>
      <dsp:spPr>
        <a:xfrm>
          <a:off x="0" y="584683"/>
          <a:ext cx="6949440" cy="1498770"/>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Research shows that ADHD contributes to poor classroom behaviour, poor academic achievement and special educational requirements or additional learning needs requirements </a:t>
          </a:r>
          <a:endParaRPr lang="en-US" sz="2100" kern="1200" dirty="0"/>
        </a:p>
      </dsp:txBody>
      <dsp:txXfrm>
        <a:off x="73164" y="657847"/>
        <a:ext cx="6803112" cy="1352442"/>
      </dsp:txXfrm>
    </dsp:sp>
    <dsp:sp modelId="{A0E731E9-4643-4CDA-848C-B68D4135DA6C}">
      <dsp:nvSpPr>
        <dsp:cNvPr id="0" name=""/>
        <dsp:cNvSpPr/>
      </dsp:nvSpPr>
      <dsp:spPr>
        <a:xfrm>
          <a:off x="0" y="2143934"/>
          <a:ext cx="6949440" cy="1498770"/>
        </a:xfrm>
        <a:prstGeom prst="roundRect">
          <a:avLst/>
        </a:prstGeom>
        <a:solidFill>
          <a:schemeClr val="accent1">
            <a:shade val="50000"/>
            <a:hueOff val="-27043"/>
            <a:satOff val="-37331"/>
            <a:lumOff val="34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High levels of school exclusion, repetition of grades and failure to gain external qualifications such as GCSEs or A Levels.  Low self-esteem, Social clumsiness, Inflexibility, Defiant behaviour.  </a:t>
          </a:r>
          <a:endParaRPr lang="en-US" sz="2100" kern="1200"/>
        </a:p>
      </dsp:txBody>
      <dsp:txXfrm>
        <a:off x="73164" y="2217098"/>
        <a:ext cx="6803112" cy="1352442"/>
      </dsp:txXfrm>
    </dsp:sp>
    <dsp:sp modelId="{2E78CF63-9641-43B2-9FE2-B3EE6267E8DB}">
      <dsp:nvSpPr>
        <dsp:cNvPr id="0" name=""/>
        <dsp:cNvSpPr/>
      </dsp:nvSpPr>
      <dsp:spPr>
        <a:xfrm>
          <a:off x="0" y="3703184"/>
          <a:ext cx="6949440" cy="1498770"/>
        </a:xfrm>
        <a:prstGeom prst="roundRect">
          <a:avLst/>
        </a:prstGeom>
        <a:solidFill>
          <a:schemeClr val="accent1">
            <a:shade val="50000"/>
            <a:hueOff val="-27043"/>
            <a:satOff val="-37331"/>
            <a:lumOff val="342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Inattentiveness at aged 7 and 10 leads to academic underachievement at 16. Also – when asked adolescents and adults with ADHD were less likely to have achieved a further or higher education degree. </a:t>
          </a:r>
          <a:endParaRPr lang="en-US" sz="2100" kern="1200"/>
        </a:p>
      </dsp:txBody>
      <dsp:txXfrm>
        <a:off x="73164" y="3776348"/>
        <a:ext cx="6803112" cy="13524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CF022-1BFD-4B10-8B05-ED84BF09325D}">
      <dsp:nvSpPr>
        <dsp:cNvPr id="0" name=""/>
        <dsp:cNvSpPr/>
      </dsp:nvSpPr>
      <dsp:spPr>
        <a:xfrm rot="5400000">
          <a:off x="4458937" y="-1620933"/>
          <a:ext cx="1216884" cy="4769298"/>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kern="1200"/>
            <a:t>Inefficient attentional mechanisms</a:t>
          </a:r>
          <a:endParaRPr lang="en-US" sz="1300" kern="1200"/>
        </a:p>
        <a:p>
          <a:pPr marL="114300" lvl="1" indent="-114300" algn="l" defTabSz="577850">
            <a:lnSpc>
              <a:spcPct val="90000"/>
            </a:lnSpc>
            <a:spcBef>
              <a:spcPct val="0"/>
            </a:spcBef>
            <a:spcAft>
              <a:spcPct val="15000"/>
            </a:spcAft>
            <a:buChar char="•"/>
          </a:pPr>
          <a:r>
            <a:rPr lang="en-GB" sz="1300" kern="1200"/>
            <a:t>Difficulty concentrating on tedious tasks</a:t>
          </a:r>
          <a:endParaRPr lang="en-US" sz="1300" kern="1200"/>
        </a:p>
        <a:p>
          <a:pPr marL="114300" lvl="1" indent="-114300" algn="l" defTabSz="577850">
            <a:lnSpc>
              <a:spcPct val="90000"/>
            </a:lnSpc>
            <a:spcBef>
              <a:spcPct val="0"/>
            </a:spcBef>
            <a:spcAft>
              <a:spcPct val="15000"/>
            </a:spcAft>
            <a:buChar char="•"/>
          </a:pPr>
          <a:r>
            <a:rPr lang="en-GB" sz="1300" kern="1200"/>
            <a:t>Careless errors, lack of precision and attention to detail </a:t>
          </a:r>
          <a:endParaRPr lang="en-US" sz="1300" kern="1200"/>
        </a:p>
        <a:p>
          <a:pPr marL="114300" lvl="1" indent="-114300" algn="l" defTabSz="577850">
            <a:lnSpc>
              <a:spcPct val="90000"/>
            </a:lnSpc>
            <a:spcBef>
              <a:spcPct val="0"/>
            </a:spcBef>
            <a:spcAft>
              <a:spcPct val="15000"/>
            </a:spcAft>
            <a:buChar char="•"/>
          </a:pPr>
          <a:r>
            <a:rPr lang="en-GB" sz="1300" kern="1200"/>
            <a:t>More difficulty with listening than looking – learning style</a:t>
          </a:r>
          <a:endParaRPr lang="en-US" sz="1300" kern="1200"/>
        </a:p>
        <a:p>
          <a:pPr marL="114300" lvl="1" indent="-114300" algn="l" defTabSz="577850">
            <a:lnSpc>
              <a:spcPct val="90000"/>
            </a:lnSpc>
            <a:spcBef>
              <a:spcPct val="0"/>
            </a:spcBef>
            <a:spcAft>
              <a:spcPct val="15000"/>
            </a:spcAft>
            <a:buChar char="•"/>
          </a:pPr>
          <a:r>
            <a:rPr lang="en-GB" sz="1300" kern="1200" dirty="0"/>
            <a:t>Attentional mechanisms tire more quickly</a:t>
          </a:r>
          <a:endParaRPr lang="en-US" sz="1300" kern="1200" dirty="0"/>
        </a:p>
      </dsp:txBody>
      <dsp:txXfrm rot="-5400000">
        <a:off x="2682731" y="214676"/>
        <a:ext cx="4709895" cy="1098078"/>
      </dsp:txXfrm>
    </dsp:sp>
    <dsp:sp modelId="{719B035B-BA57-4CB8-94F0-EA03B4C06CD5}">
      <dsp:nvSpPr>
        <dsp:cNvPr id="0" name=""/>
        <dsp:cNvSpPr/>
      </dsp:nvSpPr>
      <dsp:spPr>
        <a:xfrm>
          <a:off x="0" y="3162"/>
          <a:ext cx="2682730" cy="1521105"/>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i="1" kern="1200"/>
            <a:t>Poor concentration </a:t>
          </a:r>
          <a:endParaRPr lang="en-US" sz="2400" kern="1200"/>
        </a:p>
      </dsp:txBody>
      <dsp:txXfrm>
        <a:off x="74254" y="77416"/>
        <a:ext cx="2534222" cy="1372597"/>
      </dsp:txXfrm>
    </dsp:sp>
    <dsp:sp modelId="{9073E373-CF63-4A65-B74A-7F994D52A163}">
      <dsp:nvSpPr>
        <dsp:cNvPr id="0" name=""/>
        <dsp:cNvSpPr/>
      </dsp:nvSpPr>
      <dsp:spPr>
        <a:xfrm rot="5400000">
          <a:off x="4458937" y="-23772"/>
          <a:ext cx="1216884" cy="4769298"/>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Failure to complete tasks</a:t>
          </a:r>
          <a:endParaRPr lang="en-US" sz="1800" kern="1200" dirty="0"/>
        </a:p>
      </dsp:txBody>
      <dsp:txXfrm rot="-5400000">
        <a:off x="2682731" y="1811838"/>
        <a:ext cx="4709895" cy="1098078"/>
      </dsp:txXfrm>
    </dsp:sp>
    <dsp:sp modelId="{6BC09388-1862-4273-9FDA-28ADBAF106EE}">
      <dsp:nvSpPr>
        <dsp:cNvPr id="0" name=""/>
        <dsp:cNvSpPr/>
      </dsp:nvSpPr>
      <dsp:spPr>
        <a:xfrm>
          <a:off x="0" y="1600323"/>
          <a:ext cx="2682730" cy="1521105"/>
        </a:xfrm>
        <a:prstGeom prst="roundRect">
          <a:avLst/>
        </a:prstGeom>
        <a:solidFill>
          <a:schemeClr val="accent1">
            <a:shade val="50000"/>
            <a:hueOff val="-20283"/>
            <a:satOff val="-27999"/>
            <a:lumOff val="256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i="1" kern="1200"/>
            <a:t>Task Impersisitence</a:t>
          </a:r>
          <a:endParaRPr lang="en-US" sz="2400" kern="1200"/>
        </a:p>
      </dsp:txBody>
      <dsp:txXfrm>
        <a:off x="74254" y="1674577"/>
        <a:ext cx="2534222" cy="1372597"/>
      </dsp:txXfrm>
    </dsp:sp>
    <dsp:sp modelId="{9CB41CE9-F895-41FE-AFE1-AE5125107743}">
      <dsp:nvSpPr>
        <dsp:cNvPr id="0" name=""/>
        <dsp:cNvSpPr/>
      </dsp:nvSpPr>
      <dsp:spPr>
        <a:xfrm rot="5400000">
          <a:off x="4458937" y="1573388"/>
          <a:ext cx="1216884" cy="4769298"/>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Difficulty following sequences with supervision</a:t>
          </a:r>
          <a:endParaRPr lang="en-US" sz="1800" kern="1200" dirty="0"/>
        </a:p>
      </dsp:txBody>
      <dsp:txXfrm rot="-5400000">
        <a:off x="2682731" y="3408998"/>
        <a:ext cx="4709895" cy="1098078"/>
      </dsp:txXfrm>
    </dsp:sp>
    <dsp:sp modelId="{C638410D-D22F-4F7C-8E25-3942D5F2C482}">
      <dsp:nvSpPr>
        <dsp:cNvPr id="0" name=""/>
        <dsp:cNvSpPr/>
      </dsp:nvSpPr>
      <dsp:spPr>
        <a:xfrm>
          <a:off x="0" y="3197484"/>
          <a:ext cx="2682730" cy="1521105"/>
        </a:xfrm>
        <a:prstGeom prst="roundRect">
          <a:avLst/>
        </a:prstGeom>
        <a:solidFill>
          <a:schemeClr val="accent1">
            <a:shade val="50000"/>
            <a:hueOff val="-40565"/>
            <a:satOff val="-55997"/>
            <a:lumOff val="51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i="1" kern="1200"/>
            <a:t>Disorganisation</a:t>
          </a:r>
          <a:endParaRPr lang="en-US" sz="2400" kern="1200"/>
        </a:p>
      </dsp:txBody>
      <dsp:txXfrm>
        <a:off x="74254" y="3271738"/>
        <a:ext cx="2534222" cy="1372597"/>
      </dsp:txXfrm>
    </dsp:sp>
    <dsp:sp modelId="{5C5972A2-8449-4249-9F5B-4389CBEEABB8}">
      <dsp:nvSpPr>
        <dsp:cNvPr id="0" name=""/>
        <dsp:cNvSpPr/>
      </dsp:nvSpPr>
      <dsp:spPr>
        <a:xfrm rot="5400000">
          <a:off x="4458937" y="3170549"/>
          <a:ext cx="1216884" cy="4769298"/>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LTM better than STM</a:t>
          </a:r>
          <a:endParaRPr lang="en-US" sz="1800" kern="1200" dirty="0"/>
        </a:p>
        <a:p>
          <a:pPr marL="171450" lvl="1" indent="-171450" algn="l" defTabSz="800100">
            <a:lnSpc>
              <a:spcPct val="90000"/>
            </a:lnSpc>
            <a:spcBef>
              <a:spcPct val="0"/>
            </a:spcBef>
            <a:spcAft>
              <a:spcPct val="15000"/>
            </a:spcAft>
            <a:buChar char="•"/>
          </a:pPr>
          <a:r>
            <a:rPr lang="en-GB" sz="1800" kern="1200" dirty="0"/>
            <a:t>Difficulty following instructions</a:t>
          </a:r>
          <a:endParaRPr lang="en-US" sz="1800" kern="1200" dirty="0"/>
        </a:p>
      </dsp:txBody>
      <dsp:txXfrm rot="-5400000">
        <a:off x="2682731" y="5006159"/>
        <a:ext cx="4709895" cy="1098078"/>
      </dsp:txXfrm>
    </dsp:sp>
    <dsp:sp modelId="{B29B59E8-142B-4F1C-92B4-700AE05418DF}">
      <dsp:nvSpPr>
        <dsp:cNvPr id="0" name=""/>
        <dsp:cNvSpPr/>
      </dsp:nvSpPr>
      <dsp:spPr>
        <a:xfrm>
          <a:off x="0" y="4794645"/>
          <a:ext cx="2682730" cy="1521105"/>
        </a:xfrm>
        <a:prstGeom prst="roundRect">
          <a:avLst/>
        </a:prstGeom>
        <a:solidFill>
          <a:schemeClr val="accent1">
            <a:shade val="50000"/>
            <a:hueOff val="-20283"/>
            <a:satOff val="-27999"/>
            <a:lumOff val="256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i="1" kern="1200"/>
            <a:t>Forgetfulness</a:t>
          </a:r>
          <a:endParaRPr lang="en-US" sz="2400" kern="1200"/>
        </a:p>
      </dsp:txBody>
      <dsp:txXfrm>
        <a:off x="74254" y="4868899"/>
        <a:ext cx="2534222" cy="13725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04716C-8FD2-4C75-93FE-E96A5A84E298}">
      <dsp:nvSpPr>
        <dsp:cNvPr id="0" name=""/>
        <dsp:cNvSpPr/>
      </dsp:nvSpPr>
      <dsp:spPr>
        <a:xfrm>
          <a:off x="0" y="538"/>
          <a:ext cx="10945037" cy="1260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43D67-811D-4337-9C93-765A6F6554AB}">
      <dsp:nvSpPr>
        <dsp:cNvPr id="0" name=""/>
        <dsp:cNvSpPr/>
      </dsp:nvSpPr>
      <dsp:spPr>
        <a:xfrm>
          <a:off x="381433" y="284249"/>
          <a:ext cx="693514" cy="6935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85A0A-7B23-4A3E-BEF9-BBD50298A575}">
      <dsp:nvSpPr>
        <dsp:cNvPr id="0" name=""/>
        <dsp:cNvSpPr/>
      </dsp:nvSpPr>
      <dsp:spPr>
        <a:xfrm>
          <a:off x="1456381" y="53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844550">
            <a:lnSpc>
              <a:spcPct val="100000"/>
            </a:lnSpc>
            <a:spcBef>
              <a:spcPct val="0"/>
            </a:spcBef>
            <a:spcAft>
              <a:spcPct val="35000"/>
            </a:spcAft>
            <a:buNone/>
          </a:pPr>
          <a:r>
            <a:rPr lang="en-GB" sz="1900" kern="1200" dirty="0"/>
            <a:t>The ability to select, attend to and appraise an emotionally arousing situation and to flexibly modulate one’s thoughts, words and actions in a way that enables you to adapt and function, achieve your goals and maintain your social standing.</a:t>
          </a:r>
          <a:endParaRPr lang="en-US" sz="1900" kern="1200" dirty="0"/>
        </a:p>
      </dsp:txBody>
      <dsp:txXfrm>
        <a:off x="1456381" y="538"/>
        <a:ext cx="9488655" cy="1260936"/>
      </dsp:txXfrm>
    </dsp:sp>
    <dsp:sp modelId="{354E96BC-D94B-4D0A-A0AA-98FA43A1EFEF}">
      <dsp:nvSpPr>
        <dsp:cNvPr id="0" name=""/>
        <dsp:cNvSpPr/>
      </dsp:nvSpPr>
      <dsp:spPr>
        <a:xfrm>
          <a:off x="0" y="1576708"/>
          <a:ext cx="10945037" cy="1260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241783-280F-4420-8434-4879923ADF01}">
      <dsp:nvSpPr>
        <dsp:cNvPr id="0" name=""/>
        <dsp:cNvSpPr/>
      </dsp:nvSpPr>
      <dsp:spPr>
        <a:xfrm>
          <a:off x="381433" y="1860419"/>
          <a:ext cx="693514" cy="6935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88E8DE-0BC2-4217-8D93-6C08A4819308}">
      <dsp:nvSpPr>
        <dsp:cNvPr id="0" name=""/>
        <dsp:cNvSpPr/>
      </dsp:nvSpPr>
      <dsp:spPr>
        <a:xfrm>
          <a:off x="1456381" y="157670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844550">
            <a:lnSpc>
              <a:spcPct val="100000"/>
            </a:lnSpc>
            <a:spcBef>
              <a:spcPct val="0"/>
            </a:spcBef>
            <a:spcAft>
              <a:spcPct val="35000"/>
            </a:spcAft>
            <a:buNone/>
          </a:pPr>
          <a:r>
            <a:rPr lang="en-GB" sz="1900" kern="1200" dirty="0"/>
            <a:t>Emotional lability - a specific maladaptive pattern of emotion regulation leading to excessively rapid and/or intense emotional variability that results in an inability to maintain a consistent emotional state (i.e., emotional “homeostasis”) over time.</a:t>
          </a:r>
          <a:endParaRPr lang="en-US" sz="1900" kern="1200" dirty="0"/>
        </a:p>
      </dsp:txBody>
      <dsp:txXfrm>
        <a:off x="1456381" y="1576708"/>
        <a:ext cx="9488655" cy="1260936"/>
      </dsp:txXfrm>
    </dsp:sp>
    <dsp:sp modelId="{EA869717-27E4-4715-9EC7-B5671C9F958D}">
      <dsp:nvSpPr>
        <dsp:cNvPr id="0" name=""/>
        <dsp:cNvSpPr/>
      </dsp:nvSpPr>
      <dsp:spPr>
        <a:xfrm>
          <a:off x="0" y="3152879"/>
          <a:ext cx="10945037" cy="12609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CCA50-9442-42B7-A86F-0E0F8526A149}">
      <dsp:nvSpPr>
        <dsp:cNvPr id="0" name=""/>
        <dsp:cNvSpPr/>
      </dsp:nvSpPr>
      <dsp:spPr>
        <a:xfrm>
          <a:off x="381433" y="3436589"/>
          <a:ext cx="693514" cy="6935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CA3046-476F-4BD9-9865-93C5876FF48E}">
      <dsp:nvSpPr>
        <dsp:cNvPr id="0" name=""/>
        <dsp:cNvSpPr/>
      </dsp:nvSpPr>
      <dsp:spPr>
        <a:xfrm>
          <a:off x="1456381" y="3152879"/>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844550">
            <a:lnSpc>
              <a:spcPct val="100000"/>
            </a:lnSpc>
            <a:spcBef>
              <a:spcPct val="0"/>
            </a:spcBef>
            <a:spcAft>
              <a:spcPct val="35000"/>
            </a:spcAft>
            <a:buNone/>
          </a:pPr>
          <a:r>
            <a:rPr lang="en-GB" sz="1900" kern="1200" dirty="0"/>
            <a:t>Emotional lability - a mechanism linking ADHD to emotional and behavioural distress (Rosen and Factor 2012).</a:t>
          </a:r>
          <a:endParaRPr lang="en-US" sz="1900" kern="1200" dirty="0"/>
        </a:p>
      </dsp:txBody>
      <dsp:txXfrm>
        <a:off x="1456381" y="3152879"/>
        <a:ext cx="9488655" cy="12609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5083E-7DED-4CA5-910D-84966F1E00F1}">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8B5F59-E203-4801-95A4-E7801298CE53}">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baseline="0"/>
            <a:t>Emotional lability may be particularly impairing for children with ADHD given the high levels of behavioural and attentional impulsivity inherent to ADHD (APA </a:t>
          </a:r>
          <a:r>
            <a:rPr lang="en-GB" sz="1800" b="0" i="0" kern="1200" baseline="0">
              <a:hlinkClick xmlns:r="http://schemas.openxmlformats.org/officeDocument/2006/relationships" r:id="rId1"/>
            </a:rPr>
            <a:t>2013</a:t>
          </a:r>
          <a:r>
            <a:rPr lang="en-GB" sz="1800" b="0" i="0" kern="1200" baseline="0"/>
            <a:t>). </a:t>
          </a:r>
          <a:endParaRPr lang="en-US" sz="1800" kern="1200"/>
        </a:p>
      </dsp:txBody>
      <dsp:txXfrm>
        <a:off x="0" y="0"/>
        <a:ext cx="6949440" cy="1446659"/>
      </dsp:txXfrm>
    </dsp:sp>
    <dsp:sp modelId="{C423F6C7-1C36-4DCE-99B1-9D0DDC8DEB3A}">
      <dsp:nvSpPr>
        <dsp:cNvPr id="0" name=""/>
        <dsp:cNvSpPr/>
      </dsp:nvSpPr>
      <dsp:spPr>
        <a:xfrm>
          <a:off x="0" y="1446659"/>
          <a:ext cx="6949440" cy="0"/>
        </a:xfrm>
        <a:prstGeom prst="line">
          <a:avLst/>
        </a:prstGeom>
        <a:solidFill>
          <a:schemeClr val="accent2">
            <a:hueOff val="-347110"/>
            <a:satOff val="-7210"/>
            <a:lumOff val="-1961"/>
            <a:alphaOff val="0"/>
          </a:schemeClr>
        </a:solidFill>
        <a:ln w="12700" cap="flat" cmpd="sng" algn="ctr">
          <a:solidFill>
            <a:schemeClr val="accent2">
              <a:hueOff val="-347110"/>
              <a:satOff val="-7210"/>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8CFF7-6CE6-4B78-9287-A78BC1AB7F0F}">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baseline="0"/>
            <a:t>Models of effective emotion regulation illustrate the importance of selectively directing attention, inhibiting emotional responding, and engaging in active strategies (i.e., cognitive reappraisal) to regulate emotions (i.e., Gross </a:t>
          </a:r>
          <a:r>
            <a:rPr lang="en-GB" sz="1800" b="0" i="0" kern="1200" baseline="0">
              <a:hlinkClick xmlns:r="http://schemas.openxmlformats.org/officeDocument/2006/relationships" r:id="rId1"/>
            </a:rPr>
            <a:t>2002</a:t>
          </a:r>
          <a:r>
            <a:rPr lang="en-GB" sz="1800" b="0" i="0" kern="1200" baseline="0"/>
            <a:t>). </a:t>
          </a:r>
          <a:endParaRPr lang="en-US" sz="1800" kern="1200"/>
        </a:p>
      </dsp:txBody>
      <dsp:txXfrm>
        <a:off x="0" y="1446659"/>
        <a:ext cx="6949440" cy="1446659"/>
      </dsp:txXfrm>
    </dsp:sp>
    <dsp:sp modelId="{21D76816-B17A-4AA9-9FA5-AA2D69E2401D}">
      <dsp:nvSpPr>
        <dsp:cNvPr id="0" name=""/>
        <dsp:cNvSpPr/>
      </dsp:nvSpPr>
      <dsp:spPr>
        <a:xfrm>
          <a:off x="0" y="2893318"/>
          <a:ext cx="6949440" cy="0"/>
        </a:xfrm>
        <a:prstGeom prst="line">
          <a:avLst/>
        </a:prstGeom>
        <a:solidFill>
          <a:schemeClr val="accent2">
            <a:hueOff val="-694219"/>
            <a:satOff val="-14421"/>
            <a:lumOff val="-3921"/>
            <a:alphaOff val="0"/>
          </a:schemeClr>
        </a:solidFill>
        <a:ln w="12700" cap="flat" cmpd="sng" algn="ctr">
          <a:solidFill>
            <a:schemeClr val="accent2">
              <a:hueOff val="-694219"/>
              <a:satOff val="-14421"/>
              <a:lumOff val="-39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59CDD9-20B2-4819-974C-F59023B993AB}">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baseline="0"/>
            <a:t>Children who are prone to emotional lability as well as attentional and/or behavioural impulsivity may be likely to demonstrate both increased impulsive emotional reactivity and decreased ability to inhibit and modulate this reactivity.</a:t>
          </a:r>
          <a:endParaRPr lang="en-US" sz="1800" kern="1200"/>
        </a:p>
      </dsp:txBody>
      <dsp:txXfrm>
        <a:off x="0" y="2893318"/>
        <a:ext cx="6949440" cy="1446659"/>
      </dsp:txXfrm>
    </dsp:sp>
    <dsp:sp modelId="{2D74A4B8-6FDF-4755-BA5F-A3E28EEBBA7F}">
      <dsp:nvSpPr>
        <dsp:cNvPr id="0" name=""/>
        <dsp:cNvSpPr/>
      </dsp:nvSpPr>
      <dsp:spPr>
        <a:xfrm>
          <a:off x="0" y="4339977"/>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59F08-DCFC-45D0-9DA5-032B9ADA4870}">
      <dsp:nvSpPr>
        <dsp:cNvPr id="0" name=""/>
        <dsp:cNvSpPr/>
      </dsp:nvSpPr>
      <dsp:spPr>
        <a:xfrm>
          <a:off x="0" y="4339977"/>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It’s not that the person with ADHD’s emotions are wrong; it’s more so that when they feel, they do so quickly and deeply, and are more prone to express intense feelings publicly than someone without ADHD.</a:t>
          </a:r>
          <a:endParaRPr lang="en-US" sz="1800" kern="1200"/>
        </a:p>
      </dsp:txBody>
      <dsp:txXfrm>
        <a:off x="0" y="4339977"/>
        <a:ext cx="6949440" cy="14466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1580B-11D5-4777-8A42-0E861CA98A0C}">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02098-B4B3-4338-B9FC-9C2D7C385E92}">
      <dsp:nvSpPr>
        <dsp:cNvPr id="0" name=""/>
        <dsp:cNvSpPr/>
      </dsp:nvSpPr>
      <dsp:spPr>
        <a:xfrm>
          <a:off x="0" y="0"/>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Communicate to your child that ADHD is also </a:t>
          </a:r>
          <a:r>
            <a:rPr lang="en-US" sz="1400" kern="1200" dirty="0" err="1"/>
            <a:t>characterised</a:t>
          </a:r>
          <a:r>
            <a:rPr lang="en-US" sz="1400" kern="1200" dirty="0"/>
            <a:t> by lots of strengths and  positives. These positive traits are not despite of ADHD, they are because of it! </a:t>
          </a:r>
        </a:p>
      </dsp:txBody>
      <dsp:txXfrm>
        <a:off x="0" y="0"/>
        <a:ext cx="6949440" cy="723329"/>
      </dsp:txXfrm>
    </dsp:sp>
    <dsp:sp modelId="{E9BC546C-E95D-4D1E-928E-B15E7BB03A2D}">
      <dsp:nvSpPr>
        <dsp:cNvPr id="0" name=""/>
        <dsp:cNvSpPr/>
      </dsp:nvSpPr>
      <dsp:spPr>
        <a:xfrm>
          <a:off x="0" y="723329"/>
          <a:ext cx="6949440" cy="0"/>
        </a:xfrm>
        <a:prstGeom prst="line">
          <a:avLst/>
        </a:prstGeom>
        <a:solidFill>
          <a:schemeClr val="accent2">
            <a:hueOff val="-148761"/>
            <a:satOff val="-3090"/>
            <a:lumOff val="-840"/>
            <a:alphaOff val="0"/>
          </a:schemeClr>
        </a:solidFill>
        <a:ln w="12700" cap="flat" cmpd="sng" algn="ctr">
          <a:solidFill>
            <a:schemeClr val="accent2">
              <a:hueOff val="-148761"/>
              <a:satOff val="-3090"/>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01B58-7252-41D3-9C3B-54D6411A13D7}">
      <dsp:nvSpPr>
        <dsp:cNvPr id="0" name=""/>
        <dsp:cNvSpPr/>
      </dsp:nvSpPr>
      <dsp:spPr>
        <a:xfrm>
          <a:off x="0" y="72332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Ability to hyper-focus     </a:t>
          </a:r>
        </a:p>
      </dsp:txBody>
      <dsp:txXfrm>
        <a:off x="0" y="723329"/>
        <a:ext cx="6949440" cy="723329"/>
      </dsp:txXfrm>
    </dsp:sp>
    <dsp:sp modelId="{A2C0628C-2C2C-4091-A8A9-84458A3EB1AF}">
      <dsp:nvSpPr>
        <dsp:cNvPr id="0" name=""/>
        <dsp:cNvSpPr/>
      </dsp:nvSpPr>
      <dsp:spPr>
        <a:xfrm>
          <a:off x="0" y="1446659"/>
          <a:ext cx="6949440" cy="0"/>
        </a:xfrm>
        <a:prstGeom prst="line">
          <a:avLst/>
        </a:prstGeom>
        <a:solidFill>
          <a:schemeClr val="accent2">
            <a:hueOff val="-297523"/>
            <a:satOff val="-6180"/>
            <a:lumOff val="-1681"/>
            <a:alphaOff val="0"/>
          </a:schemeClr>
        </a:solidFill>
        <a:ln w="12700" cap="flat" cmpd="sng" algn="ctr">
          <a:solidFill>
            <a:schemeClr val="accent2">
              <a:hueOff val="-297523"/>
              <a:satOff val="-6180"/>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102E34-B608-4D92-900F-1743E0C0A0A8}">
      <dsp:nvSpPr>
        <dsp:cNvPr id="0" name=""/>
        <dsp:cNvSpPr/>
      </dsp:nvSpPr>
      <dsp:spPr>
        <a:xfrm>
          <a:off x="0" y="144665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Creativity</a:t>
          </a:r>
        </a:p>
      </dsp:txBody>
      <dsp:txXfrm>
        <a:off x="0" y="1446659"/>
        <a:ext cx="6949440" cy="723329"/>
      </dsp:txXfrm>
    </dsp:sp>
    <dsp:sp modelId="{006C88FD-BDCF-45F7-8156-EDC94EBB4902}">
      <dsp:nvSpPr>
        <dsp:cNvPr id="0" name=""/>
        <dsp:cNvSpPr/>
      </dsp:nvSpPr>
      <dsp:spPr>
        <a:xfrm>
          <a:off x="0" y="2169989"/>
          <a:ext cx="6949440" cy="0"/>
        </a:xfrm>
        <a:prstGeom prst="line">
          <a:avLst/>
        </a:prstGeom>
        <a:solidFill>
          <a:schemeClr val="accent2">
            <a:hueOff val="-446284"/>
            <a:satOff val="-9270"/>
            <a:lumOff val="-2521"/>
            <a:alphaOff val="0"/>
          </a:schemeClr>
        </a:solidFill>
        <a:ln w="12700" cap="flat" cmpd="sng" algn="ctr">
          <a:solidFill>
            <a:schemeClr val="accent2">
              <a:hueOff val="-446284"/>
              <a:satOff val="-9270"/>
              <a:lumOff val="-25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C999C-4265-4E33-AE9A-1F0677CBFFDE}">
      <dsp:nvSpPr>
        <dsp:cNvPr id="0" name=""/>
        <dsp:cNvSpPr/>
      </dsp:nvSpPr>
      <dsp:spPr>
        <a:xfrm>
          <a:off x="0" y="216998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Curiosity       </a:t>
          </a:r>
        </a:p>
      </dsp:txBody>
      <dsp:txXfrm>
        <a:off x="0" y="2169989"/>
        <a:ext cx="6949440" cy="723329"/>
      </dsp:txXfrm>
    </dsp:sp>
    <dsp:sp modelId="{63517486-769A-480B-9F57-8527FD13C18F}">
      <dsp:nvSpPr>
        <dsp:cNvPr id="0" name=""/>
        <dsp:cNvSpPr/>
      </dsp:nvSpPr>
      <dsp:spPr>
        <a:xfrm>
          <a:off x="0" y="2893319"/>
          <a:ext cx="6949440" cy="0"/>
        </a:xfrm>
        <a:prstGeom prst="line">
          <a:avLst/>
        </a:prstGeom>
        <a:solidFill>
          <a:schemeClr val="accent2">
            <a:hueOff val="-595045"/>
            <a:satOff val="-12361"/>
            <a:lumOff val="-3361"/>
            <a:alphaOff val="0"/>
          </a:schemeClr>
        </a:solidFill>
        <a:ln w="12700" cap="flat" cmpd="sng" algn="ctr">
          <a:solidFill>
            <a:schemeClr val="accent2">
              <a:hueOff val="-595045"/>
              <a:satOff val="-12361"/>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C8BB13-4FC1-4F8E-B484-3BE3C6526588}">
      <dsp:nvSpPr>
        <dsp:cNvPr id="0" name=""/>
        <dsp:cNvSpPr/>
      </dsp:nvSpPr>
      <dsp:spPr>
        <a:xfrm>
          <a:off x="0" y="289331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Quick wit and humour </a:t>
          </a:r>
        </a:p>
      </dsp:txBody>
      <dsp:txXfrm>
        <a:off x="0" y="2893318"/>
        <a:ext cx="6949440" cy="723329"/>
      </dsp:txXfrm>
    </dsp:sp>
    <dsp:sp modelId="{9E9E6FD5-E215-40AD-B568-23C4F7867CF2}">
      <dsp:nvSpPr>
        <dsp:cNvPr id="0" name=""/>
        <dsp:cNvSpPr/>
      </dsp:nvSpPr>
      <dsp:spPr>
        <a:xfrm>
          <a:off x="0" y="3616648"/>
          <a:ext cx="6949440" cy="0"/>
        </a:xfrm>
        <a:prstGeom prst="line">
          <a:avLst/>
        </a:prstGeom>
        <a:solidFill>
          <a:schemeClr val="accent2">
            <a:hueOff val="-743806"/>
            <a:satOff val="-15451"/>
            <a:lumOff val="-4201"/>
            <a:alphaOff val="0"/>
          </a:schemeClr>
        </a:solidFill>
        <a:ln w="12700" cap="flat" cmpd="sng" algn="ctr">
          <a:solidFill>
            <a:schemeClr val="accent2">
              <a:hueOff val="-743806"/>
              <a:satOff val="-15451"/>
              <a:lumOff val="-42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D365E-0555-45DC-AA44-856D8FC617B3}">
      <dsp:nvSpPr>
        <dsp:cNvPr id="0" name=""/>
        <dsp:cNvSpPr/>
      </dsp:nvSpPr>
      <dsp:spPr>
        <a:xfrm>
          <a:off x="0" y="361664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Lateral thinking      </a:t>
          </a:r>
        </a:p>
      </dsp:txBody>
      <dsp:txXfrm>
        <a:off x="0" y="3616648"/>
        <a:ext cx="6949440" cy="723329"/>
      </dsp:txXfrm>
    </dsp:sp>
    <dsp:sp modelId="{5769FA39-CBE1-4AF5-9C9F-4E0BCEF0551B}">
      <dsp:nvSpPr>
        <dsp:cNvPr id="0" name=""/>
        <dsp:cNvSpPr/>
      </dsp:nvSpPr>
      <dsp:spPr>
        <a:xfrm>
          <a:off x="0" y="4339978"/>
          <a:ext cx="6949440" cy="0"/>
        </a:xfrm>
        <a:prstGeom prst="line">
          <a:avLst/>
        </a:prstGeom>
        <a:solidFill>
          <a:schemeClr val="accent2">
            <a:hueOff val="-892568"/>
            <a:satOff val="-18541"/>
            <a:lumOff val="-5042"/>
            <a:alphaOff val="0"/>
          </a:schemeClr>
        </a:solidFill>
        <a:ln w="12700" cap="flat" cmpd="sng" algn="ctr">
          <a:solidFill>
            <a:schemeClr val="accent2">
              <a:hueOff val="-892568"/>
              <a:satOff val="-18541"/>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67B39-3BB5-4CBA-8DA6-F6679CDEE5F8}">
      <dsp:nvSpPr>
        <dsp:cNvPr id="0" name=""/>
        <dsp:cNvSpPr/>
      </dsp:nvSpPr>
      <dsp:spPr>
        <a:xfrm>
          <a:off x="0" y="433997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Determination </a:t>
          </a:r>
        </a:p>
      </dsp:txBody>
      <dsp:txXfrm>
        <a:off x="0" y="4339978"/>
        <a:ext cx="6949440" cy="723329"/>
      </dsp:txXfrm>
    </dsp:sp>
    <dsp:sp modelId="{C0071245-8F98-4ABF-AE77-3AB51C682AEC}">
      <dsp:nvSpPr>
        <dsp:cNvPr id="0" name=""/>
        <dsp:cNvSpPr/>
      </dsp:nvSpPr>
      <dsp:spPr>
        <a:xfrm>
          <a:off x="0" y="5063308"/>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5ADF2-C271-4CC7-BCFE-D2E236428E9B}">
      <dsp:nvSpPr>
        <dsp:cNvPr id="0" name=""/>
        <dsp:cNvSpPr/>
      </dsp:nvSpPr>
      <dsp:spPr>
        <a:xfrm>
          <a:off x="0" y="506330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Visual memory and the ability to think in pictures and see patterns in complex information </a:t>
          </a:r>
        </a:p>
      </dsp:txBody>
      <dsp:txXfrm>
        <a:off x="0" y="5063308"/>
        <a:ext cx="6949440" cy="7233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8195D-0B84-47C7-89EC-8A1285D931CC}">
      <dsp:nvSpPr>
        <dsp:cNvPr id="0" name=""/>
        <dsp:cNvSpPr/>
      </dsp:nvSpPr>
      <dsp:spPr>
        <a:xfrm>
          <a:off x="0" y="124468"/>
          <a:ext cx="6949440" cy="71954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Social skills training</a:t>
          </a:r>
          <a:endParaRPr lang="en-US" sz="3000" kern="1200"/>
        </a:p>
      </dsp:txBody>
      <dsp:txXfrm>
        <a:off x="35125" y="159593"/>
        <a:ext cx="6879190" cy="649299"/>
      </dsp:txXfrm>
    </dsp:sp>
    <dsp:sp modelId="{02D62A59-4E73-43B5-9FF8-CF16676BFCEC}">
      <dsp:nvSpPr>
        <dsp:cNvPr id="0" name=""/>
        <dsp:cNvSpPr/>
      </dsp:nvSpPr>
      <dsp:spPr>
        <a:xfrm>
          <a:off x="0" y="844018"/>
          <a:ext cx="6949440" cy="136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Involves your child taking part in role-play situations and aims to teach them how to behave in social situations by learning how their behaviour affects others.</a:t>
          </a:r>
          <a:endParaRPr lang="en-US" sz="2300" kern="1200"/>
        </a:p>
      </dsp:txBody>
      <dsp:txXfrm>
        <a:off x="0" y="844018"/>
        <a:ext cx="6949440" cy="1366200"/>
      </dsp:txXfrm>
    </dsp:sp>
    <dsp:sp modelId="{2B0E91F3-E500-4C2E-BB3C-EF2664B5C99D}">
      <dsp:nvSpPr>
        <dsp:cNvPr id="0" name=""/>
        <dsp:cNvSpPr/>
      </dsp:nvSpPr>
      <dsp:spPr>
        <a:xfrm>
          <a:off x="0" y="2210218"/>
          <a:ext cx="6949440" cy="719549"/>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Cognitive behavioural therapy (CBT)</a:t>
          </a:r>
          <a:endParaRPr lang="en-US" sz="3000" kern="1200"/>
        </a:p>
      </dsp:txBody>
      <dsp:txXfrm>
        <a:off x="35125" y="2245343"/>
        <a:ext cx="6879190" cy="649299"/>
      </dsp:txXfrm>
    </dsp:sp>
    <dsp:sp modelId="{3BD661FB-0F61-4209-A23F-29631D9A3355}">
      <dsp:nvSpPr>
        <dsp:cNvPr id="0" name=""/>
        <dsp:cNvSpPr/>
      </dsp:nvSpPr>
      <dsp:spPr>
        <a:xfrm>
          <a:off x="0" y="2929768"/>
          <a:ext cx="6949440" cy="2732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64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A talking therapy that can help you manage your problems by changing the way you think and behave. A therapist would try to change how your child feels about a situation, which would in turn, potentially change their behaviour.</a:t>
          </a:r>
          <a:endParaRPr lang="en-US" sz="2300" kern="1200"/>
        </a:p>
        <a:p>
          <a:pPr marL="228600" lvl="1" indent="-228600" algn="l" defTabSz="1022350">
            <a:lnSpc>
              <a:spcPct val="90000"/>
            </a:lnSpc>
            <a:spcBef>
              <a:spcPct val="0"/>
            </a:spcBef>
            <a:spcAft>
              <a:spcPct val="20000"/>
            </a:spcAft>
            <a:buChar char="•"/>
          </a:pPr>
          <a:r>
            <a:rPr lang="en-GB" sz="2300" kern="1200"/>
            <a:t>CBT can be carried out with a therapist individually or in a group.</a:t>
          </a:r>
          <a:endParaRPr lang="en-US" sz="2300" kern="1200"/>
        </a:p>
      </dsp:txBody>
      <dsp:txXfrm>
        <a:off x="0" y="2929768"/>
        <a:ext cx="6949440" cy="273240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14959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7012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3/7/2025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9606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07613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51462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50178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75518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00813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7487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3/7/2025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94479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3/7/2025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6890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52728258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uowtsd-my.sharepoint.com/personal/c_greenway_uwtsd_ac_uk/Documents/Mental%20Health%20MA/ADHD%20module/Lecture%201/SDQ_English(UK)_pt4-17single.pdf"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psychology-tools.com/test/vadrs-vanderbilt-adhd-diagnostic-rating-sca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xFVq0xbjXv4" TargetMode="External"/><Relationship Id="rId7" Type="http://schemas.openxmlformats.org/officeDocument/2006/relationships/hyperlink" Target="https://youtu.be/533KrYhyOPo?t=179"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hyperlink" Target="https://youtu.be/Jjm1rZPpUiM?t=88" TargetMode="External"/><Relationship Id="rId5" Type="http://schemas.openxmlformats.org/officeDocument/2006/relationships/hyperlink" Target="https://youtu.be/WqoMrCLl14E?t=42" TargetMode="External"/><Relationship Id="rId4" Type="http://schemas.openxmlformats.org/officeDocument/2006/relationships/hyperlink" Target="https://youtu.be/ybnhZCQ_Ji0"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arble with brown and aqua colors">
            <a:extLst>
              <a:ext uri="{FF2B5EF4-FFF2-40B4-BE49-F238E27FC236}">
                <a16:creationId xmlns:a16="http://schemas.microsoft.com/office/drawing/2014/main" id="{EFABD34D-CA11-5DE3-DE04-EFF94A529669}"/>
              </a:ext>
            </a:extLst>
          </p:cNvPr>
          <p:cNvPicPr>
            <a:picLocks noChangeAspect="1"/>
          </p:cNvPicPr>
          <p:nvPr/>
        </p:nvPicPr>
        <p:blipFill>
          <a:blip r:embed="rId2"/>
          <a:srcRect t="10960" b="9814"/>
          <a:stretch/>
        </p:blipFill>
        <p:spPr>
          <a:xfrm>
            <a:off x="20" y="10"/>
            <a:ext cx="12191980" cy="6857990"/>
          </a:xfrm>
          <a:prstGeom prst="rect">
            <a:avLst/>
          </a:prstGeom>
        </p:spPr>
      </p:pic>
      <p:sp>
        <p:nvSpPr>
          <p:cNvPr id="5" name="Title 4">
            <a:extLst>
              <a:ext uri="{FF2B5EF4-FFF2-40B4-BE49-F238E27FC236}">
                <a16:creationId xmlns:a16="http://schemas.microsoft.com/office/drawing/2014/main" id="{F3097DBA-5A14-1E13-C2B4-FA88475196E2}"/>
              </a:ext>
            </a:extLst>
          </p:cNvPr>
          <p:cNvSpPr>
            <a:spLocks noGrp="1"/>
          </p:cNvSpPr>
          <p:nvPr>
            <p:ph type="ctrTitle"/>
          </p:nvPr>
        </p:nvSpPr>
        <p:spPr>
          <a:solidFill>
            <a:schemeClr val="accent1"/>
          </a:solidFill>
        </p:spPr>
        <p:txBody>
          <a:bodyPr/>
          <a:lstStyle/>
          <a:p>
            <a:r>
              <a:rPr lang="en-GB" dirty="0"/>
              <a:t>Attention Deficit Hyperactivity Disorder</a:t>
            </a:r>
          </a:p>
        </p:txBody>
      </p:sp>
      <p:sp>
        <p:nvSpPr>
          <p:cNvPr id="6" name="Subtitle 5">
            <a:extLst>
              <a:ext uri="{FF2B5EF4-FFF2-40B4-BE49-F238E27FC236}">
                <a16:creationId xmlns:a16="http://schemas.microsoft.com/office/drawing/2014/main" id="{E1659478-4040-7C96-5B35-B78D2F0AF26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0961836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BED84-D6F3-52E1-B684-0205F095D6D4}"/>
              </a:ext>
            </a:extLst>
          </p:cNvPr>
          <p:cNvSpPr>
            <a:spLocks noGrp="1"/>
          </p:cNvSpPr>
          <p:nvPr>
            <p:ph type="title"/>
          </p:nvPr>
        </p:nvSpPr>
        <p:spPr>
          <a:xfrm>
            <a:off x="612648" y="603504"/>
            <a:ext cx="5862396" cy="708461"/>
          </a:xfrm>
        </p:spPr>
        <p:txBody>
          <a:bodyPr anchor="b">
            <a:normAutofit/>
          </a:bodyPr>
          <a:lstStyle/>
          <a:p>
            <a:r>
              <a:rPr lang="en-GB" dirty="0"/>
              <a:t>What is ADHD?</a:t>
            </a:r>
          </a:p>
        </p:txBody>
      </p:sp>
      <p:sp>
        <p:nvSpPr>
          <p:cNvPr id="3" name="Content Placeholder 2">
            <a:extLst>
              <a:ext uri="{FF2B5EF4-FFF2-40B4-BE49-F238E27FC236}">
                <a16:creationId xmlns:a16="http://schemas.microsoft.com/office/drawing/2014/main" id="{28595B95-B678-472E-635E-52B5F6DC026F}"/>
              </a:ext>
            </a:extLst>
          </p:cNvPr>
          <p:cNvSpPr>
            <a:spLocks noGrp="1"/>
          </p:cNvSpPr>
          <p:nvPr>
            <p:ph idx="1"/>
          </p:nvPr>
        </p:nvSpPr>
        <p:spPr>
          <a:xfrm>
            <a:off x="612647" y="1404731"/>
            <a:ext cx="6914588" cy="5208104"/>
          </a:xfrm>
          <a:solidFill>
            <a:schemeClr val="bg2"/>
          </a:solidFill>
          <a:ln>
            <a:solidFill>
              <a:schemeClr val="accent1">
                <a:lumMod val="75000"/>
              </a:schemeClr>
            </a:solidFill>
          </a:ln>
        </p:spPr>
        <p:txBody>
          <a:bodyPr>
            <a:normAutofit lnSpcReduction="10000"/>
          </a:bodyPr>
          <a:lstStyle/>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It is not a new disorder it has been around since 1902.  </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ADHD has a great impact on the individual, the family, and society throughout the lifespan. Individuals with ADHD experience continuing impairment in multiple domains of functioning.</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ADHD puts an individual at greater risk for developing a wide range of psychiatric disorders, experiencing academic failure, manifesting delinquent behaviour, having a disturbed social life, decreased success at work, and a lower quality of life in general. </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It is also associated with higher healthcare and societal costs.</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It is thought of now as a chronic disorder that does not disappear by adolescence. </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As a consequence, referrals of adults for ADHD are increasing at a rapid pace.</a:t>
            </a:r>
          </a:p>
          <a:p>
            <a:pPr>
              <a:lnSpc>
                <a:spcPct val="110000"/>
              </a:lnSpc>
            </a:pPr>
            <a:endParaRPr lang="en-GB" sz="1300" dirty="0"/>
          </a:p>
        </p:txBody>
      </p:sp>
      <p:pic>
        <p:nvPicPr>
          <p:cNvPr id="7" name="Graphic 6" descr="Brain in head">
            <a:extLst>
              <a:ext uri="{FF2B5EF4-FFF2-40B4-BE49-F238E27FC236}">
                <a16:creationId xmlns:a16="http://schemas.microsoft.com/office/drawing/2014/main" id="{3CC7F672-A0CF-F0FA-F84C-0B7B66E1C3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123752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5E2D0-C9D8-E348-AF24-EA0B7D02E459}"/>
              </a:ext>
            </a:extLst>
          </p:cNvPr>
          <p:cNvSpPr>
            <a:spLocks noGrp="1"/>
          </p:cNvSpPr>
          <p:nvPr>
            <p:ph type="title"/>
          </p:nvPr>
        </p:nvSpPr>
        <p:spPr>
          <a:xfrm>
            <a:off x="612650" y="1252728"/>
            <a:ext cx="2905613" cy="4768815"/>
          </a:xfrm>
        </p:spPr>
        <p:txBody>
          <a:bodyPr>
            <a:normAutofit/>
          </a:bodyPr>
          <a:lstStyle/>
          <a:p>
            <a:r>
              <a:rPr lang="en-GB" sz="3200"/>
              <a:t>What is ADHD?</a:t>
            </a:r>
          </a:p>
        </p:txBody>
      </p:sp>
      <p:graphicFrame>
        <p:nvGraphicFramePr>
          <p:cNvPr id="5" name="Content Placeholder 2">
            <a:extLst>
              <a:ext uri="{FF2B5EF4-FFF2-40B4-BE49-F238E27FC236}">
                <a16:creationId xmlns:a16="http://schemas.microsoft.com/office/drawing/2014/main" id="{303C9030-E195-417E-3F43-F91D0E783D27}"/>
              </a:ext>
            </a:extLst>
          </p:cNvPr>
          <p:cNvGraphicFramePr>
            <a:graphicFrameLocks noGrp="1"/>
          </p:cNvGraphicFramePr>
          <p:nvPr>
            <p:ph idx="1"/>
            <p:extLst>
              <p:ext uri="{D42A27DB-BD31-4B8C-83A1-F6EECF244321}">
                <p14:modId xmlns:p14="http://schemas.microsoft.com/office/powerpoint/2010/main" val="3328496225"/>
              </p:ext>
            </p:extLst>
          </p:nvPr>
        </p:nvGraphicFramePr>
        <p:xfrm>
          <a:off x="2174240" y="0"/>
          <a:ext cx="9726211"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6392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467D86-EDB5-C124-A9C8-37CA98E2A859}"/>
              </a:ext>
            </a:extLst>
          </p:cNvPr>
          <p:cNvSpPr>
            <a:spLocks noGrp="1"/>
          </p:cNvSpPr>
          <p:nvPr>
            <p:ph type="title"/>
          </p:nvPr>
        </p:nvSpPr>
        <p:spPr>
          <a:xfrm>
            <a:off x="612648" y="603504"/>
            <a:ext cx="5862396" cy="602444"/>
          </a:xfrm>
        </p:spPr>
        <p:txBody>
          <a:bodyPr anchor="b">
            <a:normAutofit/>
          </a:bodyPr>
          <a:lstStyle/>
          <a:p>
            <a:r>
              <a:rPr lang="en-GB" dirty="0"/>
              <a:t>ADHD</a:t>
            </a:r>
          </a:p>
        </p:txBody>
      </p:sp>
      <p:sp>
        <p:nvSpPr>
          <p:cNvPr id="3" name="Content Placeholder 2">
            <a:extLst>
              <a:ext uri="{FF2B5EF4-FFF2-40B4-BE49-F238E27FC236}">
                <a16:creationId xmlns:a16="http://schemas.microsoft.com/office/drawing/2014/main" id="{7CFF521B-814B-276C-5177-2FD5AED8B6DC}"/>
              </a:ext>
            </a:extLst>
          </p:cNvPr>
          <p:cNvSpPr>
            <a:spLocks noGrp="1"/>
          </p:cNvSpPr>
          <p:nvPr>
            <p:ph idx="1"/>
          </p:nvPr>
        </p:nvSpPr>
        <p:spPr>
          <a:xfrm>
            <a:off x="612647" y="1205948"/>
            <a:ext cx="6478747" cy="5103412"/>
          </a:xfrm>
          <a:solidFill>
            <a:schemeClr val="bg2"/>
          </a:solidFill>
          <a:ln>
            <a:solidFill>
              <a:schemeClr val="accent1">
                <a:lumMod val="75000"/>
              </a:schemeClr>
            </a:solidFill>
          </a:ln>
        </p:spPr>
        <p:txBody>
          <a:bodyPr>
            <a:normAutofit/>
          </a:bodyPr>
          <a:lstStyle/>
          <a:p>
            <a:pPr>
              <a:lnSpc>
                <a:spcPct val="110000"/>
              </a:lnSpc>
            </a:pPr>
            <a:r>
              <a:rPr lang="en-GB" sz="1800" dirty="0">
                <a:effectLst/>
                <a:latin typeface="Calibri" panose="020F0502020204030204" pitchFamily="34" charset="0"/>
                <a:ea typeface="DengXian" panose="02010600030101010101" pitchFamily="2" charset="-122"/>
                <a:cs typeface="Arial" panose="020B0604020202020204" pitchFamily="34" charset="0"/>
              </a:rPr>
              <a:t>ADHD is characterised by a persistent and developmentally inappropriate pattern of three continuum dimensions of inattention, impulsivity, and hyperactivity. </a:t>
            </a:r>
          </a:p>
          <a:p>
            <a:pPr>
              <a:lnSpc>
                <a:spcPct val="110000"/>
              </a:lnSpc>
            </a:pPr>
            <a:r>
              <a:rPr lang="en-GB" sz="1800" dirty="0">
                <a:latin typeface="Calibri" panose="020F0502020204030204" pitchFamily="34" charset="0"/>
                <a:ea typeface="DengXian" panose="02010600030101010101" pitchFamily="2" charset="-122"/>
                <a:cs typeface="Arial" panose="020B0604020202020204" pitchFamily="34" charset="0"/>
              </a:rPr>
              <a:t>I</a:t>
            </a:r>
            <a:r>
              <a:rPr lang="en-GB" sz="1800" dirty="0">
                <a:effectLst/>
                <a:latin typeface="Calibri" panose="020F0502020204030204" pitchFamily="34" charset="0"/>
                <a:ea typeface="DengXian" panose="02010600030101010101" pitchFamily="2" charset="-122"/>
                <a:cs typeface="Arial" panose="020B0604020202020204" pitchFamily="34" charset="0"/>
              </a:rPr>
              <a:t>ndividuals with ADHD display impairments in concentration and sustained attention, along with difficulties with impulse control and rule governed behaviour (Barkley, 1990). </a:t>
            </a:r>
          </a:p>
          <a:p>
            <a:pPr>
              <a:lnSpc>
                <a:spcPct val="110000"/>
              </a:lnSpc>
            </a:pPr>
            <a:r>
              <a:rPr lang="en-GB" sz="1800" dirty="0">
                <a:effectLst/>
                <a:latin typeface="Calibri" panose="020F0502020204030204" pitchFamily="34" charset="0"/>
                <a:ea typeface="DengXian" panose="02010600030101010101" pitchFamily="2" charset="-122"/>
                <a:cs typeface="Arial" panose="020B0604020202020204" pitchFamily="34" charset="0"/>
              </a:rPr>
              <a:t>These primary symptoms of ADHD are mainly displayed during structured activities that require mental effort, have a repetitive pattern, do not stimulate the child’s interest, and are not accompanied by strong intrinsic or extrinsic motivation. </a:t>
            </a:r>
          </a:p>
          <a:p>
            <a:pPr>
              <a:lnSpc>
                <a:spcPct val="110000"/>
              </a:lnSpc>
            </a:pPr>
            <a:r>
              <a:rPr lang="en-GB" sz="1800" dirty="0">
                <a:effectLst/>
                <a:latin typeface="Calibri" panose="020F0502020204030204" pitchFamily="34" charset="0"/>
                <a:ea typeface="DengXian" panose="02010600030101010101" pitchFamily="2" charset="-122"/>
                <a:cs typeface="Arial" panose="020B0604020202020204" pitchFamily="34" charset="0"/>
              </a:rPr>
              <a:t>ADHD </a:t>
            </a:r>
            <a:r>
              <a:rPr lang="en-GB" sz="1800" dirty="0">
                <a:latin typeface="Calibri" panose="020F0502020204030204" pitchFamily="34" charset="0"/>
                <a:ea typeface="DengXian" panose="02010600030101010101" pitchFamily="2" charset="-122"/>
                <a:cs typeface="Arial" panose="020B0604020202020204" pitchFamily="34" charset="0"/>
              </a:rPr>
              <a:t>has</a:t>
            </a:r>
            <a:r>
              <a:rPr lang="en-GB" sz="1800" dirty="0">
                <a:effectLst/>
                <a:latin typeface="Calibri" panose="020F0502020204030204" pitchFamily="34" charset="0"/>
                <a:ea typeface="DengXian" panose="02010600030101010101" pitchFamily="2" charset="-122"/>
                <a:cs typeface="Arial" panose="020B0604020202020204" pitchFamily="34" charset="0"/>
              </a:rPr>
              <a:t> a complex aetiology because symptoms are influenced by a wide range of factors, such as a child’s gender, age, predominant symptoms, parental response</a:t>
            </a:r>
            <a:r>
              <a:rPr lang="en-GB" sz="1800" dirty="0">
                <a:effectLst/>
                <a:latin typeface="Calibri" panose="020F0502020204030204" pitchFamily="34" charset="0"/>
                <a:ea typeface="DengXian" panose="02010600030101010101" pitchFamily="2" charset="-122"/>
                <a:cs typeface="Calibri" panose="020F0502020204030204" pitchFamily="34" charset="0"/>
              </a:rPr>
              <a:t>s, and situational factors. Therefore, </a:t>
            </a:r>
            <a:r>
              <a:rPr lang="en-GB" sz="1800" dirty="0">
                <a:latin typeface="Calibri" panose="020F0502020204030204" pitchFamily="34" charset="0"/>
                <a:ea typeface="DengXian" panose="02010600030101010101" pitchFamily="2" charset="-122"/>
                <a:cs typeface="Calibri" panose="020F0502020204030204" pitchFamily="34" charset="0"/>
              </a:rPr>
              <a:t>the aetiology</a:t>
            </a:r>
            <a:r>
              <a:rPr lang="en-GB" sz="1800" dirty="0">
                <a:effectLst/>
                <a:latin typeface="Calibri" panose="020F0502020204030204" pitchFamily="34" charset="0"/>
                <a:ea typeface="DengXian" panose="02010600030101010101" pitchFamily="2" charset="-122"/>
                <a:cs typeface="Calibri" panose="020F0502020204030204" pitchFamily="34" charset="0"/>
              </a:rPr>
              <a:t> is a combination of genetic, environmental, neuropsychological, and other variables.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10000"/>
              </a:lnSpc>
            </a:pPr>
            <a:endParaRPr lang="en-GB" sz="1400" dirty="0"/>
          </a:p>
        </p:txBody>
      </p:sp>
      <p:pic>
        <p:nvPicPr>
          <p:cNvPr id="7" name="Graphic 6" descr="Brain">
            <a:extLst>
              <a:ext uri="{FF2B5EF4-FFF2-40B4-BE49-F238E27FC236}">
                <a16:creationId xmlns:a16="http://schemas.microsoft.com/office/drawing/2014/main" id="{1D58127A-3EF2-023B-B041-90D3ED9564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4122439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A876-B18F-85A7-B897-1F9C994ECFD2}"/>
              </a:ext>
            </a:extLst>
          </p:cNvPr>
          <p:cNvSpPr>
            <a:spLocks noGrp="1"/>
          </p:cNvSpPr>
          <p:nvPr>
            <p:ph type="title"/>
          </p:nvPr>
        </p:nvSpPr>
        <p:spPr/>
        <p:txBody>
          <a:bodyPr/>
          <a:lstStyle/>
          <a:p>
            <a:r>
              <a:rPr lang="en-GB" dirty="0"/>
              <a:t>Inattention </a:t>
            </a:r>
          </a:p>
        </p:txBody>
      </p:sp>
      <p:pic>
        <p:nvPicPr>
          <p:cNvPr id="4" name="Picture 2" descr="Typical symptoms of inattention">
            <a:extLst>
              <a:ext uri="{FF2B5EF4-FFF2-40B4-BE49-F238E27FC236}">
                <a16:creationId xmlns:a16="http://schemas.microsoft.com/office/drawing/2014/main" id="{43BEE8BD-81C3-E2AD-700B-86082E74F800}"/>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3579966" y="1680898"/>
            <a:ext cx="7686260" cy="48935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87674C0-897E-B623-C69A-EEE4BFD74783}"/>
              </a:ext>
            </a:extLst>
          </p:cNvPr>
          <p:cNvSpPr txBox="1"/>
          <p:nvPr/>
        </p:nvSpPr>
        <p:spPr>
          <a:xfrm>
            <a:off x="396240" y="1680898"/>
            <a:ext cx="2975147" cy="4524315"/>
          </a:xfrm>
          <a:prstGeom prst="rect">
            <a:avLst/>
          </a:prstGeom>
          <a:noFill/>
        </p:spPr>
        <p:txBody>
          <a:bodyPr wrap="square" rtlCol="0">
            <a:spAutoFit/>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Children with ADHD can’t concentrate with the same ease as children of the same age. Problems with attention occur because of faulty or inefficient attention mechanisms in the brain.</a:t>
            </a:r>
          </a:p>
          <a:p>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effectLst/>
                <a:latin typeface="Calibri" panose="020F0502020204030204" pitchFamily="34" charset="0"/>
                <a:ea typeface="DengXian" panose="02010600030101010101" pitchFamily="2" charset="-122"/>
                <a:cs typeface="Arial" panose="020B0604020202020204" pitchFamily="34" charset="0"/>
              </a:rPr>
              <a:t> They have difficulty with concentrating on tedious, long tasks. Work often contains mistakes, lack attention to detail, distracted easily, forgetful, difficulty following instructions and seeing a task through. </a:t>
            </a:r>
            <a:endParaRPr lang="en-GB" dirty="0"/>
          </a:p>
        </p:txBody>
      </p:sp>
    </p:spTree>
    <p:extLst>
      <p:ext uri="{BB962C8B-B14F-4D97-AF65-F5344CB8AC3E}">
        <p14:creationId xmlns:p14="http://schemas.microsoft.com/office/powerpoint/2010/main" val="4149279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9897A-B450-4091-C304-0A38F340AC80}"/>
              </a:ext>
            </a:extLst>
          </p:cNvPr>
          <p:cNvSpPr>
            <a:spLocks noGrp="1"/>
          </p:cNvSpPr>
          <p:nvPr>
            <p:ph type="title"/>
          </p:nvPr>
        </p:nvSpPr>
        <p:spPr/>
        <p:txBody>
          <a:bodyPr/>
          <a:lstStyle/>
          <a:p>
            <a:r>
              <a:rPr lang="en-GB" dirty="0"/>
              <a:t>Hyperactivity</a:t>
            </a:r>
          </a:p>
        </p:txBody>
      </p:sp>
      <p:pic>
        <p:nvPicPr>
          <p:cNvPr id="4" name="Picture 2" descr="Typical symptoms of hyperactivity">
            <a:extLst>
              <a:ext uri="{FF2B5EF4-FFF2-40B4-BE49-F238E27FC236}">
                <a16:creationId xmlns:a16="http://schemas.microsoft.com/office/drawing/2014/main" id="{51C14FC9-CF35-6245-CC39-C1F3A65AED14}"/>
              </a:ext>
            </a:extLst>
          </p:cNvPr>
          <p:cNvPicPr>
            <a:picLocks noGrp="1" noChangeAspect="1" noChangeArrowheads="1"/>
          </p:cNvPicPr>
          <p:nvPr>
            <p:ph idx="1"/>
          </p:nvPr>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4540227" y="1465813"/>
            <a:ext cx="6799157" cy="43287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D0D7AC-4933-DAB4-E287-C5DF5657D24C}"/>
              </a:ext>
            </a:extLst>
          </p:cNvPr>
          <p:cNvSpPr txBox="1"/>
          <p:nvPr/>
        </p:nvSpPr>
        <p:spPr>
          <a:xfrm>
            <a:off x="852616" y="1680898"/>
            <a:ext cx="2940908" cy="4524315"/>
          </a:xfrm>
          <a:prstGeom prst="rect">
            <a:avLst/>
          </a:prstGeom>
          <a:noFill/>
        </p:spPr>
        <p:txBody>
          <a:bodyPr wrap="square" rtlCol="0">
            <a:spAutoFit/>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With hyperactivity – they are always on the go, behaviours exhibited include fidgeting, getting up out of the seat, excessive talking, jumping and running around. I</a:t>
            </a:r>
          </a:p>
          <a:p>
            <a:endParaRPr lang="en-GB" dirty="0">
              <a:latin typeface="Calibri" panose="020F0502020204030204" pitchFamily="34" charset="0"/>
              <a:ea typeface="DengXian" panose="02010600030101010101" pitchFamily="2" charset="-122"/>
              <a:cs typeface="Arial" panose="020B0604020202020204" pitchFamily="34" charset="0"/>
            </a:endParaRPr>
          </a:p>
          <a:p>
            <a:r>
              <a:rPr lang="en-GB" sz="1800" dirty="0">
                <a:effectLst/>
                <a:latin typeface="Calibri" panose="020F0502020204030204" pitchFamily="34" charset="0"/>
                <a:ea typeface="DengXian" panose="02010600030101010101" pitchFamily="2" charset="-122"/>
                <a:cs typeface="Arial" panose="020B0604020202020204" pitchFamily="34" charset="0"/>
              </a:rPr>
              <a:t>n the past – hyperactivity was considered to be an essential feature of ADHD – particularly for diagnosis, but we now know that while most children with ADHD are fidgety and restless – others do not exhibit hyperactive characteristics.</a:t>
            </a:r>
            <a:endParaRPr lang="en-GB" dirty="0"/>
          </a:p>
        </p:txBody>
      </p:sp>
    </p:spTree>
    <p:extLst>
      <p:ext uri="{BB962C8B-B14F-4D97-AF65-F5344CB8AC3E}">
        <p14:creationId xmlns:p14="http://schemas.microsoft.com/office/powerpoint/2010/main" val="3714289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72A4E-DEDE-E9B6-05CE-C57E1C671384}"/>
              </a:ext>
            </a:extLst>
          </p:cNvPr>
          <p:cNvSpPr>
            <a:spLocks noGrp="1"/>
          </p:cNvSpPr>
          <p:nvPr>
            <p:ph type="title"/>
          </p:nvPr>
        </p:nvSpPr>
        <p:spPr>
          <a:xfrm>
            <a:off x="614678" y="548640"/>
            <a:ext cx="10872216" cy="1133856"/>
          </a:xfrm>
        </p:spPr>
        <p:txBody>
          <a:bodyPr anchor="t">
            <a:normAutofit/>
          </a:bodyPr>
          <a:lstStyle/>
          <a:p>
            <a:r>
              <a:rPr lang="en-GB" dirty="0"/>
              <a:t>Impulsivity</a:t>
            </a:r>
          </a:p>
        </p:txBody>
      </p:sp>
      <p:sp>
        <p:nvSpPr>
          <p:cNvPr id="3" name="Content Placeholder 2">
            <a:extLst>
              <a:ext uri="{FF2B5EF4-FFF2-40B4-BE49-F238E27FC236}">
                <a16:creationId xmlns:a16="http://schemas.microsoft.com/office/drawing/2014/main" id="{3ECDCE3F-DF60-E413-C920-125DEB7F4EF9}"/>
              </a:ext>
            </a:extLst>
          </p:cNvPr>
          <p:cNvSpPr>
            <a:spLocks noGrp="1"/>
          </p:cNvSpPr>
          <p:nvPr>
            <p:ph idx="1"/>
          </p:nvPr>
        </p:nvSpPr>
        <p:spPr>
          <a:xfrm>
            <a:off x="4882551" y="1792224"/>
            <a:ext cx="6602154" cy="4126662"/>
          </a:xfrm>
          <a:solidFill>
            <a:schemeClr val="bg2"/>
          </a:solidFill>
          <a:ln>
            <a:solidFill>
              <a:schemeClr val="accent1">
                <a:lumMod val="75000"/>
              </a:schemeClr>
            </a:solidFill>
          </a:ln>
        </p:spPr>
        <p:txBody>
          <a:bodyPr anchor="t">
            <a:normAutofit/>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For those with impulsivity characteristics, they have greater difficulty in stopping to think before they act. By the time they think about it – they have already carried out the behaviour. </a:t>
            </a:r>
          </a:p>
          <a:p>
            <a:r>
              <a:rPr lang="en-GB" sz="1800" dirty="0">
                <a:effectLst/>
                <a:latin typeface="Calibri" panose="020F0502020204030204" pitchFamily="34" charset="0"/>
                <a:ea typeface="DengXian" panose="02010600030101010101" pitchFamily="2" charset="-122"/>
                <a:cs typeface="Arial" panose="020B0604020202020204" pitchFamily="34" charset="0"/>
              </a:rPr>
              <a:t>Children with this form of ADHD often do or say the first thing that comes into their heads. </a:t>
            </a:r>
          </a:p>
          <a:p>
            <a:r>
              <a:rPr lang="en-GB" sz="1800" dirty="0">
                <a:latin typeface="Calibri" panose="020F0502020204030204" pitchFamily="34" charset="0"/>
                <a:ea typeface="DengXian" panose="02010600030101010101" pitchFamily="2" charset="-122"/>
                <a:cs typeface="Arial" panose="020B0604020202020204" pitchFamily="34" charset="0"/>
              </a:rPr>
              <a:t>T</a:t>
            </a:r>
            <a:r>
              <a:rPr lang="en-GB" sz="1800" dirty="0">
                <a:effectLst/>
                <a:latin typeface="Calibri" panose="020F0502020204030204" pitchFamily="34" charset="0"/>
                <a:ea typeface="DengXian" panose="02010600030101010101" pitchFamily="2" charset="-122"/>
                <a:cs typeface="Arial" panose="020B0604020202020204" pitchFamily="34" charset="0"/>
              </a:rPr>
              <a:t>hey blurt out answers before questions have been completed, often have difficulty awaiting turn and often interrupts or intrudes on others personal space, talking over other people. </a:t>
            </a:r>
          </a:p>
          <a:p>
            <a:r>
              <a:rPr lang="en-GB" sz="1800" dirty="0">
                <a:effectLst/>
                <a:latin typeface="Calibri" panose="020F0502020204030204" pitchFamily="34" charset="0"/>
                <a:ea typeface="DengXian" panose="02010600030101010101" pitchFamily="2" charset="-122"/>
                <a:cs typeface="Arial" panose="020B0604020202020204" pitchFamily="34" charset="0"/>
              </a:rPr>
              <a:t>They may take more risks and can be difficult to manage. </a:t>
            </a:r>
          </a:p>
          <a:p>
            <a:pPr marL="0" indent="0">
              <a:buNone/>
            </a:pPr>
            <a:endParaRPr lang="en-GB" sz="1800" dirty="0"/>
          </a:p>
        </p:txBody>
      </p:sp>
      <p:pic>
        <p:nvPicPr>
          <p:cNvPr id="7" name="Graphic 6" descr="Brain">
            <a:extLst>
              <a:ext uri="{FF2B5EF4-FFF2-40B4-BE49-F238E27FC236}">
                <a16:creationId xmlns:a16="http://schemas.microsoft.com/office/drawing/2014/main" id="{D7906003-526D-D5AC-1FE9-6FD2678E3B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Tree>
    <p:extLst>
      <p:ext uri="{BB962C8B-B14F-4D97-AF65-F5344CB8AC3E}">
        <p14:creationId xmlns:p14="http://schemas.microsoft.com/office/powerpoint/2010/main" val="2187606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E30DC-43C9-6990-D250-B6523D70FDDB}"/>
              </a:ext>
            </a:extLst>
          </p:cNvPr>
          <p:cNvSpPr>
            <a:spLocks noGrp="1"/>
          </p:cNvSpPr>
          <p:nvPr>
            <p:ph type="title"/>
          </p:nvPr>
        </p:nvSpPr>
        <p:spPr/>
        <p:txBody>
          <a:bodyPr/>
          <a:lstStyle/>
          <a:p>
            <a:r>
              <a:rPr lang="en-GB" dirty="0"/>
              <a:t>Prevalence </a:t>
            </a:r>
          </a:p>
        </p:txBody>
      </p:sp>
      <p:sp>
        <p:nvSpPr>
          <p:cNvPr id="3" name="Content Placeholder 2">
            <a:extLst>
              <a:ext uri="{FF2B5EF4-FFF2-40B4-BE49-F238E27FC236}">
                <a16:creationId xmlns:a16="http://schemas.microsoft.com/office/drawing/2014/main" id="{8E01393E-FE46-F886-36CB-664D672FEB55}"/>
              </a:ext>
            </a:extLst>
          </p:cNvPr>
          <p:cNvSpPr>
            <a:spLocks noGrp="1"/>
          </p:cNvSpPr>
          <p:nvPr>
            <p:ph idx="1"/>
          </p:nvPr>
        </p:nvSpPr>
        <p:spPr>
          <a:xfrm>
            <a:off x="612647" y="1099751"/>
            <a:ext cx="10653579" cy="5572898"/>
          </a:xfrm>
          <a:solidFill>
            <a:schemeClr val="bg2"/>
          </a:solidFill>
          <a:ln>
            <a:solidFill>
              <a:schemeClr val="accent1">
                <a:lumMod val="75000"/>
              </a:schemeClr>
            </a:solidFill>
          </a:ln>
        </p:spPr>
        <p:txBody>
          <a:bodyPr>
            <a:normAutofit fontScale="92500" lnSpcReduction="20000"/>
          </a:bodyPr>
          <a:lstStyle/>
          <a:p>
            <a:pPr algn="l"/>
            <a:r>
              <a:rPr lang="en-GB" sz="2000" b="0" i="0" dirty="0">
                <a:solidFill>
                  <a:srgbClr val="0E0E0E"/>
                </a:solidFill>
                <a:effectLst/>
                <a:latin typeface="Inter"/>
              </a:rPr>
              <a:t>The global prevalence of attention deficit hyperactivity disorder (ADHD) in children is estimated to be around 5%, while studies based on US populations (where rates of diagnosis and treatment tend to be highest) estimate the rate at between 8% and 10%. </a:t>
            </a:r>
          </a:p>
          <a:p>
            <a:pPr algn="l"/>
            <a:r>
              <a:rPr lang="en-GB" sz="2000" b="0" i="0" dirty="0">
                <a:solidFill>
                  <a:srgbClr val="0E0E0E"/>
                </a:solidFill>
                <a:effectLst/>
                <a:latin typeface="Inter"/>
              </a:rPr>
              <a:t>ADHD is more commonly diagnosed in boys than girls. Prevalence ratios are generally estimated  between 2 and 5 to 1, while clinic populations show the ratio as high as 10 to 1. The gender difference may be because </a:t>
            </a:r>
            <a:r>
              <a:rPr lang="en-GB" b="0" i="0" dirty="0">
                <a:solidFill>
                  <a:srgbClr val="0E0E0E"/>
                </a:solidFill>
                <a:effectLst/>
                <a:latin typeface="Inter"/>
              </a:rPr>
              <a:t>boys present more often with disruptive behaviour that prompts referral, whereas girls more commonly have the inattentive subtype and have lower comorbidity with ODD and conduct disorder.</a:t>
            </a:r>
            <a:endParaRPr lang="en-GB" sz="2000" b="0" i="0" dirty="0">
              <a:solidFill>
                <a:srgbClr val="0E0E0E"/>
              </a:solidFill>
              <a:effectLst/>
              <a:latin typeface="Inter"/>
            </a:endParaRPr>
          </a:p>
          <a:p>
            <a:pPr algn="l"/>
            <a:r>
              <a:rPr lang="en-GB" sz="2000" dirty="0">
                <a:solidFill>
                  <a:srgbClr val="0E0E0E"/>
                </a:solidFill>
                <a:latin typeface="Inter"/>
              </a:rPr>
              <a:t>I</a:t>
            </a:r>
            <a:r>
              <a:rPr lang="en-GB" sz="2000" b="0" i="0" dirty="0">
                <a:solidFill>
                  <a:srgbClr val="0E0E0E"/>
                </a:solidFill>
                <a:effectLst/>
                <a:latin typeface="Inter"/>
              </a:rPr>
              <a:t>n the UK, prevalence of ADHD in adults is estimated at 3% to 4%, with a male to female ratio of approximately 3 to 1.</a:t>
            </a:r>
          </a:p>
          <a:p>
            <a:pPr marL="0" indent="0" algn="ctr">
              <a:buNone/>
            </a:pPr>
            <a:r>
              <a:rPr lang="en-GB" b="0" i="0" dirty="0">
                <a:solidFill>
                  <a:schemeClr val="accent1">
                    <a:lumMod val="50000"/>
                  </a:schemeClr>
                </a:solidFill>
              </a:rPr>
              <a:t>The inattentive subtype accounts for 20% to 30% of cases, the hyperactive-impulsive subtype accounts for around 15% of cases and the combined subtype accounts for 50% to 75% of cases.</a:t>
            </a:r>
          </a:p>
          <a:p>
            <a:pPr marL="0" indent="0" algn="ctr">
              <a:buNone/>
            </a:pPr>
            <a:r>
              <a:rPr lang="en-GB" sz="2000" b="0" i="0" dirty="0">
                <a:solidFill>
                  <a:srgbClr val="000000"/>
                </a:solidFill>
                <a:effectLst/>
                <a:latin typeface="Calibri" panose="020F0502020204030204" pitchFamily="34" charset="0"/>
              </a:rPr>
              <a:t>To receive the diagnosis, DSM-5 requires the presence of a minimum number of symptoms and stipulates that these symptoms must cause significant impairment in the individual’s functioning. However, many clinicians continue to base diagnostic decisions predominantly on the number of symptoms and not their functional outcomes. </a:t>
            </a:r>
            <a:endParaRPr lang="en-GB" sz="2000" dirty="0"/>
          </a:p>
          <a:p>
            <a:pPr marL="0" indent="0" algn="ctr">
              <a:buNone/>
            </a:pPr>
            <a:endParaRPr lang="en-GB" dirty="0">
              <a:solidFill>
                <a:schemeClr val="accent1">
                  <a:lumMod val="50000"/>
                </a:schemeClr>
              </a:solidFill>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814224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6F22F5-F693-D592-1AB9-3A5D73FB84A0}"/>
              </a:ext>
            </a:extLst>
          </p:cNvPr>
          <p:cNvSpPr>
            <a:spLocks noGrp="1"/>
          </p:cNvSpPr>
          <p:nvPr>
            <p:ph type="title"/>
          </p:nvPr>
        </p:nvSpPr>
        <p:spPr>
          <a:xfrm>
            <a:off x="612648" y="548640"/>
            <a:ext cx="10945037" cy="1133856"/>
          </a:xfrm>
        </p:spPr>
        <p:txBody>
          <a:bodyPr anchor="t">
            <a:normAutofit/>
          </a:bodyPr>
          <a:lstStyle/>
          <a:p>
            <a:r>
              <a:rPr lang="en-GB" dirty="0"/>
              <a:t>Diagnosis and assessment</a:t>
            </a:r>
          </a:p>
        </p:txBody>
      </p:sp>
      <p:graphicFrame>
        <p:nvGraphicFramePr>
          <p:cNvPr id="5" name="Content Placeholder 2">
            <a:extLst>
              <a:ext uri="{FF2B5EF4-FFF2-40B4-BE49-F238E27FC236}">
                <a16:creationId xmlns:a16="http://schemas.microsoft.com/office/drawing/2014/main" id="{41E63A88-B71B-A0F8-0F37-E562670D9E7F}"/>
              </a:ext>
            </a:extLst>
          </p:cNvPr>
          <p:cNvGraphicFramePr>
            <a:graphicFrameLocks noGrp="1"/>
          </p:cNvGraphicFramePr>
          <p:nvPr>
            <p:ph idx="1"/>
            <p:extLst>
              <p:ext uri="{D42A27DB-BD31-4B8C-83A1-F6EECF244321}">
                <p14:modId xmlns:p14="http://schemas.microsoft.com/office/powerpoint/2010/main" val="3672112858"/>
              </p:ext>
            </p:extLst>
          </p:nvPr>
        </p:nvGraphicFramePr>
        <p:xfrm>
          <a:off x="612648" y="1228299"/>
          <a:ext cx="10945037" cy="5067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3138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rulers and protractors">
            <a:extLst>
              <a:ext uri="{FF2B5EF4-FFF2-40B4-BE49-F238E27FC236}">
                <a16:creationId xmlns:a16="http://schemas.microsoft.com/office/drawing/2014/main" id="{DB9449BD-0CC1-F32F-C5AD-ADBCB3278B29}"/>
              </a:ext>
            </a:extLst>
          </p:cNvPr>
          <p:cNvPicPr>
            <a:picLocks noChangeAspect="1"/>
          </p:cNvPicPr>
          <p:nvPr/>
        </p:nvPicPr>
        <p:blipFill>
          <a:blip r:embed="rId2"/>
          <a:srcRect l="26313" r="26073"/>
          <a:stretch/>
        </p:blipFill>
        <p:spPr>
          <a:xfrm>
            <a:off x="20" y="10"/>
            <a:ext cx="4910308" cy="6857990"/>
          </a:xfrm>
          <a:prstGeom prst="rect">
            <a:avLst/>
          </a:prstGeom>
        </p:spPr>
      </p:pic>
      <p:sp>
        <p:nvSpPr>
          <p:cNvPr id="2" name="Title 1">
            <a:extLst>
              <a:ext uri="{FF2B5EF4-FFF2-40B4-BE49-F238E27FC236}">
                <a16:creationId xmlns:a16="http://schemas.microsoft.com/office/drawing/2014/main" id="{0C7AE236-2F68-AB9B-F1E9-1326F253F67B}"/>
              </a:ext>
            </a:extLst>
          </p:cNvPr>
          <p:cNvSpPr>
            <a:spLocks noGrp="1"/>
          </p:cNvSpPr>
          <p:nvPr>
            <p:ph type="title"/>
          </p:nvPr>
        </p:nvSpPr>
        <p:spPr>
          <a:xfrm>
            <a:off x="5568537" y="603504"/>
            <a:ext cx="5916168" cy="542908"/>
          </a:xfrm>
        </p:spPr>
        <p:txBody>
          <a:bodyPr anchor="b">
            <a:normAutofit fontScale="90000"/>
          </a:bodyPr>
          <a:lstStyle/>
          <a:p>
            <a:r>
              <a:rPr lang="en-GB" dirty="0"/>
              <a:t>Assessment</a:t>
            </a:r>
          </a:p>
        </p:txBody>
      </p:sp>
      <p:sp>
        <p:nvSpPr>
          <p:cNvPr id="3" name="Content Placeholder 2">
            <a:extLst>
              <a:ext uri="{FF2B5EF4-FFF2-40B4-BE49-F238E27FC236}">
                <a16:creationId xmlns:a16="http://schemas.microsoft.com/office/drawing/2014/main" id="{8B453F13-63E8-ED6D-E7F2-C5F42392B7F5}"/>
              </a:ext>
            </a:extLst>
          </p:cNvPr>
          <p:cNvSpPr>
            <a:spLocks noGrp="1"/>
          </p:cNvSpPr>
          <p:nvPr>
            <p:ph idx="1"/>
          </p:nvPr>
        </p:nvSpPr>
        <p:spPr>
          <a:xfrm>
            <a:off x="5254388" y="1351127"/>
            <a:ext cx="6605515" cy="5308979"/>
          </a:xfrm>
          <a:solidFill>
            <a:schemeClr val="bg2"/>
          </a:solidFill>
          <a:ln>
            <a:solidFill>
              <a:schemeClr val="accent1">
                <a:lumMod val="75000"/>
              </a:schemeClr>
            </a:solidFill>
          </a:ln>
        </p:spPr>
        <p:txBody>
          <a:bodyPr>
            <a:normAutofit/>
          </a:bodyPr>
          <a:lstStyle/>
          <a:p>
            <a:pPr marL="0" lvl="0" indent="0" rtl="0">
              <a:lnSpc>
                <a:spcPct val="110000"/>
              </a:lnSpc>
              <a:spcBef>
                <a:spcPts val="600"/>
              </a:spcBef>
              <a:buNone/>
            </a:pPr>
            <a:r>
              <a:rPr lang="en-GB" sz="1600" b="1" dirty="0">
                <a:effectLst/>
                <a:latin typeface="Calibri" panose="020F0502020204030204" pitchFamily="34" charset="0"/>
                <a:ea typeface="DengXian" panose="02010600030101010101" pitchFamily="2" charset="-122"/>
                <a:cs typeface="Arial" panose="020B0604020202020204" pitchFamily="34" charset="0"/>
              </a:rPr>
              <a:t>Behaviour Scales</a:t>
            </a:r>
          </a:p>
          <a:p>
            <a:pPr marL="342900" lvl="0" indent="-342900" rtl="0">
              <a:lnSpc>
                <a:spcPct val="110000"/>
              </a:lnSpc>
              <a:spcBef>
                <a:spcPts val="600"/>
              </a:spcBef>
              <a:buFont typeface="Symbol" panose="05050102010706020507" pitchFamily="18" charset="2"/>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Behaviour assessment system for children, second</a:t>
            </a:r>
          </a:p>
          <a:p>
            <a:pPr marL="0" lvl="0" indent="0" rtl="0">
              <a:lnSpc>
                <a:spcPct val="110000"/>
              </a:lnSpc>
              <a:spcBef>
                <a:spcPts val="600"/>
              </a:spcBef>
              <a:buNone/>
            </a:pPr>
            <a:r>
              <a:rPr lang="en-GB" sz="1600" dirty="0">
                <a:latin typeface="Calibri" panose="020F0502020204030204" pitchFamily="34" charset="0"/>
                <a:ea typeface="DengXian" panose="02010600030101010101" pitchFamily="2" charset="-122"/>
                <a:cs typeface="Arial" panose="020B0604020202020204" pitchFamily="34" charset="0"/>
              </a:rPr>
              <a:t>        </a:t>
            </a:r>
            <a:r>
              <a:rPr lang="en-GB" sz="1600" dirty="0">
                <a:effectLst/>
                <a:latin typeface="Calibri" panose="020F0502020204030204" pitchFamily="34" charset="0"/>
                <a:ea typeface="DengXian" panose="02010600030101010101" pitchFamily="2" charset="-122"/>
                <a:cs typeface="Arial" panose="020B0604020202020204" pitchFamily="34" charset="0"/>
              </a:rPr>
              <a:t>edition (BASC- 2; Reynolds and </a:t>
            </a:r>
            <a:r>
              <a:rPr lang="en-GB" sz="1600" dirty="0" err="1">
                <a:effectLst/>
                <a:latin typeface="Calibri" panose="020F0502020204030204" pitchFamily="34" charset="0"/>
                <a:ea typeface="DengXian" panose="02010600030101010101" pitchFamily="2" charset="-122"/>
                <a:cs typeface="Arial" panose="020B0604020202020204" pitchFamily="34" charset="0"/>
              </a:rPr>
              <a:t>Kamphaus</a:t>
            </a:r>
            <a:r>
              <a:rPr lang="en-GB" sz="1600" dirty="0">
                <a:effectLst/>
                <a:latin typeface="Calibri" panose="020F0502020204030204" pitchFamily="34" charset="0"/>
                <a:ea typeface="DengXian" panose="02010600030101010101" pitchFamily="2" charset="-122"/>
                <a:cs typeface="Arial" panose="020B0604020202020204" pitchFamily="34" charset="0"/>
              </a:rPr>
              <a:t>, 2004)</a:t>
            </a:r>
          </a:p>
          <a:p>
            <a:pPr marL="342900" lvl="0" indent="-342900">
              <a:lnSpc>
                <a:spcPct val="110000"/>
              </a:lnSpc>
              <a:spcBef>
                <a:spcPts val="600"/>
              </a:spcBef>
              <a:buFont typeface="Symbol" panose="05050102010706020507" pitchFamily="18" charset="2"/>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Child behaviour checklist (CBCL; Achenbach, 1991)</a:t>
            </a:r>
          </a:p>
          <a:p>
            <a:pPr marL="342900" lvl="0" indent="-342900">
              <a:lnSpc>
                <a:spcPct val="110000"/>
              </a:lnSpc>
              <a:spcBef>
                <a:spcPts val="600"/>
              </a:spcBef>
              <a:buFont typeface="Symbol" panose="05050102010706020507" pitchFamily="18" charset="2"/>
              <a:buChar char=""/>
            </a:pPr>
            <a:r>
              <a:rPr lang="fr-FR" sz="1600" dirty="0" err="1">
                <a:effectLst/>
                <a:latin typeface="Calibri" panose="020F0502020204030204" pitchFamily="34" charset="0"/>
                <a:ea typeface="DengXian" panose="02010600030101010101" pitchFamily="2" charset="-122"/>
                <a:cs typeface="Arial" panose="020B0604020202020204" pitchFamily="34" charset="0"/>
                <a:hlinkClick r:id="rId3"/>
              </a:rPr>
              <a:t>Strengths</a:t>
            </a:r>
            <a:r>
              <a:rPr lang="fr-FR" sz="1600" dirty="0">
                <a:effectLst/>
                <a:latin typeface="Calibri" panose="020F0502020204030204" pitchFamily="34" charset="0"/>
                <a:ea typeface="DengXian" panose="02010600030101010101" pitchFamily="2" charset="-122"/>
                <a:cs typeface="Arial" panose="020B0604020202020204" pitchFamily="34" charset="0"/>
                <a:hlinkClick r:id="rId3"/>
              </a:rPr>
              <a:t> and </a:t>
            </a:r>
            <a:r>
              <a:rPr lang="fr-FR" sz="1600" dirty="0" err="1">
                <a:effectLst/>
                <a:latin typeface="Calibri" panose="020F0502020204030204" pitchFamily="34" charset="0"/>
                <a:ea typeface="DengXian" panose="02010600030101010101" pitchFamily="2" charset="-122"/>
                <a:cs typeface="Arial" panose="020B0604020202020204" pitchFamily="34" charset="0"/>
                <a:hlinkClick r:id="rId3"/>
              </a:rPr>
              <a:t>difficulties</a:t>
            </a:r>
            <a:r>
              <a:rPr lang="fr-FR" sz="1600" dirty="0">
                <a:effectLst/>
                <a:latin typeface="Calibri" panose="020F0502020204030204" pitchFamily="34" charset="0"/>
                <a:ea typeface="DengXian" panose="02010600030101010101" pitchFamily="2" charset="-122"/>
                <a:cs typeface="Arial" panose="020B0604020202020204" pitchFamily="34" charset="0"/>
                <a:hlinkClick r:id="rId3"/>
              </a:rPr>
              <a:t> questionnaire (SDQ, Goodman, 1997)</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10000"/>
              </a:lnSpc>
              <a:spcBef>
                <a:spcPts val="600"/>
              </a:spcBef>
              <a:spcAft>
                <a:spcPts val="800"/>
              </a:spcAft>
              <a:buFont typeface="Symbol" panose="05050102010706020507" pitchFamily="18" charset="2"/>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Connors’ parent and teacher rating scales revised (CRS-R, Connors et al. 1998).</a:t>
            </a:r>
          </a:p>
          <a:p>
            <a:pPr marL="0" indent="0">
              <a:lnSpc>
                <a:spcPct val="110000"/>
              </a:lnSpc>
              <a:spcBef>
                <a:spcPts val="600"/>
              </a:spcBef>
              <a:spcAft>
                <a:spcPts val="800"/>
              </a:spcAft>
              <a:buNone/>
            </a:pPr>
            <a:r>
              <a:rPr lang="en-GB" sz="1600" b="1" dirty="0">
                <a:effectLst/>
                <a:latin typeface="Calibri" panose="020F0502020204030204" pitchFamily="34" charset="0"/>
                <a:ea typeface="DengXian" panose="02010600030101010101" pitchFamily="2" charset="-122"/>
                <a:cs typeface="Arial" panose="020B0604020202020204" pitchFamily="34" charset="0"/>
              </a:rPr>
              <a:t>Scales specific to ADHD</a:t>
            </a:r>
          </a:p>
          <a:p>
            <a:pPr marL="342900" lvl="0" indent="-342900">
              <a:lnSpc>
                <a:spcPct val="110000"/>
              </a:lnSpc>
              <a:spcBef>
                <a:spcPts val="600"/>
              </a:spcBef>
              <a:buFont typeface="Symbol" panose="05050102010706020507" pitchFamily="18" charset="2"/>
              <a:buChar char=""/>
            </a:pPr>
            <a:r>
              <a:rPr lang="fr-FR" sz="1600" dirty="0">
                <a:effectLst/>
                <a:latin typeface="Calibri" panose="020F0502020204030204" pitchFamily="34" charset="0"/>
                <a:ea typeface="DengXian" panose="02010600030101010101" pitchFamily="2" charset="-122"/>
                <a:cs typeface="Arial" panose="020B0604020202020204" pitchFamily="34" charset="0"/>
              </a:rPr>
              <a:t>ADHD </a:t>
            </a:r>
            <a:r>
              <a:rPr lang="fr-FR" sz="1600" dirty="0" err="1">
                <a:latin typeface="Calibri" panose="020F0502020204030204" pitchFamily="34" charset="0"/>
                <a:ea typeface="DengXian" panose="02010600030101010101" pitchFamily="2" charset="-122"/>
                <a:cs typeface="Arial" panose="020B0604020202020204" pitchFamily="34" charset="0"/>
              </a:rPr>
              <a:t>S</a:t>
            </a:r>
            <a:r>
              <a:rPr lang="fr-FR" sz="1600" dirty="0" err="1">
                <a:effectLst/>
                <a:latin typeface="Calibri" panose="020F0502020204030204" pitchFamily="34" charset="0"/>
                <a:ea typeface="DengXian" panose="02010600030101010101" pitchFamily="2" charset="-122"/>
                <a:cs typeface="Arial" panose="020B0604020202020204" pitchFamily="34" charset="0"/>
              </a:rPr>
              <a:t>ymptom</a:t>
            </a:r>
            <a:r>
              <a:rPr lang="fr-FR" sz="1600" dirty="0">
                <a:effectLst/>
                <a:latin typeface="Calibri" panose="020F0502020204030204" pitchFamily="34" charset="0"/>
                <a:ea typeface="DengXian" panose="02010600030101010101" pitchFamily="2" charset="-122"/>
                <a:cs typeface="Arial" panose="020B0604020202020204" pitchFamily="34" charset="0"/>
              </a:rPr>
              <a:t> checklist – 4 (ADHD SC4 ; </a:t>
            </a:r>
            <a:r>
              <a:rPr lang="fr-FR" sz="1600" dirty="0" err="1">
                <a:effectLst/>
                <a:latin typeface="Calibri" panose="020F0502020204030204" pitchFamily="34" charset="0"/>
                <a:ea typeface="DengXian" panose="02010600030101010101" pitchFamily="2" charset="-122"/>
                <a:cs typeface="Arial" panose="020B0604020202020204" pitchFamily="34" charset="0"/>
              </a:rPr>
              <a:t>Gadow</a:t>
            </a:r>
            <a:r>
              <a:rPr lang="fr-FR" sz="1600" dirty="0">
                <a:effectLst/>
                <a:latin typeface="Calibri" panose="020F0502020204030204" pitchFamily="34" charset="0"/>
                <a:ea typeface="DengXian" panose="02010600030101010101" pitchFamily="2" charset="-122"/>
                <a:cs typeface="Arial" panose="020B0604020202020204" pitchFamily="34" charset="0"/>
              </a:rPr>
              <a:t> &amp; </a:t>
            </a:r>
            <a:r>
              <a:rPr lang="fr-FR" sz="1600" dirty="0" err="1">
                <a:effectLst/>
                <a:latin typeface="Calibri" panose="020F0502020204030204" pitchFamily="34" charset="0"/>
                <a:ea typeface="DengXian" panose="02010600030101010101" pitchFamily="2" charset="-122"/>
                <a:cs typeface="Arial" panose="020B0604020202020204" pitchFamily="34" charset="0"/>
              </a:rPr>
              <a:t>Sprafkin</a:t>
            </a:r>
            <a:r>
              <a:rPr lang="fr-FR" sz="1600" dirty="0">
                <a:effectLst/>
                <a:latin typeface="Calibri" panose="020F0502020204030204" pitchFamily="34" charset="0"/>
                <a:ea typeface="DengXian" panose="02010600030101010101" pitchFamily="2" charset="-122"/>
                <a:cs typeface="Arial" panose="020B0604020202020204" pitchFamily="34" charset="0"/>
              </a:rPr>
              <a:t>, 1997) </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10000"/>
              </a:lnSpc>
              <a:spcBef>
                <a:spcPts val="600"/>
              </a:spcBef>
              <a:buFont typeface="Symbol" panose="05050102010706020507" pitchFamily="18" charset="2"/>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Attention deficit/hyperactivity disorder test (ADHDT; Gilliam, 1995)</a:t>
            </a:r>
          </a:p>
          <a:p>
            <a:pPr marL="342900" lvl="0" indent="-342900">
              <a:lnSpc>
                <a:spcPct val="110000"/>
              </a:lnSpc>
              <a:spcBef>
                <a:spcPts val="600"/>
              </a:spcBef>
              <a:buFont typeface="Symbol" panose="05050102010706020507" pitchFamily="18" charset="2"/>
              <a:buChar char=""/>
            </a:pPr>
            <a:r>
              <a:rPr lang="en-GB" sz="1600" dirty="0">
                <a:effectLst/>
                <a:latin typeface="Calibri" panose="020F0502020204030204" pitchFamily="34" charset="0"/>
                <a:ea typeface="DengXian" panose="02010600030101010101" pitchFamily="2" charset="-122"/>
                <a:cs typeface="Arial" panose="020B0604020202020204" pitchFamily="34" charset="0"/>
              </a:rPr>
              <a:t>Attention Deficit Disorders Evaluation Scale, third edition (ADDES-3; McCarney and Arthaud, 2004)</a:t>
            </a:r>
          </a:p>
          <a:p>
            <a:pPr marL="342900" lvl="0" indent="-342900">
              <a:lnSpc>
                <a:spcPct val="110000"/>
              </a:lnSpc>
              <a:spcBef>
                <a:spcPts val="600"/>
              </a:spcBef>
              <a:spcAft>
                <a:spcPts val="800"/>
              </a:spcAft>
              <a:buFont typeface="Symbol" panose="05050102010706020507" pitchFamily="18" charset="2"/>
              <a:buChar char=""/>
            </a:pPr>
            <a:r>
              <a:rPr lang="en-GB" sz="1600" dirty="0">
                <a:latin typeface="Calibri" panose="020F0502020204030204" pitchFamily="34" charset="0"/>
                <a:ea typeface="DengXian" panose="02010600030101010101" pitchFamily="2" charset="-122"/>
                <a:cs typeface="Arial" panose="020B0604020202020204" pitchFamily="34" charset="0"/>
              </a:rPr>
              <a:t>T</a:t>
            </a:r>
            <a:r>
              <a:rPr lang="en-GB" sz="1600" dirty="0">
                <a:effectLst/>
                <a:latin typeface="Calibri" panose="020F0502020204030204" pitchFamily="34" charset="0"/>
                <a:ea typeface="DengXian" panose="02010600030101010101" pitchFamily="2" charset="-122"/>
                <a:cs typeface="Arial" panose="020B0604020202020204" pitchFamily="34" charset="0"/>
              </a:rPr>
              <a:t>he ADHD rating scale -5 (ARS-5; </a:t>
            </a:r>
            <a:r>
              <a:rPr lang="en-GB" sz="1600" dirty="0" err="1">
                <a:effectLst/>
                <a:latin typeface="Calibri" panose="020F0502020204030204" pitchFamily="34" charset="0"/>
                <a:ea typeface="DengXian" panose="02010600030101010101" pitchFamily="2" charset="-122"/>
                <a:cs typeface="Arial" panose="020B0604020202020204" pitchFamily="34" charset="0"/>
              </a:rPr>
              <a:t>DuPaul</a:t>
            </a:r>
            <a:r>
              <a:rPr lang="en-GB" sz="1600" dirty="0">
                <a:effectLst/>
                <a:latin typeface="Calibri" panose="020F0502020204030204" pitchFamily="34" charset="0"/>
                <a:ea typeface="DengXian" panose="02010600030101010101" pitchFamily="2" charset="-122"/>
                <a:cs typeface="Arial" panose="020B0604020202020204" pitchFamily="34" charset="0"/>
              </a:rPr>
              <a:t> et al., 2015).</a:t>
            </a:r>
          </a:p>
          <a:p>
            <a:pPr>
              <a:lnSpc>
                <a:spcPct val="110000"/>
              </a:lnSpc>
              <a:spcBef>
                <a:spcPts val="600"/>
              </a:spcBef>
            </a:pPr>
            <a:r>
              <a:rPr lang="en-GB" sz="1600" b="0" i="0" u="none" strike="noStrike" baseline="0" dirty="0">
                <a:latin typeface="Whitney-Book"/>
              </a:rPr>
              <a:t> </a:t>
            </a:r>
            <a:r>
              <a:rPr lang="en-GB" sz="1600" b="0" i="0" u="none" strike="noStrike" baseline="0" dirty="0">
                <a:latin typeface="Whitney-Book"/>
                <a:hlinkClick r:id="rId4"/>
              </a:rPr>
              <a:t>Vanderbilt ADHD Rating Scale (Teacher, parent)</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a:lnSpc>
                <a:spcPct val="110000"/>
              </a:lnSpc>
            </a:pPr>
            <a:endParaRPr lang="en-GB" sz="1300" dirty="0"/>
          </a:p>
        </p:txBody>
      </p:sp>
    </p:spTree>
    <p:extLst>
      <p:ext uri="{BB962C8B-B14F-4D97-AF65-F5344CB8AC3E}">
        <p14:creationId xmlns:p14="http://schemas.microsoft.com/office/powerpoint/2010/main" val="3647330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rulers and protractors">
            <a:extLst>
              <a:ext uri="{FF2B5EF4-FFF2-40B4-BE49-F238E27FC236}">
                <a16:creationId xmlns:a16="http://schemas.microsoft.com/office/drawing/2014/main" id="{705C662C-4979-5BE9-B06E-DE6009D5FE7C}"/>
              </a:ext>
            </a:extLst>
          </p:cNvPr>
          <p:cNvPicPr>
            <a:picLocks noChangeAspect="1"/>
          </p:cNvPicPr>
          <p:nvPr/>
        </p:nvPicPr>
        <p:blipFill>
          <a:blip r:embed="rId2"/>
          <a:srcRect l="21401" r="30985"/>
          <a:stretch/>
        </p:blipFill>
        <p:spPr>
          <a:xfrm>
            <a:off x="20" y="10"/>
            <a:ext cx="4910308" cy="6857990"/>
          </a:xfrm>
          <a:prstGeom prst="rect">
            <a:avLst/>
          </a:prstGeom>
        </p:spPr>
      </p:pic>
      <p:sp>
        <p:nvSpPr>
          <p:cNvPr id="2" name="Title 1">
            <a:extLst>
              <a:ext uri="{FF2B5EF4-FFF2-40B4-BE49-F238E27FC236}">
                <a16:creationId xmlns:a16="http://schemas.microsoft.com/office/drawing/2014/main" id="{954910DB-982A-3339-CCC5-420AB32AC355}"/>
              </a:ext>
            </a:extLst>
          </p:cNvPr>
          <p:cNvSpPr>
            <a:spLocks noGrp="1"/>
          </p:cNvSpPr>
          <p:nvPr>
            <p:ph type="title"/>
          </p:nvPr>
        </p:nvSpPr>
        <p:spPr>
          <a:xfrm>
            <a:off x="5568537" y="603504"/>
            <a:ext cx="5916168" cy="229009"/>
          </a:xfrm>
        </p:spPr>
        <p:txBody>
          <a:bodyPr anchor="b">
            <a:normAutofit fontScale="90000"/>
          </a:bodyPr>
          <a:lstStyle/>
          <a:p>
            <a:r>
              <a:rPr lang="en-GB" dirty="0"/>
              <a:t>Assessment</a:t>
            </a:r>
          </a:p>
        </p:txBody>
      </p:sp>
      <p:sp>
        <p:nvSpPr>
          <p:cNvPr id="3" name="Content Placeholder 2">
            <a:extLst>
              <a:ext uri="{FF2B5EF4-FFF2-40B4-BE49-F238E27FC236}">
                <a16:creationId xmlns:a16="http://schemas.microsoft.com/office/drawing/2014/main" id="{6A827628-47EA-AEEE-A51F-BE0BE5476C05}"/>
              </a:ext>
            </a:extLst>
          </p:cNvPr>
          <p:cNvSpPr>
            <a:spLocks noGrp="1"/>
          </p:cNvSpPr>
          <p:nvPr>
            <p:ph idx="1"/>
          </p:nvPr>
        </p:nvSpPr>
        <p:spPr>
          <a:xfrm>
            <a:off x="5568537" y="955343"/>
            <a:ext cx="5916168" cy="5354017"/>
          </a:xfrm>
          <a:solidFill>
            <a:schemeClr val="bg2"/>
          </a:solidFill>
          <a:ln>
            <a:solidFill>
              <a:schemeClr val="accent1">
                <a:lumMod val="75000"/>
              </a:schemeClr>
            </a:solidFill>
          </a:ln>
        </p:spPr>
        <p:txBody>
          <a:bodyPr>
            <a:normAutofit/>
          </a:bodyPr>
          <a:lstStyle/>
          <a:p>
            <a:pPr>
              <a:lnSpc>
                <a:spcPct val="110000"/>
              </a:lnSpc>
              <a:spcBef>
                <a:spcPts val="600"/>
              </a:spcBef>
            </a:pPr>
            <a:r>
              <a:rPr lang="en-GB" sz="1800" b="1" dirty="0">
                <a:latin typeface="Calibri" panose="020F0502020204030204" pitchFamily="34" charset="0"/>
                <a:cs typeface="Calibri" panose="020F0502020204030204" pitchFamily="34" charset="0"/>
              </a:rPr>
              <a:t>Objective tests</a:t>
            </a:r>
          </a:p>
          <a:p>
            <a:pPr marL="285750" indent="-285750">
              <a:lnSpc>
                <a:spcPct val="110000"/>
              </a:lnSpc>
              <a:spcBef>
                <a:spcPts val="600"/>
              </a:spcBef>
              <a:buFont typeface="Arial" panose="020B0604020202020204" pitchFamily="34" charset="0"/>
              <a:buChar char="•"/>
            </a:pPr>
            <a:r>
              <a:rPr lang="en-GB" sz="1800" dirty="0">
                <a:latin typeface="Calibri" panose="020F0502020204030204" pitchFamily="34" charset="0"/>
                <a:cs typeface="Calibri" panose="020F0502020204030204" pitchFamily="34" charset="0"/>
                <a:hlinkClick r:id="rId3"/>
              </a:rPr>
              <a:t>Wisconsin Card Sorting Test</a:t>
            </a:r>
            <a:endParaRPr lang="en-GB" sz="1800" dirty="0">
              <a:latin typeface="Calibri" panose="020F0502020204030204" pitchFamily="34" charset="0"/>
              <a:cs typeface="Calibri" panose="020F0502020204030204" pitchFamily="34" charset="0"/>
            </a:endParaRPr>
          </a:p>
          <a:p>
            <a:pPr marL="285750" indent="-285750">
              <a:lnSpc>
                <a:spcPct val="110000"/>
              </a:lnSpc>
              <a:spcBef>
                <a:spcPts val="600"/>
              </a:spcBef>
              <a:buFont typeface="Arial" panose="020B0604020202020204" pitchFamily="34" charset="0"/>
              <a:buChar char="•"/>
            </a:pPr>
            <a:r>
              <a:rPr lang="en-GB" sz="1800" dirty="0">
                <a:latin typeface="Calibri" panose="020F0502020204030204" pitchFamily="34" charset="0"/>
                <a:cs typeface="Calibri" panose="020F0502020204030204" pitchFamily="34" charset="0"/>
              </a:rPr>
              <a:t>Stroop Word-</a:t>
            </a:r>
            <a:r>
              <a:rPr lang="en-GB" sz="1800" dirty="0" err="1">
                <a:latin typeface="Calibri" panose="020F0502020204030204" pitchFamily="34" charset="0"/>
                <a:cs typeface="Calibri" panose="020F0502020204030204" pitchFamily="34" charset="0"/>
              </a:rPr>
              <a:t>Color</a:t>
            </a:r>
            <a:r>
              <a:rPr lang="en-GB" sz="1800" dirty="0">
                <a:latin typeface="Calibri" panose="020F0502020204030204" pitchFamily="34" charset="0"/>
                <a:cs typeface="Calibri" panose="020F0502020204030204" pitchFamily="34" charset="0"/>
              </a:rPr>
              <a:t> Association Test</a:t>
            </a:r>
          </a:p>
          <a:p>
            <a:pPr marL="285750" indent="-285750">
              <a:lnSpc>
                <a:spcPct val="110000"/>
              </a:lnSpc>
              <a:spcBef>
                <a:spcPts val="600"/>
              </a:spcBef>
              <a:buFont typeface="Arial" panose="020B0604020202020204" pitchFamily="34" charset="0"/>
              <a:buChar char="•"/>
            </a:pPr>
            <a:r>
              <a:rPr lang="en-GB" sz="1800" dirty="0">
                <a:latin typeface="Calibri" panose="020F0502020204030204" pitchFamily="34" charset="0"/>
                <a:cs typeface="Calibri" panose="020F0502020204030204" pitchFamily="34" charset="0"/>
              </a:rPr>
              <a:t>Stop Signal Task</a:t>
            </a:r>
          </a:p>
          <a:p>
            <a:pPr marL="285750" indent="-285750">
              <a:lnSpc>
                <a:spcPct val="110000"/>
              </a:lnSpc>
              <a:spcBef>
                <a:spcPts val="600"/>
              </a:spcBef>
              <a:buFont typeface="Arial" panose="020B0604020202020204" pitchFamily="34" charset="0"/>
              <a:buChar char="•"/>
            </a:pPr>
            <a:r>
              <a:rPr lang="en-GB" sz="1800" dirty="0">
                <a:latin typeface="Calibri" panose="020F0502020204030204" pitchFamily="34" charset="0"/>
                <a:cs typeface="Calibri" panose="020F0502020204030204" pitchFamily="34" charset="0"/>
                <a:hlinkClick r:id="rId4"/>
              </a:rPr>
              <a:t>Trail Making Test</a:t>
            </a:r>
            <a:endParaRPr lang="en-GB" sz="1800" dirty="0">
              <a:latin typeface="Calibri" panose="020F0502020204030204" pitchFamily="34" charset="0"/>
              <a:cs typeface="Calibri" panose="020F0502020204030204" pitchFamily="34" charset="0"/>
            </a:endParaRPr>
          </a:p>
          <a:p>
            <a:pPr marL="285750" indent="-285750">
              <a:lnSpc>
                <a:spcPct val="110000"/>
              </a:lnSpc>
              <a:spcBef>
                <a:spcPts val="600"/>
              </a:spcBef>
            </a:pPr>
            <a:r>
              <a:rPr lang="en-GB" sz="1800" b="1" dirty="0">
                <a:latin typeface="Calibri" panose="020F0502020204030204" pitchFamily="34" charset="0"/>
                <a:cs typeface="Calibri" panose="020F0502020204030204" pitchFamily="34" charset="0"/>
              </a:rPr>
              <a:t>Continuous Performance Tests (CPT</a:t>
            </a:r>
            <a:r>
              <a:rPr lang="en-GB" sz="1800" dirty="0">
                <a:latin typeface="Calibri" panose="020F0502020204030204" pitchFamily="34" charset="0"/>
                <a:cs typeface="Calibri" panose="020F0502020204030204" pitchFamily="34" charset="0"/>
              </a:rPr>
              <a:t>)</a:t>
            </a:r>
          </a:p>
          <a:p>
            <a:pPr marL="285750" indent="-285750">
              <a:lnSpc>
                <a:spcPct val="110000"/>
              </a:lnSpc>
              <a:buFont typeface="Arial" panose="020B0604020202020204" pitchFamily="34" charset="0"/>
              <a:buChar char="•"/>
            </a:pPr>
            <a:r>
              <a:rPr lang="en-GB" sz="1800" dirty="0">
                <a:latin typeface="Calibri" panose="020F0502020204030204" pitchFamily="34" charset="0"/>
                <a:cs typeface="Calibri" panose="020F0502020204030204" pitchFamily="34" charset="0"/>
              </a:rPr>
              <a:t>Gordon Diagnostic System (GDS)</a:t>
            </a:r>
          </a:p>
          <a:p>
            <a:pPr marL="285750" indent="-285750">
              <a:lnSpc>
                <a:spcPct val="110000"/>
              </a:lnSpc>
              <a:buFont typeface="Arial" panose="020B0604020202020204" pitchFamily="34" charset="0"/>
              <a:buChar char="•"/>
            </a:pPr>
            <a:r>
              <a:rPr lang="en-GB" sz="1800" dirty="0">
                <a:latin typeface="Calibri" panose="020F0502020204030204" pitchFamily="34" charset="0"/>
                <a:cs typeface="Calibri" panose="020F0502020204030204" pitchFamily="34" charset="0"/>
                <a:hlinkClick r:id="rId5"/>
              </a:rPr>
              <a:t>Test of Variables of Attention (TOVA</a:t>
            </a:r>
            <a:r>
              <a:rPr lang="en-GB" sz="1800" dirty="0">
                <a:latin typeface="Calibri" panose="020F0502020204030204" pitchFamily="34" charset="0"/>
                <a:cs typeface="Calibri" panose="020F0502020204030204" pitchFamily="34" charset="0"/>
              </a:rPr>
              <a:t>)</a:t>
            </a:r>
          </a:p>
          <a:p>
            <a:pPr marL="285750" indent="-285750">
              <a:lnSpc>
                <a:spcPct val="110000"/>
              </a:lnSpc>
              <a:buFont typeface="Arial" panose="020B0604020202020204" pitchFamily="34" charset="0"/>
              <a:buChar char="•"/>
            </a:pPr>
            <a:r>
              <a:rPr lang="en-GB" sz="1800" dirty="0">
                <a:latin typeface="Calibri" panose="020F0502020204030204" pitchFamily="34" charset="0"/>
                <a:cs typeface="Calibri" panose="020F0502020204030204" pitchFamily="34" charset="0"/>
              </a:rPr>
              <a:t>Conners Continuous Performance Test (CCPT).15</a:t>
            </a:r>
          </a:p>
          <a:p>
            <a:pPr marL="285750" indent="-285750">
              <a:lnSpc>
                <a:spcPct val="110000"/>
              </a:lnSpc>
              <a:spcBef>
                <a:spcPts val="600"/>
              </a:spcBef>
            </a:pPr>
            <a:r>
              <a:rPr lang="en-GB" sz="1800" b="1" dirty="0">
                <a:latin typeface="Calibri" panose="020F0502020204030204" pitchFamily="34" charset="0"/>
                <a:cs typeface="Calibri" panose="020F0502020204030204" pitchFamily="34" charset="0"/>
                <a:hlinkClick r:id="rId6"/>
              </a:rPr>
              <a:t>The Quotient ADHD System</a:t>
            </a:r>
            <a:endParaRPr lang="en-GB" sz="1800" b="1" dirty="0">
              <a:latin typeface="Calibri" panose="020F0502020204030204" pitchFamily="34" charset="0"/>
              <a:cs typeface="Calibri" panose="020F0502020204030204" pitchFamily="34" charset="0"/>
            </a:endParaRPr>
          </a:p>
          <a:p>
            <a:pPr>
              <a:lnSpc>
                <a:spcPct val="110000"/>
              </a:lnSpc>
            </a:pPr>
            <a:r>
              <a:rPr lang="en-GB" sz="1800" dirty="0">
                <a:latin typeface="Calibri" panose="020F0502020204030204" pitchFamily="34" charset="0"/>
                <a:cs typeface="Calibri" panose="020F0502020204030204" pitchFamily="34" charset="0"/>
                <a:hlinkClick r:id="rId7"/>
              </a:rPr>
              <a:t>Brain wave patterns or Quantitative EEG  (QEEG)</a:t>
            </a:r>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22410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65688-C215-AEEF-57E9-85F76E944D97}"/>
              </a:ext>
            </a:extLst>
          </p:cNvPr>
          <p:cNvSpPr>
            <a:spLocks noGrp="1"/>
          </p:cNvSpPr>
          <p:nvPr>
            <p:ph type="title"/>
          </p:nvPr>
        </p:nvSpPr>
        <p:spPr>
          <a:xfrm>
            <a:off x="612649" y="548638"/>
            <a:ext cx="3493008" cy="5788152"/>
          </a:xfrm>
        </p:spPr>
        <p:txBody>
          <a:bodyPr anchor="ctr">
            <a:normAutofit/>
          </a:bodyPr>
          <a:lstStyle/>
          <a:p>
            <a:r>
              <a:rPr lang="en-GB" sz="4000"/>
              <a:t>Comorbidity (</a:t>
            </a:r>
            <a:r>
              <a:rPr lang="en-GB" sz="4000">
                <a:effectLst/>
                <a:latin typeface="Calibri" panose="020F0502020204030204" pitchFamily="34" charset="0"/>
                <a:ea typeface="DengXian" panose="02010600030101010101" pitchFamily="2" charset="-122"/>
                <a:cs typeface="Arial" panose="020B0604020202020204" pitchFamily="34" charset="0"/>
              </a:rPr>
              <a:t>Masi et al</a:t>
            </a:r>
            <a:r>
              <a:rPr lang="en-GB" sz="4000">
                <a:latin typeface="Calibri" panose="020F0502020204030204" pitchFamily="34" charset="0"/>
                <a:ea typeface="DengXian" panose="02010600030101010101" pitchFamily="2" charset="-122"/>
                <a:cs typeface="Arial" panose="020B0604020202020204" pitchFamily="34" charset="0"/>
              </a:rPr>
              <a:t>., 2015)</a:t>
            </a:r>
            <a:br>
              <a:rPr kumimoji="0" lang="en-GB" sz="4000" b="0" i="0" u="none" strike="noStrike" kern="1200" cap="none" spc="0" normalizeH="0" baseline="0" noProof="0">
                <a:ln>
                  <a:noFill/>
                </a:ln>
                <a:effectLst/>
                <a:uLnTx/>
                <a:uFillTx/>
                <a:latin typeface="Georgia"/>
                <a:ea typeface="+mn-ea"/>
                <a:cs typeface="+mn-cs"/>
              </a:rPr>
            </a:br>
            <a:endParaRPr lang="en-GB" sz="4000"/>
          </a:p>
        </p:txBody>
      </p:sp>
      <p:graphicFrame>
        <p:nvGraphicFramePr>
          <p:cNvPr id="5" name="Content Placeholder 2">
            <a:extLst>
              <a:ext uri="{FF2B5EF4-FFF2-40B4-BE49-F238E27FC236}">
                <a16:creationId xmlns:a16="http://schemas.microsoft.com/office/drawing/2014/main" id="{054A8716-F641-C8A5-CE96-5710F85B4A2D}"/>
              </a:ext>
            </a:extLst>
          </p:cNvPr>
          <p:cNvGraphicFramePr>
            <a:graphicFrameLocks noGrp="1"/>
          </p:cNvGraphicFramePr>
          <p:nvPr>
            <p:ph idx="1"/>
            <p:extLst>
              <p:ext uri="{D42A27DB-BD31-4B8C-83A1-F6EECF244321}">
                <p14:modId xmlns:p14="http://schemas.microsoft.com/office/powerpoint/2010/main" val="80264646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6569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EC345-5D1E-B31D-F9B2-3768F39D3586}"/>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dirty="0" err="1"/>
              <a:t>Aetiology</a:t>
            </a:r>
            <a:r>
              <a:rPr lang="en-US" dirty="0"/>
              <a:t> </a:t>
            </a:r>
          </a:p>
        </p:txBody>
      </p:sp>
      <p:pic>
        <p:nvPicPr>
          <p:cNvPr id="4" name="Content Placeholder 4">
            <a:extLst>
              <a:ext uri="{FF2B5EF4-FFF2-40B4-BE49-F238E27FC236}">
                <a16:creationId xmlns:a16="http://schemas.microsoft.com/office/drawing/2014/main" id="{5A64E6EE-AF8D-BD57-7C45-F4B006C4459A}"/>
              </a:ext>
            </a:extLst>
          </p:cNvPr>
          <p:cNvPicPr>
            <a:picLocks noGrp="1" noChangeAspect="1"/>
          </p:cNvPicPr>
          <p:nvPr>
            <p:ph idx="1"/>
          </p:nvPr>
        </p:nvPicPr>
        <p:blipFill>
          <a:blip r:embed="rId2"/>
          <a:stretch>
            <a:fillRect/>
          </a:stretch>
        </p:blipFill>
        <p:spPr>
          <a:xfrm>
            <a:off x="4067034" y="1190624"/>
            <a:ext cx="7989496" cy="5332989"/>
          </a:xfrm>
          <a:prstGeom prst="rect">
            <a:avLst/>
          </a:prstGeom>
        </p:spPr>
      </p:pic>
      <p:sp>
        <p:nvSpPr>
          <p:cNvPr id="5" name="TextBox 4">
            <a:extLst>
              <a:ext uri="{FF2B5EF4-FFF2-40B4-BE49-F238E27FC236}">
                <a16:creationId xmlns:a16="http://schemas.microsoft.com/office/drawing/2014/main" id="{D1CBA1EF-51C1-C91C-985B-9FE7157CDB47}"/>
              </a:ext>
            </a:extLst>
          </p:cNvPr>
          <p:cNvSpPr txBox="1"/>
          <p:nvPr/>
        </p:nvSpPr>
        <p:spPr>
          <a:xfrm>
            <a:off x="654908" y="1618734"/>
            <a:ext cx="2767914" cy="3970318"/>
          </a:xfrm>
          <a:prstGeom prst="rect">
            <a:avLst/>
          </a:prstGeom>
          <a:noFill/>
        </p:spPr>
        <p:txBody>
          <a:bodyPr wrap="square" rtlCol="0">
            <a:spAutoFit/>
          </a:bodyPr>
          <a:lstStyle/>
          <a:p>
            <a:r>
              <a:rPr lang="en-GB" dirty="0">
                <a:solidFill>
                  <a:schemeClr val="accent1">
                    <a:lumMod val="50000"/>
                  </a:schemeClr>
                </a:solidFill>
              </a:rPr>
              <a:t>Causes still largely unknown, </a:t>
            </a:r>
          </a:p>
          <a:p>
            <a:r>
              <a:rPr lang="en-GB" dirty="0">
                <a:solidFill>
                  <a:schemeClr val="accent1">
                    <a:lumMod val="50000"/>
                  </a:schemeClr>
                </a:solidFill>
              </a:rPr>
              <a:t>What we do know…</a:t>
            </a:r>
          </a:p>
          <a:p>
            <a:endParaRPr lang="en-GB" dirty="0">
              <a:solidFill>
                <a:schemeClr val="accent1">
                  <a:lumMod val="50000"/>
                </a:schemeClr>
              </a:solidFill>
            </a:endParaRPr>
          </a:p>
          <a:p>
            <a:r>
              <a:rPr lang="en-GB" dirty="0">
                <a:solidFill>
                  <a:schemeClr val="accent1">
                    <a:lumMod val="50000"/>
                  </a:schemeClr>
                </a:solidFill>
              </a:rPr>
              <a:t>the occurrence of ADHD is closely tied with biological factors.</a:t>
            </a:r>
          </a:p>
          <a:p>
            <a:endParaRPr lang="en-GB" dirty="0">
              <a:solidFill>
                <a:schemeClr val="accent1">
                  <a:lumMod val="50000"/>
                </a:schemeClr>
              </a:solidFill>
            </a:endParaRPr>
          </a:p>
          <a:p>
            <a:r>
              <a:rPr lang="en-GB" dirty="0">
                <a:solidFill>
                  <a:schemeClr val="accent1">
                    <a:lumMod val="50000"/>
                  </a:schemeClr>
                </a:solidFill>
              </a:rPr>
              <a:t>Size and density of various brain structures.</a:t>
            </a:r>
          </a:p>
          <a:p>
            <a:endParaRPr lang="en-GB" dirty="0">
              <a:solidFill>
                <a:schemeClr val="accent1">
                  <a:lumMod val="50000"/>
                </a:schemeClr>
              </a:solidFill>
            </a:endParaRPr>
          </a:p>
          <a:p>
            <a:r>
              <a:rPr lang="en-GB" dirty="0">
                <a:solidFill>
                  <a:schemeClr val="accent1">
                    <a:lumMod val="50000"/>
                  </a:schemeClr>
                </a:solidFill>
              </a:rPr>
              <a:t>The way chemical reactions take place within the brain.</a:t>
            </a:r>
          </a:p>
        </p:txBody>
      </p:sp>
    </p:spTree>
    <p:extLst>
      <p:ext uri="{BB962C8B-B14F-4D97-AF65-F5344CB8AC3E}">
        <p14:creationId xmlns:p14="http://schemas.microsoft.com/office/powerpoint/2010/main" val="1211651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2A128F-44BE-61C2-BEBA-99132C63277E}"/>
              </a:ext>
            </a:extLst>
          </p:cNvPr>
          <p:cNvSpPr>
            <a:spLocks noGrp="1"/>
          </p:cNvSpPr>
          <p:nvPr>
            <p:ph type="title"/>
          </p:nvPr>
        </p:nvSpPr>
        <p:spPr>
          <a:xfrm>
            <a:off x="609600" y="547396"/>
            <a:ext cx="10745788" cy="559834"/>
          </a:xfrm>
        </p:spPr>
        <p:txBody>
          <a:bodyPr>
            <a:normAutofit fontScale="90000"/>
          </a:bodyPr>
          <a:lstStyle/>
          <a:p>
            <a:r>
              <a:rPr lang="en-GB" dirty="0"/>
              <a:t>What we do know:</a:t>
            </a:r>
          </a:p>
        </p:txBody>
      </p:sp>
      <p:sp>
        <p:nvSpPr>
          <p:cNvPr id="5" name="Text Placeholder 4">
            <a:extLst>
              <a:ext uri="{FF2B5EF4-FFF2-40B4-BE49-F238E27FC236}">
                <a16:creationId xmlns:a16="http://schemas.microsoft.com/office/drawing/2014/main" id="{7481F4C0-7BD9-875E-8FD8-5F8A9E2D67A8}"/>
              </a:ext>
            </a:extLst>
          </p:cNvPr>
          <p:cNvSpPr>
            <a:spLocks noGrp="1"/>
          </p:cNvSpPr>
          <p:nvPr>
            <p:ph type="body" idx="1"/>
          </p:nvPr>
        </p:nvSpPr>
        <p:spPr>
          <a:xfrm>
            <a:off x="609599" y="1315032"/>
            <a:ext cx="5157787" cy="559834"/>
          </a:xfrm>
        </p:spPr>
        <p:txBody>
          <a:bodyPr/>
          <a:lstStyle/>
          <a:p>
            <a:r>
              <a:rPr lang="en-GB" dirty="0"/>
              <a:t>Brain structure</a:t>
            </a:r>
          </a:p>
        </p:txBody>
      </p:sp>
      <p:sp>
        <p:nvSpPr>
          <p:cNvPr id="6" name="Content Placeholder 5">
            <a:extLst>
              <a:ext uri="{FF2B5EF4-FFF2-40B4-BE49-F238E27FC236}">
                <a16:creationId xmlns:a16="http://schemas.microsoft.com/office/drawing/2014/main" id="{DD81224C-71FF-291E-1F95-4625E2D77F86}"/>
              </a:ext>
            </a:extLst>
          </p:cNvPr>
          <p:cNvSpPr>
            <a:spLocks noGrp="1"/>
          </p:cNvSpPr>
          <p:nvPr>
            <p:ph sz="half" idx="2"/>
          </p:nvPr>
        </p:nvSpPr>
        <p:spPr>
          <a:xfrm>
            <a:off x="609600" y="1874866"/>
            <a:ext cx="5157787" cy="4277117"/>
          </a:xfrm>
          <a:solidFill>
            <a:schemeClr val="bg2"/>
          </a:solidFill>
          <a:ln>
            <a:solidFill>
              <a:schemeClr val="accent1">
                <a:lumMod val="75000"/>
              </a:schemeClr>
            </a:solidFill>
          </a:ln>
        </p:spPr>
        <p:txBody>
          <a:bodyPr>
            <a:normAutofit/>
          </a:bodyPr>
          <a:lstStyle/>
          <a:p>
            <a:pPr marL="0" marR="0" lvl="0" indent="0" algn="l" defTabSz="914400" rtl="0" eaLnBrk="1" fontAlgn="auto" latinLnBrk="0" hangingPunct="1">
              <a:lnSpc>
                <a:spcPct val="100000"/>
              </a:lnSpc>
              <a:spcBef>
                <a:spcPct val="20000"/>
              </a:spcBef>
              <a:spcAft>
                <a:spcPts val="0"/>
              </a:spcAft>
              <a:buClr>
                <a:srgbClr val="D16349"/>
              </a:buClr>
              <a:buSzPct val="85000"/>
              <a:buNone/>
              <a:tabLst/>
              <a:defRPr/>
            </a:pPr>
            <a:r>
              <a:rPr kumimoji="0" lang="en-GB" sz="2800" b="0" i="0" u="none" strike="noStrike" kern="1200" cap="none" spc="0" normalizeH="0" baseline="0" noProof="0" dirty="0">
                <a:ln>
                  <a:noFill/>
                </a:ln>
                <a:solidFill>
                  <a:prstClr val="white"/>
                </a:solidFill>
                <a:effectLst/>
                <a:uLnTx/>
                <a:uFillTx/>
                <a:latin typeface="Georgia"/>
                <a:ea typeface="+mn-ea"/>
                <a:cs typeface="+mn-cs"/>
              </a:rPr>
              <a:t>Smaller cortex in ADHD </a:t>
            </a:r>
            <a:r>
              <a:rPr kumimoji="0" lang="en-GB" sz="2300" b="0" i="0" u="none" strike="noStrike" kern="1200" cap="none" spc="0" normalizeH="0" baseline="0" noProof="0" dirty="0">
                <a:ln>
                  <a:noFill/>
                </a:ln>
                <a:solidFill>
                  <a:schemeClr val="accent1">
                    <a:lumMod val="50000"/>
                  </a:schemeClr>
                </a:solidFill>
                <a:effectLst/>
                <a:uLnTx/>
                <a:uFillTx/>
                <a:latin typeface="Georgia"/>
                <a:ea typeface="+mn-ea"/>
                <a:cs typeface="+mn-cs"/>
              </a:rPr>
              <a:t>Diminished size usually occurs in the Frontal lobe </a:t>
            </a:r>
          </a:p>
          <a:p>
            <a:pPr marL="274320" marR="0" lvl="1" indent="0" algn="l" defTabSz="914400" rtl="0" eaLnBrk="1" fontAlgn="auto" latinLnBrk="0" hangingPunct="1">
              <a:lnSpc>
                <a:spcPct val="100000"/>
              </a:lnSpc>
              <a:spcBef>
                <a:spcPct val="20000"/>
              </a:spcBef>
              <a:spcAft>
                <a:spcPts val="0"/>
              </a:spcAft>
              <a:buClr>
                <a:srgbClr val="CCB400"/>
              </a:buClr>
              <a:buSzPct val="70000"/>
              <a:buFont typeface="Wingdings"/>
              <a:buNone/>
              <a:tabLst/>
              <a:defRPr/>
            </a:pPr>
            <a:r>
              <a:rPr kumimoji="0" lang="en-GB" sz="2300" b="0" i="0" u="none" strike="noStrike" kern="1200" cap="none" spc="0" normalizeH="0" baseline="0" noProof="0" dirty="0">
                <a:ln>
                  <a:noFill/>
                </a:ln>
                <a:solidFill>
                  <a:schemeClr val="accent1">
                    <a:lumMod val="50000"/>
                  </a:schemeClr>
                </a:solidFill>
                <a:effectLst/>
                <a:uLnTx/>
                <a:uFillTx/>
                <a:latin typeface="Georgia"/>
                <a:ea typeface="+mn-ea"/>
                <a:cs typeface="+mn-cs"/>
              </a:rPr>
              <a:t>    – impulse control</a:t>
            </a:r>
          </a:p>
          <a:p>
            <a:pPr marL="274320" marR="0" lvl="1" indent="0" algn="l" defTabSz="914400" rtl="0" eaLnBrk="1" fontAlgn="auto" latinLnBrk="0" hangingPunct="1">
              <a:lnSpc>
                <a:spcPct val="100000"/>
              </a:lnSpc>
              <a:spcBef>
                <a:spcPct val="20000"/>
              </a:spcBef>
              <a:spcAft>
                <a:spcPts val="0"/>
              </a:spcAft>
              <a:buClr>
                <a:srgbClr val="CCB400"/>
              </a:buClr>
              <a:buSzPct val="70000"/>
              <a:buFont typeface="Wingdings"/>
              <a:buNone/>
              <a:tabLst/>
              <a:defRPr/>
            </a:pPr>
            <a:r>
              <a:rPr kumimoji="0" lang="en-GB" sz="2300" b="0" i="0" u="none" strike="noStrike" kern="1200" cap="none" spc="0" normalizeH="0" baseline="0" noProof="0" dirty="0">
                <a:ln>
                  <a:noFill/>
                </a:ln>
                <a:solidFill>
                  <a:schemeClr val="accent1">
                    <a:lumMod val="50000"/>
                  </a:schemeClr>
                </a:solidFill>
                <a:effectLst/>
                <a:uLnTx/>
                <a:uFillTx/>
                <a:latin typeface="Georgia"/>
                <a:ea typeface="+mn-ea"/>
                <a:cs typeface="+mn-cs"/>
              </a:rPr>
              <a:t>    – socialisation</a:t>
            </a:r>
          </a:p>
          <a:p>
            <a:pPr marL="274320" marR="0" lvl="1" indent="0" algn="l" defTabSz="914400" rtl="0" eaLnBrk="1" fontAlgn="auto" latinLnBrk="0" hangingPunct="1">
              <a:lnSpc>
                <a:spcPct val="100000"/>
              </a:lnSpc>
              <a:spcBef>
                <a:spcPct val="20000"/>
              </a:spcBef>
              <a:spcAft>
                <a:spcPts val="0"/>
              </a:spcAft>
              <a:buClr>
                <a:srgbClr val="CCB400"/>
              </a:buClr>
              <a:buSzPct val="70000"/>
              <a:buFont typeface="Wingdings"/>
              <a:buNone/>
              <a:tabLst/>
              <a:defRPr/>
            </a:pPr>
            <a:r>
              <a:rPr kumimoji="0" lang="en-GB" sz="2300" b="0" i="0" u="none" strike="noStrike" kern="1200" cap="none" spc="0" normalizeH="0" baseline="0" noProof="0" dirty="0">
                <a:ln>
                  <a:noFill/>
                </a:ln>
                <a:solidFill>
                  <a:schemeClr val="accent1">
                    <a:lumMod val="50000"/>
                  </a:schemeClr>
                </a:solidFill>
                <a:effectLst/>
                <a:uLnTx/>
                <a:uFillTx/>
                <a:latin typeface="Georgia"/>
                <a:ea typeface="+mn-ea"/>
                <a:cs typeface="+mn-cs"/>
              </a:rPr>
              <a:t>    – reason</a:t>
            </a:r>
          </a:p>
          <a:p>
            <a:pPr marL="274320" marR="0" lvl="1" indent="0" algn="l" defTabSz="914400" rtl="0" eaLnBrk="1" fontAlgn="auto" latinLnBrk="0" hangingPunct="1">
              <a:lnSpc>
                <a:spcPct val="100000"/>
              </a:lnSpc>
              <a:spcBef>
                <a:spcPct val="20000"/>
              </a:spcBef>
              <a:spcAft>
                <a:spcPts val="0"/>
              </a:spcAft>
              <a:buClr>
                <a:srgbClr val="CCB400"/>
              </a:buClr>
              <a:buSzPct val="70000"/>
              <a:buFont typeface="Wingdings"/>
              <a:buNone/>
              <a:tabLst/>
              <a:defRPr/>
            </a:pPr>
            <a:r>
              <a:rPr kumimoji="0" lang="en-GB" sz="2300" b="0" i="0" u="none" strike="noStrike" kern="1200" cap="none" spc="0" normalizeH="0" baseline="0" noProof="0" dirty="0">
                <a:ln>
                  <a:noFill/>
                </a:ln>
                <a:solidFill>
                  <a:schemeClr val="accent1">
                    <a:lumMod val="50000"/>
                  </a:schemeClr>
                </a:solidFill>
                <a:effectLst/>
                <a:uLnTx/>
                <a:uFillTx/>
                <a:latin typeface="Georgia"/>
                <a:ea typeface="+mn-ea"/>
                <a:cs typeface="+mn-cs"/>
              </a:rPr>
              <a:t>    – judgement</a:t>
            </a:r>
          </a:p>
          <a:p>
            <a:pPr marL="274320" lvl="1" indent="0">
              <a:lnSpc>
                <a:spcPct val="100000"/>
              </a:lnSpc>
              <a:spcBef>
                <a:spcPct val="20000"/>
              </a:spcBef>
              <a:buClr>
                <a:srgbClr val="CCB400"/>
              </a:buClr>
              <a:buSzPct val="70000"/>
              <a:buNone/>
              <a:defRPr/>
            </a:pPr>
            <a:r>
              <a:rPr kumimoji="0" lang="en-GB" sz="1800" b="0" i="0" u="none" strike="noStrike" kern="1200" cap="none" spc="0" normalizeH="0" baseline="0" noProof="0" dirty="0">
                <a:ln>
                  <a:noFill/>
                </a:ln>
                <a:solidFill>
                  <a:schemeClr val="accent1">
                    <a:lumMod val="50000"/>
                  </a:schemeClr>
                </a:solidFill>
                <a:effectLst/>
                <a:uLnTx/>
                <a:uFillTx/>
                <a:latin typeface="Georgia"/>
                <a:ea typeface="+mn-ea"/>
                <a:cs typeface="+mn-cs"/>
              </a:rPr>
              <a:t>Not fully developed – neurons in this part of the brain are needed for focussing, paying attention. </a:t>
            </a:r>
          </a:p>
          <a:p>
            <a:pPr marL="274320" marR="0" lvl="1" indent="0" algn="l" defTabSz="914400" rtl="0" eaLnBrk="1" fontAlgn="auto" latinLnBrk="0" hangingPunct="1">
              <a:lnSpc>
                <a:spcPct val="100000"/>
              </a:lnSpc>
              <a:spcBef>
                <a:spcPct val="20000"/>
              </a:spcBef>
              <a:spcAft>
                <a:spcPts val="0"/>
              </a:spcAft>
              <a:buClr>
                <a:srgbClr val="CCB400"/>
              </a:buClr>
              <a:buSzPct val="70000"/>
              <a:buFont typeface="Wingdings"/>
              <a:buNone/>
              <a:tabLst/>
              <a:defRPr/>
            </a:pPr>
            <a:endParaRPr lang="en-GB" dirty="0"/>
          </a:p>
        </p:txBody>
      </p:sp>
      <p:sp>
        <p:nvSpPr>
          <p:cNvPr id="7" name="Text Placeholder 6">
            <a:extLst>
              <a:ext uri="{FF2B5EF4-FFF2-40B4-BE49-F238E27FC236}">
                <a16:creationId xmlns:a16="http://schemas.microsoft.com/office/drawing/2014/main" id="{5E3B85F7-1A96-7875-516E-46F2F9EAD6A5}"/>
              </a:ext>
            </a:extLst>
          </p:cNvPr>
          <p:cNvSpPr>
            <a:spLocks noGrp="1"/>
          </p:cNvSpPr>
          <p:nvPr>
            <p:ph type="body" sz="quarter" idx="3"/>
          </p:nvPr>
        </p:nvSpPr>
        <p:spPr>
          <a:xfrm>
            <a:off x="6178377" y="1315032"/>
            <a:ext cx="5183188" cy="559834"/>
          </a:xfrm>
        </p:spPr>
        <p:txBody>
          <a:bodyPr/>
          <a:lstStyle/>
          <a:p>
            <a:r>
              <a:rPr lang="en-GB" dirty="0"/>
              <a:t>Chemical differences</a:t>
            </a:r>
          </a:p>
        </p:txBody>
      </p:sp>
      <p:sp>
        <p:nvSpPr>
          <p:cNvPr id="8" name="Content Placeholder 7">
            <a:extLst>
              <a:ext uri="{FF2B5EF4-FFF2-40B4-BE49-F238E27FC236}">
                <a16:creationId xmlns:a16="http://schemas.microsoft.com/office/drawing/2014/main" id="{03D37C53-2CCE-F604-1574-5AC16DB19699}"/>
              </a:ext>
            </a:extLst>
          </p:cNvPr>
          <p:cNvSpPr>
            <a:spLocks noGrp="1"/>
          </p:cNvSpPr>
          <p:nvPr>
            <p:ph sz="quarter" idx="4"/>
          </p:nvPr>
        </p:nvSpPr>
        <p:spPr>
          <a:xfrm>
            <a:off x="6172199" y="1874866"/>
            <a:ext cx="5183189" cy="4277117"/>
          </a:xfrm>
          <a:solidFill>
            <a:schemeClr val="bg2"/>
          </a:solidFill>
          <a:ln>
            <a:solidFill>
              <a:schemeClr val="accent1">
                <a:lumMod val="75000"/>
              </a:schemeClr>
            </a:solidFill>
          </a:ln>
        </p:spPr>
        <p:txBody>
          <a:bodyPr>
            <a:normAutofit/>
          </a:bodyPr>
          <a:lstStyle/>
          <a:p>
            <a:r>
              <a:rPr lang="en-GB" dirty="0">
                <a:solidFill>
                  <a:schemeClr val="accent1">
                    <a:lumMod val="50000"/>
                  </a:schemeClr>
                </a:solidFill>
                <a:latin typeface="Georgia" panose="02040502050405020303" pitchFamily="18" charset="0"/>
              </a:rPr>
              <a:t>ADHD - Dopamine and Serotonin deficiency – Why? </a:t>
            </a:r>
          </a:p>
          <a:p>
            <a:r>
              <a:rPr lang="en-GB" dirty="0">
                <a:solidFill>
                  <a:schemeClr val="accent1">
                    <a:lumMod val="50000"/>
                  </a:schemeClr>
                </a:solidFill>
                <a:latin typeface="Georgia" panose="02040502050405020303" pitchFamily="18" charset="0"/>
              </a:rPr>
              <a:t>B6 and B9 vitamins are essential for brain growth and development, however when we eat them, they are inactive, they require activation. They are required to produce D and S. </a:t>
            </a:r>
          </a:p>
          <a:p>
            <a:r>
              <a:rPr lang="en-GB" dirty="0">
                <a:solidFill>
                  <a:schemeClr val="accent1">
                    <a:lumMod val="50000"/>
                  </a:schemeClr>
                </a:solidFill>
                <a:latin typeface="Georgia" panose="02040502050405020303" pitchFamily="18" charset="0"/>
              </a:rPr>
              <a:t>However, a GENETIC DEFECT</a:t>
            </a:r>
            <a:r>
              <a:rPr lang="en-GB" sz="2000" dirty="0">
                <a:solidFill>
                  <a:schemeClr val="accent1">
                    <a:lumMod val="50000"/>
                  </a:schemeClr>
                </a:solidFill>
                <a:latin typeface="Georgia" panose="02040502050405020303" pitchFamily="18" charset="0"/>
              </a:rPr>
              <a:t>(</a:t>
            </a:r>
            <a:r>
              <a:rPr lang="en-GB" sz="2000" b="1" dirty="0">
                <a:solidFill>
                  <a:schemeClr val="accent1">
                    <a:lumMod val="50000"/>
                  </a:schemeClr>
                </a:solidFill>
                <a:latin typeface="Georgia" panose="02040502050405020303" pitchFamily="18" charset="0"/>
              </a:rPr>
              <a:t>Methylenetetrahydrofolate </a:t>
            </a:r>
            <a:r>
              <a:rPr lang="en-GB" dirty="0">
                <a:solidFill>
                  <a:schemeClr val="accent1">
                    <a:lumMod val="50000"/>
                  </a:schemeClr>
                </a:solidFill>
                <a:latin typeface="Georgia" panose="02040502050405020303" pitchFamily="18" charset="0"/>
              </a:rPr>
              <a:t>MTHFR interferes with this process.</a:t>
            </a:r>
            <a:endParaRPr lang="en-GB" sz="2000" b="1" dirty="0">
              <a:solidFill>
                <a:schemeClr val="accent1">
                  <a:lumMod val="50000"/>
                </a:schemeClr>
              </a:solidFill>
              <a:latin typeface="Georgia" panose="02040502050405020303" pitchFamily="18" charset="0"/>
            </a:endParaRPr>
          </a:p>
          <a:p>
            <a:endParaRPr lang="en-GB" dirty="0">
              <a:solidFill>
                <a:schemeClr val="accent1">
                  <a:lumMod val="50000"/>
                </a:schemeClr>
              </a:solidFill>
              <a:latin typeface="Georgia" panose="02040502050405020303" pitchFamily="18" charset="0"/>
            </a:endParaRPr>
          </a:p>
          <a:p>
            <a:endParaRPr lang="en-GB" dirty="0"/>
          </a:p>
        </p:txBody>
      </p:sp>
    </p:spTree>
    <p:extLst>
      <p:ext uri="{BB962C8B-B14F-4D97-AF65-F5344CB8AC3E}">
        <p14:creationId xmlns:p14="http://schemas.microsoft.com/office/powerpoint/2010/main" val="1684105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598BDC-932D-A733-12A4-FA3B11A31201}"/>
              </a:ext>
            </a:extLst>
          </p:cNvPr>
          <p:cNvSpPr>
            <a:spLocks noGrp="1"/>
          </p:cNvSpPr>
          <p:nvPr>
            <p:ph type="title"/>
          </p:nvPr>
        </p:nvSpPr>
        <p:spPr>
          <a:xfrm>
            <a:off x="612648" y="548640"/>
            <a:ext cx="10653578" cy="662322"/>
          </a:xfrm>
        </p:spPr>
        <p:txBody>
          <a:bodyPr/>
          <a:lstStyle/>
          <a:p>
            <a:r>
              <a:rPr lang="en-GB" dirty="0"/>
              <a:t>Genetics </a:t>
            </a:r>
          </a:p>
        </p:txBody>
      </p:sp>
      <p:sp>
        <p:nvSpPr>
          <p:cNvPr id="8" name="Content Placeholder 7">
            <a:extLst>
              <a:ext uri="{FF2B5EF4-FFF2-40B4-BE49-F238E27FC236}">
                <a16:creationId xmlns:a16="http://schemas.microsoft.com/office/drawing/2014/main" id="{1BC15703-31F5-4C55-83DA-053FABB4D5D7}"/>
              </a:ext>
            </a:extLst>
          </p:cNvPr>
          <p:cNvSpPr>
            <a:spLocks noGrp="1"/>
          </p:cNvSpPr>
          <p:nvPr>
            <p:ph idx="1"/>
          </p:nvPr>
        </p:nvSpPr>
        <p:spPr>
          <a:solidFill>
            <a:schemeClr val="bg2"/>
          </a:solidFill>
          <a:ln>
            <a:solidFill>
              <a:schemeClr val="accent1">
                <a:lumMod val="75000"/>
              </a:schemeClr>
            </a:solidFill>
          </a:ln>
        </p:spPr>
        <p:txBody>
          <a:bodyPr>
            <a:normAutofit/>
          </a:bodyPr>
          <a:lstStyle/>
          <a:p>
            <a:pPr lvl="0" rtl="0"/>
            <a:r>
              <a:rPr lang="en-GB" sz="1800" dirty="0">
                <a:solidFill>
                  <a:schemeClr val="accent1">
                    <a:lumMod val="50000"/>
                  </a:schemeClr>
                </a:solidFill>
              </a:rPr>
              <a:t>Twin studies - heritability estimated to be 76% in the population (</a:t>
            </a:r>
            <a:r>
              <a:rPr lang="en-GB" sz="1800" dirty="0" err="1">
                <a:solidFill>
                  <a:schemeClr val="accent1">
                    <a:lumMod val="50000"/>
                  </a:schemeClr>
                </a:solidFill>
              </a:rPr>
              <a:t>Farone</a:t>
            </a:r>
            <a:r>
              <a:rPr lang="en-GB" sz="1800" dirty="0">
                <a:solidFill>
                  <a:schemeClr val="accent1">
                    <a:lumMod val="50000"/>
                  </a:schemeClr>
                </a:solidFill>
              </a:rPr>
              <a:t> , Perlis, Doyle, et al. 2005).</a:t>
            </a:r>
          </a:p>
          <a:p>
            <a:r>
              <a:rPr lang="en-GB" sz="1800" dirty="0">
                <a:solidFill>
                  <a:schemeClr val="accent1">
                    <a:lumMod val="50000"/>
                  </a:schemeClr>
                </a:solidFill>
              </a:rPr>
              <a:t>Swedish twin registry (n=21,000 children twin pairs, and n=37,714 adult twin pairs) - the genetic contribution to ADHD was 88% across child/adolescent twins; and 72% in adult twins (Larsson H, Chang Z, D’Onofrio BM, et al. 2013).</a:t>
            </a:r>
          </a:p>
          <a:p>
            <a:r>
              <a:rPr lang="en-GB" sz="1800" dirty="0">
                <a:solidFill>
                  <a:schemeClr val="accent1">
                    <a:lumMod val="50000"/>
                  </a:schemeClr>
                </a:solidFill>
              </a:rPr>
              <a:t>Adoption studies in children and adolescents have also indicated that </a:t>
            </a:r>
            <a:r>
              <a:rPr lang="en-GB" sz="1800" b="1" dirty="0">
                <a:solidFill>
                  <a:schemeClr val="accent1">
                    <a:lumMod val="50000"/>
                  </a:schemeClr>
                </a:solidFill>
              </a:rPr>
              <a:t>rates of ADHD are significantly higher between biological relatives </a:t>
            </a:r>
            <a:r>
              <a:rPr lang="en-GB" sz="1800" dirty="0">
                <a:solidFill>
                  <a:schemeClr val="accent1">
                    <a:lumMod val="50000"/>
                  </a:schemeClr>
                </a:solidFill>
              </a:rPr>
              <a:t>(parent-child or sibling) </a:t>
            </a:r>
            <a:r>
              <a:rPr lang="en-GB" sz="1800" b="1" dirty="0">
                <a:solidFill>
                  <a:schemeClr val="accent1">
                    <a:lumMod val="50000"/>
                  </a:schemeClr>
                </a:solidFill>
              </a:rPr>
              <a:t>compared with adoptive relatives </a:t>
            </a:r>
            <a:r>
              <a:rPr lang="en-GB" sz="1800" dirty="0">
                <a:solidFill>
                  <a:schemeClr val="accent1">
                    <a:lumMod val="50000"/>
                  </a:schemeClr>
                </a:solidFill>
              </a:rPr>
              <a:t>(</a:t>
            </a:r>
            <a:r>
              <a:rPr lang="nl-NL" sz="1800" dirty="0" err="1">
                <a:solidFill>
                  <a:schemeClr val="accent1">
                    <a:lumMod val="50000"/>
                  </a:schemeClr>
                </a:solidFill>
              </a:rPr>
              <a:t>Sprich</a:t>
            </a:r>
            <a:r>
              <a:rPr lang="nl-NL" sz="1800" dirty="0">
                <a:solidFill>
                  <a:schemeClr val="accent1">
                    <a:lumMod val="50000"/>
                  </a:schemeClr>
                </a:solidFill>
              </a:rPr>
              <a:t>, Biederman, Crawford, et al. 2000).</a:t>
            </a:r>
            <a:endParaRPr lang="en-GB" sz="1800" dirty="0">
              <a:solidFill>
                <a:schemeClr val="accent1">
                  <a:lumMod val="50000"/>
                </a:schemeClr>
              </a:solidFill>
            </a:endParaRPr>
          </a:p>
          <a:p>
            <a:r>
              <a:rPr lang="en-GB" sz="1800" dirty="0">
                <a:solidFill>
                  <a:schemeClr val="accent1">
                    <a:lumMod val="50000"/>
                  </a:schemeClr>
                </a:solidFill>
              </a:rPr>
              <a:t>In addition, results from a genome-wide association study of pooled DNA from adults with ADHD suggested that a </a:t>
            </a:r>
            <a:r>
              <a:rPr lang="en-GB" sz="1800" b="1" dirty="0">
                <a:solidFill>
                  <a:schemeClr val="accent1">
                    <a:lumMod val="50000"/>
                  </a:schemeClr>
                </a:solidFill>
              </a:rPr>
              <a:t>genetic component was likely to contribute </a:t>
            </a:r>
            <a:r>
              <a:rPr lang="en-GB" sz="1800" dirty="0">
                <a:solidFill>
                  <a:schemeClr val="accent1">
                    <a:lumMod val="50000"/>
                  </a:schemeClr>
                </a:solidFill>
              </a:rPr>
              <a:t>to the persistence of ADHD from childhood into adulthood (</a:t>
            </a:r>
            <a:r>
              <a:rPr lang="nb-NO" sz="1800" dirty="0" err="1">
                <a:solidFill>
                  <a:schemeClr val="accent1">
                    <a:lumMod val="50000"/>
                  </a:schemeClr>
                </a:solidFill>
              </a:rPr>
              <a:t>Lesch</a:t>
            </a:r>
            <a:r>
              <a:rPr lang="nb-NO" sz="1800" dirty="0">
                <a:solidFill>
                  <a:schemeClr val="accent1">
                    <a:lumMod val="50000"/>
                  </a:schemeClr>
                </a:solidFill>
              </a:rPr>
              <a:t> , </a:t>
            </a:r>
            <a:r>
              <a:rPr lang="nb-NO" sz="1800" dirty="0" err="1">
                <a:solidFill>
                  <a:schemeClr val="accent1">
                    <a:lumMod val="50000"/>
                  </a:schemeClr>
                </a:solidFill>
              </a:rPr>
              <a:t>Timmesfeld</a:t>
            </a:r>
            <a:r>
              <a:rPr lang="nb-NO" sz="1800" dirty="0">
                <a:solidFill>
                  <a:schemeClr val="accent1">
                    <a:lumMod val="50000"/>
                  </a:schemeClr>
                </a:solidFill>
              </a:rPr>
              <a:t>, Renner, et al. 2008).</a:t>
            </a:r>
            <a:endParaRPr lang="en-GB" sz="1800" dirty="0">
              <a:solidFill>
                <a:schemeClr val="accent1">
                  <a:lumMod val="50000"/>
                </a:schemeClr>
              </a:solidFill>
            </a:endParaRPr>
          </a:p>
          <a:p>
            <a:endParaRPr lang="en-GB" dirty="0"/>
          </a:p>
        </p:txBody>
      </p:sp>
    </p:spTree>
    <p:extLst>
      <p:ext uri="{BB962C8B-B14F-4D97-AF65-F5344CB8AC3E}">
        <p14:creationId xmlns:p14="http://schemas.microsoft.com/office/powerpoint/2010/main" val="2208251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548D5-1846-2B22-3DED-8423DA24D58D}"/>
              </a:ext>
            </a:extLst>
          </p:cNvPr>
          <p:cNvSpPr>
            <a:spLocks noGrp="1"/>
          </p:cNvSpPr>
          <p:nvPr>
            <p:ph type="title"/>
          </p:nvPr>
        </p:nvSpPr>
        <p:spPr>
          <a:xfrm>
            <a:off x="612648" y="548640"/>
            <a:ext cx="10945037" cy="1133856"/>
          </a:xfrm>
        </p:spPr>
        <p:txBody>
          <a:bodyPr anchor="t">
            <a:normAutofit/>
          </a:bodyPr>
          <a:lstStyle/>
          <a:p>
            <a:r>
              <a:rPr lang="en-GB" dirty="0"/>
              <a:t>Non genetic causes</a:t>
            </a:r>
          </a:p>
        </p:txBody>
      </p:sp>
      <p:graphicFrame>
        <p:nvGraphicFramePr>
          <p:cNvPr id="5" name="Content Placeholder 2">
            <a:extLst>
              <a:ext uri="{FF2B5EF4-FFF2-40B4-BE49-F238E27FC236}">
                <a16:creationId xmlns:a16="http://schemas.microsoft.com/office/drawing/2014/main" id="{6473CB0F-BA66-0761-4B84-A9855A14B157}"/>
              </a:ext>
            </a:extLst>
          </p:cNvPr>
          <p:cNvGraphicFramePr>
            <a:graphicFrameLocks noGrp="1"/>
          </p:cNvGraphicFramePr>
          <p:nvPr>
            <p:ph idx="1"/>
            <p:extLst>
              <p:ext uri="{D42A27DB-BD31-4B8C-83A1-F6EECF244321}">
                <p14:modId xmlns:p14="http://schemas.microsoft.com/office/powerpoint/2010/main" val="651430097"/>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0429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23CA5-2249-DB86-8968-D82740B52823}"/>
              </a:ext>
            </a:extLst>
          </p:cNvPr>
          <p:cNvSpPr>
            <a:spLocks noGrp="1"/>
          </p:cNvSpPr>
          <p:nvPr>
            <p:ph type="title"/>
          </p:nvPr>
        </p:nvSpPr>
        <p:spPr>
          <a:xfrm>
            <a:off x="612648" y="603504"/>
            <a:ext cx="5862396" cy="774920"/>
          </a:xfrm>
        </p:spPr>
        <p:txBody>
          <a:bodyPr anchor="b">
            <a:normAutofit/>
          </a:bodyPr>
          <a:lstStyle/>
          <a:p>
            <a:r>
              <a:rPr lang="en-GB" dirty="0"/>
              <a:t>Cultural factors</a:t>
            </a:r>
          </a:p>
        </p:txBody>
      </p:sp>
      <p:sp>
        <p:nvSpPr>
          <p:cNvPr id="3" name="Content Placeholder 2">
            <a:extLst>
              <a:ext uri="{FF2B5EF4-FFF2-40B4-BE49-F238E27FC236}">
                <a16:creationId xmlns:a16="http://schemas.microsoft.com/office/drawing/2014/main" id="{EABB5622-4304-0A8B-7E36-17FB84F3A78D}"/>
              </a:ext>
            </a:extLst>
          </p:cNvPr>
          <p:cNvSpPr>
            <a:spLocks noGrp="1"/>
          </p:cNvSpPr>
          <p:nvPr>
            <p:ph idx="1"/>
          </p:nvPr>
        </p:nvSpPr>
        <p:spPr>
          <a:xfrm>
            <a:off x="419099" y="1378424"/>
            <a:ext cx="6827861" cy="4930936"/>
          </a:xfrm>
        </p:spPr>
        <p:txBody>
          <a:bodyPr>
            <a:normAutofit/>
          </a:bodyPr>
          <a:lstStyle/>
          <a:p>
            <a:pPr>
              <a:lnSpc>
                <a:spcPct val="110000"/>
              </a:lnSpc>
            </a:pPr>
            <a:r>
              <a:rPr lang="en-GB" sz="1800" dirty="0"/>
              <a:t>The majority of studies point out cultural and social differences in perspectives toward ADHD among members of different societies. Batchelder (2003) stated that cultural and social factors are keys to understanding trends in ADHD diagnosis. </a:t>
            </a:r>
            <a:r>
              <a:rPr lang="en-GB" sz="1800" b="1" dirty="0"/>
              <a:t>Interpretation of behaviour </a:t>
            </a:r>
            <a:r>
              <a:rPr lang="en-GB" sz="1800" dirty="0"/>
              <a:t>also varies among parents, health care providers, and school personnel.</a:t>
            </a:r>
          </a:p>
          <a:p>
            <a:pPr defTabSz="685800">
              <a:lnSpc>
                <a:spcPct val="110000"/>
              </a:lnSpc>
            </a:pPr>
            <a:r>
              <a:rPr lang="en-GB" sz="1800" dirty="0">
                <a:latin typeface="Avenir Next LT Pro"/>
              </a:rPr>
              <a:t>Mental health professionals  provided ratings of the degree of ADHD behaviour in standardised videotape vignettes of children participating in individual and group activities. The clinicians from China and Indonesia gave significantly higher scores than Japanese and U.S. clinicians (Mann et al., 1992). </a:t>
            </a:r>
          </a:p>
          <a:p>
            <a:pPr defTabSz="685800">
              <a:lnSpc>
                <a:spcPct val="110000"/>
              </a:lnSpc>
            </a:pPr>
            <a:r>
              <a:rPr lang="en-GB" sz="1800" dirty="0">
                <a:latin typeface="Avenir Next LT Pro"/>
              </a:rPr>
              <a:t>Mueller (1995) replicated the study and had similar results. The results indicate that people from one culture may tolerate a wide range of child behaviour if it remains within socially established limits.</a:t>
            </a:r>
          </a:p>
          <a:p>
            <a:pPr>
              <a:lnSpc>
                <a:spcPct val="110000"/>
              </a:lnSpc>
            </a:pPr>
            <a:endParaRPr lang="en-GB" sz="1400" dirty="0"/>
          </a:p>
        </p:txBody>
      </p:sp>
      <p:pic>
        <p:nvPicPr>
          <p:cNvPr id="7" name="Graphic 6" descr="Group">
            <a:extLst>
              <a:ext uri="{FF2B5EF4-FFF2-40B4-BE49-F238E27FC236}">
                <a16:creationId xmlns:a16="http://schemas.microsoft.com/office/drawing/2014/main" id="{28BB681B-80FA-E5AB-8373-8E67128C23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3779138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106E-3E40-E7C2-7839-2291A262A478}"/>
              </a:ext>
            </a:extLst>
          </p:cNvPr>
          <p:cNvSpPr>
            <a:spLocks noGrp="1"/>
          </p:cNvSpPr>
          <p:nvPr>
            <p:ph type="title"/>
          </p:nvPr>
        </p:nvSpPr>
        <p:spPr/>
        <p:txBody>
          <a:bodyPr/>
          <a:lstStyle/>
          <a:p>
            <a:r>
              <a:rPr lang="en-GB" dirty="0"/>
              <a:t>Cultural formulation interviews</a:t>
            </a:r>
          </a:p>
        </p:txBody>
      </p:sp>
      <p:sp>
        <p:nvSpPr>
          <p:cNvPr id="3" name="Content Placeholder 2">
            <a:extLst>
              <a:ext uri="{FF2B5EF4-FFF2-40B4-BE49-F238E27FC236}">
                <a16:creationId xmlns:a16="http://schemas.microsoft.com/office/drawing/2014/main" id="{5DC45333-A47A-9D72-07B0-DBE7A2F3B5E3}"/>
              </a:ext>
            </a:extLst>
          </p:cNvPr>
          <p:cNvSpPr>
            <a:spLocks noGrp="1"/>
          </p:cNvSpPr>
          <p:nvPr>
            <p:ph idx="1"/>
          </p:nvPr>
        </p:nvSpPr>
        <p:spPr/>
        <p:txBody>
          <a:bodyPr/>
          <a:lstStyle/>
          <a:p>
            <a:endParaRPr lang="en-GB" dirty="0"/>
          </a:p>
        </p:txBody>
      </p:sp>
      <p:graphicFrame>
        <p:nvGraphicFramePr>
          <p:cNvPr id="4" name="Diagram 3">
            <a:extLst>
              <a:ext uri="{FF2B5EF4-FFF2-40B4-BE49-F238E27FC236}">
                <a16:creationId xmlns:a16="http://schemas.microsoft.com/office/drawing/2014/main" id="{A74E1145-54AE-D4A7-6A69-EF0284B9B752}"/>
              </a:ext>
            </a:extLst>
          </p:cNvPr>
          <p:cNvGraphicFramePr/>
          <p:nvPr>
            <p:extLst>
              <p:ext uri="{D42A27DB-BD31-4B8C-83A1-F6EECF244321}">
                <p14:modId xmlns:p14="http://schemas.microsoft.com/office/powerpoint/2010/main" val="4018308438"/>
              </p:ext>
            </p:extLst>
          </p:nvPr>
        </p:nvGraphicFramePr>
        <p:xfrm>
          <a:off x="533823" y="1260389"/>
          <a:ext cx="8919095" cy="52237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926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FECEF-2104-8C2E-77D8-4DC414CD11C0}"/>
              </a:ext>
            </a:extLst>
          </p:cNvPr>
          <p:cNvSpPr>
            <a:spLocks noGrp="1"/>
          </p:cNvSpPr>
          <p:nvPr>
            <p:ph type="title"/>
          </p:nvPr>
        </p:nvSpPr>
        <p:spPr>
          <a:xfrm>
            <a:off x="612648" y="603504"/>
            <a:ext cx="5862396" cy="733977"/>
          </a:xfrm>
        </p:spPr>
        <p:txBody>
          <a:bodyPr anchor="b">
            <a:normAutofit/>
          </a:bodyPr>
          <a:lstStyle/>
          <a:p>
            <a:r>
              <a:rPr lang="en-GB" dirty="0"/>
              <a:t>Impact of ADHD</a:t>
            </a:r>
          </a:p>
        </p:txBody>
      </p:sp>
      <p:sp>
        <p:nvSpPr>
          <p:cNvPr id="3" name="Content Placeholder 2">
            <a:extLst>
              <a:ext uri="{FF2B5EF4-FFF2-40B4-BE49-F238E27FC236}">
                <a16:creationId xmlns:a16="http://schemas.microsoft.com/office/drawing/2014/main" id="{B02958DB-BFEA-A97A-BF77-323B5AB81BEC}"/>
              </a:ext>
            </a:extLst>
          </p:cNvPr>
          <p:cNvSpPr>
            <a:spLocks noGrp="1"/>
          </p:cNvSpPr>
          <p:nvPr>
            <p:ph idx="1"/>
          </p:nvPr>
        </p:nvSpPr>
        <p:spPr>
          <a:xfrm>
            <a:off x="612648" y="1433015"/>
            <a:ext cx="5862396" cy="4876345"/>
          </a:xfrm>
          <a:solidFill>
            <a:schemeClr val="bg2"/>
          </a:solidFill>
          <a:ln>
            <a:solidFill>
              <a:schemeClr val="accent1">
                <a:lumMod val="75000"/>
              </a:schemeClr>
            </a:solidFill>
          </a:ln>
        </p:spPr>
        <p:txBody>
          <a:bodyPr>
            <a:normAutofit/>
          </a:bodyPr>
          <a:lstStyle/>
          <a:p>
            <a:pPr>
              <a:lnSpc>
                <a:spcPct val="110000"/>
              </a:lnSpc>
            </a:pPr>
            <a:r>
              <a:rPr lang="en-GB" sz="1600" b="1" dirty="0"/>
              <a:t>Sleep – </a:t>
            </a:r>
          </a:p>
          <a:p>
            <a:pPr>
              <a:lnSpc>
                <a:spcPct val="110000"/>
              </a:lnSpc>
            </a:pPr>
            <a:r>
              <a:rPr lang="en-GB" sz="1600" dirty="0"/>
              <a:t>Sleep disturbances and disorders are commonly comorbid with ADHD, with an overlap in symptoms and outcomes (Cortese et al., 2013). </a:t>
            </a:r>
          </a:p>
          <a:p>
            <a:pPr>
              <a:lnSpc>
                <a:spcPct val="110000"/>
              </a:lnSpc>
            </a:pPr>
            <a:r>
              <a:rPr lang="en-GB" sz="1600" dirty="0"/>
              <a:t>Between 70% and 85% of children with ADHD will experience problems with sleep  (</a:t>
            </a:r>
            <a:r>
              <a:rPr lang="en-GB" sz="1600" dirty="0" err="1"/>
              <a:t>Yurumez</a:t>
            </a:r>
            <a:r>
              <a:rPr lang="en-GB" sz="1600" dirty="0"/>
              <a:t> &amp; </a:t>
            </a:r>
            <a:r>
              <a:rPr lang="en-GB" sz="1600" dirty="0" err="1"/>
              <a:t>Kilic</a:t>
            </a:r>
            <a:r>
              <a:rPr lang="en-GB" sz="1600" dirty="0"/>
              <a:t>, 2016).</a:t>
            </a:r>
          </a:p>
          <a:p>
            <a:pPr>
              <a:lnSpc>
                <a:spcPct val="110000"/>
              </a:lnSpc>
            </a:pPr>
            <a:r>
              <a:rPr lang="en-GB" sz="1600" dirty="0"/>
              <a:t>Various sleep phenotypes, such as hypo-arousal, delayed sleep onset, sleep-disordered breathing (SDB), and restless legs syndrome, have been described as ADHD/sleep phenotypes (Miano, Parisi, &amp; Villa, 2012). </a:t>
            </a:r>
          </a:p>
          <a:p>
            <a:pPr>
              <a:lnSpc>
                <a:spcPct val="110000"/>
              </a:lnSpc>
            </a:pPr>
            <a:r>
              <a:rPr lang="en-GB" sz="1600" dirty="0"/>
              <a:t>Despite considerable research on the complex relationship between sleep and ADHD, a recent expert review noted that the actual nature of sleep problems in ADHD, and the resulting impact, is still not well understood (Kirov &amp; Brand, 2014).</a:t>
            </a:r>
          </a:p>
          <a:p>
            <a:pPr>
              <a:lnSpc>
                <a:spcPct val="110000"/>
              </a:lnSpc>
            </a:pPr>
            <a:endParaRPr lang="en-GB" sz="1400" dirty="0"/>
          </a:p>
        </p:txBody>
      </p:sp>
      <p:pic>
        <p:nvPicPr>
          <p:cNvPr id="7" name="Graphic 6" descr="Sleep">
            <a:extLst>
              <a:ext uri="{FF2B5EF4-FFF2-40B4-BE49-F238E27FC236}">
                <a16:creationId xmlns:a16="http://schemas.microsoft.com/office/drawing/2014/main" id="{F5B3EEF2-7C16-411A-D75A-C07CB8C99F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878267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ith idea concept">
            <a:extLst>
              <a:ext uri="{FF2B5EF4-FFF2-40B4-BE49-F238E27FC236}">
                <a16:creationId xmlns:a16="http://schemas.microsoft.com/office/drawing/2014/main" id="{20913EAD-A233-C19D-26FA-053F32A0A17C}"/>
              </a:ext>
            </a:extLst>
          </p:cNvPr>
          <p:cNvPicPr>
            <a:picLocks noChangeAspect="1"/>
          </p:cNvPicPr>
          <p:nvPr/>
        </p:nvPicPr>
        <p:blipFill>
          <a:blip r:embed="rId2"/>
          <a:srcRect l="30334" r="21872" b="-1"/>
          <a:stretch/>
        </p:blipFill>
        <p:spPr>
          <a:xfrm>
            <a:off x="20" y="10"/>
            <a:ext cx="4910308" cy="6857990"/>
          </a:xfrm>
          <a:prstGeom prst="rect">
            <a:avLst/>
          </a:prstGeom>
        </p:spPr>
      </p:pic>
      <p:sp>
        <p:nvSpPr>
          <p:cNvPr id="2" name="Title 1">
            <a:extLst>
              <a:ext uri="{FF2B5EF4-FFF2-40B4-BE49-F238E27FC236}">
                <a16:creationId xmlns:a16="http://schemas.microsoft.com/office/drawing/2014/main" id="{43A75277-5BB8-3565-4EC3-4EE6F5876F54}"/>
              </a:ext>
            </a:extLst>
          </p:cNvPr>
          <p:cNvSpPr>
            <a:spLocks noGrp="1"/>
          </p:cNvSpPr>
          <p:nvPr>
            <p:ph type="title"/>
          </p:nvPr>
        </p:nvSpPr>
        <p:spPr>
          <a:xfrm>
            <a:off x="5568537" y="603504"/>
            <a:ext cx="5916168" cy="665738"/>
          </a:xfrm>
        </p:spPr>
        <p:txBody>
          <a:bodyPr anchor="b">
            <a:normAutofit/>
          </a:bodyPr>
          <a:lstStyle/>
          <a:p>
            <a:r>
              <a:rPr lang="en-GB" dirty="0"/>
              <a:t>Theory of Mind (</a:t>
            </a:r>
            <a:r>
              <a:rPr lang="en-GB" dirty="0" err="1"/>
              <a:t>ToM</a:t>
            </a:r>
            <a:r>
              <a:rPr lang="en-GB" dirty="0"/>
              <a:t>)</a:t>
            </a:r>
          </a:p>
        </p:txBody>
      </p:sp>
      <p:sp>
        <p:nvSpPr>
          <p:cNvPr id="3" name="Content Placeholder 2">
            <a:extLst>
              <a:ext uri="{FF2B5EF4-FFF2-40B4-BE49-F238E27FC236}">
                <a16:creationId xmlns:a16="http://schemas.microsoft.com/office/drawing/2014/main" id="{F6FECB42-DB39-F901-A8E8-B5507728D19C}"/>
              </a:ext>
            </a:extLst>
          </p:cNvPr>
          <p:cNvSpPr>
            <a:spLocks noGrp="1"/>
          </p:cNvSpPr>
          <p:nvPr>
            <p:ph idx="1"/>
          </p:nvPr>
        </p:nvSpPr>
        <p:spPr>
          <a:xfrm>
            <a:off x="5186149" y="1392072"/>
            <a:ext cx="6769290" cy="4917288"/>
          </a:xfrm>
          <a:solidFill>
            <a:schemeClr val="bg2"/>
          </a:solidFill>
          <a:ln>
            <a:solidFill>
              <a:schemeClr val="accent1">
                <a:lumMod val="75000"/>
              </a:schemeClr>
            </a:solidFill>
          </a:ln>
        </p:spPr>
        <p:txBody>
          <a:bodyPr>
            <a:normAutofit/>
          </a:bodyPr>
          <a:lstStyle/>
          <a:p>
            <a:pPr>
              <a:lnSpc>
                <a:spcPct val="110000"/>
              </a:lnSpc>
            </a:pPr>
            <a:r>
              <a:rPr lang="en-GB" sz="1600" b="0" i="0" dirty="0">
                <a:effectLst/>
                <a:latin typeface="+mj-lt"/>
              </a:rPr>
              <a:t>Forming a theory of mind is critical in our ability to understand ourselves and others. This ability to understand mental states allows people to introspect and consider their own thoughts and mental states. Such self-awareness is important in the formation of a strong sense of self.</a:t>
            </a:r>
          </a:p>
          <a:p>
            <a:pPr>
              <a:lnSpc>
                <a:spcPct val="110000"/>
              </a:lnSpc>
            </a:pPr>
            <a:r>
              <a:rPr lang="en-GB" sz="1600" b="1" dirty="0">
                <a:latin typeface="+mj-lt"/>
              </a:rPr>
              <a:t>Two dimensions of </a:t>
            </a:r>
            <a:r>
              <a:rPr lang="en-GB" sz="1600" b="1" dirty="0" err="1">
                <a:latin typeface="+mj-lt"/>
              </a:rPr>
              <a:t>ToM</a:t>
            </a:r>
            <a:r>
              <a:rPr lang="en-GB" sz="1600" b="1" dirty="0">
                <a:latin typeface="+mj-lt"/>
              </a:rPr>
              <a:t> – </a:t>
            </a:r>
          </a:p>
          <a:p>
            <a:pPr>
              <a:lnSpc>
                <a:spcPct val="110000"/>
              </a:lnSpc>
            </a:pPr>
            <a:r>
              <a:rPr lang="en-GB" sz="1600" dirty="0">
                <a:latin typeface="+mj-lt"/>
              </a:rPr>
              <a:t>Social-cognitive - the interpretation of mental states by observing the behaviour of others. </a:t>
            </a:r>
          </a:p>
          <a:p>
            <a:pPr>
              <a:lnSpc>
                <a:spcPct val="110000"/>
              </a:lnSpc>
            </a:pPr>
            <a:r>
              <a:rPr lang="en-GB" sz="1600" dirty="0">
                <a:latin typeface="+mj-lt"/>
              </a:rPr>
              <a:t>Social-perceptual </a:t>
            </a:r>
            <a:r>
              <a:rPr lang="en-GB" sz="1600" dirty="0" err="1">
                <a:latin typeface="+mj-lt"/>
              </a:rPr>
              <a:t>ToM</a:t>
            </a:r>
            <a:r>
              <a:rPr lang="en-GB" sz="1600" dirty="0">
                <a:latin typeface="+mj-lt"/>
              </a:rPr>
              <a:t> is related to the affective system – the ability to perceive the mental processes of others using observable information.</a:t>
            </a:r>
          </a:p>
          <a:p>
            <a:pPr>
              <a:lnSpc>
                <a:spcPct val="110000"/>
              </a:lnSpc>
            </a:pPr>
            <a:r>
              <a:rPr lang="en-GB" sz="1600" b="0" i="0" dirty="0">
                <a:effectLst/>
                <a:latin typeface="+mj-lt"/>
              </a:rPr>
              <a:t>Executive function (EF) is an important component in the development and performance of </a:t>
            </a:r>
            <a:r>
              <a:rPr lang="en-GB" sz="1600" b="0" i="0" dirty="0" err="1">
                <a:effectLst/>
                <a:latin typeface="+mj-lt"/>
              </a:rPr>
              <a:t>ToM</a:t>
            </a:r>
            <a:r>
              <a:rPr lang="en-GB" sz="1600" b="0" i="0" dirty="0">
                <a:effectLst/>
                <a:latin typeface="+mj-lt"/>
              </a:rPr>
              <a:t>, and sleep disturbance impairs EF ability. Based on the evidence showing that sleep problems impair the ability to process emotional information, we think that sleep problems will be associated with </a:t>
            </a:r>
            <a:r>
              <a:rPr lang="en-GB" sz="1600" b="0" i="0" dirty="0" err="1">
                <a:effectLst/>
                <a:latin typeface="+mj-lt"/>
              </a:rPr>
              <a:t>ToM</a:t>
            </a:r>
            <a:r>
              <a:rPr lang="en-GB" sz="1600" b="0" i="0" dirty="0">
                <a:effectLst/>
                <a:latin typeface="+mj-lt"/>
              </a:rPr>
              <a:t> deficits.</a:t>
            </a:r>
          </a:p>
          <a:p>
            <a:pPr>
              <a:lnSpc>
                <a:spcPct val="110000"/>
              </a:lnSpc>
            </a:pPr>
            <a:endParaRPr lang="en-GB" sz="1300" dirty="0"/>
          </a:p>
          <a:p>
            <a:pPr>
              <a:lnSpc>
                <a:spcPct val="110000"/>
              </a:lnSpc>
            </a:pPr>
            <a:endParaRPr lang="en-GB" sz="1300" dirty="0"/>
          </a:p>
          <a:p>
            <a:pPr>
              <a:lnSpc>
                <a:spcPct val="110000"/>
              </a:lnSpc>
            </a:pPr>
            <a:endParaRPr lang="en-GB" sz="1300" dirty="0"/>
          </a:p>
          <a:p>
            <a:pPr>
              <a:lnSpc>
                <a:spcPct val="110000"/>
              </a:lnSpc>
            </a:pPr>
            <a:endParaRPr lang="en-GB" sz="1300" dirty="0"/>
          </a:p>
        </p:txBody>
      </p:sp>
    </p:spTree>
    <p:extLst>
      <p:ext uri="{BB962C8B-B14F-4D97-AF65-F5344CB8AC3E}">
        <p14:creationId xmlns:p14="http://schemas.microsoft.com/office/powerpoint/2010/main" val="3826667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90682-9171-C873-8B10-B05F57CFBC15}"/>
              </a:ext>
            </a:extLst>
          </p:cNvPr>
          <p:cNvSpPr>
            <a:spLocks noGrp="1"/>
          </p:cNvSpPr>
          <p:nvPr>
            <p:ph type="title"/>
          </p:nvPr>
        </p:nvSpPr>
        <p:spPr>
          <a:xfrm>
            <a:off x="612649" y="548638"/>
            <a:ext cx="3493008" cy="5788152"/>
          </a:xfrm>
        </p:spPr>
        <p:txBody>
          <a:bodyPr anchor="ctr">
            <a:normAutofit/>
          </a:bodyPr>
          <a:lstStyle/>
          <a:p>
            <a:r>
              <a:rPr lang="en-GB" sz="4000"/>
              <a:t>Impact on school performance</a:t>
            </a:r>
          </a:p>
        </p:txBody>
      </p:sp>
      <p:graphicFrame>
        <p:nvGraphicFramePr>
          <p:cNvPr id="5" name="Content Placeholder 2">
            <a:extLst>
              <a:ext uri="{FF2B5EF4-FFF2-40B4-BE49-F238E27FC236}">
                <a16:creationId xmlns:a16="http://schemas.microsoft.com/office/drawing/2014/main" id="{1E7A4266-CEAB-F240-CDDD-C6936ED483B6}"/>
              </a:ext>
            </a:extLst>
          </p:cNvPr>
          <p:cNvGraphicFramePr>
            <a:graphicFrameLocks noGrp="1"/>
          </p:cNvGraphicFramePr>
          <p:nvPr>
            <p:ph idx="1"/>
            <p:extLst>
              <p:ext uri="{D42A27DB-BD31-4B8C-83A1-F6EECF244321}">
                <p14:modId xmlns:p14="http://schemas.microsoft.com/office/powerpoint/2010/main" val="1984577917"/>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360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94F4D-25C9-BA74-2E57-BEC66CD64508}"/>
              </a:ext>
            </a:extLst>
          </p:cNvPr>
          <p:cNvSpPr>
            <a:spLocks noGrp="1"/>
          </p:cNvSpPr>
          <p:nvPr>
            <p:ph type="title"/>
          </p:nvPr>
        </p:nvSpPr>
        <p:spPr>
          <a:xfrm>
            <a:off x="5906802" y="603504"/>
            <a:ext cx="5577902" cy="815863"/>
          </a:xfrm>
        </p:spPr>
        <p:txBody>
          <a:bodyPr anchor="b">
            <a:normAutofit fontScale="90000"/>
          </a:bodyPr>
          <a:lstStyle/>
          <a:p>
            <a:r>
              <a:rPr lang="en-GB" dirty="0"/>
              <a:t>Executive functioning and ADHD</a:t>
            </a:r>
          </a:p>
        </p:txBody>
      </p:sp>
      <p:sp>
        <p:nvSpPr>
          <p:cNvPr id="3" name="Content Placeholder 2">
            <a:extLst>
              <a:ext uri="{FF2B5EF4-FFF2-40B4-BE49-F238E27FC236}">
                <a16:creationId xmlns:a16="http://schemas.microsoft.com/office/drawing/2014/main" id="{C2122300-CB5C-7B6A-13FD-A93FE5986547}"/>
              </a:ext>
            </a:extLst>
          </p:cNvPr>
          <p:cNvSpPr>
            <a:spLocks noGrp="1"/>
          </p:cNvSpPr>
          <p:nvPr>
            <p:ph idx="1"/>
          </p:nvPr>
        </p:nvSpPr>
        <p:spPr>
          <a:xfrm>
            <a:off x="5186149" y="1627854"/>
            <a:ext cx="6605517" cy="4882128"/>
          </a:xfrm>
          <a:solidFill>
            <a:schemeClr val="bg2"/>
          </a:solidFill>
          <a:ln>
            <a:solidFill>
              <a:schemeClr val="accent1">
                <a:lumMod val="75000"/>
              </a:schemeClr>
            </a:solidFill>
          </a:ln>
        </p:spPr>
        <p:txBody>
          <a:bodyPr>
            <a:normAutofit/>
          </a:bodyPr>
          <a:lstStyle/>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One key area in our understanding of ADHD – is executive functioning. - Executive function is a set of mental skills that help us to get things done. These include working memory, flexible thinking, problem solving, judgement and decision making. As you can appreciate these are skills that we need to function in our daily lives.  </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Deficits in our executive functioning  makes it hard to focus, follow direction, multitask, handle emotions, plan and organise, and many more.  </a:t>
            </a:r>
          </a:p>
          <a:p>
            <a:pPr>
              <a:lnSpc>
                <a:spcPct val="110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These skills are controlled by the frontal lobe – and if the front right side of the brain has not developed properly in children with ADHD then these key skills will be affected, and they will display deficits in these executive functions. </a:t>
            </a:r>
          </a:p>
          <a:p>
            <a:pPr>
              <a:lnSpc>
                <a:spcPct val="110000"/>
              </a:lnSpc>
            </a:pPr>
            <a:endParaRPr lang="en-GB" sz="1500" dirty="0"/>
          </a:p>
        </p:txBody>
      </p:sp>
      <p:pic>
        <p:nvPicPr>
          <p:cNvPr id="7" name="Graphic 6" descr="Brain in head">
            <a:extLst>
              <a:ext uri="{FF2B5EF4-FFF2-40B4-BE49-F238E27FC236}">
                <a16:creationId xmlns:a16="http://schemas.microsoft.com/office/drawing/2014/main" id="{15076EDB-A17F-3170-74EF-28829DB90A5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2648" y="1102440"/>
            <a:ext cx="4681506" cy="4681506"/>
          </a:xfrm>
          <a:prstGeom prst="rect">
            <a:avLst/>
          </a:prstGeom>
        </p:spPr>
      </p:pic>
    </p:spTree>
    <p:extLst>
      <p:ext uri="{BB962C8B-B14F-4D97-AF65-F5344CB8AC3E}">
        <p14:creationId xmlns:p14="http://schemas.microsoft.com/office/powerpoint/2010/main" val="5248446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32523A-9703-8685-23C4-EEFC4F39C465}"/>
              </a:ext>
            </a:extLst>
          </p:cNvPr>
          <p:cNvSpPr>
            <a:spLocks noGrp="1"/>
          </p:cNvSpPr>
          <p:nvPr>
            <p:ph type="title"/>
          </p:nvPr>
        </p:nvSpPr>
        <p:spPr>
          <a:xfrm>
            <a:off x="5906802" y="-214884"/>
            <a:ext cx="5577902" cy="1527048"/>
          </a:xfrm>
        </p:spPr>
        <p:txBody>
          <a:bodyPr anchor="b">
            <a:normAutofit/>
          </a:bodyPr>
          <a:lstStyle/>
          <a:p>
            <a:r>
              <a:rPr lang="en-GB" sz="3300" dirty="0"/>
              <a:t>Executive dysfunction and ADHD</a:t>
            </a:r>
          </a:p>
        </p:txBody>
      </p:sp>
      <p:sp>
        <p:nvSpPr>
          <p:cNvPr id="3" name="Content Placeholder 2">
            <a:extLst>
              <a:ext uri="{FF2B5EF4-FFF2-40B4-BE49-F238E27FC236}">
                <a16:creationId xmlns:a16="http://schemas.microsoft.com/office/drawing/2014/main" id="{6D722390-1836-F232-F92F-515A44E517C1}"/>
              </a:ext>
            </a:extLst>
          </p:cNvPr>
          <p:cNvSpPr>
            <a:spLocks noGrp="1"/>
          </p:cNvSpPr>
          <p:nvPr>
            <p:ph idx="1"/>
          </p:nvPr>
        </p:nvSpPr>
        <p:spPr>
          <a:xfrm>
            <a:off x="4708479" y="1312164"/>
            <a:ext cx="7110482" cy="5320648"/>
          </a:xfrm>
          <a:solidFill>
            <a:schemeClr val="bg2"/>
          </a:solidFill>
          <a:ln>
            <a:solidFill>
              <a:schemeClr val="accent1">
                <a:lumMod val="75000"/>
              </a:schemeClr>
            </a:solidFill>
          </a:ln>
        </p:spPr>
        <p:txBody>
          <a:bodyPr>
            <a:normAutofit/>
          </a:bodyPr>
          <a:lstStyle/>
          <a:p>
            <a:pPr>
              <a:lnSpc>
                <a:spcPct val="110000"/>
              </a:lnSpc>
              <a:spcAft>
                <a:spcPts val="800"/>
              </a:spcAft>
            </a:pPr>
            <a:r>
              <a:rPr lang="en-GB" sz="1600" dirty="0">
                <a:latin typeface="Calibri" panose="020F0502020204030204" pitchFamily="34" charset="0"/>
                <a:ea typeface="DengXian" panose="02010600030101010101" pitchFamily="2" charset="-122"/>
                <a:cs typeface="Arial" panose="020B0604020202020204" pitchFamily="34" charset="0"/>
              </a:rPr>
              <a:t>W</a:t>
            </a:r>
            <a:r>
              <a:rPr lang="en-GB" sz="1600" dirty="0">
                <a:effectLst/>
                <a:latin typeface="Calibri" panose="020F0502020204030204" pitchFamily="34" charset="0"/>
                <a:ea typeface="DengXian" panose="02010600030101010101" pitchFamily="2" charset="-122"/>
                <a:cs typeface="Arial" panose="020B0604020202020204" pitchFamily="34" charset="0"/>
              </a:rPr>
              <a:t>hy are executive functions are affected in children with ADHD – especially in the impulsive type? </a:t>
            </a:r>
            <a:r>
              <a:rPr lang="en-GB" sz="1600" dirty="0">
                <a:latin typeface="Calibri" panose="020F0502020204030204" pitchFamily="34" charset="0"/>
                <a:ea typeface="DengXian" panose="02010600030101010101" pitchFamily="2" charset="-122"/>
                <a:cs typeface="Arial" panose="020B0604020202020204" pitchFamily="34" charset="0"/>
              </a:rPr>
              <a:t>I</a:t>
            </a:r>
            <a:r>
              <a:rPr lang="en-GB" sz="1600" dirty="0">
                <a:effectLst/>
                <a:latin typeface="Calibri" panose="020F0502020204030204" pitchFamily="34" charset="0"/>
                <a:ea typeface="DengXian" panose="02010600030101010101" pitchFamily="2" charset="-122"/>
                <a:cs typeface="Arial" panose="020B0604020202020204" pitchFamily="34" charset="0"/>
              </a:rPr>
              <a:t>t stems from an inability to inhibit current behaviour so that demands for the future can be met. </a:t>
            </a:r>
            <a:r>
              <a:rPr lang="en-GB" sz="1600" dirty="0">
                <a:latin typeface="Calibri" panose="020F0502020204030204" pitchFamily="34" charset="0"/>
                <a:ea typeface="DengXian" panose="02010600030101010101" pitchFamily="2" charset="-122"/>
                <a:cs typeface="Arial" panose="020B0604020202020204" pitchFamily="34" charset="0"/>
              </a:rPr>
              <a:t>I</a:t>
            </a:r>
            <a:r>
              <a:rPr lang="en-GB" sz="1600" dirty="0">
                <a:effectLst/>
                <a:latin typeface="Calibri" panose="020F0502020204030204" pitchFamily="34" charset="0"/>
                <a:ea typeface="DengXian" panose="02010600030101010101" pitchFamily="2" charset="-122"/>
                <a:cs typeface="Arial" panose="020B0604020202020204" pitchFamily="34" charset="0"/>
              </a:rPr>
              <a:t>n  children with ADHD they are so drawn to the present, that the future doesn’t even show up on their radar.  </a:t>
            </a:r>
            <a:r>
              <a:rPr lang="en-GB" sz="1600" dirty="0">
                <a:latin typeface="Calibri" panose="020F0502020204030204" pitchFamily="34" charset="0"/>
                <a:ea typeface="DengXian" panose="02010600030101010101" pitchFamily="2" charset="-122"/>
                <a:cs typeface="Arial" panose="020B0604020202020204" pitchFamily="34" charset="0"/>
              </a:rPr>
              <a:t>F</a:t>
            </a:r>
            <a:r>
              <a:rPr lang="en-GB" sz="1600" dirty="0">
                <a:effectLst/>
                <a:latin typeface="Calibri" panose="020F0502020204030204" pitchFamily="34" charset="0"/>
                <a:ea typeface="DengXian" panose="02010600030101010101" pitchFamily="2" charset="-122"/>
                <a:cs typeface="Arial" panose="020B0604020202020204" pitchFamily="34" charset="0"/>
              </a:rPr>
              <a:t>or a child with ADHD they live for and in the now.  </a:t>
            </a:r>
          </a:p>
          <a:p>
            <a:pPr>
              <a:lnSpc>
                <a:spcPct val="110000"/>
              </a:lnSpc>
              <a:spcAft>
                <a:spcPts val="800"/>
              </a:spcAft>
            </a:pPr>
            <a:r>
              <a:rPr lang="en-GB" sz="1600" dirty="0">
                <a:latin typeface="Calibri" panose="020F0502020204030204" pitchFamily="34" charset="0"/>
                <a:ea typeface="DengXian" panose="02010600030101010101" pitchFamily="2" charset="-122"/>
                <a:cs typeface="Arial" panose="020B0604020202020204" pitchFamily="34" charset="0"/>
              </a:rPr>
              <a:t>O</a:t>
            </a:r>
            <a:r>
              <a:rPr lang="en-GB" sz="1600" dirty="0">
                <a:effectLst/>
                <a:latin typeface="Calibri" panose="020F0502020204030204" pitchFamily="34" charset="0"/>
                <a:ea typeface="DengXian" panose="02010600030101010101" pitchFamily="2" charset="-122"/>
                <a:cs typeface="Arial" panose="020B0604020202020204" pitchFamily="34" charset="0"/>
              </a:rPr>
              <a:t>ne example: when you step on a snake, it bites you.  There is no discussion within the snakes brain, no thought about where this action will lead in the future – there is no inhibition.</a:t>
            </a:r>
          </a:p>
          <a:p>
            <a:pPr>
              <a:lnSpc>
                <a:spcPct val="110000"/>
              </a:lnSpc>
              <a:spcAft>
                <a:spcPts val="800"/>
              </a:spcAft>
            </a:pPr>
            <a:r>
              <a:rPr lang="en-GB" sz="1600" dirty="0">
                <a:effectLst/>
                <a:latin typeface="Calibri" panose="020F0502020204030204" pitchFamily="34" charset="0"/>
                <a:ea typeface="DengXian" panose="02010600030101010101" pitchFamily="2" charset="-122"/>
                <a:cs typeface="Arial" panose="020B0604020202020204" pitchFamily="34" charset="0"/>
              </a:rPr>
              <a:t>Fortunately, humans can modulate their behaviour. They stop and think about their behaviour, they reason, use judgement – think about past experiences how they dealt with a similar situation and its outcome – they think about the future – the consequences of the behaviour if they were to bite back.</a:t>
            </a:r>
          </a:p>
          <a:p>
            <a:pPr>
              <a:lnSpc>
                <a:spcPct val="110000"/>
              </a:lnSpc>
              <a:spcAft>
                <a:spcPts val="800"/>
              </a:spcAft>
            </a:pPr>
            <a:r>
              <a:rPr lang="en-GB" sz="1600" dirty="0">
                <a:effectLst/>
                <a:latin typeface="Calibri" panose="020F0502020204030204" pitchFamily="34" charset="0"/>
                <a:ea typeface="DengXian" panose="02010600030101010101" pitchFamily="2" charset="-122"/>
                <a:cs typeface="Arial" panose="020B0604020202020204" pitchFamily="34" charset="0"/>
              </a:rPr>
              <a:t>Children with ADHD are in the here and now. So they have difficulty with foresight and hindsight – so how can they modulate their behaviours? How can they learn from their mistakes, previous behaviours – often they can’t. </a:t>
            </a:r>
            <a:endParaRPr lang="en-GB" sz="1600" dirty="0"/>
          </a:p>
        </p:txBody>
      </p:sp>
      <p:pic>
        <p:nvPicPr>
          <p:cNvPr id="7" name="Graphic 6" descr="Brain">
            <a:extLst>
              <a:ext uri="{FF2B5EF4-FFF2-40B4-BE49-F238E27FC236}">
                <a16:creationId xmlns:a16="http://schemas.microsoft.com/office/drawing/2014/main" id="{72BF005E-C2A4-550E-98B6-340B29020E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71454" y="1088247"/>
            <a:ext cx="4681506" cy="4681506"/>
          </a:xfrm>
          <a:prstGeom prst="rect">
            <a:avLst/>
          </a:prstGeom>
        </p:spPr>
      </p:pic>
    </p:spTree>
    <p:extLst>
      <p:ext uri="{BB962C8B-B14F-4D97-AF65-F5344CB8AC3E}">
        <p14:creationId xmlns:p14="http://schemas.microsoft.com/office/powerpoint/2010/main" val="536446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31EA1-C5AE-C7A6-3AC9-4ED5AB5B638E}"/>
              </a:ext>
            </a:extLst>
          </p:cNvPr>
          <p:cNvSpPr>
            <a:spLocks noGrp="1"/>
          </p:cNvSpPr>
          <p:nvPr>
            <p:ph type="title"/>
          </p:nvPr>
        </p:nvSpPr>
        <p:spPr>
          <a:xfrm>
            <a:off x="612649" y="548638"/>
            <a:ext cx="3493008" cy="5788152"/>
          </a:xfrm>
        </p:spPr>
        <p:txBody>
          <a:bodyPr anchor="ctr">
            <a:normAutofit/>
          </a:bodyPr>
          <a:lstStyle/>
          <a:p>
            <a:r>
              <a:rPr lang="en-GB" sz="4000"/>
              <a:t>EF – attention Deficit</a:t>
            </a:r>
          </a:p>
        </p:txBody>
      </p:sp>
      <p:graphicFrame>
        <p:nvGraphicFramePr>
          <p:cNvPr id="5" name="Content Placeholder 2">
            <a:extLst>
              <a:ext uri="{FF2B5EF4-FFF2-40B4-BE49-F238E27FC236}">
                <a16:creationId xmlns:a16="http://schemas.microsoft.com/office/drawing/2014/main" id="{889344BF-ECE9-9D2B-3F1D-1BBFA63A40EF}"/>
              </a:ext>
            </a:extLst>
          </p:cNvPr>
          <p:cNvGraphicFramePr>
            <a:graphicFrameLocks noGrp="1"/>
          </p:cNvGraphicFramePr>
          <p:nvPr>
            <p:ph idx="1"/>
            <p:extLst>
              <p:ext uri="{D42A27DB-BD31-4B8C-83A1-F6EECF244321}">
                <p14:modId xmlns:p14="http://schemas.microsoft.com/office/powerpoint/2010/main" val="3185370093"/>
              </p:ext>
            </p:extLst>
          </p:nvPr>
        </p:nvGraphicFramePr>
        <p:xfrm>
          <a:off x="4105657" y="327546"/>
          <a:ext cx="7452029" cy="63189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66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34D94-3A59-EBE9-677D-CF098CC76646}"/>
              </a:ext>
            </a:extLst>
          </p:cNvPr>
          <p:cNvSpPr>
            <a:spLocks noGrp="1"/>
          </p:cNvSpPr>
          <p:nvPr>
            <p:ph type="title"/>
          </p:nvPr>
        </p:nvSpPr>
        <p:spPr>
          <a:xfrm>
            <a:off x="614679" y="548640"/>
            <a:ext cx="4779572" cy="2067705"/>
          </a:xfrm>
        </p:spPr>
        <p:txBody>
          <a:bodyPr anchor="t">
            <a:normAutofit/>
          </a:bodyPr>
          <a:lstStyle/>
          <a:p>
            <a:r>
              <a:rPr lang="en-GB" dirty="0"/>
              <a:t>EF - impulsivity</a:t>
            </a:r>
          </a:p>
        </p:txBody>
      </p:sp>
      <p:sp>
        <p:nvSpPr>
          <p:cNvPr id="3" name="Content Placeholder 2">
            <a:extLst>
              <a:ext uri="{FF2B5EF4-FFF2-40B4-BE49-F238E27FC236}">
                <a16:creationId xmlns:a16="http://schemas.microsoft.com/office/drawing/2014/main" id="{668A2F27-9F15-E657-EDFD-D60C3070EAC2}"/>
              </a:ext>
            </a:extLst>
          </p:cNvPr>
          <p:cNvSpPr>
            <a:spLocks noGrp="1"/>
          </p:cNvSpPr>
          <p:nvPr>
            <p:ph idx="1"/>
          </p:nvPr>
        </p:nvSpPr>
        <p:spPr>
          <a:xfrm>
            <a:off x="5394251" y="368490"/>
            <a:ext cx="6183070" cy="5940868"/>
          </a:xfrm>
          <a:solidFill>
            <a:schemeClr val="bg2"/>
          </a:solidFill>
          <a:ln>
            <a:solidFill>
              <a:schemeClr val="accent1">
                <a:lumMod val="75000"/>
              </a:schemeClr>
            </a:solidFill>
          </a:ln>
        </p:spPr>
        <p:txBody>
          <a:bodyPr anchor="t">
            <a:normAutofit/>
          </a:bodyPr>
          <a:lstStyle/>
          <a:p>
            <a:endParaRPr lang="en-GB" sz="1800" i="1" dirty="0"/>
          </a:p>
          <a:p>
            <a:endParaRPr lang="en-GB" sz="1800" i="1" dirty="0"/>
          </a:p>
          <a:p>
            <a:r>
              <a:rPr lang="en-GB" sz="1800" i="1" dirty="0"/>
              <a:t>Stop and think</a:t>
            </a:r>
          </a:p>
          <a:p>
            <a:pPr lvl="1"/>
            <a:r>
              <a:rPr lang="en-GB" dirty="0"/>
              <a:t>Difficulty with this before they act</a:t>
            </a:r>
          </a:p>
          <a:p>
            <a:pPr lvl="1"/>
            <a:r>
              <a:rPr lang="en-GB" dirty="0"/>
              <a:t>Often say the first thing that comes to mind</a:t>
            </a:r>
          </a:p>
          <a:p>
            <a:pPr lvl="1"/>
            <a:r>
              <a:rPr lang="en-GB" dirty="0"/>
              <a:t>Blurt out answers</a:t>
            </a:r>
          </a:p>
          <a:p>
            <a:pPr lvl="1"/>
            <a:r>
              <a:rPr lang="en-GB" dirty="0"/>
              <a:t>Tactless</a:t>
            </a:r>
          </a:p>
          <a:p>
            <a:pPr lvl="1"/>
            <a:r>
              <a:rPr lang="en-GB" dirty="0"/>
              <a:t>Risk taking</a:t>
            </a:r>
          </a:p>
          <a:p>
            <a:pPr lvl="1"/>
            <a:r>
              <a:rPr lang="en-GB" dirty="0"/>
              <a:t>Can’t wait their turn</a:t>
            </a:r>
          </a:p>
          <a:p>
            <a:r>
              <a:rPr lang="en-GB" sz="1800" i="1" dirty="0"/>
              <a:t>Do not learn from mistakes</a:t>
            </a:r>
            <a:endParaRPr lang="en-GB" sz="1800" dirty="0"/>
          </a:p>
          <a:p>
            <a:r>
              <a:rPr lang="en-GB" sz="1800" i="1" dirty="0"/>
              <a:t>The problem isn’t that they don’t know the correct thing to do or that they don’t want to do the righ</a:t>
            </a:r>
            <a:r>
              <a:rPr lang="en-GB" sz="1800" dirty="0"/>
              <a:t>t thing!</a:t>
            </a:r>
          </a:p>
          <a:p>
            <a:r>
              <a:rPr lang="en-GB" sz="1800" i="1" dirty="0"/>
              <a:t>It’s their lack of SELF CONTROL</a:t>
            </a:r>
            <a:endParaRPr lang="en-GB" sz="1800" dirty="0"/>
          </a:p>
          <a:p>
            <a:endParaRPr lang="en-GB" sz="1800" dirty="0"/>
          </a:p>
        </p:txBody>
      </p:sp>
      <p:pic>
        <p:nvPicPr>
          <p:cNvPr id="7" name="Graphic 6" descr="Irritant">
            <a:extLst>
              <a:ext uri="{FF2B5EF4-FFF2-40B4-BE49-F238E27FC236}">
                <a16:creationId xmlns:a16="http://schemas.microsoft.com/office/drawing/2014/main" id="{364D7290-5E47-30FE-4E81-B792929F7A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Tree>
    <p:extLst>
      <p:ext uri="{BB962C8B-B14F-4D97-AF65-F5344CB8AC3E}">
        <p14:creationId xmlns:p14="http://schemas.microsoft.com/office/powerpoint/2010/main" val="3131084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7EB10-FA93-E19D-1FFA-8FA89F13ACE9}"/>
              </a:ext>
            </a:extLst>
          </p:cNvPr>
          <p:cNvSpPr>
            <a:spLocks noGrp="1"/>
          </p:cNvSpPr>
          <p:nvPr>
            <p:ph type="title"/>
          </p:nvPr>
        </p:nvSpPr>
        <p:spPr>
          <a:xfrm>
            <a:off x="612648" y="548640"/>
            <a:ext cx="10945037" cy="1133856"/>
          </a:xfrm>
        </p:spPr>
        <p:txBody>
          <a:bodyPr anchor="t">
            <a:normAutofit/>
          </a:bodyPr>
          <a:lstStyle/>
          <a:p>
            <a:r>
              <a:rPr lang="en-GB" dirty="0"/>
              <a:t>Emotional regulation and ADHD</a:t>
            </a:r>
          </a:p>
        </p:txBody>
      </p:sp>
      <p:graphicFrame>
        <p:nvGraphicFramePr>
          <p:cNvPr id="5" name="Content Placeholder 2">
            <a:extLst>
              <a:ext uri="{FF2B5EF4-FFF2-40B4-BE49-F238E27FC236}">
                <a16:creationId xmlns:a16="http://schemas.microsoft.com/office/drawing/2014/main" id="{76D02901-26C6-7F8D-2674-EF32489AEA16}"/>
              </a:ext>
            </a:extLst>
          </p:cNvPr>
          <p:cNvGraphicFramePr>
            <a:graphicFrameLocks noGrp="1"/>
          </p:cNvGraphicFramePr>
          <p:nvPr>
            <p:ph idx="1"/>
            <p:extLst>
              <p:ext uri="{D42A27DB-BD31-4B8C-83A1-F6EECF244321}">
                <p14:modId xmlns:p14="http://schemas.microsoft.com/office/powerpoint/2010/main" val="2816994206"/>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1875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67BD2-EFA7-31BA-E1A1-3923CC6E7D82}"/>
              </a:ext>
            </a:extLst>
          </p:cNvPr>
          <p:cNvSpPr>
            <a:spLocks noGrp="1"/>
          </p:cNvSpPr>
          <p:nvPr>
            <p:ph type="title"/>
          </p:nvPr>
        </p:nvSpPr>
        <p:spPr>
          <a:xfrm>
            <a:off x="612649" y="548639"/>
            <a:ext cx="3494314" cy="5786638"/>
          </a:xfrm>
        </p:spPr>
        <p:txBody>
          <a:bodyPr anchor="t">
            <a:normAutofit/>
          </a:bodyPr>
          <a:lstStyle/>
          <a:p>
            <a:r>
              <a:rPr lang="en-GB" dirty="0"/>
              <a:t>Emotional lability</a:t>
            </a:r>
          </a:p>
        </p:txBody>
      </p:sp>
      <p:graphicFrame>
        <p:nvGraphicFramePr>
          <p:cNvPr id="5" name="Content Placeholder 2">
            <a:extLst>
              <a:ext uri="{FF2B5EF4-FFF2-40B4-BE49-F238E27FC236}">
                <a16:creationId xmlns:a16="http://schemas.microsoft.com/office/drawing/2014/main" id="{734CF488-959B-1DCD-E942-63E27D6DAD99}"/>
              </a:ext>
            </a:extLst>
          </p:cNvPr>
          <p:cNvGraphicFramePr>
            <a:graphicFrameLocks noGrp="1"/>
          </p:cNvGraphicFramePr>
          <p:nvPr>
            <p:ph idx="1"/>
            <p:extLst>
              <p:ext uri="{D42A27DB-BD31-4B8C-83A1-F6EECF244321}">
                <p14:modId xmlns:p14="http://schemas.microsoft.com/office/powerpoint/2010/main" val="3599449090"/>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1570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358BF-DD09-25EA-6388-361991C09EEA}"/>
              </a:ext>
            </a:extLst>
          </p:cNvPr>
          <p:cNvSpPr>
            <a:spLocks noGrp="1"/>
          </p:cNvSpPr>
          <p:nvPr>
            <p:ph type="title"/>
          </p:nvPr>
        </p:nvSpPr>
        <p:spPr>
          <a:xfrm>
            <a:off x="5906802" y="603504"/>
            <a:ext cx="5577902" cy="652090"/>
          </a:xfrm>
        </p:spPr>
        <p:txBody>
          <a:bodyPr anchor="b">
            <a:normAutofit/>
          </a:bodyPr>
          <a:lstStyle/>
          <a:p>
            <a:r>
              <a:rPr lang="en-GB" dirty="0"/>
              <a:t>Associated problems </a:t>
            </a:r>
          </a:p>
        </p:txBody>
      </p:sp>
      <p:sp>
        <p:nvSpPr>
          <p:cNvPr id="3" name="Content Placeholder 2">
            <a:extLst>
              <a:ext uri="{FF2B5EF4-FFF2-40B4-BE49-F238E27FC236}">
                <a16:creationId xmlns:a16="http://schemas.microsoft.com/office/drawing/2014/main" id="{C1EB9982-36D2-9FAE-873A-B4E9FAA8C7A0}"/>
              </a:ext>
            </a:extLst>
          </p:cNvPr>
          <p:cNvSpPr>
            <a:spLocks noGrp="1"/>
          </p:cNvSpPr>
          <p:nvPr>
            <p:ph idx="1"/>
          </p:nvPr>
        </p:nvSpPr>
        <p:spPr>
          <a:xfrm>
            <a:off x="5090615" y="1255594"/>
            <a:ext cx="6755642" cy="5053766"/>
          </a:xfrm>
          <a:solidFill>
            <a:schemeClr val="bg2"/>
          </a:solidFill>
          <a:ln>
            <a:solidFill>
              <a:schemeClr val="accent1">
                <a:lumMod val="75000"/>
              </a:schemeClr>
            </a:solidFill>
          </a:ln>
        </p:spPr>
        <p:txBody>
          <a:bodyPr>
            <a:normAutofit/>
          </a:bodyPr>
          <a:lstStyle/>
          <a:p>
            <a:pPr>
              <a:lnSpc>
                <a:spcPct val="110000"/>
              </a:lnSpc>
            </a:pPr>
            <a:r>
              <a:rPr lang="en-US" altLang="en-US" sz="1800" dirty="0"/>
              <a:t>There are other problems associated with (but not caused by ADHD). Also, every child with ADHD is different and may have any combination of these difficulties or none of them. </a:t>
            </a:r>
          </a:p>
          <a:p>
            <a:pPr>
              <a:lnSpc>
                <a:spcPct val="110000"/>
              </a:lnSpc>
            </a:pPr>
            <a:r>
              <a:rPr lang="en-US" altLang="en-US" sz="1800" dirty="0"/>
              <a:t>They may have difficulties making and keeping friends. This is important as peer relationships are an important predictor of relationships with adults. </a:t>
            </a:r>
          </a:p>
          <a:p>
            <a:pPr>
              <a:lnSpc>
                <a:spcPct val="110000"/>
              </a:lnSpc>
            </a:pPr>
            <a:r>
              <a:rPr lang="en-US" altLang="en-US" sz="1800" dirty="0"/>
              <a:t>Children with ADHD often come from families where there is more stress or parents may have ADHD themselves. Due to the impairment caused by their symptoms, children with ADHD often don’t feel very good about themselves. </a:t>
            </a:r>
          </a:p>
          <a:p>
            <a:pPr>
              <a:lnSpc>
                <a:spcPct val="110000"/>
              </a:lnSpc>
            </a:pPr>
            <a:r>
              <a:rPr lang="en-US" altLang="en-US" sz="1800" dirty="0"/>
              <a:t>Fifty percent of children with ADHD also have oppositional or aggressive difficulties. They may be arguing with adults often or misinterpreting something a peer does as hostile and impulsively hitting them when they feel threatened. </a:t>
            </a:r>
          </a:p>
          <a:p>
            <a:pPr>
              <a:lnSpc>
                <a:spcPct val="110000"/>
              </a:lnSpc>
            </a:pPr>
            <a:endParaRPr lang="en-GB" sz="1400" dirty="0"/>
          </a:p>
        </p:txBody>
      </p:sp>
      <p:pic>
        <p:nvPicPr>
          <p:cNvPr id="7" name="Graphic 6" descr="Family">
            <a:extLst>
              <a:ext uri="{FF2B5EF4-FFF2-40B4-BE49-F238E27FC236}">
                <a16:creationId xmlns:a16="http://schemas.microsoft.com/office/drawing/2014/main" id="{4D324711-793F-D33F-CDDF-90108DD0A5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2648" y="1102440"/>
            <a:ext cx="4681506" cy="4681506"/>
          </a:xfrm>
          <a:prstGeom prst="rect">
            <a:avLst/>
          </a:prstGeom>
        </p:spPr>
      </p:pic>
    </p:spTree>
    <p:extLst>
      <p:ext uri="{BB962C8B-B14F-4D97-AF65-F5344CB8AC3E}">
        <p14:creationId xmlns:p14="http://schemas.microsoft.com/office/powerpoint/2010/main" val="23872748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arious brightly coloured marbles">
            <a:extLst>
              <a:ext uri="{FF2B5EF4-FFF2-40B4-BE49-F238E27FC236}">
                <a16:creationId xmlns:a16="http://schemas.microsoft.com/office/drawing/2014/main" id="{7630B212-637C-DC5D-182D-4945E4113B90}"/>
              </a:ext>
            </a:extLst>
          </p:cNvPr>
          <p:cNvPicPr>
            <a:picLocks noChangeAspect="1"/>
          </p:cNvPicPr>
          <p:nvPr/>
        </p:nvPicPr>
        <p:blipFill>
          <a:blip r:embed="rId2"/>
          <a:srcRect l="25837" r="26370" b="-1"/>
          <a:stretch/>
        </p:blipFill>
        <p:spPr>
          <a:xfrm>
            <a:off x="20" y="10"/>
            <a:ext cx="4910308" cy="6857990"/>
          </a:xfrm>
          <a:prstGeom prst="rect">
            <a:avLst/>
          </a:prstGeom>
        </p:spPr>
      </p:pic>
      <p:sp>
        <p:nvSpPr>
          <p:cNvPr id="2" name="Title 1">
            <a:extLst>
              <a:ext uri="{FF2B5EF4-FFF2-40B4-BE49-F238E27FC236}">
                <a16:creationId xmlns:a16="http://schemas.microsoft.com/office/drawing/2014/main" id="{4EB61BF6-6FBB-FAF1-1DF8-9CED79143584}"/>
              </a:ext>
            </a:extLst>
          </p:cNvPr>
          <p:cNvSpPr>
            <a:spLocks noGrp="1"/>
          </p:cNvSpPr>
          <p:nvPr>
            <p:ph type="title"/>
          </p:nvPr>
        </p:nvSpPr>
        <p:spPr>
          <a:xfrm>
            <a:off x="5568537" y="603504"/>
            <a:ext cx="5916168" cy="733977"/>
          </a:xfrm>
        </p:spPr>
        <p:txBody>
          <a:bodyPr anchor="b">
            <a:normAutofit/>
          </a:bodyPr>
          <a:lstStyle/>
          <a:p>
            <a:r>
              <a:rPr lang="en-GB" dirty="0"/>
              <a:t>Tasks to help children</a:t>
            </a:r>
          </a:p>
        </p:txBody>
      </p:sp>
      <p:sp>
        <p:nvSpPr>
          <p:cNvPr id="3" name="Content Placeholder 2">
            <a:extLst>
              <a:ext uri="{FF2B5EF4-FFF2-40B4-BE49-F238E27FC236}">
                <a16:creationId xmlns:a16="http://schemas.microsoft.com/office/drawing/2014/main" id="{CB4E59F9-0A8E-6631-E0B4-F8166C915522}"/>
              </a:ext>
            </a:extLst>
          </p:cNvPr>
          <p:cNvSpPr>
            <a:spLocks noGrp="1"/>
          </p:cNvSpPr>
          <p:nvPr>
            <p:ph idx="1"/>
          </p:nvPr>
        </p:nvSpPr>
        <p:spPr>
          <a:xfrm>
            <a:off x="5568537" y="1446663"/>
            <a:ext cx="5916168" cy="4862697"/>
          </a:xfrm>
          <a:solidFill>
            <a:schemeClr val="bg2"/>
          </a:solidFill>
          <a:ln>
            <a:solidFill>
              <a:schemeClr val="accent1">
                <a:lumMod val="75000"/>
              </a:schemeClr>
            </a:solidFill>
          </a:ln>
        </p:spPr>
        <p:txBody>
          <a:bodyPr>
            <a:normAutofit/>
          </a:bodyPr>
          <a:lstStyle/>
          <a:p>
            <a:r>
              <a:rPr lang="en-GB" dirty="0"/>
              <a:t>Promote positive behaviour – rewards/privileges </a:t>
            </a:r>
          </a:p>
          <a:p>
            <a:r>
              <a:rPr lang="en-GB" dirty="0"/>
              <a:t>Anger management – straw and marble</a:t>
            </a:r>
          </a:p>
          <a:p>
            <a:r>
              <a:rPr lang="en-GB" dirty="0"/>
              <a:t>Encourage turn-taking</a:t>
            </a:r>
          </a:p>
          <a:p>
            <a:r>
              <a:rPr lang="en-GB" dirty="0"/>
              <a:t>Encourage self regulation (red and green light start/stop</a:t>
            </a:r>
          </a:p>
          <a:p>
            <a:r>
              <a:rPr lang="en-GB" dirty="0"/>
              <a:t>Improve memory – picture replication</a:t>
            </a:r>
          </a:p>
          <a:p>
            <a:r>
              <a:rPr lang="en-GB" dirty="0"/>
              <a:t>Improve body language and verbal cues – video pauses and imagining feelings</a:t>
            </a:r>
          </a:p>
          <a:p>
            <a:endParaRPr lang="en-GB" sz="1800" dirty="0"/>
          </a:p>
          <a:p>
            <a:endParaRPr lang="en-GB" sz="1800" dirty="0"/>
          </a:p>
        </p:txBody>
      </p:sp>
    </p:spTree>
    <p:extLst>
      <p:ext uri="{BB962C8B-B14F-4D97-AF65-F5344CB8AC3E}">
        <p14:creationId xmlns:p14="http://schemas.microsoft.com/office/powerpoint/2010/main" val="44628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82D6E-C88B-1035-530F-44172B2761D7}"/>
              </a:ext>
            </a:extLst>
          </p:cNvPr>
          <p:cNvSpPr>
            <a:spLocks noGrp="1"/>
          </p:cNvSpPr>
          <p:nvPr>
            <p:ph type="title"/>
          </p:nvPr>
        </p:nvSpPr>
        <p:spPr>
          <a:xfrm>
            <a:off x="612649" y="548638"/>
            <a:ext cx="3493008" cy="5788152"/>
          </a:xfrm>
        </p:spPr>
        <p:txBody>
          <a:bodyPr anchor="ctr">
            <a:normAutofit/>
          </a:bodyPr>
          <a:lstStyle/>
          <a:p>
            <a:r>
              <a:rPr lang="en-GB" sz="4000"/>
              <a:t>Working with a child with ADHD</a:t>
            </a:r>
          </a:p>
        </p:txBody>
      </p:sp>
      <p:graphicFrame>
        <p:nvGraphicFramePr>
          <p:cNvPr id="6" name="Content Placeholder 2">
            <a:extLst>
              <a:ext uri="{FF2B5EF4-FFF2-40B4-BE49-F238E27FC236}">
                <a16:creationId xmlns:a16="http://schemas.microsoft.com/office/drawing/2014/main" id="{07D6A5E8-D040-9305-C13D-4B77346C8CDE}"/>
              </a:ext>
            </a:extLst>
          </p:cNvPr>
          <p:cNvGraphicFramePr>
            <a:graphicFrameLocks noGrp="1"/>
          </p:cNvGraphicFramePr>
          <p:nvPr>
            <p:ph idx="1"/>
            <p:extLst>
              <p:ext uri="{D42A27DB-BD31-4B8C-83A1-F6EECF244321}">
                <p14:modId xmlns:p14="http://schemas.microsoft.com/office/powerpoint/2010/main" val="4133314843"/>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9928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1E48-A2A0-A76D-3CE5-FAABBCBA7386}"/>
              </a:ext>
            </a:extLst>
          </p:cNvPr>
          <p:cNvSpPr>
            <a:spLocks noGrp="1"/>
          </p:cNvSpPr>
          <p:nvPr>
            <p:ph type="title"/>
          </p:nvPr>
        </p:nvSpPr>
        <p:spPr>
          <a:xfrm>
            <a:off x="612648" y="548640"/>
            <a:ext cx="10653578" cy="637609"/>
          </a:xfrm>
        </p:spPr>
        <p:txBody>
          <a:bodyPr/>
          <a:lstStyle/>
          <a:p>
            <a:r>
              <a:rPr lang="en-GB" dirty="0"/>
              <a:t>Treatments and interventions</a:t>
            </a:r>
          </a:p>
        </p:txBody>
      </p:sp>
      <p:sp>
        <p:nvSpPr>
          <p:cNvPr id="6" name="Content Placeholder 5">
            <a:extLst>
              <a:ext uri="{FF2B5EF4-FFF2-40B4-BE49-F238E27FC236}">
                <a16:creationId xmlns:a16="http://schemas.microsoft.com/office/drawing/2014/main" id="{195F6396-7812-31B0-8E9D-1A6D40FB7C4B}"/>
              </a:ext>
            </a:extLst>
          </p:cNvPr>
          <p:cNvSpPr>
            <a:spLocks noGrp="1"/>
          </p:cNvSpPr>
          <p:nvPr>
            <p:ph idx="1"/>
          </p:nvPr>
        </p:nvSpPr>
        <p:spPr>
          <a:xfrm>
            <a:off x="612647" y="1371600"/>
            <a:ext cx="10653579" cy="4937760"/>
          </a:xfrm>
          <a:solidFill>
            <a:schemeClr val="bg2"/>
          </a:solidFill>
          <a:ln>
            <a:solidFill>
              <a:schemeClr val="accent1">
                <a:lumMod val="75000"/>
              </a:schemeClr>
            </a:solidFill>
          </a:ln>
        </p:spPr>
        <p:txBody>
          <a:bodyPr/>
          <a:lstStyle/>
          <a:p>
            <a:r>
              <a:rPr lang="en-GB" dirty="0"/>
              <a:t>Applied Behavioural Analysis </a:t>
            </a:r>
          </a:p>
          <a:p>
            <a:pPr lvl="1"/>
            <a:r>
              <a:rPr lang="en-GB" dirty="0"/>
              <a:t>Discrete Trial Teaching </a:t>
            </a:r>
            <a:r>
              <a:rPr lang="en-GB" sz="1600" dirty="0"/>
              <a:t>(DTT; </a:t>
            </a:r>
            <a:r>
              <a:rPr lang="en-GB" sz="1600" dirty="0" err="1"/>
              <a:t>Lovaas</a:t>
            </a:r>
            <a:r>
              <a:rPr lang="en-GB" sz="1600" dirty="0"/>
              <a:t>, 1987)</a:t>
            </a:r>
            <a:endParaRPr lang="en-GB" dirty="0"/>
          </a:p>
          <a:p>
            <a:pPr lvl="1"/>
            <a:r>
              <a:rPr lang="en-GB" dirty="0"/>
              <a:t>Incidental Teaching (</a:t>
            </a:r>
            <a:r>
              <a:rPr lang="en-GB" sz="1800" dirty="0"/>
              <a:t>Hart and Risley, 1968) </a:t>
            </a:r>
            <a:endParaRPr lang="en-GB" dirty="0"/>
          </a:p>
          <a:p>
            <a:pPr lvl="1"/>
            <a:r>
              <a:rPr lang="en-GB" dirty="0"/>
              <a:t>Token Economies</a:t>
            </a:r>
          </a:p>
          <a:p>
            <a:pPr lvl="1"/>
            <a:r>
              <a:rPr lang="en-GB" sz="1800" dirty="0"/>
              <a:t>Time-Out from Reinforcement</a:t>
            </a:r>
          </a:p>
          <a:p>
            <a:pPr lvl="1"/>
            <a:r>
              <a:rPr lang="en-GB" dirty="0"/>
              <a:t>Chaining</a:t>
            </a:r>
          </a:p>
          <a:p>
            <a:r>
              <a:rPr lang="en-GB" dirty="0"/>
              <a:t>Positive Behaviour Support (PSB)</a:t>
            </a:r>
          </a:p>
          <a:p>
            <a:r>
              <a:rPr lang="en-GB" dirty="0"/>
              <a:t>ADHD can be treated using medication or therapy, but a combination of both is often the best. There are five types of medication licensed for the treatment of ADHD:</a:t>
            </a:r>
          </a:p>
          <a:p>
            <a:r>
              <a:rPr lang="en-GB" sz="2000" dirty="0"/>
              <a:t>Methylphenidate, Guanfacine, Atomoxetine, Dexamfetamine and Lisdexamfetamine.</a:t>
            </a:r>
            <a:endParaRPr lang="en-GB" dirty="0"/>
          </a:p>
          <a:p>
            <a:endParaRPr lang="en-GB" dirty="0"/>
          </a:p>
        </p:txBody>
      </p:sp>
    </p:spTree>
    <p:extLst>
      <p:ext uri="{BB962C8B-B14F-4D97-AF65-F5344CB8AC3E}">
        <p14:creationId xmlns:p14="http://schemas.microsoft.com/office/powerpoint/2010/main" val="34769758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684CF6-37B4-0EE3-8B01-F0340466806C}"/>
              </a:ext>
            </a:extLst>
          </p:cNvPr>
          <p:cNvSpPr>
            <a:spLocks noGrp="1"/>
          </p:cNvSpPr>
          <p:nvPr>
            <p:ph type="title"/>
          </p:nvPr>
        </p:nvSpPr>
        <p:spPr>
          <a:xfrm>
            <a:off x="614679" y="548639"/>
            <a:ext cx="2387828" cy="5719640"/>
          </a:xfrm>
        </p:spPr>
        <p:txBody>
          <a:bodyPr anchor="t">
            <a:normAutofit/>
          </a:bodyPr>
          <a:lstStyle/>
          <a:p>
            <a:r>
              <a:rPr lang="en-GB" dirty="0"/>
              <a:t>Therapy</a:t>
            </a:r>
          </a:p>
        </p:txBody>
      </p:sp>
      <p:sp>
        <p:nvSpPr>
          <p:cNvPr id="3" name="Content Placeholder 2">
            <a:extLst>
              <a:ext uri="{FF2B5EF4-FFF2-40B4-BE49-F238E27FC236}">
                <a16:creationId xmlns:a16="http://schemas.microsoft.com/office/drawing/2014/main" id="{99723E5E-1BDF-5F95-BB22-2AAA5F31548E}"/>
              </a:ext>
            </a:extLst>
          </p:cNvPr>
          <p:cNvSpPr>
            <a:spLocks noGrp="1"/>
          </p:cNvSpPr>
          <p:nvPr>
            <p:ph idx="1"/>
          </p:nvPr>
        </p:nvSpPr>
        <p:spPr>
          <a:xfrm>
            <a:off x="3302758" y="548639"/>
            <a:ext cx="8274564" cy="5719640"/>
          </a:xfrm>
          <a:solidFill>
            <a:schemeClr val="bg2"/>
          </a:solidFill>
          <a:ln>
            <a:solidFill>
              <a:schemeClr val="accent1">
                <a:lumMod val="75000"/>
              </a:schemeClr>
            </a:solidFill>
          </a:ln>
        </p:spPr>
        <p:txBody>
          <a:bodyPr anchor="t">
            <a:normAutofit/>
          </a:bodyPr>
          <a:lstStyle/>
          <a:p>
            <a:pPr marL="0" indent="0">
              <a:lnSpc>
                <a:spcPct val="110000"/>
              </a:lnSpc>
              <a:buNone/>
            </a:pPr>
            <a:r>
              <a:rPr lang="en-GB" sz="1600" dirty="0"/>
              <a:t>Psychoeducation</a:t>
            </a:r>
          </a:p>
          <a:p>
            <a:pPr>
              <a:lnSpc>
                <a:spcPct val="110000"/>
              </a:lnSpc>
              <a:spcBef>
                <a:spcPts val="0"/>
              </a:spcBef>
              <a:spcAft>
                <a:spcPts val="0"/>
              </a:spcAft>
            </a:pPr>
            <a:r>
              <a:rPr lang="en-GB" sz="1600" dirty="0"/>
              <a:t>Psychoeducation means you or your child will be encouraged to discuss ADHD and its effects. It can help children and teenagers make sense of being diagnosed with ADHD and can help them to cope and live with the condition.</a:t>
            </a:r>
          </a:p>
          <a:p>
            <a:pPr>
              <a:lnSpc>
                <a:spcPct val="110000"/>
              </a:lnSpc>
              <a:spcBef>
                <a:spcPts val="0"/>
              </a:spcBef>
              <a:spcAft>
                <a:spcPts val="0"/>
              </a:spcAft>
            </a:pPr>
            <a:endParaRPr lang="en-GB" sz="1600" dirty="0"/>
          </a:p>
          <a:p>
            <a:pPr marL="0" indent="0">
              <a:lnSpc>
                <a:spcPct val="110000"/>
              </a:lnSpc>
              <a:spcBef>
                <a:spcPts val="0"/>
              </a:spcBef>
              <a:buNone/>
            </a:pPr>
            <a:r>
              <a:rPr lang="en-GB" sz="1600" dirty="0"/>
              <a:t>Behaviour therapy</a:t>
            </a:r>
          </a:p>
          <a:p>
            <a:pPr>
              <a:lnSpc>
                <a:spcPct val="110000"/>
              </a:lnSpc>
              <a:spcBef>
                <a:spcPts val="0"/>
              </a:spcBef>
              <a:spcAft>
                <a:spcPts val="0"/>
              </a:spcAft>
            </a:pPr>
            <a:r>
              <a:rPr lang="en-GB" sz="1600" dirty="0"/>
              <a:t>Provides support for carers of children with ADHD and may involve teachers as well as parents. It usually involves behaviour management, which uses a system of rewards to encourage your child to try to control their ADHD.</a:t>
            </a:r>
          </a:p>
          <a:p>
            <a:pPr>
              <a:lnSpc>
                <a:spcPct val="110000"/>
              </a:lnSpc>
            </a:pPr>
            <a:r>
              <a:rPr lang="en-GB" sz="1600" dirty="0"/>
              <a:t>Parent training and education programmes</a:t>
            </a:r>
          </a:p>
          <a:p>
            <a:pPr marL="285750" indent="-285750">
              <a:lnSpc>
                <a:spcPct val="110000"/>
              </a:lnSpc>
              <a:buFont typeface="Arial" panose="020B0604020202020204" pitchFamily="34" charset="0"/>
              <a:buChar char="•"/>
            </a:pPr>
            <a:r>
              <a:rPr lang="en-GB" sz="1600" dirty="0"/>
              <a:t>If your child has ADHD, specially tailored parent training and education programmes can help you learn specific ways of talking to your child and playing and working with them to improve their attention and behaviour.</a:t>
            </a:r>
          </a:p>
          <a:p>
            <a:pPr marL="285750" indent="-285750">
              <a:lnSpc>
                <a:spcPct val="110000"/>
              </a:lnSpc>
              <a:buFont typeface="Arial" panose="020B0604020202020204" pitchFamily="34" charset="0"/>
              <a:buChar char="•"/>
            </a:pPr>
            <a:r>
              <a:rPr lang="en-GB" sz="1600" dirty="0"/>
              <a:t>These programmes are usually arranged in groups of around 10 to 12 parents. A programme consists of 10 to 16 meetings, lasting up to 2 hours each.</a:t>
            </a:r>
          </a:p>
          <a:p>
            <a:pPr>
              <a:lnSpc>
                <a:spcPct val="110000"/>
              </a:lnSpc>
            </a:pPr>
            <a:endParaRPr lang="en-GB" sz="1600" dirty="0"/>
          </a:p>
        </p:txBody>
      </p:sp>
    </p:spTree>
    <p:extLst>
      <p:ext uri="{BB962C8B-B14F-4D97-AF65-F5344CB8AC3E}">
        <p14:creationId xmlns:p14="http://schemas.microsoft.com/office/powerpoint/2010/main" val="14229261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B95C9-F913-16E9-158C-7F7AF4CAC6F6}"/>
              </a:ext>
            </a:extLst>
          </p:cNvPr>
          <p:cNvSpPr>
            <a:spLocks noGrp="1"/>
          </p:cNvSpPr>
          <p:nvPr>
            <p:ph type="title"/>
          </p:nvPr>
        </p:nvSpPr>
        <p:spPr>
          <a:xfrm>
            <a:off x="612649" y="548638"/>
            <a:ext cx="3493008" cy="5788152"/>
          </a:xfrm>
        </p:spPr>
        <p:txBody>
          <a:bodyPr anchor="ctr">
            <a:normAutofit/>
          </a:bodyPr>
          <a:lstStyle/>
          <a:p>
            <a:r>
              <a:rPr lang="en-GB" sz="4000"/>
              <a:t>Therapy</a:t>
            </a:r>
          </a:p>
        </p:txBody>
      </p:sp>
      <p:graphicFrame>
        <p:nvGraphicFramePr>
          <p:cNvPr id="5" name="Content Placeholder 2">
            <a:extLst>
              <a:ext uri="{FF2B5EF4-FFF2-40B4-BE49-F238E27FC236}">
                <a16:creationId xmlns:a16="http://schemas.microsoft.com/office/drawing/2014/main" id="{DB150167-24FB-AFAC-F5F4-08246071EAEE}"/>
              </a:ext>
            </a:extLst>
          </p:cNvPr>
          <p:cNvGraphicFramePr>
            <a:graphicFrameLocks noGrp="1"/>
          </p:cNvGraphicFramePr>
          <p:nvPr>
            <p:ph idx="1"/>
            <p:extLst>
              <p:ext uri="{D42A27DB-BD31-4B8C-83A1-F6EECF244321}">
                <p14:modId xmlns:p14="http://schemas.microsoft.com/office/powerpoint/2010/main" val="92846325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868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plastic animals">
            <a:extLst>
              <a:ext uri="{FF2B5EF4-FFF2-40B4-BE49-F238E27FC236}">
                <a16:creationId xmlns:a16="http://schemas.microsoft.com/office/drawing/2014/main" id="{CCCD389B-8E9A-EC8F-E82B-5621E74F5781}"/>
              </a:ext>
            </a:extLst>
          </p:cNvPr>
          <p:cNvPicPr>
            <a:picLocks noChangeAspect="1"/>
          </p:cNvPicPr>
          <p:nvPr/>
        </p:nvPicPr>
        <p:blipFill>
          <a:blip r:embed="rId2"/>
          <a:srcRect l="23520" r="28686" b="-1"/>
          <a:stretch/>
        </p:blipFill>
        <p:spPr>
          <a:xfrm>
            <a:off x="20" y="10"/>
            <a:ext cx="4267180" cy="6857990"/>
          </a:xfrm>
          <a:prstGeom prst="rect">
            <a:avLst/>
          </a:prstGeom>
        </p:spPr>
      </p:pic>
      <p:sp>
        <p:nvSpPr>
          <p:cNvPr id="2" name="Title 1">
            <a:extLst>
              <a:ext uri="{FF2B5EF4-FFF2-40B4-BE49-F238E27FC236}">
                <a16:creationId xmlns:a16="http://schemas.microsoft.com/office/drawing/2014/main" id="{73998B42-824A-F0A7-88FA-333BED6BFE15}"/>
              </a:ext>
            </a:extLst>
          </p:cNvPr>
          <p:cNvSpPr>
            <a:spLocks noGrp="1"/>
          </p:cNvSpPr>
          <p:nvPr>
            <p:ph type="title"/>
          </p:nvPr>
        </p:nvSpPr>
        <p:spPr>
          <a:xfrm>
            <a:off x="5568537" y="603504"/>
            <a:ext cx="5916168" cy="602444"/>
          </a:xfrm>
        </p:spPr>
        <p:txBody>
          <a:bodyPr anchor="b">
            <a:normAutofit/>
          </a:bodyPr>
          <a:lstStyle/>
          <a:p>
            <a:r>
              <a:rPr lang="en-GB" dirty="0"/>
              <a:t>Interventions</a:t>
            </a:r>
          </a:p>
        </p:txBody>
      </p:sp>
      <p:sp>
        <p:nvSpPr>
          <p:cNvPr id="3" name="Content Placeholder 2">
            <a:extLst>
              <a:ext uri="{FF2B5EF4-FFF2-40B4-BE49-F238E27FC236}">
                <a16:creationId xmlns:a16="http://schemas.microsoft.com/office/drawing/2014/main" id="{E54BF935-250B-BE39-D43E-DAB8FDCB8779}"/>
              </a:ext>
            </a:extLst>
          </p:cNvPr>
          <p:cNvSpPr>
            <a:spLocks noGrp="1"/>
          </p:cNvSpPr>
          <p:nvPr>
            <p:ph idx="1"/>
          </p:nvPr>
        </p:nvSpPr>
        <p:spPr>
          <a:xfrm>
            <a:off x="4837044" y="1338469"/>
            <a:ext cx="6917634" cy="5168347"/>
          </a:xfrm>
          <a:solidFill>
            <a:schemeClr val="bg2"/>
          </a:solidFill>
          <a:ln>
            <a:solidFill>
              <a:schemeClr val="accent1">
                <a:lumMod val="75000"/>
              </a:schemeClr>
            </a:solidFill>
          </a:ln>
        </p:spPr>
        <p:txBody>
          <a:bodyPr>
            <a:normAutofit/>
          </a:bodyPr>
          <a:lstStyle/>
          <a:p>
            <a:pPr>
              <a:lnSpc>
                <a:spcPct val="110000"/>
              </a:lnSpc>
            </a:pPr>
            <a:r>
              <a:rPr lang="en-GB" sz="1600" dirty="0">
                <a:latin typeface="Calibri" panose="020F0502020204030204" pitchFamily="34" charset="0"/>
                <a:ea typeface="Arial" panose="020B0604020202020204" pitchFamily="34" charset="0"/>
                <a:cs typeface="Calibri" panose="020F0502020204030204" pitchFamily="34" charset="0"/>
              </a:rPr>
              <a:t>Incredible years - </a:t>
            </a:r>
            <a:r>
              <a:rPr lang="en-GB" sz="1600" b="0" i="0" dirty="0">
                <a:effectLst/>
                <a:highlight>
                  <a:srgbClr val="FFFFFF"/>
                </a:highlight>
                <a:latin typeface="+mj-lt"/>
              </a:rPr>
              <a:t>Rooted in social-emotional learning (SEL), The Incredible Years</a:t>
            </a:r>
            <a:r>
              <a:rPr lang="en-GB" sz="1600" b="0" i="0" baseline="30000" dirty="0">
                <a:effectLst/>
                <a:highlight>
                  <a:srgbClr val="FFFFFF"/>
                </a:highlight>
                <a:latin typeface="+mj-lt"/>
              </a:rPr>
              <a:t>®</a:t>
            </a:r>
            <a:r>
              <a:rPr lang="en-GB" sz="1600" b="0" i="0" dirty="0">
                <a:effectLst/>
                <a:highlight>
                  <a:srgbClr val="FFFFFF"/>
                </a:highlight>
                <a:latin typeface="+mj-lt"/>
              </a:rPr>
              <a:t> early intervention programs for children use dinosaur-themed materials and life-size puppets to engage children and strengthen social, emotional, and academic skills.</a:t>
            </a:r>
            <a:endParaRPr lang="en-GB" sz="1600" b="0" i="0" dirty="0">
              <a:effectLst/>
              <a:highlight>
                <a:srgbClr val="FFFFFF"/>
              </a:highlight>
              <a:latin typeface="+mj-lt"/>
              <a:cs typeface="Calibri" panose="020F0502020204030204" pitchFamily="34" charset="0"/>
            </a:endParaRPr>
          </a:p>
          <a:p>
            <a:pPr>
              <a:lnSpc>
                <a:spcPct val="110000"/>
              </a:lnSpc>
            </a:pPr>
            <a:r>
              <a:rPr lang="en-GB" sz="1600" dirty="0">
                <a:latin typeface="Calibri" panose="020F0502020204030204" pitchFamily="34" charset="0"/>
                <a:ea typeface="Arial" panose="020B0604020202020204" pitchFamily="34" charset="0"/>
                <a:cs typeface="Calibri" panose="020F0502020204030204" pitchFamily="34" charset="0"/>
              </a:rPr>
              <a:t>Good behaviour game - </a:t>
            </a:r>
            <a:r>
              <a:rPr lang="en-GB" sz="1600" dirty="0"/>
              <a:t>To socialise children into the role of being a pupil and to reduce disruptive and aggressive behaviours in the classroom</a:t>
            </a:r>
          </a:p>
          <a:p>
            <a:pPr>
              <a:lnSpc>
                <a:spcPct val="110000"/>
              </a:lnSpc>
            </a:pPr>
            <a:r>
              <a:rPr lang="en-GB" sz="1600" dirty="0">
                <a:effectLst/>
                <a:latin typeface="Calibri" panose="020F0502020204030204" pitchFamily="34" charset="0"/>
                <a:ea typeface="Arial" panose="020B0604020202020204" pitchFamily="34" charset="0"/>
                <a:cs typeface="Calibri" panose="020F0502020204030204" pitchFamily="34" charset="0"/>
              </a:rPr>
              <a:t>Social stories - </a:t>
            </a:r>
            <a:r>
              <a:rPr lang="en-GB" sz="1600" dirty="0"/>
              <a:t>SS are used to address the acquisition of new social skills and improve existing behaviours that may be causing the individual or those around them concern or difficulty </a:t>
            </a:r>
            <a:endParaRPr lang="en-GB" sz="1600" dirty="0">
              <a:latin typeface="Calibri" panose="020F0502020204030204" pitchFamily="34" charset="0"/>
              <a:ea typeface="Calibri" panose="020F0502020204030204" pitchFamily="34" charset="0"/>
              <a:cs typeface="Arial" panose="020B0604020202020204" pitchFamily="34" charset="0"/>
            </a:endParaRPr>
          </a:p>
          <a:p>
            <a:pPr>
              <a:lnSpc>
                <a:spcPct val="110000"/>
              </a:lnSpc>
            </a:pPr>
            <a:r>
              <a:rPr lang="en-GB" sz="1600" dirty="0">
                <a:latin typeface="Calibri" panose="020F0502020204030204" pitchFamily="34" charset="0"/>
                <a:ea typeface="Calibri" panose="020F0502020204030204" pitchFamily="34" charset="0"/>
                <a:cs typeface="Calibri" panose="020F0502020204030204" pitchFamily="34" charset="0"/>
              </a:rPr>
              <a:t>Nurture groups - short term interventions no more than four school terms.</a:t>
            </a:r>
            <a:endParaRPr lang="en-GB" sz="1600" dirty="0">
              <a:latin typeface="Calibri" panose="020F0502020204030204" pitchFamily="34" charset="0"/>
              <a:ea typeface="Calibri" panose="020F0502020204030204" pitchFamily="34" charset="0"/>
              <a:cs typeface="Arial" panose="020B0604020202020204" pitchFamily="34" charset="0"/>
            </a:endParaRPr>
          </a:p>
          <a:p>
            <a:pPr marL="285750" indent="-285750">
              <a:lnSpc>
                <a:spcPct val="110000"/>
              </a:lnSpc>
              <a:buFont typeface="Arial" panose="020B0604020202020204" pitchFamily="34" charset="0"/>
              <a:buChar char="•"/>
            </a:pPr>
            <a:r>
              <a:rPr lang="en-GB" sz="1600" dirty="0">
                <a:effectLst/>
                <a:latin typeface="Calibri" panose="020F0502020204030204" pitchFamily="34" charset="0"/>
                <a:ea typeface="Arial" panose="020B0604020202020204" pitchFamily="34" charset="0"/>
                <a:cs typeface="Calibri" panose="020F0502020204030204" pitchFamily="34" charset="0"/>
              </a:rPr>
              <a:t>Movement and exercise - </a:t>
            </a:r>
            <a:r>
              <a:rPr lang="en-GB" sz="1600" b="0" i="0" u="none" strike="noStrike" baseline="0" dirty="0">
                <a:latin typeface="MinionPro-Regular"/>
              </a:rPr>
              <a:t>Exercise reduces anxiety, impulsiveness and hyperactivity associated with ADHD, improves sleep quality and contributes to weight management.</a:t>
            </a:r>
          </a:p>
          <a:p>
            <a:pPr marL="285750" indent="-285750">
              <a:lnSpc>
                <a:spcPct val="110000"/>
              </a:lnSpc>
              <a:buFont typeface="Arial" panose="020B0604020202020204" pitchFamily="34" charset="0"/>
              <a:buChar char="•"/>
            </a:pPr>
            <a:r>
              <a:rPr lang="en-GB" sz="1600" b="0" i="0" u="none" strike="noStrike" baseline="0" dirty="0">
                <a:latin typeface="MinionPro-Regular"/>
              </a:rPr>
              <a:t>Working out empowers people to release pent-up energy. Post-exercise elevation of brain chemicals improves concentration.</a:t>
            </a:r>
          </a:p>
          <a:p>
            <a:pPr marL="0" indent="0">
              <a:lnSpc>
                <a:spcPct val="110000"/>
              </a:lnSpc>
              <a:buNone/>
            </a:pPr>
            <a:endParaRPr lang="en-GB" sz="1300" dirty="0">
              <a:latin typeface="Calibri" panose="020F0502020204030204" pitchFamily="34" charset="0"/>
              <a:ea typeface="Arial" panose="020B0604020202020204" pitchFamily="34" charset="0"/>
              <a:cs typeface="Calibri" panose="020F0502020204030204" pitchFamily="34" charset="0"/>
            </a:endParaRPr>
          </a:p>
          <a:p>
            <a:pPr marL="0" indent="0">
              <a:lnSpc>
                <a:spcPct val="110000"/>
              </a:lnSpc>
              <a:buNone/>
            </a:pPr>
            <a:endParaRPr lang="en-GB" sz="1300" dirty="0"/>
          </a:p>
        </p:txBody>
      </p:sp>
    </p:spTree>
    <p:extLst>
      <p:ext uri="{BB962C8B-B14F-4D97-AF65-F5344CB8AC3E}">
        <p14:creationId xmlns:p14="http://schemas.microsoft.com/office/powerpoint/2010/main" val="122525723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0</TotalTime>
  <Words>3760</Words>
  <Application>Microsoft Office PowerPoint</Application>
  <PresentationFormat>Widescreen</PresentationFormat>
  <Paragraphs>235</Paragraphs>
  <Slides>34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Inter</vt:lpstr>
      <vt:lpstr>MinionPro-Regular</vt:lpstr>
      <vt:lpstr>Whitney-Book</vt:lpstr>
      <vt:lpstr>Arial</vt:lpstr>
      <vt:lpstr>Avenir Next LT Pro</vt:lpstr>
      <vt:lpstr>Calibri</vt:lpstr>
      <vt:lpstr>Georgia</vt:lpstr>
      <vt:lpstr>Neue Haas Grotesk Text Pro</vt:lpstr>
      <vt:lpstr>Symbol</vt:lpstr>
      <vt:lpstr>Wingdings</vt:lpstr>
      <vt:lpstr>VanillaVTI</vt:lpstr>
      <vt:lpstr>Attention Deficit Hyperactivity Disorder</vt:lpstr>
      <vt:lpstr>What is ADHD?</vt:lpstr>
      <vt:lpstr>What is ADHD?</vt:lpstr>
      <vt:lpstr>ADHD</vt:lpstr>
      <vt:lpstr>Inattention </vt:lpstr>
      <vt:lpstr>Hyperactivity</vt:lpstr>
      <vt:lpstr>Impulsivity</vt:lpstr>
      <vt:lpstr>Prevalence </vt:lpstr>
      <vt:lpstr>Diagnosis and assessment</vt:lpstr>
      <vt:lpstr>Assessment</vt:lpstr>
      <vt:lpstr>Assessment</vt:lpstr>
      <vt:lpstr>Comorbidity (Masi et al., 2015) </vt:lpstr>
      <vt:lpstr>Aetiology </vt:lpstr>
      <vt:lpstr>What we do know:</vt:lpstr>
      <vt:lpstr>Genetics </vt:lpstr>
      <vt:lpstr>Non genetic causes</vt:lpstr>
      <vt:lpstr>Cultural factors</vt:lpstr>
      <vt:lpstr>Cultural formulation interviews</vt:lpstr>
      <vt:lpstr>Impact of ADHD</vt:lpstr>
      <vt:lpstr>Theory of Mind (ToM)</vt:lpstr>
      <vt:lpstr>Impact on school performance</vt:lpstr>
      <vt:lpstr>Executive functioning and ADHD</vt:lpstr>
      <vt:lpstr>Executive dysfunction and ADHD</vt:lpstr>
      <vt:lpstr>EF – attention Deficit</vt:lpstr>
      <vt:lpstr>EF - impulsivity</vt:lpstr>
      <vt:lpstr>Emotional regulation and ADHD</vt:lpstr>
      <vt:lpstr>Emotional lability</vt:lpstr>
      <vt:lpstr>Associated problems </vt:lpstr>
      <vt:lpstr>Tasks to help children</vt:lpstr>
      <vt:lpstr>Working with a child with ADHD</vt:lpstr>
      <vt:lpstr>Treatments and interventions</vt:lpstr>
      <vt:lpstr>Therapy</vt:lpstr>
      <vt:lpstr>Therapy</vt:lpstr>
      <vt:lpstr>Interventions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2</cp:revision>
  <dcterms:created xsi:type="dcterms:W3CDTF">2025-03-07T13:43:40Z</dcterms:created>
  <dcterms:modified xsi:type="dcterms:W3CDTF">2025-03-07T17:56:36Z</dcterms:modified>
</cp:coreProperties>
</file>