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8" r:id="rId4"/>
    <p:sldId id="259" r:id="rId5"/>
    <p:sldId id="260" r:id="rId6"/>
    <p:sldId id="271" r:id="rId7"/>
    <p:sldId id="268" r:id="rId8"/>
    <p:sldId id="269" r:id="rId9"/>
    <p:sldId id="272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528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806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659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8035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11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852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107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803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516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839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257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74BD3F-F8DE-404D-8A61-1536B2FAE99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5E21B4-8DE9-4836-99CA-82865ABA1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809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SBPD7001</a:t>
            </a:r>
            <a:br>
              <a:rPr lang="en-GB" dirty="0" smtClean="0"/>
            </a:br>
            <a:r>
              <a:rPr lang="en-GB" dirty="0" smtClean="0"/>
              <a:t>Approaches to Research and Academic Communication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495128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Induction Week</a:t>
            </a:r>
          </a:p>
          <a:p>
            <a:r>
              <a:rPr lang="en-GB" dirty="0" smtClean="0"/>
              <a:t>Types and hallmarks of academic communication</a:t>
            </a:r>
          </a:p>
          <a:p>
            <a:endParaRPr lang="en-GB" dirty="0" smtClean="0"/>
          </a:p>
          <a:p>
            <a:pPr lvl="1" algn="l"/>
            <a:r>
              <a:rPr lang="en-GB" sz="2200" dirty="0" smtClean="0">
                <a:solidFill>
                  <a:srgbClr val="FFFF00"/>
                </a:solidFill>
              </a:rPr>
              <a:t>Relevant reading:</a:t>
            </a:r>
            <a:r>
              <a:rPr lang="en-GB" sz="2200" dirty="0" smtClean="0"/>
              <a:t> </a:t>
            </a:r>
            <a:endParaRPr lang="en-GB" sz="2200" dirty="0" smtClean="0"/>
          </a:p>
          <a:p>
            <a:pPr lvl="1" algn="l"/>
            <a:r>
              <a:rPr lang="en-GB" sz="2400" dirty="0" smtClean="0"/>
              <a:t>Dunleavy</a:t>
            </a:r>
            <a:r>
              <a:rPr lang="en-GB" sz="2400" dirty="0"/>
              <a:t>, P. </a:t>
            </a:r>
            <a:r>
              <a:rPr lang="en-GB" sz="2400" i="1" dirty="0"/>
              <a:t>Authoring A PhD. </a:t>
            </a:r>
            <a:r>
              <a:rPr lang="en-GB" sz="2400" dirty="0"/>
              <a:t>Ch. 1 and 2.</a:t>
            </a:r>
          </a:p>
          <a:p>
            <a:pPr lvl="1" algn="l"/>
            <a:r>
              <a:rPr lang="en-GB" sz="2400" dirty="0"/>
              <a:t>Vitae pages on communication and writing (requires registration)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4903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we mean by ‘academic’?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05064"/>
            <a:ext cx="8229600" cy="21210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FF00"/>
                </a:solidFill>
              </a:rPr>
              <a:t>For our purposes, ‘academic’ means relating to scholarship and research.  We will spend a good deal of time exploring the practical relevance of academic work and communication.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55576" y="1484784"/>
            <a:ext cx="7632848" cy="221599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 smtClean="0"/>
              <a:t>From the Oxford Dictionaries online: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Relating to education and scholarship: </a:t>
            </a:r>
            <a:r>
              <a:rPr lang="en-GB" sz="2400" i="1" dirty="0" smtClean="0"/>
              <a:t>academic achievement</a:t>
            </a:r>
            <a:r>
              <a:rPr lang="en-GB" sz="2400" dirty="0" smtClean="0"/>
              <a:t> </a:t>
            </a:r>
            <a:r>
              <a:rPr lang="en-GB" sz="2400" i="1" dirty="0" smtClean="0"/>
              <a:t>he had no academic qualifications</a:t>
            </a:r>
            <a:r>
              <a:rPr lang="en-GB" sz="2400" dirty="0" smtClean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Not of practical relevance; of only theoretical interest: </a:t>
            </a:r>
            <a:r>
              <a:rPr lang="en-GB" sz="2400" i="1" dirty="0" smtClean="0"/>
              <a:t>the debate has been largely academic</a:t>
            </a:r>
            <a:r>
              <a:rPr lang="en-GB" sz="2400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7559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C16NF0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484784"/>
            <a:ext cx="8382000" cy="4948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2976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do academics communicate?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share research: knowledge and theories</a:t>
            </a:r>
          </a:p>
          <a:p>
            <a:r>
              <a:rPr lang="en-GB" dirty="0" smtClean="0"/>
              <a:t>To debate issues and ideas</a:t>
            </a:r>
          </a:p>
          <a:p>
            <a:r>
              <a:rPr lang="en-GB" dirty="0" smtClean="0"/>
              <a:t>To inform policy and professional practice</a:t>
            </a:r>
          </a:p>
          <a:p>
            <a:r>
              <a:rPr lang="en-GB" dirty="0" smtClean="0"/>
              <a:t>To develop professional networks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128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academics communicate?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Publications – especially journals, books</a:t>
            </a:r>
          </a:p>
          <a:p>
            <a:r>
              <a:rPr lang="en-GB" dirty="0" smtClean="0"/>
              <a:t>Doctoral thesis and viva</a:t>
            </a:r>
          </a:p>
          <a:p>
            <a:r>
              <a:rPr lang="en-GB" dirty="0" smtClean="0"/>
              <a:t>Conference presentations</a:t>
            </a:r>
          </a:p>
          <a:p>
            <a:r>
              <a:rPr lang="en-GB" dirty="0" smtClean="0"/>
              <a:t>Reports</a:t>
            </a:r>
          </a:p>
          <a:p>
            <a:r>
              <a:rPr lang="en-GB" dirty="0" smtClean="0"/>
              <a:t>Public and media engagement</a:t>
            </a:r>
          </a:p>
          <a:p>
            <a:r>
              <a:rPr lang="en-GB" dirty="0" smtClean="0"/>
              <a:t>Informal networking</a:t>
            </a:r>
          </a:p>
        </p:txBody>
      </p:sp>
    </p:spTree>
    <p:extLst>
      <p:ext uri="{BB962C8B-B14F-4D97-AF65-F5344CB8AC3E}">
        <p14:creationId xmlns:p14="http://schemas.microsoft.com/office/powerpoint/2010/main" val="15266517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Some characteristics of academic 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Highly focused</a:t>
            </a:r>
          </a:p>
          <a:p>
            <a:r>
              <a:rPr lang="en-GB" dirty="0" smtClean="0"/>
              <a:t>Critical</a:t>
            </a:r>
          </a:p>
          <a:p>
            <a:r>
              <a:rPr lang="en-GB" dirty="0" smtClean="0"/>
              <a:t>Effectively structured</a:t>
            </a:r>
          </a:p>
          <a:p>
            <a:r>
              <a:rPr lang="en-GB" dirty="0" smtClean="0"/>
              <a:t>Uses ‘academic style’ – different disciplines have different conventions</a:t>
            </a:r>
          </a:p>
          <a:p>
            <a:r>
              <a:rPr lang="en-GB" dirty="0" smtClean="0"/>
              <a:t>Refers to other academic writing</a:t>
            </a:r>
          </a:p>
          <a:p>
            <a:r>
              <a:rPr lang="en-GB" dirty="0" smtClean="0"/>
              <a:t>Good use of language – meaning is clear, free from grammatical and spelling errors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479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Where to find academic publications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Your university library – electronic catalogue</a:t>
            </a:r>
          </a:p>
          <a:p>
            <a:r>
              <a:rPr lang="en-GB" dirty="0" smtClean="0"/>
              <a:t>Other university libraries accessed through SCONUL</a:t>
            </a:r>
          </a:p>
          <a:p>
            <a:r>
              <a:rPr lang="en-GB" dirty="0" smtClean="0"/>
              <a:t>British Library</a:t>
            </a:r>
          </a:p>
          <a:p>
            <a:r>
              <a:rPr lang="en-GB" dirty="0" smtClean="0"/>
              <a:t>Journal databases (EBSCO, JSTOR, </a:t>
            </a:r>
            <a:r>
              <a:rPr lang="en-GB" dirty="0" err="1" smtClean="0"/>
              <a:t>Swetswise</a:t>
            </a:r>
            <a:r>
              <a:rPr lang="en-GB" dirty="0" smtClean="0"/>
              <a:t>)</a:t>
            </a:r>
          </a:p>
          <a:p>
            <a:r>
              <a:rPr lang="en-GB" dirty="0" smtClean="0"/>
              <a:t>Google Scholar, Google Books</a:t>
            </a:r>
          </a:p>
          <a:p>
            <a:r>
              <a:rPr lang="en-GB" dirty="0" err="1" smtClean="0"/>
              <a:t>EThOS</a:t>
            </a:r>
            <a:r>
              <a:rPr lang="en-GB" dirty="0" smtClean="0"/>
              <a:t> – electronic thesis repository</a:t>
            </a:r>
          </a:p>
          <a:p>
            <a:r>
              <a:rPr lang="en-GB" dirty="0" smtClean="0"/>
              <a:t>‘Follow the breadcrumb trail’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278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networking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Attend and present at conferences (many offer specials sessions for new researchers)</a:t>
            </a:r>
          </a:p>
          <a:p>
            <a:r>
              <a:rPr lang="en-GB" dirty="0" smtClean="0"/>
              <a:t>Join </a:t>
            </a:r>
            <a:r>
              <a:rPr lang="en-GB" dirty="0" err="1" smtClean="0"/>
              <a:t>listserves</a:t>
            </a:r>
            <a:r>
              <a:rPr lang="en-GB" dirty="0" smtClean="0"/>
              <a:t> about topics of interest</a:t>
            </a:r>
          </a:p>
          <a:p>
            <a:r>
              <a:rPr lang="en-GB" dirty="0" smtClean="0"/>
              <a:t>Academia.edu</a:t>
            </a:r>
          </a:p>
          <a:p>
            <a:r>
              <a:rPr lang="en-GB" dirty="0" smtClean="0"/>
              <a:t>Email authors to request copies of papers you cannot obtain through the library</a:t>
            </a:r>
          </a:p>
          <a:p>
            <a:r>
              <a:rPr lang="en-GB" dirty="0" smtClean="0"/>
              <a:t>Ask your supervisor for advice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3592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Journal </a:t>
            </a:r>
            <a:r>
              <a:rPr lang="en-GB" smtClean="0"/>
              <a:t>Activity:</a:t>
            </a:r>
            <a:br>
              <a:rPr lang="en-GB" smtClean="0"/>
            </a:br>
            <a:r>
              <a:rPr lang="en-GB" smtClean="0"/>
              <a:t>Questions </a:t>
            </a:r>
            <a:r>
              <a:rPr lang="en-GB" dirty="0" smtClean="0"/>
              <a:t>for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Describe the types of communication that you regularly use in your professional activities.</a:t>
            </a:r>
          </a:p>
          <a:p>
            <a:r>
              <a:rPr lang="en-GB" dirty="0" smtClean="0"/>
              <a:t>In what ways are these similar or different to the characteristics of </a:t>
            </a:r>
            <a:r>
              <a:rPr lang="en-GB" i="1" dirty="0" smtClean="0"/>
              <a:t>academic</a:t>
            </a:r>
            <a:r>
              <a:rPr lang="en-GB" dirty="0" smtClean="0"/>
              <a:t> communication described in today’s lecture?</a:t>
            </a:r>
          </a:p>
          <a:p>
            <a:r>
              <a:rPr lang="en-GB" dirty="0" smtClean="0"/>
              <a:t>What skills do you think that you will need to develop in particular to meet the expected standards of academic communication?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62342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701</TotalTime>
  <Words>347</Words>
  <Application>Microsoft Office PowerPoint</Application>
  <PresentationFormat>On-screen Show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SBPD7001 Approaches to Research and Academic Communication</vt:lpstr>
      <vt:lpstr>What do we mean by ‘academic’?</vt:lpstr>
      <vt:lpstr>Communication</vt:lpstr>
      <vt:lpstr>Why do academics communicate?</vt:lpstr>
      <vt:lpstr>How do academics communicate?</vt:lpstr>
      <vt:lpstr>Some characteristics of academic communication</vt:lpstr>
      <vt:lpstr>Where to find academic publications</vt:lpstr>
      <vt:lpstr>Academic networking</vt:lpstr>
      <vt:lpstr>Journal Activity: Questions for Discussion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SBPD7001 Approaches to Research and Academic Communication</dc:title>
  <dc:creator>Rachel Casiday</dc:creator>
  <cp:lastModifiedBy>Rachel Casiday</cp:lastModifiedBy>
  <cp:revision>11</cp:revision>
  <dcterms:created xsi:type="dcterms:W3CDTF">2014-03-27T20:19:17Z</dcterms:created>
  <dcterms:modified xsi:type="dcterms:W3CDTF">2015-03-28T11:45:24Z</dcterms:modified>
</cp:coreProperties>
</file>