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3"/>
  </p:notesMasterIdLst>
  <p:sldIdLst>
    <p:sldId id="256" r:id="rId2"/>
    <p:sldId id="257" r:id="rId3"/>
    <p:sldId id="261" r:id="rId4"/>
    <p:sldId id="262" r:id="rId5"/>
    <p:sldId id="263" r:id="rId6"/>
    <p:sldId id="265" r:id="rId7"/>
    <p:sldId id="264" r:id="rId8"/>
    <p:sldId id="266" r:id="rId9"/>
    <p:sldId id="258" r:id="rId10"/>
    <p:sldId id="259" r:id="rId11"/>
    <p:sldId id="260" r:id="rId12"/>
    <p:sldId id="268" r:id="rId13"/>
    <p:sldId id="267" r:id="rId14"/>
    <p:sldId id="269" r:id="rId15"/>
    <p:sldId id="270" r:id="rId16"/>
    <p:sldId id="271" r:id="rId17"/>
    <p:sldId id="272" r:id="rId18"/>
    <p:sldId id="274" r:id="rId19"/>
    <p:sldId id="275" r:id="rId20"/>
    <p:sldId id="276" r:id="rId21"/>
    <p:sldId id="277" r:id="rId22"/>
    <p:sldId id="278" r:id="rId23"/>
    <p:sldId id="284" r:id="rId24"/>
    <p:sldId id="285" r:id="rId25"/>
    <p:sldId id="286" r:id="rId26"/>
    <p:sldId id="287" r:id="rId27"/>
    <p:sldId id="288" r:id="rId28"/>
    <p:sldId id="289" r:id="rId29"/>
    <p:sldId id="290" r:id="rId30"/>
    <p:sldId id="291" r:id="rId31"/>
    <p:sldId id="280"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01101D-D382-5341-ADBA-BF9E90147EF0}" v="732" dt="2025-10-07T23:09:40.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78"/>
    <p:restoredTop sz="94602"/>
  </p:normalViewPr>
  <p:slideViewPr>
    <p:cSldViewPr snapToGrid="0">
      <p:cViewPr varScale="1">
        <p:scale>
          <a:sx n="113" d="100"/>
          <a:sy n="113" d="100"/>
        </p:scale>
        <p:origin x="1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1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1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4.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ata19.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4.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4CCFF-8539-46D7-A6EB-27EA63CE2BE2}"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A66AA151-653D-44B9-B2F5-FF0B38FF331C}">
      <dgm:prSet custT="1"/>
      <dgm:spPr/>
      <dgm:t>
        <a:bodyPr/>
        <a:lstStyle/>
        <a:p>
          <a:r>
            <a:rPr lang="en-GB" sz="1800" dirty="0">
              <a:latin typeface="Arial" panose="020B0604020202020204" pitchFamily="34" charset="0"/>
              <a:cs typeface="Arial" panose="020B0604020202020204" pitchFamily="34" charset="0"/>
            </a:rPr>
            <a:t>Health, wellbeing, and sustainable development are interconnected.</a:t>
          </a:r>
          <a:endParaRPr lang="en-US" sz="1800" dirty="0">
            <a:latin typeface="Arial" panose="020B0604020202020204" pitchFamily="34" charset="0"/>
            <a:cs typeface="Arial" panose="020B0604020202020204" pitchFamily="34" charset="0"/>
          </a:endParaRPr>
        </a:p>
      </dgm:t>
    </dgm:pt>
    <dgm:pt modelId="{975F2E95-2060-4527-A3A1-BECA3338CF5A}" type="parTrans" cxnId="{B09A4AD2-E21D-40B1-9385-10B924400A02}">
      <dgm:prSet/>
      <dgm:spPr/>
      <dgm:t>
        <a:bodyPr/>
        <a:lstStyle/>
        <a:p>
          <a:endParaRPr lang="en-US"/>
        </a:p>
      </dgm:t>
    </dgm:pt>
    <dgm:pt modelId="{760711BD-F7B4-4443-9642-93DAB56B037D}" type="sibTrans" cxnId="{B09A4AD2-E21D-40B1-9385-10B924400A02}">
      <dgm:prSet/>
      <dgm:spPr/>
      <dgm:t>
        <a:bodyPr/>
        <a:lstStyle/>
        <a:p>
          <a:endParaRPr lang="en-US"/>
        </a:p>
      </dgm:t>
    </dgm:pt>
    <dgm:pt modelId="{38925CB7-20B9-46C0-BBF5-47082DAB931B}">
      <dgm:prSet custT="1"/>
      <dgm:spPr/>
      <dgm:t>
        <a:bodyPr/>
        <a:lstStyle/>
        <a:p>
          <a:r>
            <a:rPr lang="en-GB" sz="2000" dirty="0">
              <a:latin typeface="Arial" panose="020B0604020202020204" pitchFamily="34" charset="0"/>
              <a:cs typeface="Arial" panose="020B0604020202020204" pitchFamily="34" charset="0"/>
            </a:rPr>
            <a:t>Health includes physical, mental, and social well-being.</a:t>
          </a:r>
          <a:endParaRPr lang="en-US" sz="2000" dirty="0">
            <a:latin typeface="Arial" panose="020B0604020202020204" pitchFamily="34" charset="0"/>
            <a:cs typeface="Arial" panose="020B0604020202020204" pitchFamily="34" charset="0"/>
          </a:endParaRPr>
        </a:p>
      </dgm:t>
    </dgm:pt>
    <dgm:pt modelId="{3BB40FB5-C047-4E93-B776-966F36B38CC8}" type="parTrans" cxnId="{0407F2BE-B4DB-435E-95A4-608E6201D890}">
      <dgm:prSet/>
      <dgm:spPr/>
      <dgm:t>
        <a:bodyPr/>
        <a:lstStyle/>
        <a:p>
          <a:endParaRPr lang="en-US"/>
        </a:p>
      </dgm:t>
    </dgm:pt>
    <dgm:pt modelId="{AEC4E9BD-C0AF-4457-94AA-858EDD023F99}" type="sibTrans" cxnId="{0407F2BE-B4DB-435E-95A4-608E6201D890}">
      <dgm:prSet/>
      <dgm:spPr/>
      <dgm:t>
        <a:bodyPr/>
        <a:lstStyle/>
        <a:p>
          <a:endParaRPr lang="en-US"/>
        </a:p>
      </dgm:t>
    </dgm:pt>
    <dgm:pt modelId="{987FA185-453E-4D02-9328-7C23197415F8}">
      <dgm:prSet custT="1"/>
      <dgm:spPr/>
      <dgm:t>
        <a:bodyPr/>
        <a:lstStyle/>
        <a:p>
          <a:r>
            <a:rPr lang="en-GB" sz="1800" dirty="0">
              <a:latin typeface="Arial" panose="020B0604020202020204" pitchFamily="34" charset="0"/>
              <a:cs typeface="Arial" panose="020B0604020202020204" pitchFamily="34" charset="0"/>
            </a:rPr>
            <a:t>Wellbeing encompasses happiness, purpose, relationships, and resilience.</a:t>
          </a:r>
          <a:endParaRPr lang="en-US" sz="1800" dirty="0">
            <a:latin typeface="Arial" panose="020B0604020202020204" pitchFamily="34" charset="0"/>
            <a:cs typeface="Arial" panose="020B0604020202020204" pitchFamily="34" charset="0"/>
          </a:endParaRPr>
        </a:p>
      </dgm:t>
    </dgm:pt>
    <dgm:pt modelId="{490EB6F7-BE6F-4E7C-9573-92596C2F084E}" type="parTrans" cxnId="{15AFB6D9-C23B-4622-B3AB-9757841623A4}">
      <dgm:prSet/>
      <dgm:spPr/>
      <dgm:t>
        <a:bodyPr/>
        <a:lstStyle/>
        <a:p>
          <a:endParaRPr lang="en-US"/>
        </a:p>
      </dgm:t>
    </dgm:pt>
    <dgm:pt modelId="{FA2D023C-7E60-459D-A389-E2F0EAE4D229}" type="sibTrans" cxnId="{15AFB6D9-C23B-4622-B3AB-9757841623A4}">
      <dgm:prSet/>
      <dgm:spPr/>
      <dgm:t>
        <a:bodyPr/>
        <a:lstStyle/>
        <a:p>
          <a:endParaRPr lang="en-US"/>
        </a:p>
      </dgm:t>
    </dgm:pt>
    <dgm:pt modelId="{FFB94B0A-1CBA-4DD1-97E7-1AF0490CE791}">
      <dgm:prSet custT="1"/>
      <dgm:spPr/>
      <dgm:t>
        <a:bodyPr/>
        <a:lstStyle/>
        <a:p>
          <a:r>
            <a:rPr lang="en-GB" sz="1800" dirty="0">
              <a:latin typeface="Arial" panose="020B0604020202020204" pitchFamily="34" charset="0"/>
              <a:cs typeface="Arial" panose="020B0604020202020204" pitchFamily="34" charset="0"/>
            </a:rPr>
            <a:t>Sustainable development aims to improve lives through better health, education, and opportunities, while protecting the environment. Access to clean air, healthcare, employment opportunities, and safe communities supports both individual and planetary health.</a:t>
          </a:r>
          <a:endParaRPr lang="en-US" sz="1800" dirty="0">
            <a:latin typeface="Arial" panose="020B0604020202020204" pitchFamily="34" charset="0"/>
            <a:cs typeface="Arial" panose="020B0604020202020204" pitchFamily="34" charset="0"/>
          </a:endParaRPr>
        </a:p>
      </dgm:t>
    </dgm:pt>
    <dgm:pt modelId="{6BD61F90-83A8-4DB1-9921-BA9EAADBD472}" type="parTrans" cxnId="{15478C3D-D7FF-489C-A7BB-8E74C3448DCA}">
      <dgm:prSet/>
      <dgm:spPr/>
      <dgm:t>
        <a:bodyPr/>
        <a:lstStyle/>
        <a:p>
          <a:endParaRPr lang="en-US"/>
        </a:p>
      </dgm:t>
    </dgm:pt>
    <dgm:pt modelId="{CF590C27-8348-4E22-98FB-23EE4972FDC1}" type="sibTrans" cxnId="{15478C3D-D7FF-489C-A7BB-8E74C3448DCA}">
      <dgm:prSet/>
      <dgm:spPr/>
      <dgm:t>
        <a:bodyPr/>
        <a:lstStyle/>
        <a:p>
          <a:endParaRPr lang="en-US"/>
        </a:p>
      </dgm:t>
    </dgm:pt>
    <dgm:pt modelId="{F1D6E163-10A8-4763-9747-E67BEB27D250}">
      <dgm:prSet custT="1"/>
      <dgm:spPr/>
      <dgm:t>
        <a:bodyPr/>
        <a:lstStyle/>
        <a:p>
          <a:r>
            <a:rPr lang="en-GB" sz="1800" dirty="0">
              <a:latin typeface="Arial" panose="020B0604020202020204" pitchFamily="34" charset="0"/>
              <a:cs typeface="Arial" panose="020B0604020202020204" pitchFamily="34" charset="0"/>
            </a:rPr>
            <a:t>These factors highlight the urgency to act now for a sustainable future.</a:t>
          </a:r>
          <a:endParaRPr lang="en-US" sz="1800" dirty="0">
            <a:latin typeface="Arial" panose="020B0604020202020204" pitchFamily="34" charset="0"/>
            <a:cs typeface="Arial" panose="020B0604020202020204" pitchFamily="34" charset="0"/>
          </a:endParaRPr>
        </a:p>
      </dgm:t>
    </dgm:pt>
    <dgm:pt modelId="{D65F58ED-BB4B-4C16-9A5E-D17E645AF472}" type="parTrans" cxnId="{C0C678F5-4382-4B48-BABB-778D26854922}">
      <dgm:prSet/>
      <dgm:spPr/>
      <dgm:t>
        <a:bodyPr/>
        <a:lstStyle/>
        <a:p>
          <a:endParaRPr lang="en-US"/>
        </a:p>
      </dgm:t>
    </dgm:pt>
    <dgm:pt modelId="{428AC2C6-CA83-4F72-A769-6082A0F065C0}" type="sibTrans" cxnId="{C0C678F5-4382-4B48-BABB-778D26854922}">
      <dgm:prSet/>
      <dgm:spPr/>
      <dgm:t>
        <a:bodyPr/>
        <a:lstStyle/>
        <a:p>
          <a:endParaRPr lang="en-US"/>
        </a:p>
      </dgm:t>
    </dgm:pt>
    <dgm:pt modelId="{8FD1699C-BF1D-B24E-9C43-5420FE1F4D29}" type="pres">
      <dgm:prSet presAssocID="{1424CCFF-8539-46D7-A6EB-27EA63CE2BE2}" presName="Name0" presStyleCnt="0">
        <dgm:presLayoutVars>
          <dgm:dir/>
          <dgm:animLvl val="lvl"/>
          <dgm:resizeHandles val="exact"/>
        </dgm:presLayoutVars>
      </dgm:prSet>
      <dgm:spPr/>
    </dgm:pt>
    <dgm:pt modelId="{2F15DECF-C590-8C48-8ADD-E7ECFA9429E6}" type="pres">
      <dgm:prSet presAssocID="{F1D6E163-10A8-4763-9747-E67BEB27D250}" presName="boxAndChildren" presStyleCnt="0"/>
      <dgm:spPr/>
    </dgm:pt>
    <dgm:pt modelId="{AFC1F5D3-09DA-0940-B61F-914A1D29B25B}" type="pres">
      <dgm:prSet presAssocID="{F1D6E163-10A8-4763-9747-E67BEB27D250}" presName="parentTextBox" presStyleLbl="node1" presStyleIdx="0" presStyleCnt="5"/>
      <dgm:spPr/>
    </dgm:pt>
    <dgm:pt modelId="{62F13E6F-28DB-B540-A1FE-A3C699C89638}" type="pres">
      <dgm:prSet presAssocID="{CF590C27-8348-4E22-98FB-23EE4972FDC1}" presName="sp" presStyleCnt="0"/>
      <dgm:spPr/>
    </dgm:pt>
    <dgm:pt modelId="{53D2EBAE-375E-944C-BEBF-D2DD9705D449}" type="pres">
      <dgm:prSet presAssocID="{FFB94B0A-1CBA-4DD1-97E7-1AF0490CE791}" presName="arrowAndChildren" presStyleCnt="0"/>
      <dgm:spPr/>
    </dgm:pt>
    <dgm:pt modelId="{EC452692-DB56-9140-976E-4F9EC11A8C26}" type="pres">
      <dgm:prSet presAssocID="{FFB94B0A-1CBA-4DD1-97E7-1AF0490CE791}" presName="parentTextArrow" presStyleLbl="node1" presStyleIdx="1" presStyleCnt="5" custScaleY="164406"/>
      <dgm:spPr/>
    </dgm:pt>
    <dgm:pt modelId="{540F7C1F-640E-814D-876D-48DF7ABE1443}" type="pres">
      <dgm:prSet presAssocID="{FA2D023C-7E60-459D-A389-E2F0EAE4D229}" presName="sp" presStyleCnt="0"/>
      <dgm:spPr/>
    </dgm:pt>
    <dgm:pt modelId="{88E6DF9C-FB83-FD43-82C9-85591B53EE44}" type="pres">
      <dgm:prSet presAssocID="{987FA185-453E-4D02-9328-7C23197415F8}" presName="arrowAndChildren" presStyleCnt="0"/>
      <dgm:spPr/>
    </dgm:pt>
    <dgm:pt modelId="{D474393A-4785-B240-9C48-D6862E62E507}" type="pres">
      <dgm:prSet presAssocID="{987FA185-453E-4D02-9328-7C23197415F8}" presName="parentTextArrow" presStyleLbl="node1" presStyleIdx="2" presStyleCnt="5"/>
      <dgm:spPr/>
    </dgm:pt>
    <dgm:pt modelId="{98445CA3-44D2-184E-9889-4F49A768D9A4}" type="pres">
      <dgm:prSet presAssocID="{AEC4E9BD-C0AF-4457-94AA-858EDD023F99}" presName="sp" presStyleCnt="0"/>
      <dgm:spPr/>
    </dgm:pt>
    <dgm:pt modelId="{BE89D55E-4ADB-634E-A332-8868BD935626}" type="pres">
      <dgm:prSet presAssocID="{38925CB7-20B9-46C0-BBF5-47082DAB931B}" presName="arrowAndChildren" presStyleCnt="0"/>
      <dgm:spPr/>
    </dgm:pt>
    <dgm:pt modelId="{53BB41EA-313D-9C45-8147-AF8CE565213E}" type="pres">
      <dgm:prSet presAssocID="{38925CB7-20B9-46C0-BBF5-47082DAB931B}" presName="parentTextArrow" presStyleLbl="node1" presStyleIdx="3" presStyleCnt="5"/>
      <dgm:spPr/>
    </dgm:pt>
    <dgm:pt modelId="{60C62F55-49E9-174D-BC34-CCA7F4BFA717}" type="pres">
      <dgm:prSet presAssocID="{760711BD-F7B4-4443-9642-93DAB56B037D}" presName="sp" presStyleCnt="0"/>
      <dgm:spPr/>
    </dgm:pt>
    <dgm:pt modelId="{269108C0-45C7-0B4F-9497-2ECDE931BA9C}" type="pres">
      <dgm:prSet presAssocID="{A66AA151-653D-44B9-B2F5-FF0B38FF331C}" presName="arrowAndChildren" presStyleCnt="0"/>
      <dgm:spPr/>
    </dgm:pt>
    <dgm:pt modelId="{E2D612C3-72DE-E44C-B68D-C70095D4A925}" type="pres">
      <dgm:prSet presAssocID="{A66AA151-653D-44B9-B2F5-FF0B38FF331C}" presName="parentTextArrow" presStyleLbl="node1" presStyleIdx="4" presStyleCnt="5"/>
      <dgm:spPr/>
    </dgm:pt>
  </dgm:ptLst>
  <dgm:cxnLst>
    <dgm:cxn modelId="{6CB9BA25-871C-1147-833A-5EEE42EAC40C}" type="presOf" srcId="{38925CB7-20B9-46C0-BBF5-47082DAB931B}" destId="{53BB41EA-313D-9C45-8147-AF8CE565213E}" srcOrd="0" destOrd="0" presId="urn:microsoft.com/office/officeart/2005/8/layout/process4"/>
    <dgm:cxn modelId="{15478C3D-D7FF-489C-A7BB-8E74C3448DCA}" srcId="{1424CCFF-8539-46D7-A6EB-27EA63CE2BE2}" destId="{FFB94B0A-1CBA-4DD1-97E7-1AF0490CE791}" srcOrd="3" destOrd="0" parTransId="{6BD61F90-83A8-4DB1-9921-BA9EAADBD472}" sibTransId="{CF590C27-8348-4E22-98FB-23EE4972FDC1}"/>
    <dgm:cxn modelId="{ECCDF85E-4A2A-9C4A-AB0C-B080A6ED04F0}" type="presOf" srcId="{987FA185-453E-4D02-9328-7C23197415F8}" destId="{D474393A-4785-B240-9C48-D6862E62E507}" srcOrd="0" destOrd="0" presId="urn:microsoft.com/office/officeart/2005/8/layout/process4"/>
    <dgm:cxn modelId="{FFC0228A-341E-9A45-9F00-D25A3ECF5A62}" type="presOf" srcId="{1424CCFF-8539-46D7-A6EB-27EA63CE2BE2}" destId="{8FD1699C-BF1D-B24E-9C43-5420FE1F4D29}" srcOrd="0" destOrd="0" presId="urn:microsoft.com/office/officeart/2005/8/layout/process4"/>
    <dgm:cxn modelId="{16D68AB7-6323-FA45-BCD1-7A224728644E}" type="presOf" srcId="{F1D6E163-10A8-4763-9747-E67BEB27D250}" destId="{AFC1F5D3-09DA-0940-B61F-914A1D29B25B}" srcOrd="0" destOrd="0" presId="urn:microsoft.com/office/officeart/2005/8/layout/process4"/>
    <dgm:cxn modelId="{0407F2BE-B4DB-435E-95A4-608E6201D890}" srcId="{1424CCFF-8539-46D7-A6EB-27EA63CE2BE2}" destId="{38925CB7-20B9-46C0-BBF5-47082DAB931B}" srcOrd="1" destOrd="0" parTransId="{3BB40FB5-C047-4E93-B776-966F36B38CC8}" sibTransId="{AEC4E9BD-C0AF-4457-94AA-858EDD023F99}"/>
    <dgm:cxn modelId="{EC87B2C5-EDAE-3548-8FFD-3A213545DD0D}" type="presOf" srcId="{A66AA151-653D-44B9-B2F5-FF0B38FF331C}" destId="{E2D612C3-72DE-E44C-B68D-C70095D4A925}" srcOrd="0" destOrd="0" presId="urn:microsoft.com/office/officeart/2005/8/layout/process4"/>
    <dgm:cxn modelId="{B09A4AD2-E21D-40B1-9385-10B924400A02}" srcId="{1424CCFF-8539-46D7-A6EB-27EA63CE2BE2}" destId="{A66AA151-653D-44B9-B2F5-FF0B38FF331C}" srcOrd="0" destOrd="0" parTransId="{975F2E95-2060-4527-A3A1-BECA3338CF5A}" sibTransId="{760711BD-F7B4-4443-9642-93DAB56B037D}"/>
    <dgm:cxn modelId="{FFE12DD9-ABB6-B746-9DC3-E7C9F308B4D1}" type="presOf" srcId="{FFB94B0A-1CBA-4DD1-97E7-1AF0490CE791}" destId="{EC452692-DB56-9140-976E-4F9EC11A8C26}" srcOrd="0" destOrd="0" presId="urn:microsoft.com/office/officeart/2005/8/layout/process4"/>
    <dgm:cxn modelId="{15AFB6D9-C23B-4622-B3AB-9757841623A4}" srcId="{1424CCFF-8539-46D7-A6EB-27EA63CE2BE2}" destId="{987FA185-453E-4D02-9328-7C23197415F8}" srcOrd="2" destOrd="0" parTransId="{490EB6F7-BE6F-4E7C-9573-92596C2F084E}" sibTransId="{FA2D023C-7E60-459D-A389-E2F0EAE4D229}"/>
    <dgm:cxn modelId="{C0C678F5-4382-4B48-BABB-778D26854922}" srcId="{1424CCFF-8539-46D7-A6EB-27EA63CE2BE2}" destId="{F1D6E163-10A8-4763-9747-E67BEB27D250}" srcOrd="4" destOrd="0" parTransId="{D65F58ED-BB4B-4C16-9A5E-D17E645AF472}" sibTransId="{428AC2C6-CA83-4F72-A769-6082A0F065C0}"/>
    <dgm:cxn modelId="{10DCF1D0-A9A7-0442-B4E8-78BC3218B848}" type="presParOf" srcId="{8FD1699C-BF1D-B24E-9C43-5420FE1F4D29}" destId="{2F15DECF-C590-8C48-8ADD-E7ECFA9429E6}" srcOrd="0" destOrd="0" presId="urn:microsoft.com/office/officeart/2005/8/layout/process4"/>
    <dgm:cxn modelId="{CEA5858C-F9EB-ED4F-B624-EFBB03B3201F}" type="presParOf" srcId="{2F15DECF-C590-8C48-8ADD-E7ECFA9429E6}" destId="{AFC1F5D3-09DA-0940-B61F-914A1D29B25B}" srcOrd="0" destOrd="0" presId="urn:microsoft.com/office/officeart/2005/8/layout/process4"/>
    <dgm:cxn modelId="{02F1A951-E3E2-DF40-BDA7-27D29DEDF803}" type="presParOf" srcId="{8FD1699C-BF1D-B24E-9C43-5420FE1F4D29}" destId="{62F13E6F-28DB-B540-A1FE-A3C699C89638}" srcOrd="1" destOrd="0" presId="urn:microsoft.com/office/officeart/2005/8/layout/process4"/>
    <dgm:cxn modelId="{0729E2A4-D71B-1747-BFAD-CAA8C2BA901E}" type="presParOf" srcId="{8FD1699C-BF1D-B24E-9C43-5420FE1F4D29}" destId="{53D2EBAE-375E-944C-BEBF-D2DD9705D449}" srcOrd="2" destOrd="0" presId="urn:microsoft.com/office/officeart/2005/8/layout/process4"/>
    <dgm:cxn modelId="{ED04DCA2-4C50-E841-92B5-850359FA3631}" type="presParOf" srcId="{53D2EBAE-375E-944C-BEBF-D2DD9705D449}" destId="{EC452692-DB56-9140-976E-4F9EC11A8C26}" srcOrd="0" destOrd="0" presId="urn:microsoft.com/office/officeart/2005/8/layout/process4"/>
    <dgm:cxn modelId="{363CF303-4825-874E-8F63-FEECE5AB99F9}" type="presParOf" srcId="{8FD1699C-BF1D-B24E-9C43-5420FE1F4D29}" destId="{540F7C1F-640E-814D-876D-48DF7ABE1443}" srcOrd="3" destOrd="0" presId="urn:microsoft.com/office/officeart/2005/8/layout/process4"/>
    <dgm:cxn modelId="{DD53A2E2-2B4F-E342-A9B6-AA79306D343B}" type="presParOf" srcId="{8FD1699C-BF1D-B24E-9C43-5420FE1F4D29}" destId="{88E6DF9C-FB83-FD43-82C9-85591B53EE44}" srcOrd="4" destOrd="0" presId="urn:microsoft.com/office/officeart/2005/8/layout/process4"/>
    <dgm:cxn modelId="{9EBAA74F-D8F1-A24A-81E2-C0997276E594}" type="presParOf" srcId="{88E6DF9C-FB83-FD43-82C9-85591B53EE44}" destId="{D474393A-4785-B240-9C48-D6862E62E507}" srcOrd="0" destOrd="0" presId="urn:microsoft.com/office/officeart/2005/8/layout/process4"/>
    <dgm:cxn modelId="{30BB06A5-3253-8F42-A25B-04A0951F2120}" type="presParOf" srcId="{8FD1699C-BF1D-B24E-9C43-5420FE1F4D29}" destId="{98445CA3-44D2-184E-9889-4F49A768D9A4}" srcOrd="5" destOrd="0" presId="urn:microsoft.com/office/officeart/2005/8/layout/process4"/>
    <dgm:cxn modelId="{8EF3C94D-F5C9-E24B-A67E-FEE8C066E044}" type="presParOf" srcId="{8FD1699C-BF1D-B24E-9C43-5420FE1F4D29}" destId="{BE89D55E-4ADB-634E-A332-8868BD935626}" srcOrd="6" destOrd="0" presId="urn:microsoft.com/office/officeart/2005/8/layout/process4"/>
    <dgm:cxn modelId="{D2F466BE-6D11-E945-87A6-3C9E36833C37}" type="presParOf" srcId="{BE89D55E-4ADB-634E-A332-8868BD935626}" destId="{53BB41EA-313D-9C45-8147-AF8CE565213E}" srcOrd="0" destOrd="0" presId="urn:microsoft.com/office/officeart/2005/8/layout/process4"/>
    <dgm:cxn modelId="{ACA48B14-A947-E940-8FDD-8906B7058F48}" type="presParOf" srcId="{8FD1699C-BF1D-B24E-9C43-5420FE1F4D29}" destId="{60C62F55-49E9-174D-BC34-CCA7F4BFA717}" srcOrd="7" destOrd="0" presId="urn:microsoft.com/office/officeart/2005/8/layout/process4"/>
    <dgm:cxn modelId="{1EB24F84-7B06-FF49-A918-287323516EE1}" type="presParOf" srcId="{8FD1699C-BF1D-B24E-9C43-5420FE1F4D29}" destId="{269108C0-45C7-0B4F-9497-2ECDE931BA9C}" srcOrd="8" destOrd="0" presId="urn:microsoft.com/office/officeart/2005/8/layout/process4"/>
    <dgm:cxn modelId="{FD043397-7493-074F-AFA6-4E0BC6B9C58A}" type="presParOf" srcId="{269108C0-45C7-0B4F-9497-2ECDE931BA9C}" destId="{E2D612C3-72DE-E44C-B68D-C70095D4A92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7280AA-6BD3-4008-AAE5-305BCA0050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174424-FF64-494B-A092-DE08FBD19D4F}">
      <dgm:prSet/>
      <dgm:spPr/>
      <dgm:t>
        <a:bodyPr/>
        <a:lstStyle/>
        <a:p>
          <a:pPr>
            <a:lnSpc>
              <a:spcPct val="100000"/>
            </a:lnSpc>
          </a:pPr>
          <a:r>
            <a:rPr lang="en-US" dirty="0">
              <a:latin typeface="Arial" panose="020B0604020202020204" pitchFamily="34" charset="0"/>
              <a:cs typeface="Arial" panose="020B0604020202020204" pitchFamily="34" charset="0"/>
            </a:rPr>
            <a:t>Health encompasses a person’s physical, mental, and social well-being, highlighting that it is not merely the absence of illness but a holistic state of being. </a:t>
          </a:r>
        </a:p>
      </dgm:t>
    </dgm:pt>
    <dgm:pt modelId="{D0113D68-E34B-4220-925B-E09D11E3E6D6}" type="parTrans" cxnId="{C93AB35D-A2EB-4698-A25F-49556F56A170}">
      <dgm:prSet/>
      <dgm:spPr/>
      <dgm:t>
        <a:bodyPr/>
        <a:lstStyle/>
        <a:p>
          <a:endParaRPr lang="en-US"/>
        </a:p>
      </dgm:t>
    </dgm:pt>
    <dgm:pt modelId="{62361339-8546-4C82-AF41-06D4CD5CF06E}" type="sibTrans" cxnId="{C93AB35D-A2EB-4698-A25F-49556F56A170}">
      <dgm:prSet/>
      <dgm:spPr/>
      <dgm:t>
        <a:bodyPr/>
        <a:lstStyle/>
        <a:p>
          <a:endParaRPr lang="en-US"/>
        </a:p>
      </dgm:t>
    </dgm:pt>
    <dgm:pt modelId="{2EB407F1-44B7-41BE-B7C7-7F739C81B449}">
      <dgm:prSet/>
      <dgm:spPr/>
      <dgm:t>
        <a:bodyPr/>
        <a:lstStyle/>
        <a:p>
          <a:pPr>
            <a:lnSpc>
              <a:spcPct val="100000"/>
            </a:lnSpc>
          </a:pPr>
          <a:r>
            <a:rPr lang="en-US" dirty="0">
              <a:latin typeface="Arial" panose="020B0604020202020204" pitchFamily="34" charset="0"/>
              <a:cs typeface="Arial" panose="020B0604020202020204" pitchFamily="34" charset="0"/>
            </a:rPr>
            <a:t>Physical health includes the proper functioning of the body, adequate nutrition, regular exercise, and preventive healthcare measures. </a:t>
          </a:r>
        </a:p>
      </dgm:t>
    </dgm:pt>
    <dgm:pt modelId="{6D8ADD44-AA54-4376-ADF0-771799A0BD1B}" type="parTrans" cxnId="{4037E3FF-613F-4822-B88E-A3662E68099E}">
      <dgm:prSet/>
      <dgm:spPr/>
      <dgm:t>
        <a:bodyPr/>
        <a:lstStyle/>
        <a:p>
          <a:endParaRPr lang="en-US"/>
        </a:p>
      </dgm:t>
    </dgm:pt>
    <dgm:pt modelId="{ADDFF48B-5554-424D-A325-3FADBAA31165}" type="sibTrans" cxnId="{4037E3FF-613F-4822-B88E-A3662E68099E}">
      <dgm:prSet/>
      <dgm:spPr/>
      <dgm:t>
        <a:bodyPr/>
        <a:lstStyle/>
        <a:p>
          <a:endParaRPr lang="en-US"/>
        </a:p>
      </dgm:t>
    </dgm:pt>
    <dgm:pt modelId="{CF8EEE1E-0949-4A8F-AEB5-BE1828294EF1}">
      <dgm:prSet/>
      <dgm:spPr/>
      <dgm:t>
        <a:bodyPr/>
        <a:lstStyle/>
        <a:p>
          <a:pPr>
            <a:lnSpc>
              <a:spcPct val="100000"/>
            </a:lnSpc>
          </a:pPr>
          <a:r>
            <a:rPr lang="en-US" dirty="0">
              <a:latin typeface="Arial" panose="020B0604020202020204" pitchFamily="34" charset="0"/>
              <a:cs typeface="Arial" panose="020B0604020202020204" pitchFamily="34" charset="0"/>
            </a:rPr>
            <a:t>Mental health involves emotional regulation, psychological resilience, and cognitive functioning. </a:t>
          </a:r>
        </a:p>
      </dgm:t>
    </dgm:pt>
    <dgm:pt modelId="{8518D757-A42E-45A2-8643-1E823702F588}" type="parTrans" cxnId="{30128406-3E5B-4344-A874-C6A117276D85}">
      <dgm:prSet/>
      <dgm:spPr/>
      <dgm:t>
        <a:bodyPr/>
        <a:lstStyle/>
        <a:p>
          <a:endParaRPr lang="en-US"/>
        </a:p>
      </dgm:t>
    </dgm:pt>
    <dgm:pt modelId="{181C0771-E918-4C5F-89A4-A756CC693581}" type="sibTrans" cxnId="{30128406-3E5B-4344-A874-C6A117276D85}">
      <dgm:prSet/>
      <dgm:spPr/>
      <dgm:t>
        <a:bodyPr/>
        <a:lstStyle/>
        <a:p>
          <a:endParaRPr lang="en-US"/>
        </a:p>
      </dgm:t>
    </dgm:pt>
    <dgm:pt modelId="{DBB33F1B-24DD-4F34-B579-369CFE1B4FE5}">
      <dgm:prSet/>
      <dgm:spPr/>
      <dgm:t>
        <a:bodyPr/>
        <a:lstStyle/>
        <a:p>
          <a:pPr>
            <a:lnSpc>
              <a:spcPct val="100000"/>
            </a:lnSpc>
          </a:pPr>
          <a:r>
            <a:rPr lang="en-US" dirty="0">
              <a:latin typeface="Arial" panose="020B0604020202020204" pitchFamily="34" charset="0"/>
              <a:cs typeface="Arial" panose="020B0604020202020204" pitchFamily="34" charset="0"/>
            </a:rPr>
            <a:t>Achieving health means living a balanced life that fosters vitality, mental clarity, and meaningful connections.</a:t>
          </a:r>
        </a:p>
      </dgm:t>
    </dgm:pt>
    <dgm:pt modelId="{A14EC034-F43D-401D-A0BA-E87D247192D5}" type="parTrans" cxnId="{80543A0A-A13F-4060-8545-32D6AF0092C1}">
      <dgm:prSet/>
      <dgm:spPr/>
      <dgm:t>
        <a:bodyPr/>
        <a:lstStyle/>
        <a:p>
          <a:endParaRPr lang="en-US"/>
        </a:p>
      </dgm:t>
    </dgm:pt>
    <dgm:pt modelId="{888A92F3-F2BA-400B-AF82-1DE77F9437EB}" type="sibTrans" cxnId="{80543A0A-A13F-4060-8545-32D6AF0092C1}">
      <dgm:prSet/>
      <dgm:spPr/>
      <dgm:t>
        <a:bodyPr/>
        <a:lstStyle/>
        <a:p>
          <a:endParaRPr lang="en-US"/>
        </a:p>
      </dgm:t>
    </dgm:pt>
    <dgm:pt modelId="{54E9E72F-126D-A842-8F64-1B9B2E3C43B9}">
      <dgm:prSet/>
      <dgm:spPr/>
      <dgm:t>
        <a:bodyPr/>
        <a:lstStyle/>
        <a:p>
          <a:pPr>
            <a:lnSpc>
              <a:spcPct val="100000"/>
            </a:lnSpc>
          </a:pPr>
          <a:r>
            <a:rPr lang="en-GB" b="0" i="0" u="none" dirty="0"/>
            <a:t>Social well-being emphasises the importance of positive relationships and a sense of belonging within communities.</a:t>
          </a:r>
          <a:endParaRPr lang="en-GB" dirty="0"/>
        </a:p>
      </dgm:t>
    </dgm:pt>
    <dgm:pt modelId="{B8CE94BB-7184-8A4F-AD7A-43049D9902CE}" type="parTrans" cxnId="{7CF141F2-99F2-5941-BAF3-CDA3AA0D1296}">
      <dgm:prSet/>
      <dgm:spPr/>
      <dgm:t>
        <a:bodyPr/>
        <a:lstStyle/>
        <a:p>
          <a:endParaRPr lang="en-GB"/>
        </a:p>
      </dgm:t>
    </dgm:pt>
    <dgm:pt modelId="{77936669-8FBF-2042-8BDD-58AB8DCC8FCE}" type="sibTrans" cxnId="{7CF141F2-99F2-5941-BAF3-CDA3AA0D1296}">
      <dgm:prSet/>
      <dgm:spPr/>
      <dgm:t>
        <a:bodyPr/>
        <a:lstStyle/>
        <a:p>
          <a:endParaRPr lang="en-GB"/>
        </a:p>
      </dgm:t>
    </dgm:pt>
    <dgm:pt modelId="{24BB248C-E9EE-47B4-B192-B2D6F6EA11BA}" type="pres">
      <dgm:prSet presAssocID="{8D7280AA-6BD3-4008-AAE5-305BCA00508E}" presName="root" presStyleCnt="0">
        <dgm:presLayoutVars>
          <dgm:dir/>
          <dgm:resizeHandles val="exact"/>
        </dgm:presLayoutVars>
      </dgm:prSet>
      <dgm:spPr/>
    </dgm:pt>
    <dgm:pt modelId="{1551B121-A7B8-4762-9792-D87000B5FB64}" type="pres">
      <dgm:prSet presAssocID="{D6174424-FF64-494B-A092-DE08FBD19D4F}" presName="compNode" presStyleCnt="0"/>
      <dgm:spPr/>
    </dgm:pt>
    <dgm:pt modelId="{113A67FB-D8EF-4230-A1E9-D8FBAF83FD29}" type="pres">
      <dgm:prSet presAssocID="{D6174424-FF64-494B-A092-DE08FBD19D4F}" presName="bgRect" presStyleLbl="bgShp" presStyleIdx="0" presStyleCnt="5"/>
      <dgm:spPr/>
    </dgm:pt>
    <dgm:pt modelId="{B53B12D8-C8FD-4B5B-92E6-E090007B0EF9}" type="pres">
      <dgm:prSet presAssocID="{D6174424-FF64-494B-A092-DE08FBD19D4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8A16300E-87AB-4AFF-BE9C-0104446F49BF}" type="pres">
      <dgm:prSet presAssocID="{D6174424-FF64-494B-A092-DE08FBD19D4F}" presName="spaceRect" presStyleCnt="0"/>
      <dgm:spPr/>
    </dgm:pt>
    <dgm:pt modelId="{C785CFE8-98E1-4B13-A311-957CE1637DA3}" type="pres">
      <dgm:prSet presAssocID="{D6174424-FF64-494B-A092-DE08FBD19D4F}" presName="parTx" presStyleLbl="revTx" presStyleIdx="0" presStyleCnt="5">
        <dgm:presLayoutVars>
          <dgm:chMax val="0"/>
          <dgm:chPref val="0"/>
        </dgm:presLayoutVars>
      </dgm:prSet>
      <dgm:spPr/>
    </dgm:pt>
    <dgm:pt modelId="{CD1C9554-7CC7-4C7C-8A99-0AA0E51BEBBA}" type="pres">
      <dgm:prSet presAssocID="{62361339-8546-4C82-AF41-06D4CD5CF06E}" presName="sibTrans" presStyleCnt="0"/>
      <dgm:spPr/>
    </dgm:pt>
    <dgm:pt modelId="{B637E7DE-20B2-442D-A016-FB2A4A805569}" type="pres">
      <dgm:prSet presAssocID="{2EB407F1-44B7-41BE-B7C7-7F739C81B449}" presName="compNode" presStyleCnt="0"/>
      <dgm:spPr/>
    </dgm:pt>
    <dgm:pt modelId="{63A6F9FB-8560-4A04-A2F5-B8BE70E4904A}" type="pres">
      <dgm:prSet presAssocID="{2EB407F1-44B7-41BE-B7C7-7F739C81B449}" presName="bgRect" presStyleLbl="bgShp" presStyleIdx="1" presStyleCnt="5"/>
      <dgm:spPr/>
    </dgm:pt>
    <dgm:pt modelId="{04C69883-E4EC-42BF-ADBB-D11956F0018A}" type="pres">
      <dgm:prSet presAssocID="{2EB407F1-44B7-41BE-B7C7-7F739C81B4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B765ECF2-F3BA-460F-945F-2719DB80114D}" type="pres">
      <dgm:prSet presAssocID="{2EB407F1-44B7-41BE-B7C7-7F739C81B449}" presName="spaceRect" presStyleCnt="0"/>
      <dgm:spPr/>
    </dgm:pt>
    <dgm:pt modelId="{36A5D106-6957-47D5-A01F-5F17B7F8B819}" type="pres">
      <dgm:prSet presAssocID="{2EB407F1-44B7-41BE-B7C7-7F739C81B449}" presName="parTx" presStyleLbl="revTx" presStyleIdx="1" presStyleCnt="5">
        <dgm:presLayoutVars>
          <dgm:chMax val="0"/>
          <dgm:chPref val="0"/>
        </dgm:presLayoutVars>
      </dgm:prSet>
      <dgm:spPr/>
    </dgm:pt>
    <dgm:pt modelId="{860C5A07-2535-4C0D-A95B-F32E51B822D7}" type="pres">
      <dgm:prSet presAssocID="{ADDFF48B-5554-424D-A325-3FADBAA31165}" presName="sibTrans" presStyleCnt="0"/>
      <dgm:spPr/>
    </dgm:pt>
    <dgm:pt modelId="{C1978739-DE9C-4903-A41E-AEDCBB04F68F}" type="pres">
      <dgm:prSet presAssocID="{CF8EEE1E-0949-4A8F-AEB5-BE1828294EF1}" presName="compNode" presStyleCnt="0"/>
      <dgm:spPr/>
    </dgm:pt>
    <dgm:pt modelId="{82A7E9F3-E4F5-4E85-8E64-F6EB1DB1BB0E}" type="pres">
      <dgm:prSet presAssocID="{CF8EEE1E-0949-4A8F-AEB5-BE1828294EF1}" presName="bgRect" presStyleLbl="bgShp" presStyleIdx="2" presStyleCnt="5"/>
      <dgm:spPr/>
    </dgm:pt>
    <dgm:pt modelId="{00DFAC3B-DDB5-4D73-8AA5-2C2563E1C0EC}" type="pres">
      <dgm:prSet presAssocID="{CF8EEE1E-0949-4A8F-AEB5-BE1828294E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3FB412B9-B3C2-4957-97D0-2DE4BA641932}" type="pres">
      <dgm:prSet presAssocID="{CF8EEE1E-0949-4A8F-AEB5-BE1828294EF1}" presName="spaceRect" presStyleCnt="0"/>
      <dgm:spPr/>
    </dgm:pt>
    <dgm:pt modelId="{E732F998-C776-4374-80F6-20B417316FF8}" type="pres">
      <dgm:prSet presAssocID="{CF8EEE1E-0949-4A8F-AEB5-BE1828294EF1}" presName="parTx" presStyleLbl="revTx" presStyleIdx="2" presStyleCnt="5">
        <dgm:presLayoutVars>
          <dgm:chMax val="0"/>
          <dgm:chPref val="0"/>
        </dgm:presLayoutVars>
      </dgm:prSet>
      <dgm:spPr/>
    </dgm:pt>
    <dgm:pt modelId="{B3AC410D-D9F7-4C93-9EDF-828775CE05E7}" type="pres">
      <dgm:prSet presAssocID="{181C0771-E918-4C5F-89A4-A756CC693581}" presName="sibTrans" presStyleCnt="0"/>
      <dgm:spPr/>
    </dgm:pt>
    <dgm:pt modelId="{BBDE2519-FEA9-4DDA-830A-DBBCBABAC70E}" type="pres">
      <dgm:prSet presAssocID="{54E9E72F-126D-A842-8F64-1B9B2E3C43B9}" presName="compNode" presStyleCnt="0"/>
      <dgm:spPr/>
    </dgm:pt>
    <dgm:pt modelId="{CC93F0D7-F5B0-4EC6-BFBB-9819F83CF128}" type="pres">
      <dgm:prSet presAssocID="{54E9E72F-126D-A842-8F64-1B9B2E3C43B9}" presName="bgRect" presStyleLbl="bgShp" presStyleIdx="3" presStyleCnt="5"/>
      <dgm:spPr/>
    </dgm:pt>
    <dgm:pt modelId="{1B69561F-6528-498D-89B2-E104606D5B19}" type="pres">
      <dgm:prSet presAssocID="{54E9E72F-126D-A842-8F64-1B9B2E3C43B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FD48D6D7-76C8-4D63-BCCE-4EDBCCD51F13}" type="pres">
      <dgm:prSet presAssocID="{54E9E72F-126D-A842-8F64-1B9B2E3C43B9}" presName="spaceRect" presStyleCnt="0"/>
      <dgm:spPr/>
    </dgm:pt>
    <dgm:pt modelId="{40CCD604-5B93-4375-BB20-FC18548F4521}" type="pres">
      <dgm:prSet presAssocID="{54E9E72F-126D-A842-8F64-1B9B2E3C43B9}" presName="parTx" presStyleLbl="revTx" presStyleIdx="3" presStyleCnt="5">
        <dgm:presLayoutVars>
          <dgm:chMax val="0"/>
          <dgm:chPref val="0"/>
        </dgm:presLayoutVars>
      </dgm:prSet>
      <dgm:spPr/>
    </dgm:pt>
    <dgm:pt modelId="{400983C6-BE58-4083-BBBB-7130CC05E146}" type="pres">
      <dgm:prSet presAssocID="{77936669-8FBF-2042-8BDD-58AB8DCC8FCE}" presName="sibTrans" presStyleCnt="0"/>
      <dgm:spPr/>
    </dgm:pt>
    <dgm:pt modelId="{E0C96139-EDDD-4F3E-914B-1988CCEAF3BC}" type="pres">
      <dgm:prSet presAssocID="{DBB33F1B-24DD-4F34-B579-369CFE1B4FE5}" presName="compNode" presStyleCnt="0"/>
      <dgm:spPr/>
    </dgm:pt>
    <dgm:pt modelId="{FBD98E40-B75E-4D57-88EB-9B175C1256FA}" type="pres">
      <dgm:prSet presAssocID="{DBB33F1B-24DD-4F34-B579-369CFE1B4FE5}" presName="bgRect" presStyleLbl="bgShp" presStyleIdx="4" presStyleCnt="5"/>
      <dgm:spPr/>
    </dgm:pt>
    <dgm:pt modelId="{38F81D08-43A2-4E8F-84CF-38AD3AB886AC}" type="pres">
      <dgm:prSet presAssocID="{DBB33F1B-24DD-4F34-B579-369CFE1B4F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F75C240C-B976-490E-AF62-326A7BEB005F}" type="pres">
      <dgm:prSet presAssocID="{DBB33F1B-24DD-4F34-B579-369CFE1B4FE5}" presName="spaceRect" presStyleCnt="0"/>
      <dgm:spPr/>
    </dgm:pt>
    <dgm:pt modelId="{9CB7DC6B-5AB6-4E52-8DBD-E4F8D31D62BF}" type="pres">
      <dgm:prSet presAssocID="{DBB33F1B-24DD-4F34-B579-369CFE1B4FE5}" presName="parTx" presStyleLbl="revTx" presStyleIdx="4" presStyleCnt="5">
        <dgm:presLayoutVars>
          <dgm:chMax val="0"/>
          <dgm:chPref val="0"/>
        </dgm:presLayoutVars>
      </dgm:prSet>
      <dgm:spPr/>
    </dgm:pt>
  </dgm:ptLst>
  <dgm:cxnLst>
    <dgm:cxn modelId="{30128406-3E5B-4344-A874-C6A117276D85}" srcId="{8D7280AA-6BD3-4008-AAE5-305BCA00508E}" destId="{CF8EEE1E-0949-4A8F-AEB5-BE1828294EF1}" srcOrd="2" destOrd="0" parTransId="{8518D757-A42E-45A2-8643-1E823702F588}" sibTransId="{181C0771-E918-4C5F-89A4-A756CC693581}"/>
    <dgm:cxn modelId="{80543A0A-A13F-4060-8545-32D6AF0092C1}" srcId="{8D7280AA-6BD3-4008-AAE5-305BCA00508E}" destId="{DBB33F1B-24DD-4F34-B579-369CFE1B4FE5}" srcOrd="4" destOrd="0" parTransId="{A14EC034-F43D-401D-A0BA-E87D247192D5}" sibTransId="{888A92F3-F2BA-400B-AF82-1DE77F9437EB}"/>
    <dgm:cxn modelId="{E05DBF1B-A985-9740-9FAE-F70EE215CEE8}" type="presOf" srcId="{54E9E72F-126D-A842-8F64-1B9B2E3C43B9}" destId="{40CCD604-5B93-4375-BB20-FC18548F4521}" srcOrd="0" destOrd="0" presId="urn:microsoft.com/office/officeart/2018/2/layout/IconVerticalSolidList"/>
    <dgm:cxn modelId="{C93AB35D-A2EB-4698-A25F-49556F56A170}" srcId="{8D7280AA-6BD3-4008-AAE5-305BCA00508E}" destId="{D6174424-FF64-494B-A092-DE08FBD19D4F}" srcOrd="0" destOrd="0" parTransId="{D0113D68-E34B-4220-925B-E09D11E3E6D6}" sibTransId="{62361339-8546-4C82-AF41-06D4CD5CF06E}"/>
    <dgm:cxn modelId="{2AD6BA78-6255-1B4A-8A8E-C82F1C3D27A3}" type="presOf" srcId="{DBB33F1B-24DD-4F34-B579-369CFE1B4FE5}" destId="{9CB7DC6B-5AB6-4E52-8DBD-E4F8D31D62BF}" srcOrd="0" destOrd="0" presId="urn:microsoft.com/office/officeart/2018/2/layout/IconVerticalSolidList"/>
    <dgm:cxn modelId="{2A38CF9C-A38D-8E44-A98C-E095D793AB29}" type="presOf" srcId="{CF8EEE1E-0949-4A8F-AEB5-BE1828294EF1}" destId="{E732F998-C776-4374-80F6-20B417316FF8}" srcOrd="0" destOrd="0" presId="urn:microsoft.com/office/officeart/2018/2/layout/IconVerticalSolidList"/>
    <dgm:cxn modelId="{3862A8B8-1E33-744A-8FE6-63832C46C115}" type="presOf" srcId="{8D7280AA-6BD3-4008-AAE5-305BCA00508E}" destId="{24BB248C-E9EE-47B4-B192-B2D6F6EA11BA}" srcOrd="0" destOrd="0" presId="urn:microsoft.com/office/officeart/2018/2/layout/IconVerticalSolidList"/>
    <dgm:cxn modelId="{34F6EEF1-EAD8-814B-8EFC-D580CE0ABF37}" type="presOf" srcId="{D6174424-FF64-494B-A092-DE08FBD19D4F}" destId="{C785CFE8-98E1-4B13-A311-957CE1637DA3}" srcOrd="0" destOrd="0" presId="urn:microsoft.com/office/officeart/2018/2/layout/IconVerticalSolidList"/>
    <dgm:cxn modelId="{7CF141F2-99F2-5941-BAF3-CDA3AA0D1296}" srcId="{8D7280AA-6BD3-4008-AAE5-305BCA00508E}" destId="{54E9E72F-126D-A842-8F64-1B9B2E3C43B9}" srcOrd="3" destOrd="0" parTransId="{B8CE94BB-7184-8A4F-AD7A-43049D9902CE}" sibTransId="{77936669-8FBF-2042-8BDD-58AB8DCC8FCE}"/>
    <dgm:cxn modelId="{0BC4D1F3-A4F1-E043-9E92-C969526B1DBB}" type="presOf" srcId="{2EB407F1-44B7-41BE-B7C7-7F739C81B449}" destId="{36A5D106-6957-47D5-A01F-5F17B7F8B819}" srcOrd="0" destOrd="0" presId="urn:microsoft.com/office/officeart/2018/2/layout/IconVerticalSolidList"/>
    <dgm:cxn modelId="{4037E3FF-613F-4822-B88E-A3662E68099E}" srcId="{8D7280AA-6BD3-4008-AAE5-305BCA00508E}" destId="{2EB407F1-44B7-41BE-B7C7-7F739C81B449}" srcOrd="1" destOrd="0" parTransId="{6D8ADD44-AA54-4376-ADF0-771799A0BD1B}" sibTransId="{ADDFF48B-5554-424D-A325-3FADBAA31165}"/>
    <dgm:cxn modelId="{77D9E218-ECB1-5F41-8BA6-D687CFA064F3}" type="presParOf" srcId="{24BB248C-E9EE-47B4-B192-B2D6F6EA11BA}" destId="{1551B121-A7B8-4762-9792-D87000B5FB64}" srcOrd="0" destOrd="0" presId="urn:microsoft.com/office/officeart/2018/2/layout/IconVerticalSolidList"/>
    <dgm:cxn modelId="{5E1309C5-EBE7-AD4E-AF8E-95BCFB6AEF88}" type="presParOf" srcId="{1551B121-A7B8-4762-9792-D87000B5FB64}" destId="{113A67FB-D8EF-4230-A1E9-D8FBAF83FD29}" srcOrd="0" destOrd="0" presId="urn:microsoft.com/office/officeart/2018/2/layout/IconVerticalSolidList"/>
    <dgm:cxn modelId="{0D3D0B86-313A-344B-897C-A0FC0C04F179}" type="presParOf" srcId="{1551B121-A7B8-4762-9792-D87000B5FB64}" destId="{B53B12D8-C8FD-4B5B-92E6-E090007B0EF9}" srcOrd="1" destOrd="0" presId="urn:microsoft.com/office/officeart/2018/2/layout/IconVerticalSolidList"/>
    <dgm:cxn modelId="{50101837-0B06-E348-BE91-5B9147BC73F7}" type="presParOf" srcId="{1551B121-A7B8-4762-9792-D87000B5FB64}" destId="{8A16300E-87AB-4AFF-BE9C-0104446F49BF}" srcOrd="2" destOrd="0" presId="urn:microsoft.com/office/officeart/2018/2/layout/IconVerticalSolidList"/>
    <dgm:cxn modelId="{96491F3F-AD95-424C-81D5-40A4C7BEDC93}" type="presParOf" srcId="{1551B121-A7B8-4762-9792-D87000B5FB64}" destId="{C785CFE8-98E1-4B13-A311-957CE1637DA3}" srcOrd="3" destOrd="0" presId="urn:microsoft.com/office/officeart/2018/2/layout/IconVerticalSolidList"/>
    <dgm:cxn modelId="{C703A224-6C63-654C-843B-5DB5E6BAE408}" type="presParOf" srcId="{24BB248C-E9EE-47B4-B192-B2D6F6EA11BA}" destId="{CD1C9554-7CC7-4C7C-8A99-0AA0E51BEBBA}" srcOrd="1" destOrd="0" presId="urn:microsoft.com/office/officeart/2018/2/layout/IconVerticalSolidList"/>
    <dgm:cxn modelId="{3F0DE216-019D-8D4F-9598-7C30BB4739AE}" type="presParOf" srcId="{24BB248C-E9EE-47B4-B192-B2D6F6EA11BA}" destId="{B637E7DE-20B2-442D-A016-FB2A4A805569}" srcOrd="2" destOrd="0" presId="urn:microsoft.com/office/officeart/2018/2/layout/IconVerticalSolidList"/>
    <dgm:cxn modelId="{4764D73D-AE03-F046-A7C5-B20EB54623C7}" type="presParOf" srcId="{B637E7DE-20B2-442D-A016-FB2A4A805569}" destId="{63A6F9FB-8560-4A04-A2F5-B8BE70E4904A}" srcOrd="0" destOrd="0" presId="urn:microsoft.com/office/officeart/2018/2/layout/IconVerticalSolidList"/>
    <dgm:cxn modelId="{57EC555B-8C32-7D4A-8C45-28B8B393330C}" type="presParOf" srcId="{B637E7DE-20B2-442D-A016-FB2A4A805569}" destId="{04C69883-E4EC-42BF-ADBB-D11956F0018A}" srcOrd="1" destOrd="0" presId="urn:microsoft.com/office/officeart/2018/2/layout/IconVerticalSolidList"/>
    <dgm:cxn modelId="{7D614610-2967-644F-B0C1-1ED7DC6C6543}" type="presParOf" srcId="{B637E7DE-20B2-442D-A016-FB2A4A805569}" destId="{B765ECF2-F3BA-460F-945F-2719DB80114D}" srcOrd="2" destOrd="0" presId="urn:microsoft.com/office/officeart/2018/2/layout/IconVerticalSolidList"/>
    <dgm:cxn modelId="{BFAEFB98-6BA7-714C-ADC2-8956FAB2AE18}" type="presParOf" srcId="{B637E7DE-20B2-442D-A016-FB2A4A805569}" destId="{36A5D106-6957-47D5-A01F-5F17B7F8B819}" srcOrd="3" destOrd="0" presId="urn:microsoft.com/office/officeart/2018/2/layout/IconVerticalSolidList"/>
    <dgm:cxn modelId="{7691F15D-9105-FC49-A90C-CD82890FE3FD}" type="presParOf" srcId="{24BB248C-E9EE-47B4-B192-B2D6F6EA11BA}" destId="{860C5A07-2535-4C0D-A95B-F32E51B822D7}" srcOrd="3" destOrd="0" presId="urn:microsoft.com/office/officeart/2018/2/layout/IconVerticalSolidList"/>
    <dgm:cxn modelId="{D9FC6BA1-B77C-5048-86D0-3C5148CF6883}" type="presParOf" srcId="{24BB248C-E9EE-47B4-B192-B2D6F6EA11BA}" destId="{C1978739-DE9C-4903-A41E-AEDCBB04F68F}" srcOrd="4" destOrd="0" presId="urn:microsoft.com/office/officeart/2018/2/layout/IconVerticalSolidList"/>
    <dgm:cxn modelId="{8B3D04B8-5072-1E43-8D4A-D91E9B13255E}" type="presParOf" srcId="{C1978739-DE9C-4903-A41E-AEDCBB04F68F}" destId="{82A7E9F3-E4F5-4E85-8E64-F6EB1DB1BB0E}" srcOrd="0" destOrd="0" presId="urn:microsoft.com/office/officeart/2018/2/layout/IconVerticalSolidList"/>
    <dgm:cxn modelId="{5D1542E1-3564-7D4A-AC19-E8BD12DA2949}" type="presParOf" srcId="{C1978739-DE9C-4903-A41E-AEDCBB04F68F}" destId="{00DFAC3B-DDB5-4D73-8AA5-2C2563E1C0EC}" srcOrd="1" destOrd="0" presId="urn:microsoft.com/office/officeart/2018/2/layout/IconVerticalSolidList"/>
    <dgm:cxn modelId="{EDD6C661-A8F6-C34E-9373-2DC0C558516C}" type="presParOf" srcId="{C1978739-DE9C-4903-A41E-AEDCBB04F68F}" destId="{3FB412B9-B3C2-4957-97D0-2DE4BA641932}" srcOrd="2" destOrd="0" presId="urn:microsoft.com/office/officeart/2018/2/layout/IconVerticalSolidList"/>
    <dgm:cxn modelId="{9AFA2A2D-0280-D44E-B33A-A76CAB6DBE92}" type="presParOf" srcId="{C1978739-DE9C-4903-A41E-AEDCBB04F68F}" destId="{E732F998-C776-4374-80F6-20B417316FF8}" srcOrd="3" destOrd="0" presId="urn:microsoft.com/office/officeart/2018/2/layout/IconVerticalSolidList"/>
    <dgm:cxn modelId="{197A364F-29D9-8C44-820F-B9FA4A214E9E}" type="presParOf" srcId="{24BB248C-E9EE-47B4-B192-B2D6F6EA11BA}" destId="{B3AC410D-D9F7-4C93-9EDF-828775CE05E7}" srcOrd="5" destOrd="0" presId="urn:microsoft.com/office/officeart/2018/2/layout/IconVerticalSolidList"/>
    <dgm:cxn modelId="{AC0CE133-BFC3-C941-9E4F-6E015105D4FF}" type="presParOf" srcId="{24BB248C-E9EE-47B4-B192-B2D6F6EA11BA}" destId="{BBDE2519-FEA9-4DDA-830A-DBBCBABAC70E}" srcOrd="6" destOrd="0" presId="urn:microsoft.com/office/officeart/2018/2/layout/IconVerticalSolidList"/>
    <dgm:cxn modelId="{5A0A50FA-09BF-B346-ACDE-60B834E4BF98}" type="presParOf" srcId="{BBDE2519-FEA9-4DDA-830A-DBBCBABAC70E}" destId="{CC93F0D7-F5B0-4EC6-BFBB-9819F83CF128}" srcOrd="0" destOrd="0" presId="urn:microsoft.com/office/officeart/2018/2/layout/IconVerticalSolidList"/>
    <dgm:cxn modelId="{02479F46-26AD-1742-8AF1-5DA053E50AC3}" type="presParOf" srcId="{BBDE2519-FEA9-4DDA-830A-DBBCBABAC70E}" destId="{1B69561F-6528-498D-89B2-E104606D5B19}" srcOrd="1" destOrd="0" presId="urn:microsoft.com/office/officeart/2018/2/layout/IconVerticalSolidList"/>
    <dgm:cxn modelId="{4CFD7800-6563-E449-A609-3CBE71C8D8CE}" type="presParOf" srcId="{BBDE2519-FEA9-4DDA-830A-DBBCBABAC70E}" destId="{FD48D6D7-76C8-4D63-BCCE-4EDBCCD51F13}" srcOrd="2" destOrd="0" presId="urn:microsoft.com/office/officeart/2018/2/layout/IconVerticalSolidList"/>
    <dgm:cxn modelId="{58C5DFC5-8E22-174C-85EC-84C3E8B6C656}" type="presParOf" srcId="{BBDE2519-FEA9-4DDA-830A-DBBCBABAC70E}" destId="{40CCD604-5B93-4375-BB20-FC18548F4521}" srcOrd="3" destOrd="0" presId="urn:microsoft.com/office/officeart/2018/2/layout/IconVerticalSolidList"/>
    <dgm:cxn modelId="{A384C08F-E536-D74C-91A3-0BDD21799032}" type="presParOf" srcId="{24BB248C-E9EE-47B4-B192-B2D6F6EA11BA}" destId="{400983C6-BE58-4083-BBBB-7130CC05E146}" srcOrd="7" destOrd="0" presId="urn:microsoft.com/office/officeart/2018/2/layout/IconVerticalSolidList"/>
    <dgm:cxn modelId="{79D85D34-8C5C-F545-A826-6C82FD5C4D7F}" type="presParOf" srcId="{24BB248C-E9EE-47B4-B192-B2D6F6EA11BA}" destId="{E0C96139-EDDD-4F3E-914B-1988CCEAF3BC}" srcOrd="8" destOrd="0" presId="urn:microsoft.com/office/officeart/2018/2/layout/IconVerticalSolidList"/>
    <dgm:cxn modelId="{589D0B03-0DED-F041-8235-1D49CA0DCF96}" type="presParOf" srcId="{E0C96139-EDDD-4F3E-914B-1988CCEAF3BC}" destId="{FBD98E40-B75E-4D57-88EB-9B175C1256FA}" srcOrd="0" destOrd="0" presId="urn:microsoft.com/office/officeart/2018/2/layout/IconVerticalSolidList"/>
    <dgm:cxn modelId="{829E7C44-256B-8746-A253-AD2944FA1B43}" type="presParOf" srcId="{E0C96139-EDDD-4F3E-914B-1988CCEAF3BC}" destId="{38F81D08-43A2-4E8F-84CF-38AD3AB886AC}" srcOrd="1" destOrd="0" presId="urn:microsoft.com/office/officeart/2018/2/layout/IconVerticalSolidList"/>
    <dgm:cxn modelId="{E96315E4-964E-2B4C-986E-437188930BC3}" type="presParOf" srcId="{E0C96139-EDDD-4F3E-914B-1988CCEAF3BC}" destId="{F75C240C-B976-490E-AF62-326A7BEB005F}" srcOrd="2" destOrd="0" presId="urn:microsoft.com/office/officeart/2018/2/layout/IconVerticalSolidList"/>
    <dgm:cxn modelId="{A6E9CC0A-E337-F841-8018-CAF2FD426067}" type="presParOf" srcId="{E0C96139-EDDD-4F3E-914B-1988CCEAF3BC}" destId="{9CB7DC6B-5AB6-4E52-8DBD-E4F8D31D62B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B77082-184F-445F-914D-7479801F2C7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D7056C5-826B-4F5A-B3D7-D81462496B77}">
      <dgm:prSet custT="1"/>
      <dgm:spPr/>
      <dgm:t>
        <a:bodyPr/>
        <a:lstStyle/>
        <a:p>
          <a:pPr algn="l">
            <a:lnSpc>
              <a:spcPct val="100000"/>
            </a:lnSpc>
          </a:pPr>
          <a:r>
            <a:rPr lang="en-US" sz="1400" dirty="0">
              <a:latin typeface="Arial" panose="020B0604020202020204" pitchFamily="34" charset="0"/>
              <a:cs typeface="Arial" panose="020B0604020202020204" pitchFamily="34" charset="0"/>
            </a:rPr>
            <a:t>A health model provides a framework for healthcare professionals to assess patient needs and implement interventions. </a:t>
          </a:r>
        </a:p>
      </dgm:t>
    </dgm:pt>
    <dgm:pt modelId="{90CAC416-73EA-4054-A65D-966C5414A6CA}" type="parTrans" cxnId="{D84C12A8-0BBF-45C7-B7ED-A59A41EE3A73}">
      <dgm:prSet/>
      <dgm:spPr/>
      <dgm:t>
        <a:bodyPr/>
        <a:lstStyle/>
        <a:p>
          <a:endParaRPr lang="en-US"/>
        </a:p>
      </dgm:t>
    </dgm:pt>
    <dgm:pt modelId="{36766005-F889-4127-8CA8-546C00A43A1D}" type="sibTrans" cxnId="{D84C12A8-0BBF-45C7-B7ED-A59A41EE3A73}">
      <dgm:prSet/>
      <dgm:spPr/>
      <dgm:t>
        <a:bodyPr/>
        <a:lstStyle/>
        <a:p>
          <a:endParaRPr lang="en-US"/>
        </a:p>
      </dgm:t>
    </dgm:pt>
    <dgm:pt modelId="{5F3D3DA3-4A18-4F59-AF17-77749FB501C0}">
      <dgm:prSet custT="1"/>
      <dgm:spPr/>
      <dgm:t>
        <a:bodyPr/>
        <a:lstStyle/>
        <a:p>
          <a:pPr algn="l">
            <a:lnSpc>
              <a:spcPct val="100000"/>
            </a:lnSpc>
          </a:pPr>
          <a:r>
            <a:rPr lang="en-US" sz="1400" dirty="0">
              <a:latin typeface="Arial" panose="020B0604020202020204" pitchFamily="34" charset="0"/>
              <a:cs typeface="Arial" panose="020B0604020202020204" pitchFamily="34" charset="0"/>
            </a:rPr>
            <a:t>These models, including the Biopsychosocial, Medical, </a:t>
          </a:r>
          <a:r>
            <a:rPr lang="en-GB" sz="1400" b="0" dirty="0">
              <a:latin typeface="Arial" panose="020B0604020202020204" pitchFamily="34" charset="0"/>
              <a:cs typeface="Arial" panose="020B0604020202020204" pitchFamily="34" charset="0"/>
            </a:rPr>
            <a:t>Social,</a:t>
          </a:r>
          <a:r>
            <a:rPr lang="en-GB" sz="1400" b="1" dirty="0">
              <a:latin typeface="Arial" panose="020B0604020202020204" pitchFamily="34" charset="0"/>
              <a:cs typeface="Arial" panose="020B0604020202020204" pitchFamily="34" charset="0"/>
            </a:rPr>
            <a:t> </a:t>
          </a:r>
          <a:r>
            <a:rPr lang="en-GB" sz="1400" b="0" dirty="0">
              <a:latin typeface="Arial" panose="020B0604020202020204" pitchFamily="34" charset="0"/>
              <a:cs typeface="Arial" panose="020B0604020202020204" pitchFamily="34" charset="0"/>
            </a:rPr>
            <a:t>Holistic, and Behavioural models, each help in understanding health issues, improve communication,</a:t>
          </a:r>
          <a:r>
            <a:rPr lang="en-US" sz="1400" dirty="0">
              <a:latin typeface="Arial" panose="020B0604020202020204" pitchFamily="34" charset="0"/>
              <a:cs typeface="Arial" panose="020B0604020202020204" pitchFamily="34" charset="0"/>
            </a:rPr>
            <a:t> and ultimately lead to better outcomes.</a:t>
          </a:r>
        </a:p>
      </dgm:t>
    </dgm:pt>
    <dgm:pt modelId="{10D140F2-2956-4FC1-BCBE-115CB9BEC297}" type="parTrans" cxnId="{0B62F367-5EE9-4B84-AD26-BC5A8C02E65A}">
      <dgm:prSet/>
      <dgm:spPr/>
      <dgm:t>
        <a:bodyPr/>
        <a:lstStyle/>
        <a:p>
          <a:endParaRPr lang="en-US"/>
        </a:p>
      </dgm:t>
    </dgm:pt>
    <dgm:pt modelId="{38C3AFCF-AF16-4E7B-9F0A-FCC2F53DDDBC}" type="sibTrans" cxnId="{0B62F367-5EE9-4B84-AD26-BC5A8C02E65A}">
      <dgm:prSet/>
      <dgm:spPr/>
      <dgm:t>
        <a:bodyPr/>
        <a:lstStyle/>
        <a:p>
          <a:endParaRPr lang="en-US"/>
        </a:p>
      </dgm:t>
    </dgm:pt>
    <dgm:pt modelId="{E83724BD-8DD3-4A88-BE67-64739425F671}">
      <dgm:prSet custT="1"/>
      <dgm:spPr/>
      <dgm:t>
        <a:bodyPr/>
        <a:lstStyle/>
        <a:p>
          <a:pPr algn="l">
            <a:lnSpc>
              <a:spcPct val="100000"/>
            </a:lnSpc>
          </a:pPr>
          <a:r>
            <a:rPr lang="en-GB" sz="1400" dirty="0">
              <a:latin typeface="Arial" panose="020B0604020202020204" pitchFamily="34" charset="0"/>
              <a:cs typeface="Arial" panose="020B0604020202020204" pitchFamily="34" charset="0"/>
            </a:rPr>
            <a:t>The next slide will show how some key models are used</a:t>
          </a:r>
          <a:endParaRPr lang="en-US" sz="1400" dirty="0">
            <a:latin typeface="Arial" panose="020B0604020202020204" pitchFamily="34" charset="0"/>
            <a:cs typeface="Arial" panose="020B0604020202020204" pitchFamily="34" charset="0"/>
          </a:endParaRPr>
        </a:p>
      </dgm:t>
    </dgm:pt>
    <dgm:pt modelId="{2CF77E04-2905-4ACD-AB2D-3952429E0CA2}" type="parTrans" cxnId="{9DE7B680-F62D-4E0C-8220-50BEC9E680D9}">
      <dgm:prSet/>
      <dgm:spPr/>
      <dgm:t>
        <a:bodyPr/>
        <a:lstStyle/>
        <a:p>
          <a:endParaRPr lang="en-US"/>
        </a:p>
      </dgm:t>
    </dgm:pt>
    <dgm:pt modelId="{FD952738-E11E-4E38-B96A-43A2F7D3D8D3}" type="sibTrans" cxnId="{9DE7B680-F62D-4E0C-8220-50BEC9E680D9}">
      <dgm:prSet/>
      <dgm:spPr/>
      <dgm:t>
        <a:bodyPr/>
        <a:lstStyle/>
        <a:p>
          <a:endParaRPr lang="en-US"/>
        </a:p>
      </dgm:t>
    </dgm:pt>
    <dgm:pt modelId="{582DC271-E25F-064E-B1E9-5F4EC69EB90E}" type="pres">
      <dgm:prSet presAssocID="{64B77082-184F-445F-914D-7479801F2C76}" presName="hierChild1" presStyleCnt="0">
        <dgm:presLayoutVars>
          <dgm:chPref val="1"/>
          <dgm:dir/>
          <dgm:animOne val="branch"/>
          <dgm:animLvl val="lvl"/>
          <dgm:resizeHandles/>
        </dgm:presLayoutVars>
      </dgm:prSet>
      <dgm:spPr/>
    </dgm:pt>
    <dgm:pt modelId="{24E889CE-9DED-604B-BDC7-63956F8FA2D9}" type="pres">
      <dgm:prSet presAssocID="{4D7056C5-826B-4F5A-B3D7-D81462496B77}" presName="hierRoot1" presStyleCnt="0"/>
      <dgm:spPr/>
    </dgm:pt>
    <dgm:pt modelId="{BDC54B2B-6780-594D-8C51-7B3B54B1CA3C}" type="pres">
      <dgm:prSet presAssocID="{4D7056C5-826B-4F5A-B3D7-D81462496B77}" presName="composite" presStyleCnt="0"/>
      <dgm:spPr/>
    </dgm:pt>
    <dgm:pt modelId="{F9019188-1790-5148-9C7B-43A7799BF489}" type="pres">
      <dgm:prSet presAssocID="{4D7056C5-826B-4F5A-B3D7-D81462496B77}" presName="background" presStyleLbl="node0" presStyleIdx="0" presStyleCnt="3"/>
      <dgm:spPr/>
    </dgm:pt>
    <dgm:pt modelId="{D6541339-83A3-7F47-9AA1-90E28A03A166}" type="pres">
      <dgm:prSet presAssocID="{4D7056C5-826B-4F5A-B3D7-D81462496B77}" presName="text" presStyleLbl="fgAcc0" presStyleIdx="0" presStyleCnt="3" custScaleX="98941" custScaleY="122981">
        <dgm:presLayoutVars>
          <dgm:chPref val="3"/>
        </dgm:presLayoutVars>
      </dgm:prSet>
      <dgm:spPr/>
    </dgm:pt>
    <dgm:pt modelId="{9FCE9964-0878-E645-B9DD-F9F9968F70D3}" type="pres">
      <dgm:prSet presAssocID="{4D7056C5-826B-4F5A-B3D7-D81462496B77}" presName="hierChild2" presStyleCnt="0"/>
      <dgm:spPr/>
    </dgm:pt>
    <dgm:pt modelId="{CBEAA545-B53E-BF44-BBA4-47C19B53385D}" type="pres">
      <dgm:prSet presAssocID="{5F3D3DA3-4A18-4F59-AF17-77749FB501C0}" presName="hierRoot1" presStyleCnt="0"/>
      <dgm:spPr/>
    </dgm:pt>
    <dgm:pt modelId="{9A43A073-0694-AB47-9439-4A3C83E2BFFB}" type="pres">
      <dgm:prSet presAssocID="{5F3D3DA3-4A18-4F59-AF17-77749FB501C0}" presName="composite" presStyleCnt="0"/>
      <dgm:spPr/>
    </dgm:pt>
    <dgm:pt modelId="{770EE760-D081-0E41-BD99-F3FFFE53C2E6}" type="pres">
      <dgm:prSet presAssocID="{5F3D3DA3-4A18-4F59-AF17-77749FB501C0}" presName="background" presStyleLbl="node0" presStyleIdx="1" presStyleCnt="3"/>
      <dgm:spPr/>
    </dgm:pt>
    <dgm:pt modelId="{DE966D07-9F2A-EE40-9617-6A75FF78FA13}" type="pres">
      <dgm:prSet presAssocID="{5F3D3DA3-4A18-4F59-AF17-77749FB501C0}" presName="text" presStyleLbl="fgAcc0" presStyleIdx="1" presStyleCnt="3">
        <dgm:presLayoutVars>
          <dgm:chPref val="3"/>
        </dgm:presLayoutVars>
      </dgm:prSet>
      <dgm:spPr/>
    </dgm:pt>
    <dgm:pt modelId="{6B39F3E8-DF41-E549-A753-A88BB3593C79}" type="pres">
      <dgm:prSet presAssocID="{5F3D3DA3-4A18-4F59-AF17-77749FB501C0}" presName="hierChild2" presStyleCnt="0"/>
      <dgm:spPr/>
    </dgm:pt>
    <dgm:pt modelId="{FAD1C5B1-2A16-994E-9E2A-F89C264004B8}" type="pres">
      <dgm:prSet presAssocID="{E83724BD-8DD3-4A88-BE67-64739425F671}" presName="hierRoot1" presStyleCnt="0"/>
      <dgm:spPr/>
    </dgm:pt>
    <dgm:pt modelId="{37F3591E-7952-2D40-B9EB-3F3574263532}" type="pres">
      <dgm:prSet presAssocID="{E83724BD-8DD3-4A88-BE67-64739425F671}" presName="composite" presStyleCnt="0"/>
      <dgm:spPr/>
    </dgm:pt>
    <dgm:pt modelId="{C08FC2E3-EDAA-7C4A-A125-7ACFAC360CBD}" type="pres">
      <dgm:prSet presAssocID="{E83724BD-8DD3-4A88-BE67-64739425F671}" presName="background" presStyleLbl="node0" presStyleIdx="2" presStyleCnt="3"/>
      <dgm:spPr/>
    </dgm:pt>
    <dgm:pt modelId="{40A32FFB-F503-C344-B24E-72D076AE0BA2}" type="pres">
      <dgm:prSet presAssocID="{E83724BD-8DD3-4A88-BE67-64739425F671}" presName="text" presStyleLbl="fgAcc0" presStyleIdx="2" presStyleCnt="3" custScaleX="112511">
        <dgm:presLayoutVars>
          <dgm:chPref val="3"/>
        </dgm:presLayoutVars>
      </dgm:prSet>
      <dgm:spPr/>
    </dgm:pt>
    <dgm:pt modelId="{D5666865-84EF-AC40-B245-80301634103C}" type="pres">
      <dgm:prSet presAssocID="{E83724BD-8DD3-4A88-BE67-64739425F671}" presName="hierChild2" presStyleCnt="0"/>
      <dgm:spPr/>
    </dgm:pt>
  </dgm:ptLst>
  <dgm:cxnLst>
    <dgm:cxn modelId="{DB156C1B-B837-2344-9C94-F7167A950E0E}" type="presOf" srcId="{64B77082-184F-445F-914D-7479801F2C76}" destId="{582DC271-E25F-064E-B1E9-5F4EC69EB90E}" srcOrd="0" destOrd="0" presId="urn:microsoft.com/office/officeart/2005/8/layout/hierarchy1"/>
    <dgm:cxn modelId="{0B62F367-5EE9-4B84-AD26-BC5A8C02E65A}" srcId="{64B77082-184F-445F-914D-7479801F2C76}" destId="{5F3D3DA3-4A18-4F59-AF17-77749FB501C0}" srcOrd="1" destOrd="0" parTransId="{10D140F2-2956-4FC1-BCBE-115CB9BEC297}" sibTransId="{38C3AFCF-AF16-4E7B-9F0A-FCC2F53DDDBC}"/>
    <dgm:cxn modelId="{9DE7B680-F62D-4E0C-8220-50BEC9E680D9}" srcId="{64B77082-184F-445F-914D-7479801F2C76}" destId="{E83724BD-8DD3-4A88-BE67-64739425F671}" srcOrd="2" destOrd="0" parTransId="{2CF77E04-2905-4ACD-AB2D-3952429E0CA2}" sibTransId="{FD952738-E11E-4E38-B96A-43A2F7D3D8D3}"/>
    <dgm:cxn modelId="{C6E0B383-9D5F-A541-99BD-47CFFD38CC8A}" type="presOf" srcId="{E83724BD-8DD3-4A88-BE67-64739425F671}" destId="{40A32FFB-F503-C344-B24E-72D076AE0BA2}" srcOrd="0" destOrd="0" presId="urn:microsoft.com/office/officeart/2005/8/layout/hierarchy1"/>
    <dgm:cxn modelId="{56ED8BA5-04C2-774C-B8CF-AF9DCD0AA506}" type="presOf" srcId="{4D7056C5-826B-4F5A-B3D7-D81462496B77}" destId="{D6541339-83A3-7F47-9AA1-90E28A03A166}" srcOrd="0" destOrd="0" presId="urn:microsoft.com/office/officeart/2005/8/layout/hierarchy1"/>
    <dgm:cxn modelId="{D84C12A8-0BBF-45C7-B7ED-A59A41EE3A73}" srcId="{64B77082-184F-445F-914D-7479801F2C76}" destId="{4D7056C5-826B-4F5A-B3D7-D81462496B77}" srcOrd="0" destOrd="0" parTransId="{90CAC416-73EA-4054-A65D-966C5414A6CA}" sibTransId="{36766005-F889-4127-8CA8-546C00A43A1D}"/>
    <dgm:cxn modelId="{0D5FFEDC-A5DC-BE4F-8D3B-C23812C6A62D}" type="presOf" srcId="{5F3D3DA3-4A18-4F59-AF17-77749FB501C0}" destId="{DE966D07-9F2A-EE40-9617-6A75FF78FA13}" srcOrd="0" destOrd="0" presId="urn:microsoft.com/office/officeart/2005/8/layout/hierarchy1"/>
    <dgm:cxn modelId="{BDAEA36B-4114-7543-B090-0D122C41A709}" type="presParOf" srcId="{582DC271-E25F-064E-B1E9-5F4EC69EB90E}" destId="{24E889CE-9DED-604B-BDC7-63956F8FA2D9}" srcOrd="0" destOrd="0" presId="urn:microsoft.com/office/officeart/2005/8/layout/hierarchy1"/>
    <dgm:cxn modelId="{58663382-10E2-014E-A099-1F4339345D7C}" type="presParOf" srcId="{24E889CE-9DED-604B-BDC7-63956F8FA2D9}" destId="{BDC54B2B-6780-594D-8C51-7B3B54B1CA3C}" srcOrd="0" destOrd="0" presId="urn:microsoft.com/office/officeart/2005/8/layout/hierarchy1"/>
    <dgm:cxn modelId="{255A9C71-8757-8C40-AAD7-3BB3EE8E7235}" type="presParOf" srcId="{BDC54B2B-6780-594D-8C51-7B3B54B1CA3C}" destId="{F9019188-1790-5148-9C7B-43A7799BF489}" srcOrd="0" destOrd="0" presId="urn:microsoft.com/office/officeart/2005/8/layout/hierarchy1"/>
    <dgm:cxn modelId="{A04A3219-7706-7040-8BFA-14BA396139A1}" type="presParOf" srcId="{BDC54B2B-6780-594D-8C51-7B3B54B1CA3C}" destId="{D6541339-83A3-7F47-9AA1-90E28A03A166}" srcOrd="1" destOrd="0" presId="urn:microsoft.com/office/officeart/2005/8/layout/hierarchy1"/>
    <dgm:cxn modelId="{D74BBD64-CD1A-D34B-A9D6-0FD0A6F1EFD4}" type="presParOf" srcId="{24E889CE-9DED-604B-BDC7-63956F8FA2D9}" destId="{9FCE9964-0878-E645-B9DD-F9F9968F70D3}" srcOrd="1" destOrd="0" presId="urn:microsoft.com/office/officeart/2005/8/layout/hierarchy1"/>
    <dgm:cxn modelId="{1971B936-621F-294A-91C1-298A5412D279}" type="presParOf" srcId="{582DC271-E25F-064E-B1E9-5F4EC69EB90E}" destId="{CBEAA545-B53E-BF44-BBA4-47C19B53385D}" srcOrd="1" destOrd="0" presId="urn:microsoft.com/office/officeart/2005/8/layout/hierarchy1"/>
    <dgm:cxn modelId="{A598494A-37A0-624C-9512-53E3B73E2BEF}" type="presParOf" srcId="{CBEAA545-B53E-BF44-BBA4-47C19B53385D}" destId="{9A43A073-0694-AB47-9439-4A3C83E2BFFB}" srcOrd="0" destOrd="0" presId="urn:microsoft.com/office/officeart/2005/8/layout/hierarchy1"/>
    <dgm:cxn modelId="{CE84E1E3-8137-E248-984E-8903A8B19A08}" type="presParOf" srcId="{9A43A073-0694-AB47-9439-4A3C83E2BFFB}" destId="{770EE760-D081-0E41-BD99-F3FFFE53C2E6}" srcOrd="0" destOrd="0" presId="urn:microsoft.com/office/officeart/2005/8/layout/hierarchy1"/>
    <dgm:cxn modelId="{B994048D-AA7F-9B46-80EC-82BC1697057F}" type="presParOf" srcId="{9A43A073-0694-AB47-9439-4A3C83E2BFFB}" destId="{DE966D07-9F2A-EE40-9617-6A75FF78FA13}" srcOrd="1" destOrd="0" presId="urn:microsoft.com/office/officeart/2005/8/layout/hierarchy1"/>
    <dgm:cxn modelId="{1FE1B487-B83E-1B45-8973-708BE310038B}" type="presParOf" srcId="{CBEAA545-B53E-BF44-BBA4-47C19B53385D}" destId="{6B39F3E8-DF41-E549-A753-A88BB3593C79}" srcOrd="1" destOrd="0" presId="urn:microsoft.com/office/officeart/2005/8/layout/hierarchy1"/>
    <dgm:cxn modelId="{98F3C6A1-FFB4-8448-B7D9-4EB3FFDDC837}" type="presParOf" srcId="{582DC271-E25F-064E-B1E9-5F4EC69EB90E}" destId="{FAD1C5B1-2A16-994E-9E2A-F89C264004B8}" srcOrd="2" destOrd="0" presId="urn:microsoft.com/office/officeart/2005/8/layout/hierarchy1"/>
    <dgm:cxn modelId="{327E53E5-FB46-4C4C-AFB0-6F201D9BF583}" type="presParOf" srcId="{FAD1C5B1-2A16-994E-9E2A-F89C264004B8}" destId="{37F3591E-7952-2D40-B9EB-3F3574263532}" srcOrd="0" destOrd="0" presId="urn:microsoft.com/office/officeart/2005/8/layout/hierarchy1"/>
    <dgm:cxn modelId="{4F2DEE55-BC79-E74F-B515-7795EE2B5917}" type="presParOf" srcId="{37F3591E-7952-2D40-B9EB-3F3574263532}" destId="{C08FC2E3-EDAA-7C4A-A125-7ACFAC360CBD}" srcOrd="0" destOrd="0" presId="urn:microsoft.com/office/officeart/2005/8/layout/hierarchy1"/>
    <dgm:cxn modelId="{2227302B-29C9-6D4C-A5CB-918CF680EBF7}" type="presParOf" srcId="{37F3591E-7952-2D40-B9EB-3F3574263532}" destId="{40A32FFB-F503-C344-B24E-72D076AE0BA2}" srcOrd="1" destOrd="0" presId="urn:microsoft.com/office/officeart/2005/8/layout/hierarchy1"/>
    <dgm:cxn modelId="{1BEE21C7-033A-494D-8C20-80E2103CD7A1}" type="presParOf" srcId="{FAD1C5B1-2A16-994E-9E2A-F89C264004B8}" destId="{D5666865-84EF-AC40-B245-80301634103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38CCD6-ADA7-433D-A43B-7DC9A16B2AB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1D6720E-AAFE-4FE8-8D9F-83BDED68AB46}">
      <dgm:prSet/>
      <dgm:spPr/>
      <dgm:t>
        <a:bodyPr/>
        <a:lstStyle/>
        <a:p>
          <a:pPr>
            <a:lnSpc>
              <a:spcPct val="100000"/>
            </a:lnSpc>
          </a:pPr>
          <a:r>
            <a:rPr lang="en-US" dirty="0">
              <a:latin typeface="Arial" panose="020B0604020202020204" pitchFamily="34" charset="0"/>
              <a:cs typeface="Arial" panose="020B0604020202020204" pitchFamily="34" charset="0"/>
            </a:rPr>
            <a:t>The Biomedical Model of Health primarily focuses on biological factors in the diagnosis and treatment of illness. </a:t>
          </a:r>
        </a:p>
      </dgm:t>
    </dgm:pt>
    <dgm:pt modelId="{0C65BB00-2093-4750-8985-D5AC2FB397AA}" type="parTrans" cxnId="{D3409641-7E7F-4934-96C9-B3903A94A96C}">
      <dgm:prSet/>
      <dgm:spPr/>
      <dgm:t>
        <a:bodyPr/>
        <a:lstStyle/>
        <a:p>
          <a:endParaRPr lang="en-US"/>
        </a:p>
      </dgm:t>
    </dgm:pt>
    <dgm:pt modelId="{935AFFF4-3684-4999-9FF8-E526B4EEF90A}" type="sibTrans" cxnId="{D3409641-7E7F-4934-96C9-B3903A94A96C}">
      <dgm:prSet/>
      <dgm:spPr/>
      <dgm:t>
        <a:bodyPr/>
        <a:lstStyle/>
        <a:p>
          <a:endParaRPr lang="en-US"/>
        </a:p>
      </dgm:t>
    </dgm:pt>
    <dgm:pt modelId="{EEE2BB0F-ED9A-44A5-A785-2DD9D3F048BD}">
      <dgm:prSet/>
      <dgm:spPr/>
      <dgm:t>
        <a:bodyPr/>
        <a:lstStyle/>
        <a:p>
          <a:pPr>
            <a:lnSpc>
              <a:spcPct val="100000"/>
            </a:lnSpc>
          </a:pPr>
          <a:r>
            <a:rPr lang="en-US" dirty="0">
              <a:latin typeface="Arial" panose="020B0604020202020204" pitchFamily="34" charset="0"/>
              <a:cs typeface="Arial" panose="020B0604020202020204" pitchFamily="34" charset="0"/>
            </a:rPr>
            <a:t>It emphasises the role of pathogens, genetics, and physiological processes in Health, often defining Health simply as the absence of disease. </a:t>
          </a:r>
        </a:p>
      </dgm:t>
    </dgm:pt>
    <dgm:pt modelId="{13437217-5372-43DC-98C7-695D08B283D6}" type="parTrans" cxnId="{BB35B7A6-DA3C-4610-B7D2-30AD50A1868A}">
      <dgm:prSet/>
      <dgm:spPr/>
      <dgm:t>
        <a:bodyPr/>
        <a:lstStyle/>
        <a:p>
          <a:endParaRPr lang="en-US"/>
        </a:p>
      </dgm:t>
    </dgm:pt>
    <dgm:pt modelId="{1DA5B4D7-2725-4542-A2F6-A89B87B69DC3}" type="sibTrans" cxnId="{BB35B7A6-DA3C-4610-B7D2-30AD50A1868A}">
      <dgm:prSet/>
      <dgm:spPr/>
      <dgm:t>
        <a:bodyPr/>
        <a:lstStyle/>
        <a:p>
          <a:endParaRPr lang="en-US"/>
        </a:p>
      </dgm:t>
    </dgm:pt>
    <dgm:pt modelId="{CEEA28F2-DBA3-4A9F-8900-5500ED136620}">
      <dgm:prSet/>
      <dgm:spPr/>
      <dgm:t>
        <a:bodyPr/>
        <a:lstStyle/>
        <a:p>
          <a:pPr>
            <a:lnSpc>
              <a:spcPct val="100000"/>
            </a:lnSpc>
          </a:pPr>
          <a:r>
            <a:rPr lang="en-US" dirty="0">
              <a:latin typeface="Arial" panose="020B0604020202020204" pitchFamily="34" charset="0"/>
              <a:cs typeface="Arial" panose="020B0604020202020204" pitchFamily="34" charset="0"/>
            </a:rPr>
            <a:t>This Model views the body as a machine and relies heavily on medical interventions, such as medication and surgery, to address health issues.</a:t>
          </a:r>
        </a:p>
      </dgm:t>
    </dgm:pt>
    <dgm:pt modelId="{9C268514-D0C4-422B-B8AC-F68466A5BF6E}" type="parTrans" cxnId="{1F01D819-7E96-47CD-97B7-4D9E279898DB}">
      <dgm:prSet/>
      <dgm:spPr/>
      <dgm:t>
        <a:bodyPr/>
        <a:lstStyle/>
        <a:p>
          <a:endParaRPr lang="en-US"/>
        </a:p>
      </dgm:t>
    </dgm:pt>
    <dgm:pt modelId="{0FEDF8B0-F868-40F6-AC9F-6005672C4598}" type="sibTrans" cxnId="{1F01D819-7E96-47CD-97B7-4D9E279898DB}">
      <dgm:prSet/>
      <dgm:spPr/>
      <dgm:t>
        <a:bodyPr/>
        <a:lstStyle/>
        <a:p>
          <a:endParaRPr lang="en-US"/>
        </a:p>
      </dgm:t>
    </dgm:pt>
    <dgm:pt modelId="{F94980D9-B420-7E4F-B337-59EC64FFF59D}" type="pres">
      <dgm:prSet presAssocID="{8238CCD6-ADA7-433D-A43B-7DC9A16B2AB6}" presName="linear" presStyleCnt="0">
        <dgm:presLayoutVars>
          <dgm:animLvl val="lvl"/>
          <dgm:resizeHandles val="exact"/>
        </dgm:presLayoutVars>
      </dgm:prSet>
      <dgm:spPr/>
    </dgm:pt>
    <dgm:pt modelId="{2A4D0C26-4466-154F-929E-484BB5301B5D}" type="pres">
      <dgm:prSet presAssocID="{A1D6720E-AAFE-4FE8-8D9F-83BDED68AB46}" presName="parentText" presStyleLbl="node1" presStyleIdx="0" presStyleCnt="3">
        <dgm:presLayoutVars>
          <dgm:chMax val="0"/>
          <dgm:bulletEnabled val="1"/>
        </dgm:presLayoutVars>
      </dgm:prSet>
      <dgm:spPr/>
    </dgm:pt>
    <dgm:pt modelId="{43F15C85-DB86-5E4A-A45A-6C0CF1274B4C}" type="pres">
      <dgm:prSet presAssocID="{935AFFF4-3684-4999-9FF8-E526B4EEF90A}" presName="spacer" presStyleCnt="0"/>
      <dgm:spPr/>
    </dgm:pt>
    <dgm:pt modelId="{FC769518-7EEB-2444-A730-F1E976606391}" type="pres">
      <dgm:prSet presAssocID="{EEE2BB0F-ED9A-44A5-A785-2DD9D3F048BD}" presName="parentText" presStyleLbl="node1" presStyleIdx="1" presStyleCnt="3">
        <dgm:presLayoutVars>
          <dgm:chMax val="0"/>
          <dgm:bulletEnabled val="1"/>
        </dgm:presLayoutVars>
      </dgm:prSet>
      <dgm:spPr/>
    </dgm:pt>
    <dgm:pt modelId="{4964B3C4-0CC3-F049-A460-3A61AE6CBE69}" type="pres">
      <dgm:prSet presAssocID="{1DA5B4D7-2725-4542-A2F6-A89B87B69DC3}" presName="spacer" presStyleCnt="0"/>
      <dgm:spPr/>
    </dgm:pt>
    <dgm:pt modelId="{32BF46E4-341E-0C47-8B35-C8404F57D9B1}" type="pres">
      <dgm:prSet presAssocID="{CEEA28F2-DBA3-4A9F-8900-5500ED136620}" presName="parentText" presStyleLbl="node1" presStyleIdx="2" presStyleCnt="3">
        <dgm:presLayoutVars>
          <dgm:chMax val="0"/>
          <dgm:bulletEnabled val="1"/>
        </dgm:presLayoutVars>
      </dgm:prSet>
      <dgm:spPr/>
    </dgm:pt>
  </dgm:ptLst>
  <dgm:cxnLst>
    <dgm:cxn modelId="{1F01D819-7E96-47CD-97B7-4D9E279898DB}" srcId="{8238CCD6-ADA7-433D-A43B-7DC9A16B2AB6}" destId="{CEEA28F2-DBA3-4A9F-8900-5500ED136620}" srcOrd="2" destOrd="0" parTransId="{9C268514-D0C4-422B-B8AC-F68466A5BF6E}" sibTransId="{0FEDF8B0-F868-40F6-AC9F-6005672C4598}"/>
    <dgm:cxn modelId="{C893B41B-EF00-C64E-B9F8-E2515BA63280}" type="presOf" srcId="{A1D6720E-AAFE-4FE8-8D9F-83BDED68AB46}" destId="{2A4D0C26-4466-154F-929E-484BB5301B5D}" srcOrd="0" destOrd="0" presId="urn:microsoft.com/office/officeart/2005/8/layout/vList2"/>
    <dgm:cxn modelId="{D3409641-7E7F-4934-96C9-B3903A94A96C}" srcId="{8238CCD6-ADA7-433D-A43B-7DC9A16B2AB6}" destId="{A1D6720E-AAFE-4FE8-8D9F-83BDED68AB46}" srcOrd="0" destOrd="0" parTransId="{0C65BB00-2093-4750-8985-D5AC2FB397AA}" sibTransId="{935AFFF4-3684-4999-9FF8-E526B4EEF90A}"/>
    <dgm:cxn modelId="{B018045A-CD99-774C-B45F-468AA34ED334}" type="presOf" srcId="{8238CCD6-ADA7-433D-A43B-7DC9A16B2AB6}" destId="{F94980D9-B420-7E4F-B337-59EC64FFF59D}" srcOrd="0" destOrd="0" presId="urn:microsoft.com/office/officeart/2005/8/layout/vList2"/>
    <dgm:cxn modelId="{3A9829A0-2D37-384E-9D8C-0FA5947E2B13}" type="presOf" srcId="{CEEA28F2-DBA3-4A9F-8900-5500ED136620}" destId="{32BF46E4-341E-0C47-8B35-C8404F57D9B1}" srcOrd="0" destOrd="0" presId="urn:microsoft.com/office/officeart/2005/8/layout/vList2"/>
    <dgm:cxn modelId="{BB35B7A6-DA3C-4610-B7D2-30AD50A1868A}" srcId="{8238CCD6-ADA7-433D-A43B-7DC9A16B2AB6}" destId="{EEE2BB0F-ED9A-44A5-A785-2DD9D3F048BD}" srcOrd="1" destOrd="0" parTransId="{13437217-5372-43DC-98C7-695D08B283D6}" sibTransId="{1DA5B4D7-2725-4542-A2F6-A89B87B69DC3}"/>
    <dgm:cxn modelId="{FFB7BCAE-FD29-B649-A461-9011AC153EB2}" type="presOf" srcId="{EEE2BB0F-ED9A-44A5-A785-2DD9D3F048BD}" destId="{FC769518-7EEB-2444-A730-F1E976606391}" srcOrd="0" destOrd="0" presId="urn:microsoft.com/office/officeart/2005/8/layout/vList2"/>
    <dgm:cxn modelId="{407E94AD-B8E5-F64E-BB48-AC546B7BF733}" type="presParOf" srcId="{F94980D9-B420-7E4F-B337-59EC64FFF59D}" destId="{2A4D0C26-4466-154F-929E-484BB5301B5D}" srcOrd="0" destOrd="0" presId="urn:microsoft.com/office/officeart/2005/8/layout/vList2"/>
    <dgm:cxn modelId="{D83D1093-DA8D-1244-90B9-0C8F0EDD53A8}" type="presParOf" srcId="{F94980D9-B420-7E4F-B337-59EC64FFF59D}" destId="{43F15C85-DB86-5E4A-A45A-6C0CF1274B4C}" srcOrd="1" destOrd="0" presId="urn:microsoft.com/office/officeart/2005/8/layout/vList2"/>
    <dgm:cxn modelId="{46101AAC-D899-BE48-B115-34BBF5D0F297}" type="presParOf" srcId="{F94980D9-B420-7E4F-B337-59EC64FFF59D}" destId="{FC769518-7EEB-2444-A730-F1E976606391}" srcOrd="2" destOrd="0" presId="urn:microsoft.com/office/officeart/2005/8/layout/vList2"/>
    <dgm:cxn modelId="{F555A53E-3836-384A-865C-6E7739143914}" type="presParOf" srcId="{F94980D9-B420-7E4F-B337-59EC64FFF59D}" destId="{4964B3C4-0CC3-F049-A460-3A61AE6CBE69}" srcOrd="3" destOrd="0" presId="urn:microsoft.com/office/officeart/2005/8/layout/vList2"/>
    <dgm:cxn modelId="{56DEBDA3-DA2B-6544-8CA9-9DF75F830D1A}" type="presParOf" srcId="{F94980D9-B420-7E4F-B337-59EC64FFF59D}" destId="{32BF46E4-341E-0C47-8B35-C8404F57D9B1}"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7B8E16-F467-4C72-845D-8B6CA60F717A}"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A78C36D9-B843-4586-B631-BD0ADAC975B8}">
      <dgm:prSet/>
      <dgm:spPr/>
      <dgm:t>
        <a:bodyPr/>
        <a:lstStyle/>
        <a:p>
          <a:r>
            <a:rPr lang="en-US" dirty="0">
              <a:latin typeface="Arial" panose="020B0604020202020204" pitchFamily="34" charset="0"/>
              <a:cs typeface="Arial" panose="020B0604020202020204" pitchFamily="34" charset="0"/>
            </a:rPr>
            <a:t>Strength</a:t>
          </a:r>
        </a:p>
      </dgm:t>
    </dgm:pt>
    <dgm:pt modelId="{23F7F34A-5FFF-41AE-92C0-8C1E58BDB7ED}" type="parTrans" cxnId="{F118046B-09DF-4FA4-9EEB-180CD9ADDD62}">
      <dgm:prSet/>
      <dgm:spPr/>
      <dgm:t>
        <a:bodyPr/>
        <a:lstStyle/>
        <a:p>
          <a:endParaRPr lang="en-US"/>
        </a:p>
      </dgm:t>
    </dgm:pt>
    <dgm:pt modelId="{EC6D2A48-1DC5-4592-8FD8-9754550E3123}" type="sibTrans" cxnId="{F118046B-09DF-4FA4-9EEB-180CD9ADDD62}">
      <dgm:prSet/>
      <dgm:spPr/>
      <dgm:t>
        <a:bodyPr/>
        <a:lstStyle/>
        <a:p>
          <a:endParaRPr lang="en-US"/>
        </a:p>
      </dgm:t>
    </dgm:pt>
    <dgm:pt modelId="{7A33761F-7BC5-440C-8F94-6EF81C02BBF9}">
      <dgm:prSet/>
      <dgm:spPr/>
      <dgm:t>
        <a:bodyPr/>
        <a:lstStyle/>
        <a:p>
          <a:r>
            <a:rPr lang="en-US" dirty="0">
              <a:latin typeface="Arial" panose="020B0604020202020204" pitchFamily="34" charset="0"/>
              <a:cs typeface="Arial" panose="020B0604020202020204" pitchFamily="34" charset="0"/>
            </a:rPr>
            <a:t>The biomedical model focuses on individual health and illness, using medical knowledge to treat diseases with medications for rapid improvement. </a:t>
          </a:r>
        </a:p>
      </dgm:t>
    </dgm:pt>
    <dgm:pt modelId="{C2A482A5-1056-4646-8377-4A249D8AF51E}" type="parTrans" cxnId="{6D3965C4-994A-445E-A072-FB32AB514130}">
      <dgm:prSet/>
      <dgm:spPr/>
      <dgm:t>
        <a:bodyPr/>
        <a:lstStyle/>
        <a:p>
          <a:endParaRPr lang="en-US"/>
        </a:p>
      </dgm:t>
    </dgm:pt>
    <dgm:pt modelId="{A31CCA6E-C739-4C4B-9637-08512A412544}" type="sibTrans" cxnId="{6D3965C4-994A-445E-A072-FB32AB514130}">
      <dgm:prSet/>
      <dgm:spPr/>
      <dgm:t>
        <a:bodyPr/>
        <a:lstStyle/>
        <a:p>
          <a:endParaRPr lang="en-US"/>
        </a:p>
      </dgm:t>
    </dgm:pt>
    <dgm:pt modelId="{D86144E0-5B3C-4793-B53A-145D70B0FCFE}">
      <dgm:prSet/>
      <dgm:spPr/>
      <dgm:t>
        <a:bodyPr/>
        <a:lstStyle/>
        <a:p>
          <a:r>
            <a:rPr lang="en-US" dirty="0">
              <a:latin typeface="Arial" panose="020B0604020202020204" pitchFamily="34" charset="0"/>
              <a:cs typeface="Arial" panose="020B0604020202020204" pitchFamily="34" charset="0"/>
            </a:rPr>
            <a:t>Widely used in the UK, it emphasises diagnosis, treatment, and management, proving effective in addressing diseases.</a:t>
          </a:r>
        </a:p>
      </dgm:t>
    </dgm:pt>
    <dgm:pt modelId="{C37C0CD1-D949-4847-B253-DD8FC205B44B}" type="parTrans" cxnId="{44056640-23F8-47D3-8A66-E966918D3E2D}">
      <dgm:prSet/>
      <dgm:spPr/>
      <dgm:t>
        <a:bodyPr/>
        <a:lstStyle/>
        <a:p>
          <a:endParaRPr lang="en-US"/>
        </a:p>
      </dgm:t>
    </dgm:pt>
    <dgm:pt modelId="{2FE901B1-5606-4047-A9DF-E40692D00E6C}" type="sibTrans" cxnId="{44056640-23F8-47D3-8A66-E966918D3E2D}">
      <dgm:prSet/>
      <dgm:spPr/>
      <dgm:t>
        <a:bodyPr/>
        <a:lstStyle/>
        <a:p>
          <a:endParaRPr lang="en-US"/>
        </a:p>
      </dgm:t>
    </dgm:pt>
    <dgm:pt modelId="{F6000027-E325-487F-BE43-5D2D3EAD7F57}">
      <dgm:prSet/>
      <dgm:spPr/>
      <dgm:t>
        <a:bodyPr/>
        <a:lstStyle/>
        <a:p>
          <a:r>
            <a:rPr lang="en-US">
              <a:latin typeface="Arial" panose="020B0604020202020204" pitchFamily="34" charset="0"/>
              <a:cs typeface="Arial" panose="020B0604020202020204" pitchFamily="34" charset="0"/>
            </a:rPr>
            <a:t>Weaknesses</a:t>
          </a:r>
        </a:p>
      </dgm:t>
    </dgm:pt>
    <dgm:pt modelId="{34868EFB-7A93-4481-BD2D-8CB2E2C88773}" type="parTrans" cxnId="{4A5CC852-AF55-45B9-BBA5-B06F1F0A52D6}">
      <dgm:prSet/>
      <dgm:spPr/>
      <dgm:t>
        <a:bodyPr/>
        <a:lstStyle/>
        <a:p>
          <a:endParaRPr lang="en-US"/>
        </a:p>
      </dgm:t>
    </dgm:pt>
    <dgm:pt modelId="{E69213AC-FFA7-46C3-AA42-5FF7B52380C9}" type="sibTrans" cxnId="{4A5CC852-AF55-45B9-BBA5-B06F1F0A52D6}">
      <dgm:prSet/>
      <dgm:spPr/>
      <dgm:t>
        <a:bodyPr/>
        <a:lstStyle/>
        <a:p>
          <a:endParaRPr lang="en-US"/>
        </a:p>
      </dgm:t>
    </dgm:pt>
    <dgm:pt modelId="{82FBD7F6-8731-4926-8D2B-59812A6A339C}">
      <dgm:prSet/>
      <dgm:spPr/>
      <dgm:t>
        <a:bodyPr/>
        <a:lstStyle/>
        <a:p>
          <a:r>
            <a:rPr lang="en-US" dirty="0">
              <a:latin typeface="Arial" panose="020B0604020202020204" pitchFamily="34" charset="0"/>
              <a:cs typeface="Arial" panose="020B0604020202020204" pitchFamily="34" charset="0"/>
            </a:rPr>
            <a:t>Ignores social, psychological, and environmental factors that impact health and illness. </a:t>
          </a:r>
        </a:p>
      </dgm:t>
    </dgm:pt>
    <dgm:pt modelId="{B6C8F3DD-BA80-4740-B9E3-1DD59337DFFB}" type="parTrans" cxnId="{4E87DAB0-4910-4003-A6C3-56F32134DD12}">
      <dgm:prSet/>
      <dgm:spPr/>
      <dgm:t>
        <a:bodyPr/>
        <a:lstStyle/>
        <a:p>
          <a:endParaRPr lang="en-US"/>
        </a:p>
      </dgm:t>
    </dgm:pt>
    <dgm:pt modelId="{1A5605EB-3DAC-4D95-872B-44CB6AA0238C}" type="sibTrans" cxnId="{4E87DAB0-4910-4003-A6C3-56F32134DD12}">
      <dgm:prSet/>
      <dgm:spPr/>
      <dgm:t>
        <a:bodyPr/>
        <a:lstStyle/>
        <a:p>
          <a:endParaRPr lang="en-US"/>
        </a:p>
      </dgm:t>
    </dgm:pt>
    <dgm:pt modelId="{C291EDDC-5191-470B-97BF-058A2B58933F}">
      <dgm:prSet/>
      <dgm:spPr/>
      <dgm:t>
        <a:bodyPr/>
        <a:lstStyle/>
        <a:p>
          <a:r>
            <a:rPr lang="en-US" dirty="0">
              <a:latin typeface="Arial" panose="020B0604020202020204" pitchFamily="34" charset="0"/>
              <a:cs typeface="Arial" panose="020B0604020202020204" pitchFamily="34" charset="0"/>
            </a:rPr>
            <a:t>Focuses primarily on physical symptoms and treatments, overlooking mental health and holistic wellbeing.</a:t>
          </a:r>
        </a:p>
      </dgm:t>
    </dgm:pt>
    <dgm:pt modelId="{639463C4-3A1D-4EA9-A8C6-2C5B6B377534}" type="parTrans" cxnId="{28921617-D00C-45C8-BC90-1591665812C4}">
      <dgm:prSet/>
      <dgm:spPr/>
      <dgm:t>
        <a:bodyPr/>
        <a:lstStyle/>
        <a:p>
          <a:endParaRPr lang="en-US"/>
        </a:p>
      </dgm:t>
    </dgm:pt>
    <dgm:pt modelId="{CE90D71C-F310-43AC-B867-167CFD0A8B90}" type="sibTrans" cxnId="{28921617-D00C-45C8-BC90-1591665812C4}">
      <dgm:prSet/>
      <dgm:spPr/>
      <dgm:t>
        <a:bodyPr/>
        <a:lstStyle/>
        <a:p>
          <a:endParaRPr lang="en-US"/>
        </a:p>
      </dgm:t>
    </dgm:pt>
    <dgm:pt modelId="{C943E287-470F-4D81-9FC7-EB457F3D4B57}">
      <dgm:prSet/>
      <dgm:spPr/>
      <dgm:t>
        <a:bodyPr/>
        <a:lstStyle/>
        <a:p>
          <a:r>
            <a:rPr lang="en-US" dirty="0">
              <a:latin typeface="Arial" panose="020B0604020202020204" pitchFamily="34" charset="0"/>
              <a:cs typeface="Arial" panose="020B0604020202020204" pitchFamily="34" charset="0"/>
            </a:rPr>
            <a:t>It can encourage a passive patient role, with individuals relying on professionals for cures rather than promoting self-management or prevention. </a:t>
          </a:r>
        </a:p>
      </dgm:t>
    </dgm:pt>
    <dgm:pt modelId="{8B74E825-73A3-4717-A696-92069EB2F76D}" type="parTrans" cxnId="{B82D6732-28E5-451C-AA77-78FA53EF7A87}">
      <dgm:prSet/>
      <dgm:spPr/>
      <dgm:t>
        <a:bodyPr/>
        <a:lstStyle/>
        <a:p>
          <a:endParaRPr lang="en-US"/>
        </a:p>
      </dgm:t>
    </dgm:pt>
    <dgm:pt modelId="{C619E9CE-8D6E-4DD2-805D-7277E7B334BE}" type="sibTrans" cxnId="{B82D6732-28E5-451C-AA77-78FA53EF7A87}">
      <dgm:prSet/>
      <dgm:spPr/>
      <dgm:t>
        <a:bodyPr/>
        <a:lstStyle/>
        <a:p>
          <a:endParaRPr lang="en-US"/>
        </a:p>
      </dgm:t>
    </dgm:pt>
    <dgm:pt modelId="{D4BD0BCD-5D48-41EC-9F94-7A9473A18D95}">
      <dgm:prSet/>
      <dgm:spPr/>
      <dgm:t>
        <a:bodyPr/>
        <a:lstStyle/>
        <a:p>
          <a:r>
            <a:rPr lang="en-US" dirty="0">
              <a:latin typeface="Arial" panose="020B0604020202020204" pitchFamily="34" charset="0"/>
              <a:cs typeface="Arial" panose="020B0604020202020204" pitchFamily="34" charset="0"/>
            </a:rPr>
            <a:t>Often treats symptoms rather than addressing underlying causes. </a:t>
          </a:r>
        </a:p>
      </dgm:t>
    </dgm:pt>
    <dgm:pt modelId="{01F6033D-E921-4330-A4F9-5CDA8BAC9529}" type="parTrans" cxnId="{2AEC8207-EFA1-414F-911E-7E9FB25883DB}">
      <dgm:prSet/>
      <dgm:spPr/>
      <dgm:t>
        <a:bodyPr/>
        <a:lstStyle/>
        <a:p>
          <a:endParaRPr lang="en-US"/>
        </a:p>
      </dgm:t>
    </dgm:pt>
    <dgm:pt modelId="{FFC79762-5C8E-4C33-8A53-212AAE9371FF}" type="sibTrans" cxnId="{2AEC8207-EFA1-414F-911E-7E9FB25883DB}">
      <dgm:prSet/>
      <dgm:spPr/>
      <dgm:t>
        <a:bodyPr/>
        <a:lstStyle/>
        <a:p>
          <a:endParaRPr lang="en-US"/>
        </a:p>
      </dgm:t>
    </dgm:pt>
    <dgm:pt modelId="{65855A81-8D18-4FFF-9778-1EDDE839A5C3}">
      <dgm:prSet/>
      <dgm:spPr/>
      <dgm:t>
        <a:bodyPr/>
        <a:lstStyle/>
        <a:p>
          <a:r>
            <a:rPr lang="en-US" dirty="0">
              <a:latin typeface="Arial" panose="020B0604020202020204" pitchFamily="34" charset="0"/>
              <a:cs typeface="Arial" panose="020B0604020202020204" pitchFamily="34" charset="0"/>
            </a:rPr>
            <a:t>May result in over-</a:t>
          </a:r>
          <a:r>
            <a:rPr lang="en-US" dirty="0" err="1">
              <a:latin typeface="Arial" panose="020B0604020202020204" pitchFamily="34" charset="0"/>
              <a:cs typeface="Arial" panose="020B0604020202020204" pitchFamily="34" charset="0"/>
            </a:rPr>
            <a:t>medicalisation</a:t>
          </a:r>
          <a:r>
            <a:rPr lang="en-US" dirty="0">
              <a:latin typeface="Arial" panose="020B0604020202020204" pitchFamily="34" charset="0"/>
              <a:cs typeface="Arial" panose="020B0604020202020204" pitchFamily="34" charset="0"/>
            </a:rPr>
            <a:t>, sometimes leading to unnecessary treatments or medications. </a:t>
          </a:r>
        </a:p>
      </dgm:t>
    </dgm:pt>
    <dgm:pt modelId="{6764F733-4416-44D4-8EB2-14D205EFE136}" type="parTrans" cxnId="{C6643542-95C6-4A9F-A7B5-9EAB6BAFBDB5}">
      <dgm:prSet/>
      <dgm:spPr/>
      <dgm:t>
        <a:bodyPr/>
        <a:lstStyle/>
        <a:p>
          <a:endParaRPr lang="en-US"/>
        </a:p>
      </dgm:t>
    </dgm:pt>
    <dgm:pt modelId="{D54697EF-9700-4089-8BD1-F6053D53E576}" type="sibTrans" cxnId="{C6643542-95C6-4A9F-A7B5-9EAB6BAFBDB5}">
      <dgm:prSet/>
      <dgm:spPr/>
      <dgm:t>
        <a:bodyPr/>
        <a:lstStyle/>
        <a:p>
          <a:endParaRPr lang="en-US"/>
        </a:p>
      </dgm:t>
    </dgm:pt>
    <dgm:pt modelId="{EFA0C2C4-8967-44F0-A94E-6D2E232D7131}">
      <dgm:prSet/>
      <dgm:spPr/>
      <dgm:t>
        <a:bodyPr/>
        <a:lstStyle/>
        <a:p>
          <a:r>
            <a:rPr lang="en-US" dirty="0">
              <a:latin typeface="Arial" panose="020B0604020202020204" pitchFamily="34" charset="0"/>
              <a:cs typeface="Arial" panose="020B0604020202020204" pitchFamily="34" charset="0"/>
            </a:rPr>
            <a:t>Limited in dealing with chronic illnesses and complex, lifestyle-related health problems where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and social aspects are key.</a:t>
          </a:r>
        </a:p>
      </dgm:t>
    </dgm:pt>
    <dgm:pt modelId="{63EA611A-A974-4FFF-BCB2-392FCFD64621}" type="parTrans" cxnId="{51494896-048E-4944-A308-1557B5DF0E56}">
      <dgm:prSet/>
      <dgm:spPr/>
      <dgm:t>
        <a:bodyPr/>
        <a:lstStyle/>
        <a:p>
          <a:endParaRPr lang="en-US"/>
        </a:p>
      </dgm:t>
    </dgm:pt>
    <dgm:pt modelId="{253832EF-1D57-468D-8276-CA5745821952}" type="sibTrans" cxnId="{51494896-048E-4944-A308-1557B5DF0E56}">
      <dgm:prSet/>
      <dgm:spPr/>
      <dgm:t>
        <a:bodyPr/>
        <a:lstStyle/>
        <a:p>
          <a:endParaRPr lang="en-US"/>
        </a:p>
      </dgm:t>
    </dgm:pt>
    <dgm:pt modelId="{432DFE42-28E7-4942-9FAF-931FFF216655}" type="pres">
      <dgm:prSet presAssocID="{F97B8E16-F467-4C72-845D-8B6CA60F717A}" presName="Name0" presStyleCnt="0">
        <dgm:presLayoutVars>
          <dgm:dir/>
          <dgm:resizeHandles val="exact"/>
        </dgm:presLayoutVars>
      </dgm:prSet>
      <dgm:spPr/>
    </dgm:pt>
    <dgm:pt modelId="{13232109-076F-8D4F-9A07-684B6D1B4E9A}" type="pres">
      <dgm:prSet presAssocID="{A78C36D9-B843-4586-B631-BD0ADAC975B8}" presName="node" presStyleLbl="node1" presStyleIdx="0" presStyleCnt="10">
        <dgm:presLayoutVars>
          <dgm:bulletEnabled val="1"/>
        </dgm:presLayoutVars>
      </dgm:prSet>
      <dgm:spPr/>
    </dgm:pt>
    <dgm:pt modelId="{579D724C-CAD4-A74F-B2AD-3CAB5F924DCC}" type="pres">
      <dgm:prSet presAssocID="{EC6D2A48-1DC5-4592-8FD8-9754550E3123}" presName="sibTrans" presStyleLbl="sibTrans1D1" presStyleIdx="0" presStyleCnt="9"/>
      <dgm:spPr/>
    </dgm:pt>
    <dgm:pt modelId="{0D46F1DC-CAE9-D34A-806C-567E8478208C}" type="pres">
      <dgm:prSet presAssocID="{EC6D2A48-1DC5-4592-8FD8-9754550E3123}" presName="connectorText" presStyleLbl="sibTrans1D1" presStyleIdx="0" presStyleCnt="9"/>
      <dgm:spPr/>
    </dgm:pt>
    <dgm:pt modelId="{92681E90-3457-D049-953E-6F6BCD982D44}" type="pres">
      <dgm:prSet presAssocID="{7A33761F-7BC5-440C-8F94-6EF81C02BBF9}" presName="node" presStyleLbl="node1" presStyleIdx="1" presStyleCnt="10">
        <dgm:presLayoutVars>
          <dgm:bulletEnabled val="1"/>
        </dgm:presLayoutVars>
      </dgm:prSet>
      <dgm:spPr/>
    </dgm:pt>
    <dgm:pt modelId="{6F6AD706-3070-E14B-8DF3-39E531362123}" type="pres">
      <dgm:prSet presAssocID="{A31CCA6E-C739-4C4B-9637-08512A412544}" presName="sibTrans" presStyleLbl="sibTrans1D1" presStyleIdx="1" presStyleCnt="9"/>
      <dgm:spPr/>
    </dgm:pt>
    <dgm:pt modelId="{68CB577D-658A-3647-9B4F-E6F9BAA7C71B}" type="pres">
      <dgm:prSet presAssocID="{A31CCA6E-C739-4C4B-9637-08512A412544}" presName="connectorText" presStyleLbl="sibTrans1D1" presStyleIdx="1" presStyleCnt="9"/>
      <dgm:spPr/>
    </dgm:pt>
    <dgm:pt modelId="{08A75EBE-DCED-6747-9703-23F21D7E2FBE}" type="pres">
      <dgm:prSet presAssocID="{D86144E0-5B3C-4793-B53A-145D70B0FCFE}" presName="node" presStyleLbl="node1" presStyleIdx="2" presStyleCnt="10">
        <dgm:presLayoutVars>
          <dgm:bulletEnabled val="1"/>
        </dgm:presLayoutVars>
      </dgm:prSet>
      <dgm:spPr/>
    </dgm:pt>
    <dgm:pt modelId="{41A63E05-8067-084A-87DB-2A5D5F355933}" type="pres">
      <dgm:prSet presAssocID="{2FE901B1-5606-4047-A9DF-E40692D00E6C}" presName="sibTrans" presStyleLbl="sibTrans1D1" presStyleIdx="2" presStyleCnt="9"/>
      <dgm:spPr/>
    </dgm:pt>
    <dgm:pt modelId="{3FB6524F-D231-B244-BB5B-B5AE1BF99ED0}" type="pres">
      <dgm:prSet presAssocID="{2FE901B1-5606-4047-A9DF-E40692D00E6C}" presName="connectorText" presStyleLbl="sibTrans1D1" presStyleIdx="2" presStyleCnt="9"/>
      <dgm:spPr/>
    </dgm:pt>
    <dgm:pt modelId="{D3C7E7D6-26AA-E447-BED9-5D063BB09793}" type="pres">
      <dgm:prSet presAssocID="{F6000027-E325-487F-BE43-5D2D3EAD7F57}" presName="node" presStyleLbl="node1" presStyleIdx="3" presStyleCnt="10">
        <dgm:presLayoutVars>
          <dgm:bulletEnabled val="1"/>
        </dgm:presLayoutVars>
      </dgm:prSet>
      <dgm:spPr/>
    </dgm:pt>
    <dgm:pt modelId="{727E428C-0100-144B-B479-5765A747EFC1}" type="pres">
      <dgm:prSet presAssocID="{E69213AC-FFA7-46C3-AA42-5FF7B52380C9}" presName="sibTrans" presStyleLbl="sibTrans1D1" presStyleIdx="3" presStyleCnt="9"/>
      <dgm:spPr/>
    </dgm:pt>
    <dgm:pt modelId="{F9F25100-A24F-AE4C-8454-4C538175AB21}" type="pres">
      <dgm:prSet presAssocID="{E69213AC-FFA7-46C3-AA42-5FF7B52380C9}" presName="connectorText" presStyleLbl="sibTrans1D1" presStyleIdx="3" presStyleCnt="9"/>
      <dgm:spPr/>
    </dgm:pt>
    <dgm:pt modelId="{2BFD5DA1-DFD8-C548-8F34-7B0D9403BD6A}" type="pres">
      <dgm:prSet presAssocID="{82FBD7F6-8731-4926-8D2B-59812A6A339C}" presName="node" presStyleLbl="node1" presStyleIdx="4" presStyleCnt="10">
        <dgm:presLayoutVars>
          <dgm:bulletEnabled val="1"/>
        </dgm:presLayoutVars>
      </dgm:prSet>
      <dgm:spPr/>
    </dgm:pt>
    <dgm:pt modelId="{EFAD4E36-8A72-F944-996D-DD2B0E604A76}" type="pres">
      <dgm:prSet presAssocID="{1A5605EB-3DAC-4D95-872B-44CB6AA0238C}" presName="sibTrans" presStyleLbl="sibTrans1D1" presStyleIdx="4" presStyleCnt="9"/>
      <dgm:spPr/>
    </dgm:pt>
    <dgm:pt modelId="{6E2A2E85-AAA6-8647-990E-05B3F1CD7683}" type="pres">
      <dgm:prSet presAssocID="{1A5605EB-3DAC-4D95-872B-44CB6AA0238C}" presName="connectorText" presStyleLbl="sibTrans1D1" presStyleIdx="4" presStyleCnt="9"/>
      <dgm:spPr/>
    </dgm:pt>
    <dgm:pt modelId="{CD43B158-1816-9F44-AC3F-DBE739AE32BC}" type="pres">
      <dgm:prSet presAssocID="{C291EDDC-5191-470B-97BF-058A2B58933F}" presName="node" presStyleLbl="node1" presStyleIdx="5" presStyleCnt="10">
        <dgm:presLayoutVars>
          <dgm:bulletEnabled val="1"/>
        </dgm:presLayoutVars>
      </dgm:prSet>
      <dgm:spPr/>
    </dgm:pt>
    <dgm:pt modelId="{16723265-0A27-F241-B181-AF06B8BC9406}" type="pres">
      <dgm:prSet presAssocID="{CE90D71C-F310-43AC-B867-167CFD0A8B90}" presName="sibTrans" presStyleLbl="sibTrans1D1" presStyleIdx="5" presStyleCnt="9"/>
      <dgm:spPr/>
    </dgm:pt>
    <dgm:pt modelId="{060AA606-C4C5-A34E-9EFF-A88BB2201619}" type="pres">
      <dgm:prSet presAssocID="{CE90D71C-F310-43AC-B867-167CFD0A8B90}" presName="connectorText" presStyleLbl="sibTrans1D1" presStyleIdx="5" presStyleCnt="9"/>
      <dgm:spPr/>
    </dgm:pt>
    <dgm:pt modelId="{34B12A1E-E918-9141-BFE4-61EDC6308AAA}" type="pres">
      <dgm:prSet presAssocID="{C943E287-470F-4D81-9FC7-EB457F3D4B57}" presName="node" presStyleLbl="node1" presStyleIdx="6" presStyleCnt="10">
        <dgm:presLayoutVars>
          <dgm:bulletEnabled val="1"/>
        </dgm:presLayoutVars>
      </dgm:prSet>
      <dgm:spPr/>
    </dgm:pt>
    <dgm:pt modelId="{E11E4C47-15D2-0149-AC94-3DF3F6D5B655}" type="pres">
      <dgm:prSet presAssocID="{C619E9CE-8D6E-4DD2-805D-7277E7B334BE}" presName="sibTrans" presStyleLbl="sibTrans1D1" presStyleIdx="6" presStyleCnt="9"/>
      <dgm:spPr/>
    </dgm:pt>
    <dgm:pt modelId="{D8D82399-0BEC-B04D-A713-50096FD5AEDD}" type="pres">
      <dgm:prSet presAssocID="{C619E9CE-8D6E-4DD2-805D-7277E7B334BE}" presName="connectorText" presStyleLbl="sibTrans1D1" presStyleIdx="6" presStyleCnt="9"/>
      <dgm:spPr/>
    </dgm:pt>
    <dgm:pt modelId="{A825A156-0E99-8C46-A9F1-FB8C822AF40E}" type="pres">
      <dgm:prSet presAssocID="{D4BD0BCD-5D48-41EC-9F94-7A9473A18D95}" presName="node" presStyleLbl="node1" presStyleIdx="7" presStyleCnt="10">
        <dgm:presLayoutVars>
          <dgm:bulletEnabled val="1"/>
        </dgm:presLayoutVars>
      </dgm:prSet>
      <dgm:spPr/>
    </dgm:pt>
    <dgm:pt modelId="{EFF836ED-0E97-444B-99AB-63651E514734}" type="pres">
      <dgm:prSet presAssocID="{FFC79762-5C8E-4C33-8A53-212AAE9371FF}" presName="sibTrans" presStyleLbl="sibTrans1D1" presStyleIdx="7" presStyleCnt="9"/>
      <dgm:spPr/>
    </dgm:pt>
    <dgm:pt modelId="{4664F45C-1B0F-AA4A-A3DA-F1E7122FBAE9}" type="pres">
      <dgm:prSet presAssocID="{FFC79762-5C8E-4C33-8A53-212AAE9371FF}" presName="connectorText" presStyleLbl="sibTrans1D1" presStyleIdx="7" presStyleCnt="9"/>
      <dgm:spPr/>
    </dgm:pt>
    <dgm:pt modelId="{9554E109-5B73-4142-8E01-E1D8C6999B2C}" type="pres">
      <dgm:prSet presAssocID="{65855A81-8D18-4FFF-9778-1EDDE839A5C3}" presName="node" presStyleLbl="node1" presStyleIdx="8" presStyleCnt="10">
        <dgm:presLayoutVars>
          <dgm:bulletEnabled val="1"/>
        </dgm:presLayoutVars>
      </dgm:prSet>
      <dgm:spPr/>
    </dgm:pt>
    <dgm:pt modelId="{57C6B40F-2ABB-6E44-8273-C2A7B465EA8D}" type="pres">
      <dgm:prSet presAssocID="{D54697EF-9700-4089-8BD1-F6053D53E576}" presName="sibTrans" presStyleLbl="sibTrans1D1" presStyleIdx="8" presStyleCnt="9"/>
      <dgm:spPr/>
    </dgm:pt>
    <dgm:pt modelId="{C55E4CA3-2C62-D840-B7E1-A23048FDA6C7}" type="pres">
      <dgm:prSet presAssocID="{D54697EF-9700-4089-8BD1-F6053D53E576}" presName="connectorText" presStyleLbl="sibTrans1D1" presStyleIdx="8" presStyleCnt="9"/>
      <dgm:spPr/>
    </dgm:pt>
    <dgm:pt modelId="{83A4C10F-B547-6E45-AF4B-8B9BB8C6D248}" type="pres">
      <dgm:prSet presAssocID="{EFA0C2C4-8967-44F0-A94E-6D2E232D7131}" presName="node" presStyleLbl="node1" presStyleIdx="9" presStyleCnt="10">
        <dgm:presLayoutVars>
          <dgm:bulletEnabled val="1"/>
        </dgm:presLayoutVars>
      </dgm:prSet>
      <dgm:spPr/>
    </dgm:pt>
  </dgm:ptLst>
  <dgm:cxnLst>
    <dgm:cxn modelId="{2AEC8207-EFA1-414F-911E-7E9FB25883DB}" srcId="{F97B8E16-F467-4C72-845D-8B6CA60F717A}" destId="{D4BD0BCD-5D48-41EC-9F94-7A9473A18D95}" srcOrd="7" destOrd="0" parTransId="{01F6033D-E921-4330-A4F9-5CDA8BAC9529}" sibTransId="{FFC79762-5C8E-4C33-8A53-212AAE9371FF}"/>
    <dgm:cxn modelId="{6F30FE09-1A3A-C44F-98B5-8251F01018A4}" type="presOf" srcId="{D54697EF-9700-4089-8BD1-F6053D53E576}" destId="{57C6B40F-2ABB-6E44-8273-C2A7B465EA8D}" srcOrd="0" destOrd="0" presId="urn:microsoft.com/office/officeart/2016/7/layout/RepeatingBendingProcessNew"/>
    <dgm:cxn modelId="{E79A770C-8BD5-7047-B6A3-D7F8BD71242A}" type="presOf" srcId="{C291EDDC-5191-470B-97BF-058A2B58933F}" destId="{CD43B158-1816-9F44-AC3F-DBE739AE32BC}" srcOrd="0" destOrd="0" presId="urn:microsoft.com/office/officeart/2016/7/layout/RepeatingBendingProcessNew"/>
    <dgm:cxn modelId="{1281090F-CEA4-A343-9DB3-C750DFF451C7}" type="presOf" srcId="{A31CCA6E-C739-4C4B-9637-08512A412544}" destId="{6F6AD706-3070-E14B-8DF3-39E531362123}" srcOrd="0" destOrd="0" presId="urn:microsoft.com/office/officeart/2016/7/layout/RepeatingBendingProcessNew"/>
    <dgm:cxn modelId="{F6648512-6B65-874A-9E93-F3997350CB21}" type="presOf" srcId="{C619E9CE-8D6E-4DD2-805D-7277E7B334BE}" destId="{D8D82399-0BEC-B04D-A713-50096FD5AEDD}" srcOrd="1" destOrd="0" presId="urn:microsoft.com/office/officeart/2016/7/layout/RepeatingBendingProcessNew"/>
    <dgm:cxn modelId="{BBFA9412-A8B0-7B43-B7FD-1AD453C82E0D}" type="presOf" srcId="{F6000027-E325-487F-BE43-5D2D3EAD7F57}" destId="{D3C7E7D6-26AA-E447-BED9-5D063BB09793}" srcOrd="0" destOrd="0" presId="urn:microsoft.com/office/officeart/2016/7/layout/RepeatingBendingProcessNew"/>
    <dgm:cxn modelId="{83A99A12-D083-B145-8A3F-BF27E139924C}" type="presOf" srcId="{EFA0C2C4-8967-44F0-A94E-6D2E232D7131}" destId="{83A4C10F-B547-6E45-AF4B-8B9BB8C6D248}" srcOrd="0" destOrd="0" presId="urn:microsoft.com/office/officeart/2016/7/layout/RepeatingBendingProcessNew"/>
    <dgm:cxn modelId="{BCE21314-FDBC-4B48-AF03-1FEAA6A2C7AE}" type="presOf" srcId="{E69213AC-FFA7-46C3-AA42-5FF7B52380C9}" destId="{F9F25100-A24F-AE4C-8454-4C538175AB21}" srcOrd="1" destOrd="0" presId="urn:microsoft.com/office/officeart/2016/7/layout/RepeatingBendingProcessNew"/>
    <dgm:cxn modelId="{28921617-D00C-45C8-BC90-1591665812C4}" srcId="{F97B8E16-F467-4C72-845D-8B6CA60F717A}" destId="{C291EDDC-5191-470B-97BF-058A2B58933F}" srcOrd="5" destOrd="0" parTransId="{639463C4-3A1D-4EA9-A8C6-2C5B6B377534}" sibTransId="{CE90D71C-F310-43AC-B867-167CFD0A8B90}"/>
    <dgm:cxn modelId="{91A4E220-EF48-D840-AB2D-E1CC3426825B}" type="presOf" srcId="{D86144E0-5B3C-4793-B53A-145D70B0FCFE}" destId="{08A75EBE-DCED-6747-9703-23F21D7E2FBE}" srcOrd="0" destOrd="0" presId="urn:microsoft.com/office/officeart/2016/7/layout/RepeatingBendingProcessNew"/>
    <dgm:cxn modelId="{E33E122B-B086-BB48-BC8F-8AAC804AB7AB}" type="presOf" srcId="{FFC79762-5C8E-4C33-8A53-212AAE9371FF}" destId="{EFF836ED-0E97-444B-99AB-63651E514734}" srcOrd="0" destOrd="0" presId="urn:microsoft.com/office/officeart/2016/7/layout/RepeatingBendingProcessNew"/>
    <dgm:cxn modelId="{B82D6732-28E5-451C-AA77-78FA53EF7A87}" srcId="{F97B8E16-F467-4C72-845D-8B6CA60F717A}" destId="{C943E287-470F-4D81-9FC7-EB457F3D4B57}" srcOrd="6" destOrd="0" parTransId="{8B74E825-73A3-4717-A696-92069EB2F76D}" sibTransId="{C619E9CE-8D6E-4DD2-805D-7277E7B334BE}"/>
    <dgm:cxn modelId="{C687F236-76B8-3D47-9665-F3752B6280FD}" type="presOf" srcId="{C943E287-470F-4D81-9FC7-EB457F3D4B57}" destId="{34B12A1E-E918-9141-BFE4-61EDC6308AAA}" srcOrd="0" destOrd="0" presId="urn:microsoft.com/office/officeart/2016/7/layout/RepeatingBendingProcessNew"/>
    <dgm:cxn modelId="{A6D92A40-D7CB-AB4A-8253-972F1B727FE5}" type="presOf" srcId="{EC6D2A48-1DC5-4592-8FD8-9754550E3123}" destId="{0D46F1DC-CAE9-D34A-806C-567E8478208C}" srcOrd="1" destOrd="0" presId="urn:microsoft.com/office/officeart/2016/7/layout/RepeatingBendingProcessNew"/>
    <dgm:cxn modelId="{44056640-23F8-47D3-8A66-E966918D3E2D}" srcId="{F97B8E16-F467-4C72-845D-8B6CA60F717A}" destId="{D86144E0-5B3C-4793-B53A-145D70B0FCFE}" srcOrd="2" destOrd="0" parTransId="{C37C0CD1-D949-4847-B253-DD8FC205B44B}" sibTransId="{2FE901B1-5606-4047-A9DF-E40692D00E6C}"/>
    <dgm:cxn modelId="{C6643542-95C6-4A9F-A7B5-9EAB6BAFBDB5}" srcId="{F97B8E16-F467-4C72-845D-8B6CA60F717A}" destId="{65855A81-8D18-4FFF-9778-1EDDE839A5C3}" srcOrd="8" destOrd="0" parTransId="{6764F733-4416-44D4-8EB2-14D205EFE136}" sibTransId="{D54697EF-9700-4089-8BD1-F6053D53E576}"/>
    <dgm:cxn modelId="{6BD76A4A-1847-214C-8CBF-8CE1F6FC1D39}" type="presOf" srcId="{CE90D71C-F310-43AC-B867-167CFD0A8B90}" destId="{060AA606-C4C5-A34E-9EFF-A88BB2201619}" srcOrd="1" destOrd="0" presId="urn:microsoft.com/office/officeart/2016/7/layout/RepeatingBendingProcessNew"/>
    <dgm:cxn modelId="{F726BF4B-559D-E84F-AEEC-C8592B0CE6B3}" type="presOf" srcId="{CE90D71C-F310-43AC-B867-167CFD0A8B90}" destId="{16723265-0A27-F241-B181-AF06B8BC9406}" srcOrd="0" destOrd="0" presId="urn:microsoft.com/office/officeart/2016/7/layout/RepeatingBendingProcessNew"/>
    <dgm:cxn modelId="{4A5CC852-AF55-45B9-BBA5-B06F1F0A52D6}" srcId="{F97B8E16-F467-4C72-845D-8B6CA60F717A}" destId="{F6000027-E325-487F-BE43-5D2D3EAD7F57}" srcOrd="3" destOrd="0" parTransId="{34868EFB-7A93-4481-BD2D-8CB2E2C88773}" sibTransId="{E69213AC-FFA7-46C3-AA42-5FF7B52380C9}"/>
    <dgm:cxn modelId="{A7F39255-95BD-ED46-A30A-913A8547E0B4}" type="presOf" srcId="{A78C36D9-B843-4586-B631-BD0ADAC975B8}" destId="{13232109-076F-8D4F-9A07-684B6D1B4E9A}" srcOrd="0" destOrd="0" presId="urn:microsoft.com/office/officeart/2016/7/layout/RepeatingBendingProcessNew"/>
    <dgm:cxn modelId="{F77E4A5D-96D0-E84D-9F61-4F23923596E0}" type="presOf" srcId="{2FE901B1-5606-4047-A9DF-E40692D00E6C}" destId="{3FB6524F-D231-B244-BB5B-B5AE1BF99ED0}" srcOrd="1" destOrd="0" presId="urn:microsoft.com/office/officeart/2016/7/layout/RepeatingBendingProcessNew"/>
    <dgm:cxn modelId="{742FF06A-0E8D-E940-8348-E910C6A8B47D}" type="presOf" srcId="{2FE901B1-5606-4047-A9DF-E40692D00E6C}" destId="{41A63E05-8067-084A-87DB-2A5D5F355933}" srcOrd="0" destOrd="0" presId="urn:microsoft.com/office/officeart/2016/7/layout/RepeatingBendingProcessNew"/>
    <dgm:cxn modelId="{F118046B-09DF-4FA4-9EEB-180CD9ADDD62}" srcId="{F97B8E16-F467-4C72-845D-8B6CA60F717A}" destId="{A78C36D9-B843-4586-B631-BD0ADAC975B8}" srcOrd="0" destOrd="0" parTransId="{23F7F34A-5FFF-41AE-92C0-8C1E58BDB7ED}" sibTransId="{EC6D2A48-1DC5-4592-8FD8-9754550E3123}"/>
    <dgm:cxn modelId="{56E2106F-56FF-7E47-AA1A-A51AB3D83D06}" type="presOf" srcId="{FFC79762-5C8E-4C33-8A53-212AAE9371FF}" destId="{4664F45C-1B0F-AA4A-A3DA-F1E7122FBAE9}" srcOrd="1" destOrd="0" presId="urn:microsoft.com/office/officeart/2016/7/layout/RepeatingBendingProcessNew"/>
    <dgm:cxn modelId="{74B3CC79-4E49-DB47-8A59-61900063DD6F}" type="presOf" srcId="{EC6D2A48-1DC5-4592-8FD8-9754550E3123}" destId="{579D724C-CAD4-A74F-B2AD-3CAB5F924DCC}" srcOrd="0" destOrd="0" presId="urn:microsoft.com/office/officeart/2016/7/layout/RepeatingBendingProcessNew"/>
    <dgm:cxn modelId="{BA237A8D-794A-144D-AB46-132A28C7A54A}" type="presOf" srcId="{7A33761F-7BC5-440C-8F94-6EF81C02BBF9}" destId="{92681E90-3457-D049-953E-6F6BCD982D44}" srcOrd="0" destOrd="0" presId="urn:microsoft.com/office/officeart/2016/7/layout/RepeatingBendingProcessNew"/>
    <dgm:cxn modelId="{51494896-048E-4944-A308-1557B5DF0E56}" srcId="{F97B8E16-F467-4C72-845D-8B6CA60F717A}" destId="{EFA0C2C4-8967-44F0-A94E-6D2E232D7131}" srcOrd="9" destOrd="0" parTransId="{63EA611A-A974-4FFF-BCB2-392FCFD64621}" sibTransId="{253832EF-1D57-468D-8276-CA5745821952}"/>
    <dgm:cxn modelId="{6148BA9D-6257-FA49-A6E2-64BEF2846CB6}" type="presOf" srcId="{A31CCA6E-C739-4C4B-9637-08512A412544}" destId="{68CB577D-658A-3647-9B4F-E6F9BAA7C71B}" srcOrd="1" destOrd="0" presId="urn:microsoft.com/office/officeart/2016/7/layout/RepeatingBendingProcessNew"/>
    <dgm:cxn modelId="{DD1E9EA9-0208-9749-B99F-E0C27447BE71}" type="presOf" srcId="{65855A81-8D18-4FFF-9778-1EDDE839A5C3}" destId="{9554E109-5B73-4142-8E01-E1D8C6999B2C}" srcOrd="0" destOrd="0" presId="urn:microsoft.com/office/officeart/2016/7/layout/RepeatingBendingProcessNew"/>
    <dgm:cxn modelId="{4E87DAB0-4910-4003-A6C3-56F32134DD12}" srcId="{F97B8E16-F467-4C72-845D-8B6CA60F717A}" destId="{82FBD7F6-8731-4926-8D2B-59812A6A339C}" srcOrd="4" destOrd="0" parTransId="{B6C8F3DD-BA80-4740-B9E3-1DD59337DFFB}" sibTransId="{1A5605EB-3DAC-4D95-872B-44CB6AA0238C}"/>
    <dgm:cxn modelId="{62D0D1B2-D0FF-9E41-81E7-9E7EDFF04B3C}" type="presOf" srcId="{E69213AC-FFA7-46C3-AA42-5FF7B52380C9}" destId="{727E428C-0100-144B-B479-5765A747EFC1}" srcOrd="0" destOrd="0" presId="urn:microsoft.com/office/officeart/2016/7/layout/RepeatingBendingProcessNew"/>
    <dgm:cxn modelId="{EC02B3B7-C840-034B-AEDE-3060C2F68696}" type="presOf" srcId="{82FBD7F6-8731-4926-8D2B-59812A6A339C}" destId="{2BFD5DA1-DFD8-C548-8F34-7B0D9403BD6A}" srcOrd="0" destOrd="0" presId="urn:microsoft.com/office/officeart/2016/7/layout/RepeatingBendingProcessNew"/>
    <dgm:cxn modelId="{F3AE26B9-6019-834A-8022-85A6C0FF1952}" type="presOf" srcId="{1A5605EB-3DAC-4D95-872B-44CB6AA0238C}" destId="{EFAD4E36-8A72-F944-996D-DD2B0E604A76}" srcOrd="0" destOrd="0" presId="urn:microsoft.com/office/officeart/2016/7/layout/RepeatingBendingProcessNew"/>
    <dgm:cxn modelId="{42425FBF-6CCA-DF41-9382-C03F171C2EE6}" type="presOf" srcId="{F97B8E16-F467-4C72-845D-8B6CA60F717A}" destId="{432DFE42-28E7-4942-9FAF-931FFF216655}" srcOrd="0" destOrd="0" presId="urn:microsoft.com/office/officeart/2016/7/layout/RepeatingBendingProcessNew"/>
    <dgm:cxn modelId="{6D3965C4-994A-445E-A072-FB32AB514130}" srcId="{F97B8E16-F467-4C72-845D-8B6CA60F717A}" destId="{7A33761F-7BC5-440C-8F94-6EF81C02BBF9}" srcOrd="1" destOrd="0" parTransId="{C2A482A5-1056-4646-8377-4A249D8AF51E}" sibTransId="{A31CCA6E-C739-4C4B-9637-08512A412544}"/>
    <dgm:cxn modelId="{E33BCFD2-D190-354A-B46A-B5463E92B1DB}" type="presOf" srcId="{D54697EF-9700-4089-8BD1-F6053D53E576}" destId="{C55E4CA3-2C62-D840-B7E1-A23048FDA6C7}" srcOrd="1" destOrd="0" presId="urn:microsoft.com/office/officeart/2016/7/layout/RepeatingBendingProcessNew"/>
    <dgm:cxn modelId="{CC5AADD8-0BB5-E047-909F-861B604B7F89}" type="presOf" srcId="{1A5605EB-3DAC-4D95-872B-44CB6AA0238C}" destId="{6E2A2E85-AAA6-8647-990E-05B3F1CD7683}" srcOrd="1" destOrd="0" presId="urn:microsoft.com/office/officeart/2016/7/layout/RepeatingBendingProcessNew"/>
    <dgm:cxn modelId="{A99DC1ED-BE1F-6245-8687-FE72F9B846D7}" type="presOf" srcId="{D4BD0BCD-5D48-41EC-9F94-7A9473A18D95}" destId="{A825A156-0E99-8C46-A9F1-FB8C822AF40E}" srcOrd="0" destOrd="0" presId="urn:microsoft.com/office/officeart/2016/7/layout/RepeatingBendingProcessNew"/>
    <dgm:cxn modelId="{B54862F1-300F-7148-A512-EF5D6660684B}" type="presOf" srcId="{C619E9CE-8D6E-4DD2-805D-7277E7B334BE}" destId="{E11E4C47-15D2-0149-AC94-3DF3F6D5B655}" srcOrd="0" destOrd="0" presId="urn:microsoft.com/office/officeart/2016/7/layout/RepeatingBendingProcessNew"/>
    <dgm:cxn modelId="{6FADD0EB-7E62-F145-AB07-EC5AD9D0EFBF}" type="presParOf" srcId="{432DFE42-28E7-4942-9FAF-931FFF216655}" destId="{13232109-076F-8D4F-9A07-684B6D1B4E9A}" srcOrd="0" destOrd="0" presId="urn:microsoft.com/office/officeart/2016/7/layout/RepeatingBendingProcessNew"/>
    <dgm:cxn modelId="{412EE29B-FEAC-FD47-8FAA-AFD4B2EEEE63}" type="presParOf" srcId="{432DFE42-28E7-4942-9FAF-931FFF216655}" destId="{579D724C-CAD4-A74F-B2AD-3CAB5F924DCC}" srcOrd="1" destOrd="0" presId="urn:microsoft.com/office/officeart/2016/7/layout/RepeatingBendingProcessNew"/>
    <dgm:cxn modelId="{927240A0-D580-CD48-8188-1C5F06A735C3}" type="presParOf" srcId="{579D724C-CAD4-A74F-B2AD-3CAB5F924DCC}" destId="{0D46F1DC-CAE9-D34A-806C-567E8478208C}" srcOrd="0" destOrd="0" presId="urn:microsoft.com/office/officeart/2016/7/layout/RepeatingBendingProcessNew"/>
    <dgm:cxn modelId="{FB16113B-39A4-C24C-9298-DD31A65FC63E}" type="presParOf" srcId="{432DFE42-28E7-4942-9FAF-931FFF216655}" destId="{92681E90-3457-D049-953E-6F6BCD982D44}" srcOrd="2" destOrd="0" presId="urn:microsoft.com/office/officeart/2016/7/layout/RepeatingBendingProcessNew"/>
    <dgm:cxn modelId="{2C0149BE-4954-704D-BD0C-A9F5B5CBAF0D}" type="presParOf" srcId="{432DFE42-28E7-4942-9FAF-931FFF216655}" destId="{6F6AD706-3070-E14B-8DF3-39E531362123}" srcOrd="3" destOrd="0" presId="urn:microsoft.com/office/officeart/2016/7/layout/RepeatingBendingProcessNew"/>
    <dgm:cxn modelId="{C1DDA797-07C8-E341-97B0-2E0FC966E549}" type="presParOf" srcId="{6F6AD706-3070-E14B-8DF3-39E531362123}" destId="{68CB577D-658A-3647-9B4F-E6F9BAA7C71B}" srcOrd="0" destOrd="0" presId="urn:microsoft.com/office/officeart/2016/7/layout/RepeatingBendingProcessNew"/>
    <dgm:cxn modelId="{3C4778EE-7417-8844-BBD6-DCC88D1BBC0C}" type="presParOf" srcId="{432DFE42-28E7-4942-9FAF-931FFF216655}" destId="{08A75EBE-DCED-6747-9703-23F21D7E2FBE}" srcOrd="4" destOrd="0" presId="urn:microsoft.com/office/officeart/2016/7/layout/RepeatingBendingProcessNew"/>
    <dgm:cxn modelId="{EDC36CDB-8B11-384F-94BA-B7B1639B8AC3}" type="presParOf" srcId="{432DFE42-28E7-4942-9FAF-931FFF216655}" destId="{41A63E05-8067-084A-87DB-2A5D5F355933}" srcOrd="5" destOrd="0" presId="urn:microsoft.com/office/officeart/2016/7/layout/RepeatingBendingProcessNew"/>
    <dgm:cxn modelId="{C17D90B8-5327-204C-B98D-B270446188DB}" type="presParOf" srcId="{41A63E05-8067-084A-87DB-2A5D5F355933}" destId="{3FB6524F-D231-B244-BB5B-B5AE1BF99ED0}" srcOrd="0" destOrd="0" presId="urn:microsoft.com/office/officeart/2016/7/layout/RepeatingBendingProcessNew"/>
    <dgm:cxn modelId="{9B60729C-DC6C-3841-AF21-CEAE4EDFA415}" type="presParOf" srcId="{432DFE42-28E7-4942-9FAF-931FFF216655}" destId="{D3C7E7D6-26AA-E447-BED9-5D063BB09793}" srcOrd="6" destOrd="0" presId="urn:microsoft.com/office/officeart/2016/7/layout/RepeatingBendingProcessNew"/>
    <dgm:cxn modelId="{89F72810-5489-A843-963F-62DCF5DA58DF}" type="presParOf" srcId="{432DFE42-28E7-4942-9FAF-931FFF216655}" destId="{727E428C-0100-144B-B479-5765A747EFC1}" srcOrd="7" destOrd="0" presId="urn:microsoft.com/office/officeart/2016/7/layout/RepeatingBendingProcessNew"/>
    <dgm:cxn modelId="{0C2770CA-B98C-0348-8054-5A5DBE2FC81B}" type="presParOf" srcId="{727E428C-0100-144B-B479-5765A747EFC1}" destId="{F9F25100-A24F-AE4C-8454-4C538175AB21}" srcOrd="0" destOrd="0" presId="urn:microsoft.com/office/officeart/2016/7/layout/RepeatingBendingProcessNew"/>
    <dgm:cxn modelId="{C9FD6AF8-5981-8E47-B922-A0A89FC65582}" type="presParOf" srcId="{432DFE42-28E7-4942-9FAF-931FFF216655}" destId="{2BFD5DA1-DFD8-C548-8F34-7B0D9403BD6A}" srcOrd="8" destOrd="0" presId="urn:microsoft.com/office/officeart/2016/7/layout/RepeatingBendingProcessNew"/>
    <dgm:cxn modelId="{6C67681E-6521-114E-8F80-66A313BB651B}" type="presParOf" srcId="{432DFE42-28E7-4942-9FAF-931FFF216655}" destId="{EFAD4E36-8A72-F944-996D-DD2B0E604A76}" srcOrd="9" destOrd="0" presId="urn:microsoft.com/office/officeart/2016/7/layout/RepeatingBendingProcessNew"/>
    <dgm:cxn modelId="{25C6423D-9448-D447-B933-D904FB69AF78}" type="presParOf" srcId="{EFAD4E36-8A72-F944-996D-DD2B0E604A76}" destId="{6E2A2E85-AAA6-8647-990E-05B3F1CD7683}" srcOrd="0" destOrd="0" presId="urn:microsoft.com/office/officeart/2016/7/layout/RepeatingBendingProcessNew"/>
    <dgm:cxn modelId="{2610D7D2-07C9-6E44-94B9-84E3273AE135}" type="presParOf" srcId="{432DFE42-28E7-4942-9FAF-931FFF216655}" destId="{CD43B158-1816-9F44-AC3F-DBE739AE32BC}" srcOrd="10" destOrd="0" presId="urn:microsoft.com/office/officeart/2016/7/layout/RepeatingBendingProcessNew"/>
    <dgm:cxn modelId="{58F9B25B-7BBE-B148-ACD1-0264540ECEAC}" type="presParOf" srcId="{432DFE42-28E7-4942-9FAF-931FFF216655}" destId="{16723265-0A27-F241-B181-AF06B8BC9406}" srcOrd="11" destOrd="0" presId="urn:microsoft.com/office/officeart/2016/7/layout/RepeatingBendingProcessNew"/>
    <dgm:cxn modelId="{3527098E-3423-E549-8E4A-B27C13468E70}" type="presParOf" srcId="{16723265-0A27-F241-B181-AF06B8BC9406}" destId="{060AA606-C4C5-A34E-9EFF-A88BB2201619}" srcOrd="0" destOrd="0" presId="urn:microsoft.com/office/officeart/2016/7/layout/RepeatingBendingProcessNew"/>
    <dgm:cxn modelId="{FEB6BF46-34EF-454C-8EE9-84237D4E8E7C}" type="presParOf" srcId="{432DFE42-28E7-4942-9FAF-931FFF216655}" destId="{34B12A1E-E918-9141-BFE4-61EDC6308AAA}" srcOrd="12" destOrd="0" presId="urn:microsoft.com/office/officeart/2016/7/layout/RepeatingBendingProcessNew"/>
    <dgm:cxn modelId="{DD820EA9-6383-D44B-84D4-DA88B0BE0DD5}" type="presParOf" srcId="{432DFE42-28E7-4942-9FAF-931FFF216655}" destId="{E11E4C47-15D2-0149-AC94-3DF3F6D5B655}" srcOrd="13" destOrd="0" presId="urn:microsoft.com/office/officeart/2016/7/layout/RepeatingBendingProcessNew"/>
    <dgm:cxn modelId="{617DE93B-9293-6747-BBD0-46463D9F4A57}" type="presParOf" srcId="{E11E4C47-15D2-0149-AC94-3DF3F6D5B655}" destId="{D8D82399-0BEC-B04D-A713-50096FD5AEDD}" srcOrd="0" destOrd="0" presId="urn:microsoft.com/office/officeart/2016/7/layout/RepeatingBendingProcessNew"/>
    <dgm:cxn modelId="{08D1AA68-A718-544C-986F-7B8DB97B5A47}" type="presParOf" srcId="{432DFE42-28E7-4942-9FAF-931FFF216655}" destId="{A825A156-0E99-8C46-A9F1-FB8C822AF40E}" srcOrd="14" destOrd="0" presId="urn:microsoft.com/office/officeart/2016/7/layout/RepeatingBendingProcessNew"/>
    <dgm:cxn modelId="{3086D7F4-6AED-534B-A010-69B916680882}" type="presParOf" srcId="{432DFE42-28E7-4942-9FAF-931FFF216655}" destId="{EFF836ED-0E97-444B-99AB-63651E514734}" srcOrd="15" destOrd="0" presId="urn:microsoft.com/office/officeart/2016/7/layout/RepeatingBendingProcessNew"/>
    <dgm:cxn modelId="{51E6A1C7-E6D9-8A49-B74B-4F81D9CF97EB}" type="presParOf" srcId="{EFF836ED-0E97-444B-99AB-63651E514734}" destId="{4664F45C-1B0F-AA4A-A3DA-F1E7122FBAE9}" srcOrd="0" destOrd="0" presId="urn:microsoft.com/office/officeart/2016/7/layout/RepeatingBendingProcessNew"/>
    <dgm:cxn modelId="{5BF6162B-21F6-2D45-8598-007B204E464F}" type="presParOf" srcId="{432DFE42-28E7-4942-9FAF-931FFF216655}" destId="{9554E109-5B73-4142-8E01-E1D8C6999B2C}" srcOrd="16" destOrd="0" presId="urn:microsoft.com/office/officeart/2016/7/layout/RepeatingBendingProcessNew"/>
    <dgm:cxn modelId="{D1171C6A-9CF4-094E-A428-EB211CAC0CFC}" type="presParOf" srcId="{432DFE42-28E7-4942-9FAF-931FFF216655}" destId="{57C6B40F-2ABB-6E44-8273-C2A7B465EA8D}" srcOrd="17" destOrd="0" presId="urn:microsoft.com/office/officeart/2016/7/layout/RepeatingBendingProcessNew"/>
    <dgm:cxn modelId="{A3B76FE8-4267-AE49-B4D0-A1A42FCBA7B9}" type="presParOf" srcId="{57C6B40F-2ABB-6E44-8273-C2A7B465EA8D}" destId="{C55E4CA3-2C62-D840-B7E1-A23048FDA6C7}" srcOrd="0" destOrd="0" presId="urn:microsoft.com/office/officeart/2016/7/layout/RepeatingBendingProcessNew"/>
    <dgm:cxn modelId="{6212D76D-5FEB-144D-A510-53D294CD0508}" type="presParOf" srcId="{432DFE42-28E7-4942-9FAF-931FFF216655}" destId="{83A4C10F-B547-6E45-AF4B-8B9BB8C6D248}" srcOrd="1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C57787-C351-4E60-8411-E2D93E9177B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07E8378-7BD0-4356-99D5-1244F2DCCB4B}">
      <dgm:prSet custT="1"/>
      <dgm:spPr/>
      <dgm:t>
        <a:bodyPr/>
        <a:lstStyle/>
        <a:p>
          <a:r>
            <a:rPr lang="en-US" sz="1400" dirty="0">
              <a:latin typeface="Arial" panose="020B0604020202020204" pitchFamily="34" charset="0"/>
              <a:cs typeface="Arial" panose="020B0604020202020204" pitchFamily="34" charset="0"/>
            </a:rPr>
            <a:t>The Biopsychosocial Model, developed by George Engel in 1977, provides a comprehensive approach to health and illness by considering biological, psychological, and social factors. </a:t>
          </a:r>
        </a:p>
      </dgm:t>
    </dgm:pt>
    <dgm:pt modelId="{06DF2E91-554B-4F79-89E8-3B688253B705}" type="parTrans" cxnId="{22C99752-EDF3-42CC-8935-AEA4637A2CC3}">
      <dgm:prSet/>
      <dgm:spPr/>
      <dgm:t>
        <a:bodyPr/>
        <a:lstStyle/>
        <a:p>
          <a:endParaRPr lang="en-US"/>
        </a:p>
      </dgm:t>
    </dgm:pt>
    <dgm:pt modelId="{21C91565-A364-43B2-B946-5B494F0A1E62}" type="sibTrans" cxnId="{22C99752-EDF3-42CC-8935-AEA4637A2CC3}">
      <dgm:prSet/>
      <dgm:spPr/>
      <dgm:t>
        <a:bodyPr/>
        <a:lstStyle/>
        <a:p>
          <a:endParaRPr lang="en-US"/>
        </a:p>
      </dgm:t>
    </dgm:pt>
    <dgm:pt modelId="{E250A313-9088-414C-B8FB-B69CFBF736A7}">
      <dgm:prSet custT="1"/>
      <dgm:spPr/>
      <dgm:t>
        <a:bodyPr/>
        <a:lstStyle/>
        <a:p>
          <a:r>
            <a:rPr lang="en-US" sz="1400" dirty="0">
              <a:latin typeface="Arial" panose="020B0604020202020204" pitchFamily="34" charset="0"/>
              <a:cs typeface="Arial" panose="020B0604020202020204" pitchFamily="34" charset="0"/>
            </a:rPr>
            <a:t>Engel argued that understanding disease requires more than just biological explanations, </a:t>
          </a:r>
          <a:r>
            <a:rPr lang="en-US" sz="1400" dirty="0" err="1">
              <a:latin typeface="Arial" panose="020B0604020202020204" pitchFamily="34" charset="0"/>
              <a:cs typeface="Arial" panose="020B0604020202020204" pitchFamily="34" charset="0"/>
            </a:rPr>
            <a:t>emphasising</a:t>
          </a:r>
          <a:r>
            <a:rPr lang="en-US" sz="1400" dirty="0">
              <a:latin typeface="Arial" panose="020B0604020202020204" pitchFamily="34" charset="0"/>
              <a:cs typeface="Arial" panose="020B0604020202020204" pitchFamily="34" charset="0"/>
            </a:rPr>
            <a:t> the importance of these additional dimensions.</a:t>
          </a:r>
        </a:p>
      </dgm:t>
    </dgm:pt>
    <dgm:pt modelId="{3DC3D2B2-49B4-480C-93C2-2D3163184CF3}" type="parTrans" cxnId="{98157EC7-22BD-4A5A-BF9E-109FA27F0886}">
      <dgm:prSet/>
      <dgm:spPr/>
      <dgm:t>
        <a:bodyPr/>
        <a:lstStyle/>
        <a:p>
          <a:endParaRPr lang="en-US"/>
        </a:p>
      </dgm:t>
    </dgm:pt>
    <dgm:pt modelId="{8BF8F78A-27CD-441A-92CC-248352FAF6D0}" type="sibTrans" cxnId="{98157EC7-22BD-4A5A-BF9E-109FA27F0886}">
      <dgm:prSet/>
      <dgm:spPr/>
      <dgm:t>
        <a:bodyPr/>
        <a:lstStyle/>
        <a:p>
          <a:endParaRPr lang="en-US"/>
        </a:p>
      </dgm:t>
    </dgm:pt>
    <dgm:pt modelId="{C8203C25-C3D1-4A9A-A100-566987DE789A}">
      <dgm:prSet custT="1"/>
      <dgm:spPr/>
      <dgm:t>
        <a:bodyPr/>
        <a:lstStyle/>
        <a:p>
          <a:r>
            <a:rPr lang="en-GB" sz="1400" dirty="0">
              <a:latin typeface="Arial" panose="020B0604020202020204" pitchFamily="34" charset="0"/>
              <a:cs typeface="Arial" panose="020B0604020202020204" pitchFamily="34" charset="0"/>
            </a:rPr>
            <a:t>Biological factors (genetics, physiology, disease processes)</a:t>
          </a:r>
          <a:endParaRPr lang="en-US" sz="1400" dirty="0">
            <a:latin typeface="Arial" panose="020B0604020202020204" pitchFamily="34" charset="0"/>
            <a:cs typeface="Arial" panose="020B0604020202020204" pitchFamily="34" charset="0"/>
          </a:endParaRPr>
        </a:p>
      </dgm:t>
    </dgm:pt>
    <dgm:pt modelId="{75EF1445-4F37-43C3-832E-3DE3A79DE5A0}" type="parTrans" cxnId="{5119155A-A832-40CF-9D4B-56678A4E8E4C}">
      <dgm:prSet/>
      <dgm:spPr/>
      <dgm:t>
        <a:bodyPr/>
        <a:lstStyle/>
        <a:p>
          <a:endParaRPr lang="en-US"/>
        </a:p>
      </dgm:t>
    </dgm:pt>
    <dgm:pt modelId="{075B49AE-3DF8-4B10-BE92-0571E7091CC6}" type="sibTrans" cxnId="{5119155A-A832-40CF-9D4B-56678A4E8E4C}">
      <dgm:prSet/>
      <dgm:spPr/>
      <dgm:t>
        <a:bodyPr/>
        <a:lstStyle/>
        <a:p>
          <a:endParaRPr lang="en-US"/>
        </a:p>
      </dgm:t>
    </dgm:pt>
    <dgm:pt modelId="{5178CFFB-D423-4815-8198-E9EF0664A8A5}">
      <dgm:prSet custT="1"/>
      <dgm:spPr/>
      <dgm:t>
        <a:bodyPr/>
        <a:lstStyle/>
        <a:p>
          <a:r>
            <a:rPr lang="en-GB" sz="1400" dirty="0">
              <a:latin typeface="Arial" panose="020B0604020202020204" pitchFamily="34" charset="0"/>
              <a:cs typeface="Arial" panose="020B0604020202020204" pitchFamily="34" charset="0"/>
            </a:rPr>
            <a:t>Psychological factors (emotions, behaviour, mental health, coping mechanisms)</a:t>
          </a:r>
          <a:endParaRPr lang="en-US" sz="1400" dirty="0">
            <a:latin typeface="Arial" panose="020B0604020202020204" pitchFamily="34" charset="0"/>
            <a:cs typeface="Arial" panose="020B0604020202020204" pitchFamily="34" charset="0"/>
          </a:endParaRPr>
        </a:p>
      </dgm:t>
    </dgm:pt>
    <dgm:pt modelId="{EDB544E6-D9CC-47F1-ACAB-C0AB26737F6D}" type="parTrans" cxnId="{EA1AC5ED-99D8-4160-BBB6-383760CA3B76}">
      <dgm:prSet/>
      <dgm:spPr/>
      <dgm:t>
        <a:bodyPr/>
        <a:lstStyle/>
        <a:p>
          <a:endParaRPr lang="en-US"/>
        </a:p>
      </dgm:t>
    </dgm:pt>
    <dgm:pt modelId="{BC03164E-E80A-44AC-9E89-B5147290E739}" type="sibTrans" cxnId="{EA1AC5ED-99D8-4160-BBB6-383760CA3B76}">
      <dgm:prSet/>
      <dgm:spPr/>
      <dgm:t>
        <a:bodyPr/>
        <a:lstStyle/>
        <a:p>
          <a:endParaRPr lang="en-US"/>
        </a:p>
      </dgm:t>
    </dgm:pt>
    <dgm:pt modelId="{DC48158A-0C3E-43AE-A875-E28154FA948B}">
      <dgm:prSet custT="1"/>
      <dgm:spPr/>
      <dgm:t>
        <a:bodyPr/>
        <a:lstStyle/>
        <a:p>
          <a:r>
            <a:rPr lang="en-GB" sz="1400" dirty="0">
              <a:latin typeface="Arial" panose="020B0604020202020204" pitchFamily="34" charset="0"/>
              <a:cs typeface="Arial" panose="020B0604020202020204" pitchFamily="34" charset="0"/>
            </a:rPr>
            <a:t>Social factors (family, culture, socioeconomic status, environment)</a:t>
          </a:r>
          <a:endParaRPr lang="en-US" sz="1400" dirty="0">
            <a:latin typeface="Arial" panose="020B0604020202020204" pitchFamily="34" charset="0"/>
            <a:cs typeface="Arial" panose="020B0604020202020204" pitchFamily="34" charset="0"/>
          </a:endParaRPr>
        </a:p>
      </dgm:t>
    </dgm:pt>
    <dgm:pt modelId="{2505C802-7BFE-4CB1-ADC7-67A6EA8FDDA5}" type="parTrans" cxnId="{5CA66F76-2CD7-4BAA-B5B2-AFC87839C231}">
      <dgm:prSet/>
      <dgm:spPr/>
      <dgm:t>
        <a:bodyPr/>
        <a:lstStyle/>
        <a:p>
          <a:endParaRPr lang="en-US"/>
        </a:p>
      </dgm:t>
    </dgm:pt>
    <dgm:pt modelId="{1A5B113C-8545-4CD6-A452-77214AC91C31}" type="sibTrans" cxnId="{5CA66F76-2CD7-4BAA-B5B2-AFC87839C231}">
      <dgm:prSet/>
      <dgm:spPr/>
      <dgm:t>
        <a:bodyPr/>
        <a:lstStyle/>
        <a:p>
          <a:endParaRPr lang="en-US"/>
        </a:p>
      </dgm:t>
    </dgm:pt>
    <dgm:pt modelId="{6269AF5E-08C8-D74D-AD29-122AE86D2315}" type="pres">
      <dgm:prSet presAssocID="{50C57787-C351-4E60-8411-E2D93E9177BB}" presName="linear" presStyleCnt="0">
        <dgm:presLayoutVars>
          <dgm:animLvl val="lvl"/>
          <dgm:resizeHandles val="exact"/>
        </dgm:presLayoutVars>
      </dgm:prSet>
      <dgm:spPr/>
    </dgm:pt>
    <dgm:pt modelId="{14CB862F-7B29-8D47-8BC4-A2E2C39CD311}" type="pres">
      <dgm:prSet presAssocID="{F07E8378-7BD0-4356-99D5-1244F2DCCB4B}" presName="parentText" presStyleLbl="node1" presStyleIdx="0" presStyleCnt="5">
        <dgm:presLayoutVars>
          <dgm:chMax val="0"/>
          <dgm:bulletEnabled val="1"/>
        </dgm:presLayoutVars>
      </dgm:prSet>
      <dgm:spPr/>
    </dgm:pt>
    <dgm:pt modelId="{411D80CC-3F2C-5D46-AE8E-8FDD4EA61B60}" type="pres">
      <dgm:prSet presAssocID="{21C91565-A364-43B2-B946-5B494F0A1E62}" presName="spacer" presStyleCnt="0"/>
      <dgm:spPr/>
    </dgm:pt>
    <dgm:pt modelId="{178A5538-C6B2-E046-B4FC-99550B39CE5E}" type="pres">
      <dgm:prSet presAssocID="{E250A313-9088-414C-B8FB-B69CFBF736A7}" presName="parentText" presStyleLbl="node1" presStyleIdx="1" presStyleCnt="5">
        <dgm:presLayoutVars>
          <dgm:chMax val="0"/>
          <dgm:bulletEnabled val="1"/>
        </dgm:presLayoutVars>
      </dgm:prSet>
      <dgm:spPr/>
    </dgm:pt>
    <dgm:pt modelId="{789176D8-399C-474E-82AE-C5E81E212C5C}" type="pres">
      <dgm:prSet presAssocID="{8BF8F78A-27CD-441A-92CC-248352FAF6D0}" presName="spacer" presStyleCnt="0"/>
      <dgm:spPr/>
    </dgm:pt>
    <dgm:pt modelId="{77487170-C009-0F49-B14D-19B69F84DA8F}" type="pres">
      <dgm:prSet presAssocID="{C8203C25-C3D1-4A9A-A100-566987DE789A}" presName="parentText" presStyleLbl="node1" presStyleIdx="2" presStyleCnt="5">
        <dgm:presLayoutVars>
          <dgm:chMax val="0"/>
          <dgm:bulletEnabled val="1"/>
        </dgm:presLayoutVars>
      </dgm:prSet>
      <dgm:spPr/>
    </dgm:pt>
    <dgm:pt modelId="{02A31C0C-A5ED-F848-9F22-17EFDAEB01E6}" type="pres">
      <dgm:prSet presAssocID="{075B49AE-3DF8-4B10-BE92-0571E7091CC6}" presName="spacer" presStyleCnt="0"/>
      <dgm:spPr/>
    </dgm:pt>
    <dgm:pt modelId="{83BF15E8-9689-DA4F-8683-20FA97B2DB59}" type="pres">
      <dgm:prSet presAssocID="{5178CFFB-D423-4815-8198-E9EF0664A8A5}" presName="parentText" presStyleLbl="node1" presStyleIdx="3" presStyleCnt="5">
        <dgm:presLayoutVars>
          <dgm:chMax val="0"/>
          <dgm:bulletEnabled val="1"/>
        </dgm:presLayoutVars>
      </dgm:prSet>
      <dgm:spPr/>
    </dgm:pt>
    <dgm:pt modelId="{76D9F114-5404-6A4F-ADE6-B38D29E8A242}" type="pres">
      <dgm:prSet presAssocID="{BC03164E-E80A-44AC-9E89-B5147290E739}" presName="spacer" presStyleCnt="0"/>
      <dgm:spPr/>
    </dgm:pt>
    <dgm:pt modelId="{53A2C6A9-F7CF-4843-8A64-A153CD0C2060}" type="pres">
      <dgm:prSet presAssocID="{DC48158A-0C3E-43AE-A875-E28154FA948B}" presName="parentText" presStyleLbl="node1" presStyleIdx="4" presStyleCnt="5">
        <dgm:presLayoutVars>
          <dgm:chMax val="0"/>
          <dgm:bulletEnabled val="1"/>
        </dgm:presLayoutVars>
      </dgm:prSet>
      <dgm:spPr/>
    </dgm:pt>
  </dgm:ptLst>
  <dgm:cxnLst>
    <dgm:cxn modelId="{A89F2B44-02D3-8F49-9EC5-BF36092021BD}" type="presOf" srcId="{5178CFFB-D423-4815-8198-E9EF0664A8A5}" destId="{83BF15E8-9689-DA4F-8683-20FA97B2DB59}" srcOrd="0" destOrd="0" presId="urn:microsoft.com/office/officeart/2005/8/layout/vList2"/>
    <dgm:cxn modelId="{22C99752-EDF3-42CC-8935-AEA4637A2CC3}" srcId="{50C57787-C351-4E60-8411-E2D93E9177BB}" destId="{F07E8378-7BD0-4356-99D5-1244F2DCCB4B}" srcOrd="0" destOrd="0" parTransId="{06DF2E91-554B-4F79-89E8-3B688253B705}" sibTransId="{21C91565-A364-43B2-B946-5B494F0A1E62}"/>
    <dgm:cxn modelId="{15B8BE59-D6DA-354B-BF49-7F555BE4B216}" type="presOf" srcId="{C8203C25-C3D1-4A9A-A100-566987DE789A}" destId="{77487170-C009-0F49-B14D-19B69F84DA8F}" srcOrd="0" destOrd="0" presId="urn:microsoft.com/office/officeart/2005/8/layout/vList2"/>
    <dgm:cxn modelId="{5119155A-A832-40CF-9D4B-56678A4E8E4C}" srcId="{50C57787-C351-4E60-8411-E2D93E9177BB}" destId="{C8203C25-C3D1-4A9A-A100-566987DE789A}" srcOrd="2" destOrd="0" parTransId="{75EF1445-4F37-43C3-832E-3DE3A79DE5A0}" sibTransId="{075B49AE-3DF8-4B10-BE92-0571E7091CC6}"/>
    <dgm:cxn modelId="{3E47255C-27B6-9B49-923E-BB703A23AAD7}" type="presOf" srcId="{50C57787-C351-4E60-8411-E2D93E9177BB}" destId="{6269AF5E-08C8-D74D-AD29-122AE86D2315}" srcOrd="0" destOrd="0" presId="urn:microsoft.com/office/officeart/2005/8/layout/vList2"/>
    <dgm:cxn modelId="{8959F26F-DCDB-774B-9BDE-30F04526DACB}" type="presOf" srcId="{DC48158A-0C3E-43AE-A875-E28154FA948B}" destId="{53A2C6A9-F7CF-4843-8A64-A153CD0C2060}" srcOrd="0" destOrd="0" presId="urn:microsoft.com/office/officeart/2005/8/layout/vList2"/>
    <dgm:cxn modelId="{5CA66F76-2CD7-4BAA-B5B2-AFC87839C231}" srcId="{50C57787-C351-4E60-8411-E2D93E9177BB}" destId="{DC48158A-0C3E-43AE-A875-E28154FA948B}" srcOrd="4" destOrd="0" parTransId="{2505C802-7BFE-4CB1-ADC7-67A6EA8FDDA5}" sibTransId="{1A5B113C-8545-4CD6-A452-77214AC91C31}"/>
    <dgm:cxn modelId="{DF7B688D-57B0-1E4B-AAE7-81CE18AB294E}" type="presOf" srcId="{E250A313-9088-414C-B8FB-B69CFBF736A7}" destId="{178A5538-C6B2-E046-B4FC-99550B39CE5E}" srcOrd="0" destOrd="0" presId="urn:microsoft.com/office/officeart/2005/8/layout/vList2"/>
    <dgm:cxn modelId="{98157EC7-22BD-4A5A-BF9E-109FA27F0886}" srcId="{50C57787-C351-4E60-8411-E2D93E9177BB}" destId="{E250A313-9088-414C-B8FB-B69CFBF736A7}" srcOrd="1" destOrd="0" parTransId="{3DC3D2B2-49B4-480C-93C2-2D3163184CF3}" sibTransId="{8BF8F78A-27CD-441A-92CC-248352FAF6D0}"/>
    <dgm:cxn modelId="{CCF529C9-AE80-B042-90EA-30B42D4EC048}" type="presOf" srcId="{F07E8378-7BD0-4356-99D5-1244F2DCCB4B}" destId="{14CB862F-7B29-8D47-8BC4-A2E2C39CD311}" srcOrd="0" destOrd="0" presId="urn:microsoft.com/office/officeart/2005/8/layout/vList2"/>
    <dgm:cxn modelId="{EA1AC5ED-99D8-4160-BBB6-383760CA3B76}" srcId="{50C57787-C351-4E60-8411-E2D93E9177BB}" destId="{5178CFFB-D423-4815-8198-E9EF0664A8A5}" srcOrd="3" destOrd="0" parTransId="{EDB544E6-D9CC-47F1-ACAB-C0AB26737F6D}" sibTransId="{BC03164E-E80A-44AC-9E89-B5147290E739}"/>
    <dgm:cxn modelId="{A4B94271-4247-CB49-8B5F-77ED865AB07E}" type="presParOf" srcId="{6269AF5E-08C8-D74D-AD29-122AE86D2315}" destId="{14CB862F-7B29-8D47-8BC4-A2E2C39CD311}" srcOrd="0" destOrd="0" presId="urn:microsoft.com/office/officeart/2005/8/layout/vList2"/>
    <dgm:cxn modelId="{D07E9022-B319-0D4C-B35F-149173A9BA61}" type="presParOf" srcId="{6269AF5E-08C8-D74D-AD29-122AE86D2315}" destId="{411D80CC-3F2C-5D46-AE8E-8FDD4EA61B60}" srcOrd="1" destOrd="0" presId="urn:microsoft.com/office/officeart/2005/8/layout/vList2"/>
    <dgm:cxn modelId="{C6C9FE7A-3BC9-F143-9956-3571C5B3B1EF}" type="presParOf" srcId="{6269AF5E-08C8-D74D-AD29-122AE86D2315}" destId="{178A5538-C6B2-E046-B4FC-99550B39CE5E}" srcOrd="2" destOrd="0" presId="urn:microsoft.com/office/officeart/2005/8/layout/vList2"/>
    <dgm:cxn modelId="{5118DFE4-082E-C746-9DF5-BC2D9219AD4B}" type="presParOf" srcId="{6269AF5E-08C8-D74D-AD29-122AE86D2315}" destId="{789176D8-399C-474E-82AE-C5E81E212C5C}" srcOrd="3" destOrd="0" presId="urn:microsoft.com/office/officeart/2005/8/layout/vList2"/>
    <dgm:cxn modelId="{52454F22-324E-0C4B-BAEF-17C13CA25F82}" type="presParOf" srcId="{6269AF5E-08C8-D74D-AD29-122AE86D2315}" destId="{77487170-C009-0F49-B14D-19B69F84DA8F}" srcOrd="4" destOrd="0" presId="urn:microsoft.com/office/officeart/2005/8/layout/vList2"/>
    <dgm:cxn modelId="{4CD77264-BD99-1649-92C7-24864CB73C91}" type="presParOf" srcId="{6269AF5E-08C8-D74D-AD29-122AE86D2315}" destId="{02A31C0C-A5ED-F848-9F22-17EFDAEB01E6}" srcOrd="5" destOrd="0" presId="urn:microsoft.com/office/officeart/2005/8/layout/vList2"/>
    <dgm:cxn modelId="{9A9B1ECB-13B3-9A4C-8127-D5A490E1AF91}" type="presParOf" srcId="{6269AF5E-08C8-D74D-AD29-122AE86D2315}" destId="{83BF15E8-9689-DA4F-8683-20FA97B2DB59}" srcOrd="6" destOrd="0" presId="urn:microsoft.com/office/officeart/2005/8/layout/vList2"/>
    <dgm:cxn modelId="{4087D70A-19DF-C044-B40C-0FD4423ABED5}" type="presParOf" srcId="{6269AF5E-08C8-D74D-AD29-122AE86D2315}" destId="{76D9F114-5404-6A4F-ADE6-B38D29E8A242}" srcOrd="7" destOrd="0" presId="urn:microsoft.com/office/officeart/2005/8/layout/vList2"/>
    <dgm:cxn modelId="{F469EF5B-70B8-374F-A799-3F13FED9FB92}" type="presParOf" srcId="{6269AF5E-08C8-D74D-AD29-122AE86D2315}" destId="{53A2C6A9-F7CF-4843-8A64-A153CD0C206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69A3C6-8774-4D9C-A215-DB17E0AB154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B5DBD87-4267-4346-B022-4DF20D960384}">
      <dgm:prSet/>
      <dgm:spPr/>
      <dgm:t>
        <a:bodyPr/>
        <a:lstStyle/>
        <a:p>
          <a:r>
            <a:rPr lang="en-US"/>
            <a:t>Strengths</a:t>
          </a:r>
        </a:p>
      </dgm:t>
    </dgm:pt>
    <dgm:pt modelId="{57B9998D-605F-4233-A220-E3345CB806D2}" type="parTrans" cxnId="{3E3C52BC-41F5-453C-ADEC-A260BCFBDAA0}">
      <dgm:prSet/>
      <dgm:spPr/>
      <dgm:t>
        <a:bodyPr/>
        <a:lstStyle/>
        <a:p>
          <a:endParaRPr lang="en-US"/>
        </a:p>
      </dgm:t>
    </dgm:pt>
    <dgm:pt modelId="{D5737656-5BD6-4D5F-BF1A-91F2B384D3E3}" type="sibTrans" cxnId="{3E3C52BC-41F5-453C-ADEC-A260BCFBDAA0}">
      <dgm:prSet/>
      <dgm:spPr/>
      <dgm:t>
        <a:bodyPr/>
        <a:lstStyle/>
        <a:p>
          <a:endParaRPr lang="en-US"/>
        </a:p>
      </dgm:t>
    </dgm:pt>
    <dgm:pt modelId="{150F38FC-12DE-426D-8EE6-F1EF6FC94310}">
      <dgm:prSet/>
      <dgm:spPr/>
      <dgm:t>
        <a:bodyPr/>
        <a:lstStyle/>
        <a:p>
          <a:r>
            <a:rPr lang="en-US"/>
            <a:t>The Biopsychosocial Model considers biological, psychological, and social factors, leading to more comprehensive patient care compared to purely biomedical models.</a:t>
          </a:r>
        </a:p>
      </dgm:t>
    </dgm:pt>
    <dgm:pt modelId="{F482407B-4713-4269-8822-74F197CBDD83}" type="parTrans" cxnId="{4E1511FE-9171-42E2-BE32-828878857826}">
      <dgm:prSet/>
      <dgm:spPr/>
      <dgm:t>
        <a:bodyPr/>
        <a:lstStyle/>
        <a:p>
          <a:endParaRPr lang="en-US"/>
        </a:p>
      </dgm:t>
    </dgm:pt>
    <dgm:pt modelId="{60A1A5A4-3459-49DD-B9FB-0FC91585A02A}" type="sibTrans" cxnId="{4E1511FE-9171-42E2-BE32-828878857826}">
      <dgm:prSet/>
      <dgm:spPr/>
      <dgm:t>
        <a:bodyPr/>
        <a:lstStyle/>
        <a:p>
          <a:endParaRPr lang="en-US"/>
        </a:p>
      </dgm:t>
    </dgm:pt>
    <dgm:pt modelId="{2382EFC2-6BEE-4509-B85A-87E26E0D81C9}">
      <dgm:prSet/>
      <dgm:spPr/>
      <dgm:t>
        <a:bodyPr/>
        <a:lstStyle/>
        <a:p>
          <a:r>
            <a:rPr lang="en-US" dirty="0"/>
            <a:t>Promotes shared decision-making and engages patients in their own care, aligning with the NHS emphasis on person-</a:t>
          </a:r>
          <a:r>
            <a:rPr lang="en-US" dirty="0" err="1"/>
            <a:t>centred</a:t>
          </a:r>
          <a:r>
            <a:rPr lang="en-US" dirty="0"/>
            <a:t> healthcare.</a:t>
          </a:r>
        </a:p>
      </dgm:t>
    </dgm:pt>
    <dgm:pt modelId="{A67E052C-A564-413A-985F-14D98ED6B841}" type="parTrans" cxnId="{D0FDB17A-E834-4E3D-A88C-BDFE6C3AABD5}">
      <dgm:prSet/>
      <dgm:spPr/>
      <dgm:t>
        <a:bodyPr/>
        <a:lstStyle/>
        <a:p>
          <a:endParaRPr lang="en-US"/>
        </a:p>
      </dgm:t>
    </dgm:pt>
    <dgm:pt modelId="{688064ED-2939-416A-A179-40CCB5F29F92}" type="sibTrans" cxnId="{D0FDB17A-E834-4E3D-A88C-BDFE6C3AABD5}">
      <dgm:prSet/>
      <dgm:spPr/>
      <dgm:t>
        <a:bodyPr/>
        <a:lstStyle/>
        <a:p>
          <a:endParaRPr lang="en-US"/>
        </a:p>
      </dgm:t>
    </dgm:pt>
    <dgm:pt modelId="{E0295B4D-B0E8-445B-8092-481B5DC113EA}">
      <dgm:prSet/>
      <dgm:spPr/>
      <dgm:t>
        <a:bodyPr/>
        <a:lstStyle/>
        <a:p>
          <a:r>
            <a:rPr lang="en-US"/>
            <a:t>Encourages teamwork between healthcare professionals, improving the management of complex, chronic, and mental health conditions.</a:t>
          </a:r>
        </a:p>
      </dgm:t>
    </dgm:pt>
    <dgm:pt modelId="{C28BCC54-CA4F-4700-94B2-1038D7176F8E}" type="parTrans" cxnId="{9B1EF2A1-CE9D-4BA8-8F68-6255D2A57EEA}">
      <dgm:prSet/>
      <dgm:spPr/>
      <dgm:t>
        <a:bodyPr/>
        <a:lstStyle/>
        <a:p>
          <a:endParaRPr lang="en-US"/>
        </a:p>
      </dgm:t>
    </dgm:pt>
    <dgm:pt modelId="{8A357B7A-0352-4E31-94E5-A56DC8F29BCD}" type="sibTrans" cxnId="{9B1EF2A1-CE9D-4BA8-8F68-6255D2A57EEA}">
      <dgm:prSet/>
      <dgm:spPr/>
      <dgm:t>
        <a:bodyPr/>
        <a:lstStyle/>
        <a:p>
          <a:endParaRPr lang="en-US"/>
        </a:p>
      </dgm:t>
    </dgm:pt>
    <dgm:pt modelId="{475F32DB-5E54-467D-911F-A9F1CA7C718E}">
      <dgm:prSet/>
      <dgm:spPr/>
      <dgm:t>
        <a:bodyPr/>
        <a:lstStyle/>
        <a:p>
          <a:r>
            <a:rPr lang="en-US"/>
            <a:t>Recognises the importance of social determinants of health, supporting initiatives to address inequalities in the UK.</a:t>
          </a:r>
        </a:p>
      </dgm:t>
    </dgm:pt>
    <dgm:pt modelId="{F4494BED-FDEB-451F-84FC-72166BD3C2F2}" type="parTrans" cxnId="{691EA0A1-FF7E-4798-BC95-55D42C8BD014}">
      <dgm:prSet/>
      <dgm:spPr/>
      <dgm:t>
        <a:bodyPr/>
        <a:lstStyle/>
        <a:p>
          <a:endParaRPr lang="en-US"/>
        </a:p>
      </dgm:t>
    </dgm:pt>
    <dgm:pt modelId="{0FD73D0A-6C65-43BB-9867-DCC7C1F97170}" type="sibTrans" cxnId="{691EA0A1-FF7E-4798-BC95-55D42C8BD014}">
      <dgm:prSet/>
      <dgm:spPr/>
      <dgm:t>
        <a:bodyPr/>
        <a:lstStyle/>
        <a:p>
          <a:endParaRPr lang="en-US"/>
        </a:p>
      </dgm:t>
    </dgm:pt>
    <dgm:pt modelId="{857790F9-B9FA-4FC9-831D-387F10FFB52B}">
      <dgm:prSet/>
      <dgm:spPr/>
      <dgm:t>
        <a:bodyPr/>
        <a:lstStyle/>
        <a:p>
          <a:r>
            <a:rPr lang="en-US"/>
            <a:t>Weaknesses</a:t>
          </a:r>
        </a:p>
      </dgm:t>
    </dgm:pt>
    <dgm:pt modelId="{212A7511-F225-4867-9E6B-28083E0DF9D7}" type="parTrans" cxnId="{7A137A03-A686-40F0-AE79-98F1398A8644}">
      <dgm:prSet/>
      <dgm:spPr/>
      <dgm:t>
        <a:bodyPr/>
        <a:lstStyle/>
        <a:p>
          <a:endParaRPr lang="en-US"/>
        </a:p>
      </dgm:t>
    </dgm:pt>
    <dgm:pt modelId="{E12287E6-9957-4894-B6F0-D65E57DE917F}" type="sibTrans" cxnId="{7A137A03-A686-40F0-AE79-98F1398A8644}">
      <dgm:prSet/>
      <dgm:spPr/>
      <dgm:t>
        <a:bodyPr/>
        <a:lstStyle/>
        <a:p>
          <a:endParaRPr lang="en-US"/>
        </a:p>
      </dgm:t>
    </dgm:pt>
    <dgm:pt modelId="{343E9EC8-96A1-4D10-8A2D-653A26E1A29E}">
      <dgm:prSet/>
      <dgm:spPr/>
      <dgm:t>
        <a:bodyPr/>
        <a:lstStyle/>
        <a:p>
          <a:r>
            <a:rPr lang="en-US" dirty="0"/>
            <a:t>Integrating practices across disciplines in a stretched NHS can be difficult due to resource and time limitations.</a:t>
          </a:r>
        </a:p>
      </dgm:t>
    </dgm:pt>
    <dgm:pt modelId="{3A92AC92-3856-40BA-9EEC-2FC8CBCCE377}" type="parTrans" cxnId="{8C80F6F1-9D6B-4FD1-B4CC-DC4567560A4C}">
      <dgm:prSet/>
      <dgm:spPr/>
      <dgm:t>
        <a:bodyPr/>
        <a:lstStyle/>
        <a:p>
          <a:endParaRPr lang="en-US"/>
        </a:p>
      </dgm:t>
    </dgm:pt>
    <dgm:pt modelId="{1FE91862-8935-4115-A17B-36CF8BC386A9}" type="sibTrans" cxnId="{8C80F6F1-9D6B-4FD1-B4CC-DC4567560A4C}">
      <dgm:prSet/>
      <dgm:spPr/>
      <dgm:t>
        <a:bodyPr/>
        <a:lstStyle/>
        <a:p>
          <a:endParaRPr lang="en-US"/>
        </a:p>
      </dgm:t>
    </dgm:pt>
    <dgm:pt modelId="{1849FD2A-2983-44EC-A2C1-3E41512519D7}">
      <dgm:prSet/>
      <dgm:spPr/>
      <dgm:t>
        <a:bodyPr/>
        <a:lstStyle/>
        <a:p>
          <a:r>
            <a:rPr lang="en-US"/>
            <a:t>The broad scope can complicate diagnosis, treatment planning, and outcome measurement.</a:t>
          </a:r>
        </a:p>
      </dgm:t>
    </dgm:pt>
    <dgm:pt modelId="{0F81D728-9BBD-4425-A588-9607710C04EF}" type="parTrans" cxnId="{8A462BCB-F1AA-4013-BEC2-4BDFAE9D030A}">
      <dgm:prSet/>
      <dgm:spPr/>
      <dgm:t>
        <a:bodyPr/>
        <a:lstStyle/>
        <a:p>
          <a:endParaRPr lang="en-US"/>
        </a:p>
      </dgm:t>
    </dgm:pt>
    <dgm:pt modelId="{CA2E193C-7EC0-471E-9D01-0F0FE85DCE71}" type="sibTrans" cxnId="{8A462BCB-F1AA-4013-BEC2-4BDFAE9D030A}">
      <dgm:prSet/>
      <dgm:spPr/>
      <dgm:t>
        <a:bodyPr/>
        <a:lstStyle/>
        <a:p>
          <a:endParaRPr lang="en-US"/>
        </a:p>
      </dgm:t>
    </dgm:pt>
    <dgm:pt modelId="{A3F3B7E2-97A0-42D6-90F5-61E7F79ECA30}">
      <dgm:prSet/>
      <dgm:spPr/>
      <dgm:t>
        <a:bodyPr/>
        <a:lstStyle/>
        <a:p>
          <a:r>
            <a:rPr lang="en-US"/>
            <a:t>Some healthcare practitioners may lack adequate training in the psychological and social aspects, which can hinder the efficient adoption of the model.</a:t>
          </a:r>
        </a:p>
      </dgm:t>
    </dgm:pt>
    <dgm:pt modelId="{3CB71B79-C601-439B-8256-81BC6043BD8B}" type="parTrans" cxnId="{5CCAA410-1318-48F4-A2D3-088BC95AD742}">
      <dgm:prSet/>
      <dgm:spPr/>
      <dgm:t>
        <a:bodyPr/>
        <a:lstStyle/>
        <a:p>
          <a:endParaRPr lang="en-US"/>
        </a:p>
      </dgm:t>
    </dgm:pt>
    <dgm:pt modelId="{BCE0AAB2-5A02-4438-9547-1D81B6575412}" type="sibTrans" cxnId="{5CCAA410-1318-48F4-A2D3-088BC95AD742}">
      <dgm:prSet/>
      <dgm:spPr/>
      <dgm:t>
        <a:bodyPr/>
        <a:lstStyle/>
        <a:p>
          <a:endParaRPr lang="en-US"/>
        </a:p>
      </dgm:t>
    </dgm:pt>
    <dgm:pt modelId="{F800811B-7101-E443-8BA9-D3D0F33DBE09}" type="pres">
      <dgm:prSet presAssocID="{3069A3C6-8774-4D9C-A215-DB17E0AB154F}" presName="diagram" presStyleCnt="0">
        <dgm:presLayoutVars>
          <dgm:dir/>
          <dgm:resizeHandles val="exact"/>
        </dgm:presLayoutVars>
      </dgm:prSet>
      <dgm:spPr/>
    </dgm:pt>
    <dgm:pt modelId="{F1BF60F2-6760-FD43-8767-C0F4CAC47D63}" type="pres">
      <dgm:prSet presAssocID="{3B5DBD87-4267-4346-B022-4DF20D960384}" presName="node" presStyleLbl="node1" presStyleIdx="0" presStyleCnt="9">
        <dgm:presLayoutVars>
          <dgm:bulletEnabled val="1"/>
        </dgm:presLayoutVars>
      </dgm:prSet>
      <dgm:spPr/>
    </dgm:pt>
    <dgm:pt modelId="{74287A77-2EF1-BC4E-871E-C614416D9746}" type="pres">
      <dgm:prSet presAssocID="{D5737656-5BD6-4D5F-BF1A-91F2B384D3E3}" presName="sibTrans" presStyleCnt="0"/>
      <dgm:spPr/>
    </dgm:pt>
    <dgm:pt modelId="{1D9ED64A-9A3F-FB44-9192-E2BEC30896A8}" type="pres">
      <dgm:prSet presAssocID="{150F38FC-12DE-426D-8EE6-F1EF6FC94310}" presName="node" presStyleLbl="node1" presStyleIdx="1" presStyleCnt="9">
        <dgm:presLayoutVars>
          <dgm:bulletEnabled val="1"/>
        </dgm:presLayoutVars>
      </dgm:prSet>
      <dgm:spPr/>
    </dgm:pt>
    <dgm:pt modelId="{CCCDDB4E-EE50-A74D-ADA8-875080B1611D}" type="pres">
      <dgm:prSet presAssocID="{60A1A5A4-3459-49DD-B9FB-0FC91585A02A}" presName="sibTrans" presStyleCnt="0"/>
      <dgm:spPr/>
    </dgm:pt>
    <dgm:pt modelId="{84489BD1-72E2-5242-9841-ABB34B2E5A13}" type="pres">
      <dgm:prSet presAssocID="{2382EFC2-6BEE-4509-B85A-87E26E0D81C9}" presName="node" presStyleLbl="node1" presStyleIdx="2" presStyleCnt="9">
        <dgm:presLayoutVars>
          <dgm:bulletEnabled val="1"/>
        </dgm:presLayoutVars>
      </dgm:prSet>
      <dgm:spPr/>
    </dgm:pt>
    <dgm:pt modelId="{21B41BE9-35A8-6C44-9BA1-6F8253000925}" type="pres">
      <dgm:prSet presAssocID="{688064ED-2939-416A-A179-40CCB5F29F92}" presName="sibTrans" presStyleCnt="0"/>
      <dgm:spPr/>
    </dgm:pt>
    <dgm:pt modelId="{FE1FB2EB-9F00-C24F-A9DF-EF2EE5CCAC5F}" type="pres">
      <dgm:prSet presAssocID="{E0295B4D-B0E8-445B-8092-481B5DC113EA}" presName="node" presStyleLbl="node1" presStyleIdx="3" presStyleCnt="9">
        <dgm:presLayoutVars>
          <dgm:bulletEnabled val="1"/>
        </dgm:presLayoutVars>
      </dgm:prSet>
      <dgm:spPr/>
    </dgm:pt>
    <dgm:pt modelId="{F17290B0-B5C3-0942-8FFA-1BAB3866E9DA}" type="pres">
      <dgm:prSet presAssocID="{8A357B7A-0352-4E31-94E5-A56DC8F29BCD}" presName="sibTrans" presStyleCnt="0"/>
      <dgm:spPr/>
    </dgm:pt>
    <dgm:pt modelId="{452AA124-0CBC-F049-BCA5-13FDE85CB1BF}" type="pres">
      <dgm:prSet presAssocID="{475F32DB-5E54-467D-911F-A9F1CA7C718E}" presName="node" presStyleLbl="node1" presStyleIdx="4" presStyleCnt="9">
        <dgm:presLayoutVars>
          <dgm:bulletEnabled val="1"/>
        </dgm:presLayoutVars>
      </dgm:prSet>
      <dgm:spPr/>
    </dgm:pt>
    <dgm:pt modelId="{65572ECB-CFE1-6549-BC89-E4C326DEE1BB}" type="pres">
      <dgm:prSet presAssocID="{0FD73D0A-6C65-43BB-9867-DCC7C1F97170}" presName="sibTrans" presStyleCnt="0"/>
      <dgm:spPr/>
    </dgm:pt>
    <dgm:pt modelId="{B5B7EA8B-E47B-DD4C-896A-6FF7F9DC958D}" type="pres">
      <dgm:prSet presAssocID="{857790F9-B9FA-4FC9-831D-387F10FFB52B}" presName="node" presStyleLbl="node1" presStyleIdx="5" presStyleCnt="9">
        <dgm:presLayoutVars>
          <dgm:bulletEnabled val="1"/>
        </dgm:presLayoutVars>
      </dgm:prSet>
      <dgm:spPr/>
    </dgm:pt>
    <dgm:pt modelId="{C7818EF2-253F-E748-A8B6-99DCFF871B10}" type="pres">
      <dgm:prSet presAssocID="{E12287E6-9957-4894-B6F0-D65E57DE917F}" presName="sibTrans" presStyleCnt="0"/>
      <dgm:spPr/>
    </dgm:pt>
    <dgm:pt modelId="{27ABCA2A-F5D1-704A-9D63-16A4A7580734}" type="pres">
      <dgm:prSet presAssocID="{343E9EC8-96A1-4D10-8A2D-653A26E1A29E}" presName="node" presStyleLbl="node1" presStyleIdx="6" presStyleCnt="9">
        <dgm:presLayoutVars>
          <dgm:bulletEnabled val="1"/>
        </dgm:presLayoutVars>
      </dgm:prSet>
      <dgm:spPr/>
    </dgm:pt>
    <dgm:pt modelId="{BAC22E02-843C-E645-B277-92BE86E1B019}" type="pres">
      <dgm:prSet presAssocID="{1FE91862-8935-4115-A17B-36CF8BC386A9}" presName="sibTrans" presStyleCnt="0"/>
      <dgm:spPr/>
    </dgm:pt>
    <dgm:pt modelId="{4C0BD778-69E9-E549-8A1E-919DC7677EF7}" type="pres">
      <dgm:prSet presAssocID="{1849FD2A-2983-44EC-A2C1-3E41512519D7}" presName="node" presStyleLbl="node1" presStyleIdx="7" presStyleCnt="9">
        <dgm:presLayoutVars>
          <dgm:bulletEnabled val="1"/>
        </dgm:presLayoutVars>
      </dgm:prSet>
      <dgm:spPr/>
    </dgm:pt>
    <dgm:pt modelId="{A75E6994-C508-274C-B7D5-C8EE6B223366}" type="pres">
      <dgm:prSet presAssocID="{CA2E193C-7EC0-471E-9D01-0F0FE85DCE71}" presName="sibTrans" presStyleCnt="0"/>
      <dgm:spPr/>
    </dgm:pt>
    <dgm:pt modelId="{52A37BD6-3955-AE4E-A279-97173B521D6F}" type="pres">
      <dgm:prSet presAssocID="{A3F3B7E2-97A0-42D6-90F5-61E7F79ECA30}" presName="node" presStyleLbl="node1" presStyleIdx="8" presStyleCnt="9">
        <dgm:presLayoutVars>
          <dgm:bulletEnabled val="1"/>
        </dgm:presLayoutVars>
      </dgm:prSet>
      <dgm:spPr/>
    </dgm:pt>
  </dgm:ptLst>
  <dgm:cxnLst>
    <dgm:cxn modelId="{7A137A03-A686-40F0-AE79-98F1398A8644}" srcId="{3069A3C6-8774-4D9C-A215-DB17E0AB154F}" destId="{857790F9-B9FA-4FC9-831D-387F10FFB52B}" srcOrd="5" destOrd="0" parTransId="{212A7511-F225-4867-9E6B-28083E0DF9D7}" sibTransId="{E12287E6-9957-4894-B6F0-D65E57DE917F}"/>
    <dgm:cxn modelId="{AE2C0210-8AED-5248-8EEB-DE2FE5538723}" type="presOf" srcId="{2382EFC2-6BEE-4509-B85A-87E26E0D81C9}" destId="{84489BD1-72E2-5242-9841-ABB34B2E5A13}" srcOrd="0" destOrd="0" presId="urn:microsoft.com/office/officeart/2005/8/layout/default"/>
    <dgm:cxn modelId="{5CCAA410-1318-48F4-A2D3-088BC95AD742}" srcId="{3069A3C6-8774-4D9C-A215-DB17E0AB154F}" destId="{A3F3B7E2-97A0-42D6-90F5-61E7F79ECA30}" srcOrd="8" destOrd="0" parTransId="{3CB71B79-C601-439B-8256-81BC6043BD8B}" sibTransId="{BCE0AAB2-5A02-4438-9547-1D81B6575412}"/>
    <dgm:cxn modelId="{2D97B912-74C4-0245-AC6A-D7F0D807CA38}" type="presOf" srcId="{A3F3B7E2-97A0-42D6-90F5-61E7F79ECA30}" destId="{52A37BD6-3955-AE4E-A279-97173B521D6F}" srcOrd="0" destOrd="0" presId="urn:microsoft.com/office/officeart/2005/8/layout/default"/>
    <dgm:cxn modelId="{CE692F20-70CE-B34C-A36C-C5161055E36D}" type="presOf" srcId="{343E9EC8-96A1-4D10-8A2D-653A26E1A29E}" destId="{27ABCA2A-F5D1-704A-9D63-16A4A7580734}" srcOrd="0" destOrd="0" presId="urn:microsoft.com/office/officeart/2005/8/layout/default"/>
    <dgm:cxn modelId="{F47C2627-8B21-0D4A-93DC-4FBD5A9B84AC}" type="presOf" srcId="{3B5DBD87-4267-4346-B022-4DF20D960384}" destId="{F1BF60F2-6760-FD43-8767-C0F4CAC47D63}" srcOrd="0" destOrd="0" presId="urn:microsoft.com/office/officeart/2005/8/layout/default"/>
    <dgm:cxn modelId="{EB233555-B75D-3142-8744-2D578B509D2A}" type="presOf" srcId="{3069A3C6-8774-4D9C-A215-DB17E0AB154F}" destId="{F800811B-7101-E443-8BA9-D3D0F33DBE09}" srcOrd="0" destOrd="0" presId="urn:microsoft.com/office/officeart/2005/8/layout/default"/>
    <dgm:cxn modelId="{4E856969-6C1D-044D-B0A9-E2986F38B452}" type="presOf" srcId="{1849FD2A-2983-44EC-A2C1-3E41512519D7}" destId="{4C0BD778-69E9-E549-8A1E-919DC7677EF7}" srcOrd="0" destOrd="0" presId="urn:microsoft.com/office/officeart/2005/8/layout/default"/>
    <dgm:cxn modelId="{6685C279-63D2-6E48-A513-8C690F908F5B}" type="presOf" srcId="{857790F9-B9FA-4FC9-831D-387F10FFB52B}" destId="{B5B7EA8B-E47B-DD4C-896A-6FF7F9DC958D}" srcOrd="0" destOrd="0" presId="urn:microsoft.com/office/officeart/2005/8/layout/default"/>
    <dgm:cxn modelId="{D0FDB17A-E834-4E3D-A88C-BDFE6C3AABD5}" srcId="{3069A3C6-8774-4D9C-A215-DB17E0AB154F}" destId="{2382EFC2-6BEE-4509-B85A-87E26E0D81C9}" srcOrd="2" destOrd="0" parTransId="{A67E052C-A564-413A-985F-14D98ED6B841}" sibTransId="{688064ED-2939-416A-A179-40CCB5F29F92}"/>
    <dgm:cxn modelId="{691EA0A1-FF7E-4798-BC95-55D42C8BD014}" srcId="{3069A3C6-8774-4D9C-A215-DB17E0AB154F}" destId="{475F32DB-5E54-467D-911F-A9F1CA7C718E}" srcOrd="4" destOrd="0" parTransId="{F4494BED-FDEB-451F-84FC-72166BD3C2F2}" sibTransId="{0FD73D0A-6C65-43BB-9867-DCC7C1F97170}"/>
    <dgm:cxn modelId="{9B1EF2A1-CE9D-4BA8-8F68-6255D2A57EEA}" srcId="{3069A3C6-8774-4D9C-A215-DB17E0AB154F}" destId="{E0295B4D-B0E8-445B-8092-481B5DC113EA}" srcOrd="3" destOrd="0" parTransId="{C28BCC54-CA4F-4700-94B2-1038D7176F8E}" sibTransId="{8A357B7A-0352-4E31-94E5-A56DC8F29BCD}"/>
    <dgm:cxn modelId="{3E3C52BC-41F5-453C-ADEC-A260BCFBDAA0}" srcId="{3069A3C6-8774-4D9C-A215-DB17E0AB154F}" destId="{3B5DBD87-4267-4346-B022-4DF20D960384}" srcOrd="0" destOrd="0" parTransId="{57B9998D-605F-4233-A220-E3345CB806D2}" sibTransId="{D5737656-5BD6-4D5F-BF1A-91F2B384D3E3}"/>
    <dgm:cxn modelId="{7DC8BEC9-493C-7E4A-9E3D-B47D34EC5C0C}" type="presOf" srcId="{E0295B4D-B0E8-445B-8092-481B5DC113EA}" destId="{FE1FB2EB-9F00-C24F-A9DF-EF2EE5CCAC5F}" srcOrd="0" destOrd="0" presId="urn:microsoft.com/office/officeart/2005/8/layout/default"/>
    <dgm:cxn modelId="{8A462BCB-F1AA-4013-BEC2-4BDFAE9D030A}" srcId="{3069A3C6-8774-4D9C-A215-DB17E0AB154F}" destId="{1849FD2A-2983-44EC-A2C1-3E41512519D7}" srcOrd="7" destOrd="0" parTransId="{0F81D728-9BBD-4425-A588-9607710C04EF}" sibTransId="{CA2E193C-7EC0-471E-9D01-0F0FE85DCE71}"/>
    <dgm:cxn modelId="{8C80F6F1-9D6B-4FD1-B4CC-DC4567560A4C}" srcId="{3069A3C6-8774-4D9C-A215-DB17E0AB154F}" destId="{343E9EC8-96A1-4D10-8A2D-653A26E1A29E}" srcOrd="6" destOrd="0" parTransId="{3A92AC92-3856-40BA-9EEC-2FC8CBCCE377}" sibTransId="{1FE91862-8935-4115-A17B-36CF8BC386A9}"/>
    <dgm:cxn modelId="{975F73F3-9283-2241-B4F5-487374430981}" type="presOf" srcId="{150F38FC-12DE-426D-8EE6-F1EF6FC94310}" destId="{1D9ED64A-9A3F-FB44-9192-E2BEC30896A8}" srcOrd="0" destOrd="0" presId="urn:microsoft.com/office/officeart/2005/8/layout/default"/>
    <dgm:cxn modelId="{4E1511FE-9171-42E2-BE32-828878857826}" srcId="{3069A3C6-8774-4D9C-A215-DB17E0AB154F}" destId="{150F38FC-12DE-426D-8EE6-F1EF6FC94310}" srcOrd="1" destOrd="0" parTransId="{F482407B-4713-4269-8822-74F197CBDD83}" sibTransId="{60A1A5A4-3459-49DD-B9FB-0FC91585A02A}"/>
    <dgm:cxn modelId="{F2DBADFF-C16E-6F45-95CF-BB47D429817F}" type="presOf" srcId="{475F32DB-5E54-467D-911F-A9F1CA7C718E}" destId="{452AA124-0CBC-F049-BCA5-13FDE85CB1BF}" srcOrd="0" destOrd="0" presId="urn:microsoft.com/office/officeart/2005/8/layout/default"/>
    <dgm:cxn modelId="{0452EA29-3A02-EB4C-A9D1-E86934941B05}" type="presParOf" srcId="{F800811B-7101-E443-8BA9-D3D0F33DBE09}" destId="{F1BF60F2-6760-FD43-8767-C0F4CAC47D63}" srcOrd="0" destOrd="0" presId="urn:microsoft.com/office/officeart/2005/8/layout/default"/>
    <dgm:cxn modelId="{04011EE6-BAE4-CF46-A606-649E9D795E50}" type="presParOf" srcId="{F800811B-7101-E443-8BA9-D3D0F33DBE09}" destId="{74287A77-2EF1-BC4E-871E-C614416D9746}" srcOrd="1" destOrd="0" presId="urn:microsoft.com/office/officeart/2005/8/layout/default"/>
    <dgm:cxn modelId="{DE9871EE-9037-AB40-9F8E-E81CF2EC29EC}" type="presParOf" srcId="{F800811B-7101-E443-8BA9-D3D0F33DBE09}" destId="{1D9ED64A-9A3F-FB44-9192-E2BEC30896A8}" srcOrd="2" destOrd="0" presId="urn:microsoft.com/office/officeart/2005/8/layout/default"/>
    <dgm:cxn modelId="{EE75FF6C-2173-F24C-AFBB-30B0D9E4D5D8}" type="presParOf" srcId="{F800811B-7101-E443-8BA9-D3D0F33DBE09}" destId="{CCCDDB4E-EE50-A74D-ADA8-875080B1611D}" srcOrd="3" destOrd="0" presId="urn:microsoft.com/office/officeart/2005/8/layout/default"/>
    <dgm:cxn modelId="{87E7E970-89D2-EC48-89D0-72F01D8E9ED2}" type="presParOf" srcId="{F800811B-7101-E443-8BA9-D3D0F33DBE09}" destId="{84489BD1-72E2-5242-9841-ABB34B2E5A13}" srcOrd="4" destOrd="0" presId="urn:microsoft.com/office/officeart/2005/8/layout/default"/>
    <dgm:cxn modelId="{8F32FF6E-C3EF-3542-8824-097F0DF48379}" type="presParOf" srcId="{F800811B-7101-E443-8BA9-D3D0F33DBE09}" destId="{21B41BE9-35A8-6C44-9BA1-6F8253000925}" srcOrd="5" destOrd="0" presId="urn:microsoft.com/office/officeart/2005/8/layout/default"/>
    <dgm:cxn modelId="{124E652E-2A02-1B45-AC45-A42A9EC587DD}" type="presParOf" srcId="{F800811B-7101-E443-8BA9-D3D0F33DBE09}" destId="{FE1FB2EB-9F00-C24F-A9DF-EF2EE5CCAC5F}" srcOrd="6" destOrd="0" presId="urn:microsoft.com/office/officeart/2005/8/layout/default"/>
    <dgm:cxn modelId="{80F4E78F-B11F-784C-86B9-DDD0C341E324}" type="presParOf" srcId="{F800811B-7101-E443-8BA9-D3D0F33DBE09}" destId="{F17290B0-B5C3-0942-8FFA-1BAB3866E9DA}" srcOrd="7" destOrd="0" presId="urn:microsoft.com/office/officeart/2005/8/layout/default"/>
    <dgm:cxn modelId="{09D97887-A614-F24C-9366-D5163F577D24}" type="presParOf" srcId="{F800811B-7101-E443-8BA9-D3D0F33DBE09}" destId="{452AA124-0CBC-F049-BCA5-13FDE85CB1BF}" srcOrd="8" destOrd="0" presId="urn:microsoft.com/office/officeart/2005/8/layout/default"/>
    <dgm:cxn modelId="{2DE694AD-FCD7-F240-A76D-DDE193925309}" type="presParOf" srcId="{F800811B-7101-E443-8BA9-D3D0F33DBE09}" destId="{65572ECB-CFE1-6549-BC89-E4C326DEE1BB}" srcOrd="9" destOrd="0" presId="urn:microsoft.com/office/officeart/2005/8/layout/default"/>
    <dgm:cxn modelId="{1EEB50F0-F83D-7E49-AF2C-4C35CFF2F82D}" type="presParOf" srcId="{F800811B-7101-E443-8BA9-D3D0F33DBE09}" destId="{B5B7EA8B-E47B-DD4C-896A-6FF7F9DC958D}" srcOrd="10" destOrd="0" presId="urn:microsoft.com/office/officeart/2005/8/layout/default"/>
    <dgm:cxn modelId="{92BFB98A-C1B3-B84E-A058-B7A707A30343}" type="presParOf" srcId="{F800811B-7101-E443-8BA9-D3D0F33DBE09}" destId="{C7818EF2-253F-E748-A8B6-99DCFF871B10}" srcOrd="11" destOrd="0" presId="urn:microsoft.com/office/officeart/2005/8/layout/default"/>
    <dgm:cxn modelId="{5657504B-A61F-FB4E-B07B-BB0714ECFFA1}" type="presParOf" srcId="{F800811B-7101-E443-8BA9-D3D0F33DBE09}" destId="{27ABCA2A-F5D1-704A-9D63-16A4A7580734}" srcOrd="12" destOrd="0" presId="urn:microsoft.com/office/officeart/2005/8/layout/default"/>
    <dgm:cxn modelId="{B97051DD-7AE6-B04C-9B86-90B35E0A48CB}" type="presParOf" srcId="{F800811B-7101-E443-8BA9-D3D0F33DBE09}" destId="{BAC22E02-843C-E645-B277-92BE86E1B019}" srcOrd="13" destOrd="0" presId="urn:microsoft.com/office/officeart/2005/8/layout/default"/>
    <dgm:cxn modelId="{89EB1960-48C9-6141-9F95-4AF9CBFED608}" type="presParOf" srcId="{F800811B-7101-E443-8BA9-D3D0F33DBE09}" destId="{4C0BD778-69E9-E549-8A1E-919DC7677EF7}" srcOrd="14" destOrd="0" presId="urn:microsoft.com/office/officeart/2005/8/layout/default"/>
    <dgm:cxn modelId="{9E9BCC7C-CCF8-0346-9E8E-25D8E4C3BEED}" type="presParOf" srcId="{F800811B-7101-E443-8BA9-D3D0F33DBE09}" destId="{A75E6994-C508-274C-B7D5-C8EE6B223366}" srcOrd="15" destOrd="0" presId="urn:microsoft.com/office/officeart/2005/8/layout/default"/>
    <dgm:cxn modelId="{762F8421-C2B3-D140-8AFD-39FB8EA0ADB9}" type="presParOf" srcId="{F800811B-7101-E443-8BA9-D3D0F33DBE09}" destId="{52A37BD6-3955-AE4E-A279-97173B521D6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1D0DD8-82FC-469B-B4D0-0CA7ED3C9420}"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A2A30691-EFEF-4372-BFA6-4EBC1ECFACEA}">
      <dgm:prSet custT="1"/>
      <dgm:spPr/>
      <dgm:t>
        <a:bodyPr/>
        <a:lstStyle/>
        <a:p>
          <a:r>
            <a:rPr lang="en-US" sz="1200" dirty="0">
              <a:latin typeface="Arial" panose="020B0604020202020204" pitchFamily="34" charset="0"/>
              <a:cs typeface="Arial" panose="020B0604020202020204" pitchFamily="34" charset="0"/>
            </a:rPr>
            <a:t>It involves personal assessments of life quality, encompassing purpose, fulfilment, and emotional stability.</a:t>
          </a:r>
        </a:p>
      </dgm:t>
    </dgm:pt>
    <dgm:pt modelId="{58403EA3-7A40-4DB4-B0C8-818CAD1C4B20}" type="parTrans" cxnId="{69C3F5B1-4CFD-495C-87F3-C007E9B8B8BB}">
      <dgm:prSet/>
      <dgm:spPr/>
      <dgm:t>
        <a:bodyPr/>
        <a:lstStyle/>
        <a:p>
          <a:endParaRPr lang="en-US"/>
        </a:p>
      </dgm:t>
    </dgm:pt>
    <dgm:pt modelId="{B132C934-C872-40A2-AD70-83F27B7F395A}" type="sibTrans" cxnId="{69C3F5B1-4CFD-495C-87F3-C007E9B8B8BB}">
      <dgm:prSet/>
      <dgm:spPr/>
      <dgm:t>
        <a:bodyPr/>
        <a:lstStyle/>
        <a:p>
          <a:endParaRPr lang="en-US"/>
        </a:p>
      </dgm:t>
    </dgm:pt>
    <dgm:pt modelId="{02249890-FBAD-42AF-9E5A-5852619DC1A3}">
      <dgm:prSet custT="1"/>
      <dgm:spPr/>
      <dgm:t>
        <a:bodyPr/>
        <a:lstStyle/>
        <a:p>
          <a:r>
            <a:rPr lang="en-US" sz="1200" dirty="0">
              <a:latin typeface="Arial" panose="020B0604020202020204" pitchFamily="34" charset="0"/>
              <a:cs typeface="Arial" panose="020B0604020202020204" pitchFamily="34" charset="0"/>
            </a:rPr>
            <a:t>Key factors, such as resilience, positive relationships, and engaging activities, significantly contribute to overall well-being.</a:t>
          </a:r>
        </a:p>
      </dgm:t>
    </dgm:pt>
    <dgm:pt modelId="{83AAB248-1335-4EFF-9885-11BEC39091BF}" type="parTrans" cxnId="{0B892CD1-3158-4514-BD38-81B20809954D}">
      <dgm:prSet/>
      <dgm:spPr/>
      <dgm:t>
        <a:bodyPr/>
        <a:lstStyle/>
        <a:p>
          <a:endParaRPr lang="en-US"/>
        </a:p>
      </dgm:t>
    </dgm:pt>
    <dgm:pt modelId="{E35B8FBA-9EC4-4EE3-95D2-AC0A4ED17156}" type="sibTrans" cxnId="{0B892CD1-3158-4514-BD38-81B20809954D}">
      <dgm:prSet/>
      <dgm:spPr/>
      <dgm:t>
        <a:bodyPr/>
        <a:lstStyle/>
        <a:p>
          <a:endParaRPr lang="en-US"/>
        </a:p>
      </dgm:t>
    </dgm:pt>
    <dgm:pt modelId="{15D6B12F-ECFE-4A28-AB6F-B996D807AC2C}">
      <dgm:prSet custT="1"/>
      <dgm:spPr/>
      <dgm:t>
        <a:bodyPr/>
        <a:lstStyle/>
        <a:p>
          <a:r>
            <a:rPr lang="en-US" sz="1200" dirty="0">
              <a:latin typeface="Arial" panose="020B0604020202020204" pitchFamily="34" charset="0"/>
              <a:cs typeface="Arial" panose="020B0604020202020204" pitchFamily="34" charset="0"/>
            </a:rPr>
            <a:t>This multidimensional concept highlights the importance of mental health, social connections, and emotional intelligence in achieving a fulfilling life.</a:t>
          </a:r>
        </a:p>
      </dgm:t>
    </dgm:pt>
    <dgm:pt modelId="{0C967D55-A960-4766-834D-3EB2F7E82B4B}" type="parTrans" cxnId="{5B28365A-CCFD-4085-8E12-694661C132CE}">
      <dgm:prSet/>
      <dgm:spPr/>
      <dgm:t>
        <a:bodyPr/>
        <a:lstStyle/>
        <a:p>
          <a:endParaRPr lang="en-US"/>
        </a:p>
      </dgm:t>
    </dgm:pt>
    <dgm:pt modelId="{F02BCD13-3D02-4D58-AD88-5661D19C8B7C}" type="sibTrans" cxnId="{5B28365A-CCFD-4085-8E12-694661C132CE}">
      <dgm:prSet/>
      <dgm:spPr/>
      <dgm:t>
        <a:bodyPr/>
        <a:lstStyle/>
        <a:p>
          <a:endParaRPr lang="en-US"/>
        </a:p>
      </dgm:t>
    </dgm:pt>
    <dgm:pt modelId="{5DB8B29E-5C3D-B241-A0D4-CB81BBD1BB6B}">
      <dgm:prSet custT="1"/>
      <dgm:spPr/>
      <dgm:t>
        <a:bodyPr/>
        <a:lstStyle/>
        <a:p>
          <a:r>
            <a:rPr lang="en-GB" sz="1100" dirty="0">
              <a:latin typeface="Arial" panose="020B0604020202020204" pitchFamily="34" charset="0"/>
              <a:cs typeface="Arial" panose="020B0604020202020204" pitchFamily="34" charset="0"/>
            </a:rPr>
            <a:t>Well-being extends beyond physical health to encompass life satisfaction and overall happiness. There are eight dimensions of wellbeing: physical, emotional, intellectual, environmental, financial, social, occupational (or vocational), and spiritual.</a:t>
          </a:r>
        </a:p>
      </dgm:t>
    </dgm:pt>
    <dgm:pt modelId="{B816E886-AC8D-A34E-9BC3-715158D54654}" type="parTrans" cxnId="{DF8CA3C5-B1CE-5A47-9D85-2400CFB5B853}">
      <dgm:prSet/>
      <dgm:spPr/>
      <dgm:t>
        <a:bodyPr/>
        <a:lstStyle/>
        <a:p>
          <a:endParaRPr lang="en-GB"/>
        </a:p>
      </dgm:t>
    </dgm:pt>
    <dgm:pt modelId="{6F4A2ED0-242E-7D48-B88F-1CA7F3D0CC36}" type="sibTrans" cxnId="{DF8CA3C5-B1CE-5A47-9D85-2400CFB5B853}">
      <dgm:prSet/>
      <dgm:spPr/>
      <dgm:t>
        <a:bodyPr/>
        <a:lstStyle/>
        <a:p>
          <a:endParaRPr lang="en-GB"/>
        </a:p>
      </dgm:t>
    </dgm:pt>
    <dgm:pt modelId="{4EF07A28-2A2A-F646-AD52-1996F1AE6733}" type="pres">
      <dgm:prSet presAssocID="{A11D0DD8-82FC-469B-B4D0-0CA7ED3C9420}" presName="linearFlow" presStyleCnt="0">
        <dgm:presLayoutVars>
          <dgm:resizeHandles val="exact"/>
        </dgm:presLayoutVars>
      </dgm:prSet>
      <dgm:spPr/>
    </dgm:pt>
    <dgm:pt modelId="{9F8AA3ED-9D3F-9C40-AC7B-114F5633441D}" type="pres">
      <dgm:prSet presAssocID="{5DB8B29E-5C3D-B241-A0D4-CB81BBD1BB6B}" presName="node" presStyleLbl="node1" presStyleIdx="0" presStyleCnt="4" custScaleX="120059" custScaleY="129820">
        <dgm:presLayoutVars>
          <dgm:bulletEnabled val="1"/>
        </dgm:presLayoutVars>
      </dgm:prSet>
      <dgm:spPr/>
    </dgm:pt>
    <dgm:pt modelId="{40DEB187-6550-B643-8942-34268CC69426}" type="pres">
      <dgm:prSet presAssocID="{6F4A2ED0-242E-7D48-B88F-1CA7F3D0CC36}" presName="sibTrans" presStyleLbl="sibTrans2D1" presStyleIdx="0" presStyleCnt="3"/>
      <dgm:spPr/>
    </dgm:pt>
    <dgm:pt modelId="{9BE92883-1CAD-964A-8211-28F790E33597}" type="pres">
      <dgm:prSet presAssocID="{6F4A2ED0-242E-7D48-B88F-1CA7F3D0CC36}" presName="connectorText" presStyleLbl="sibTrans2D1" presStyleIdx="0" presStyleCnt="3"/>
      <dgm:spPr/>
    </dgm:pt>
    <dgm:pt modelId="{DAF5BA7A-5455-7146-9C4F-E4BCB7250852}" type="pres">
      <dgm:prSet presAssocID="{A2A30691-EFEF-4372-BFA6-4EBC1ECFACEA}" presName="node" presStyleLbl="node1" presStyleIdx="1" presStyleCnt="4">
        <dgm:presLayoutVars>
          <dgm:bulletEnabled val="1"/>
        </dgm:presLayoutVars>
      </dgm:prSet>
      <dgm:spPr/>
    </dgm:pt>
    <dgm:pt modelId="{C8DD9E80-B7EF-C241-924F-66975D124EB4}" type="pres">
      <dgm:prSet presAssocID="{B132C934-C872-40A2-AD70-83F27B7F395A}" presName="sibTrans" presStyleLbl="sibTrans2D1" presStyleIdx="1" presStyleCnt="3"/>
      <dgm:spPr/>
    </dgm:pt>
    <dgm:pt modelId="{8930F63A-6BF6-9C41-BE83-B83AA41AB31A}" type="pres">
      <dgm:prSet presAssocID="{B132C934-C872-40A2-AD70-83F27B7F395A}" presName="connectorText" presStyleLbl="sibTrans2D1" presStyleIdx="1" presStyleCnt="3"/>
      <dgm:spPr/>
    </dgm:pt>
    <dgm:pt modelId="{5532D610-CD34-2F46-BE17-F8D69EC11D6D}" type="pres">
      <dgm:prSet presAssocID="{02249890-FBAD-42AF-9E5A-5852619DC1A3}" presName="node" presStyleLbl="node1" presStyleIdx="2" presStyleCnt="4">
        <dgm:presLayoutVars>
          <dgm:bulletEnabled val="1"/>
        </dgm:presLayoutVars>
      </dgm:prSet>
      <dgm:spPr/>
    </dgm:pt>
    <dgm:pt modelId="{D966EAAD-F702-BF4C-AA40-FDA5A0086AAF}" type="pres">
      <dgm:prSet presAssocID="{E35B8FBA-9EC4-4EE3-95D2-AC0A4ED17156}" presName="sibTrans" presStyleLbl="sibTrans2D1" presStyleIdx="2" presStyleCnt="3"/>
      <dgm:spPr/>
    </dgm:pt>
    <dgm:pt modelId="{A81A1192-F1B9-3B4B-B77B-66E9D69980E8}" type="pres">
      <dgm:prSet presAssocID="{E35B8FBA-9EC4-4EE3-95D2-AC0A4ED17156}" presName="connectorText" presStyleLbl="sibTrans2D1" presStyleIdx="2" presStyleCnt="3"/>
      <dgm:spPr/>
    </dgm:pt>
    <dgm:pt modelId="{6BAAEBDF-D4CA-324A-B3E6-4418E6FF6F14}" type="pres">
      <dgm:prSet presAssocID="{15D6B12F-ECFE-4A28-AB6F-B996D807AC2C}" presName="node" presStyleLbl="node1" presStyleIdx="3" presStyleCnt="4" custLinFactNeighborX="-1292" custLinFactNeighborY="-8857">
        <dgm:presLayoutVars>
          <dgm:bulletEnabled val="1"/>
        </dgm:presLayoutVars>
      </dgm:prSet>
      <dgm:spPr/>
    </dgm:pt>
  </dgm:ptLst>
  <dgm:cxnLst>
    <dgm:cxn modelId="{89B2200A-9F46-9645-BF2E-283C6E88C910}" type="presOf" srcId="{E35B8FBA-9EC4-4EE3-95D2-AC0A4ED17156}" destId="{D966EAAD-F702-BF4C-AA40-FDA5A0086AAF}" srcOrd="0" destOrd="0" presId="urn:microsoft.com/office/officeart/2005/8/layout/process2"/>
    <dgm:cxn modelId="{A8B2981E-A4B0-324B-BB10-1990DCA99F65}" type="presOf" srcId="{B132C934-C872-40A2-AD70-83F27B7F395A}" destId="{8930F63A-6BF6-9C41-BE83-B83AA41AB31A}" srcOrd="1" destOrd="0" presId="urn:microsoft.com/office/officeart/2005/8/layout/process2"/>
    <dgm:cxn modelId="{17A25431-8A27-CF46-81A1-94CD1E7E70FF}" type="presOf" srcId="{B132C934-C872-40A2-AD70-83F27B7F395A}" destId="{C8DD9E80-B7EF-C241-924F-66975D124EB4}" srcOrd="0" destOrd="0" presId="urn:microsoft.com/office/officeart/2005/8/layout/process2"/>
    <dgm:cxn modelId="{D4DDFB53-24B4-7F4D-A406-6FD590F212F4}" type="presOf" srcId="{6F4A2ED0-242E-7D48-B88F-1CA7F3D0CC36}" destId="{40DEB187-6550-B643-8942-34268CC69426}" srcOrd="0" destOrd="0" presId="urn:microsoft.com/office/officeart/2005/8/layout/process2"/>
    <dgm:cxn modelId="{5B28365A-CCFD-4085-8E12-694661C132CE}" srcId="{A11D0DD8-82FC-469B-B4D0-0CA7ED3C9420}" destId="{15D6B12F-ECFE-4A28-AB6F-B996D807AC2C}" srcOrd="3" destOrd="0" parTransId="{0C967D55-A960-4766-834D-3EB2F7E82B4B}" sibTransId="{F02BCD13-3D02-4D58-AD88-5661D19C8B7C}"/>
    <dgm:cxn modelId="{2E56356D-4451-9947-A68E-ABDF6F11D63E}" type="presOf" srcId="{E35B8FBA-9EC4-4EE3-95D2-AC0A4ED17156}" destId="{A81A1192-F1B9-3B4B-B77B-66E9D69980E8}" srcOrd="1" destOrd="0" presId="urn:microsoft.com/office/officeart/2005/8/layout/process2"/>
    <dgm:cxn modelId="{1F105971-493D-184A-9319-AA00EA71528F}" type="presOf" srcId="{A2A30691-EFEF-4372-BFA6-4EBC1ECFACEA}" destId="{DAF5BA7A-5455-7146-9C4F-E4BCB7250852}" srcOrd="0" destOrd="0" presId="urn:microsoft.com/office/officeart/2005/8/layout/process2"/>
    <dgm:cxn modelId="{1FA4D282-6174-8A46-91EB-A60A3F9DDC8E}" type="presOf" srcId="{5DB8B29E-5C3D-B241-A0D4-CB81BBD1BB6B}" destId="{9F8AA3ED-9D3F-9C40-AC7B-114F5633441D}" srcOrd="0" destOrd="0" presId="urn:microsoft.com/office/officeart/2005/8/layout/process2"/>
    <dgm:cxn modelId="{69C3F5B1-4CFD-495C-87F3-C007E9B8B8BB}" srcId="{A11D0DD8-82FC-469B-B4D0-0CA7ED3C9420}" destId="{A2A30691-EFEF-4372-BFA6-4EBC1ECFACEA}" srcOrd="1" destOrd="0" parTransId="{58403EA3-7A40-4DB4-B0C8-818CAD1C4B20}" sibTransId="{B132C934-C872-40A2-AD70-83F27B7F395A}"/>
    <dgm:cxn modelId="{4AD080B6-DB48-7844-ABBC-8C980F347A80}" type="presOf" srcId="{02249890-FBAD-42AF-9E5A-5852619DC1A3}" destId="{5532D610-CD34-2F46-BE17-F8D69EC11D6D}" srcOrd="0" destOrd="0" presId="urn:microsoft.com/office/officeart/2005/8/layout/process2"/>
    <dgm:cxn modelId="{DF8CA3C5-B1CE-5A47-9D85-2400CFB5B853}" srcId="{A11D0DD8-82FC-469B-B4D0-0CA7ED3C9420}" destId="{5DB8B29E-5C3D-B241-A0D4-CB81BBD1BB6B}" srcOrd="0" destOrd="0" parTransId="{B816E886-AC8D-A34E-9BC3-715158D54654}" sibTransId="{6F4A2ED0-242E-7D48-B88F-1CA7F3D0CC36}"/>
    <dgm:cxn modelId="{3CB951C8-2677-C04A-81AA-EC0C9C756522}" type="presOf" srcId="{15D6B12F-ECFE-4A28-AB6F-B996D807AC2C}" destId="{6BAAEBDF-D4CA-324A-B3E6-4418E6FF6F14}" srcOrd="0" destOrd="0" presId="urn:microsoft.com/office/officeart/2005/8/layout/process2"/>
    <dgm:cxn modelId="{0B892CD1-3158-4514-BD38-81B20809954D}" srcId="{A11D0DD8-82FC-469B-B4D0-0CA7ED3C9420}" destId="{02249890-FBAD-42AF-9E5A-5852619DC1A3}" srcOrd="2" destOrd="0" parTransId="{83AAB248-1335-4EFF-9885-11BEC39091BF}" sibTransId="{E35B8FBA-9EC4-4EE3-95D2-AC0A4ED17156}"/>
    <dgm:cxn modelId="{E98B0AFE-1ECD-0B4D-A90B-5BF39CC0863E}" type="presOf" srcId="{6F4A2ED0-242E-7D48-B88F-1CA7F3D0CC36}" destId="{9BE92883-1CAD-964A-8211-28F790E33597}" srcOrd="1" destOrd="0" presId="urn:microsoft.com/office/officeart/2005/8/layout/process2"/>
    <dgm:cxn modelId="{8824C5FF-D5BF-E946-9B97-22048B317975}" type="presOf" srcId="{A11D0DD8-82FC-469B-B4D0-0CA7ED3C9420}" destId="{4EF07A28-2A2A-F646-AD52-1996F1AE6733}" srcOrd="0" destOrd="0" presId="urn:microsoft.com/office/officeart/2005/8/layout/process2"/>
    <dgm:cxn modelId="{7D6A788B-7D05-A24E-8506-782F80E6704F}" type="presParOf" srcId="{4EF07A28-2A2A-F646-AD52-1996F1AE6733}" destId="{9F8AA3ED-9D3F-9C40-AC7B-114F5633441D}" srcOrd="0" destOrd="0" presId="urn:microsoft.com/office/officeart/2005/8/layout/process2"/>
    <dgm:cxn modelId="{C3BC484A-5BFD-CC4B-AC4B-D05FF6FB4948}" type="presParOf" srcId="{4EF07A28-2A2A-F646-AD52-1996F1AE6733}" destId="{40DEB187-6550-B643-8942-34268CC69426}" srcOrd="1" destOrd="0" presId="urn:microsoft.com/office/officeart/2005/8/layout/process2"/>
    <dgm:cxn modelId="{A721D429-F071-8741-A713-BD2F0AA43563}" type="presParOf" srcId="{40DEB187-6550-B643-8942-34268CC69426}" destId="{9BE92883-1CAD-964A-8211-28F790E33597}" srcOrd="0" destOrd="0" presId="urn:microsoft.com/office/officeart/2005/8/layout/process2"/>
    <dgm:cxn modelId="{A17C21A0-2575-4A4D-A23B-14EA990FFB4D}" type="presParOf" srcId="{4EF07A28-2A2A-F646-AD52-1996F1AE6733}" destId="{DAF5BA7A-5455-7146-9C4F-E4BCB7250852}" srcOrd="2" destOrd="0" presId="urn:microsoft.com/office/officeart/2005/8/layout/process2"/>
    <dgm:cxn modelId="{24075330-E0FC-F742-997B-761B9041C05C}" type="presParOf" srcId="{4EF07A28-2A2A-F646-AD52-1996F1AE6733}" destId="{C8DD9E80-B7EF-C241-924F-66975D124EB4}" srcOrd="3" destOrd="0" presId="urn:microsoft.com/office/officeart/2005/8/layout/process2"/>
    <dgm:cxn modelId="{9609B174-C451-A04A-A125-1BA62DF10444}" type="presParOf" srcId="{C8DD9E80-B7EF-C241-924F-66975D124EB4}" destId="{8930F63A-6BF6-9C41-BE83-B83AA41AB31A}" srcOrd="0" destOrd="0" presId="urn:microsoft.com/office/officeart/2005/8/layout/process2"/>
    <dgm:cxn modelId="{CD9D23A1-6952-334B-B8BC-382037187FAD}" type="presParOf" srcId="{4EF07A28-2A2A-F646-AD52-1996F1AE6733}" destId="{5532D610-CD34-2F46-BE17-F8D69EC11D6D}" srcOrd="4" destOrd="0" presId="urn:microsoft.com/office/officeart/2005/8/layout/process2"/>
    <dgm:cxn modelId="{AFE502FB-9157-2F44-B4DB-2AEB8EDD4C24}" type="presParOf" srcId="{4EF07A28-2A2A-F646-AD52-1996F1AE6733}" destId="{D966EAAD-F702-BF4C-AA40-FDA5A0086AAF}" srcOrd="5" destOrd="0" presId="urn:microsoft.com/office/officeart/2005/8/layout/process2"/>
    <dgm:cxn modelId="{BC4B46C3-1B19-3746-8C06-3A62566DF6EF}" type="presParOf" srcId="{D966EAAD-F702-BF4C-AA40-FDA5A0086AAF}" destId="{A81A1192-F1B9-3B4B-B77B-66E9D69980E8}" srcOrd="0" destOrd="0" presId="urn:microsoft.com/office/officeart/2005/8/layout/process2"/>
    <dgm:cxn modelId="{CBD0B0E6-A1D8-D141-85F5-57ACF0712D7C}" type="presParOf" srcId="{4EF07A28-2A2A-F646-AD52-1996F1AE6733}" destId="{6BAAEBDF-D4CA-324A-B3E6-4418E6FF6F14}"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059D911-D567-4E3C-9BEF-A93636E8DAE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B3A5B67-81EC-408C-96A9-62DF4372A8A5}">
      <dgm:prSet custT="1"/>
      <dgm:spPr/>
      <dgm:t>
        <a:bodyPr/>
        <a:lstStyle/>
        <a:p>
          <a:r>
            <a:rPr lang="en-GB" sz="1600" dirty="0">
              <a:latin typeface="Arial" panose="020B0604020202020204" pitchFamily="34" charset="0"/>
              <a:cs typeface="Arial" panose="020B0604020202020204" pitchFamily="34" charset="0"/>
            </a:rPr>
            <a:t>Objective Wellbeing refers to measurable factors that can be evaluated and impact an individual's overall quality of life. These metrics are commonly utilised in social and economic studies to assess the well-being of populations.</a:t>
          </a:r>
          <a:endParaRPr lang="en-US" sz="1600" dirty="0">
            <a:latin typeface="Arial" panose="020B0604020202020204" pitchFamily="34" charset="0"/>
            <a:cs typeface="Arial" panose="020B0604020202020204" pitchFamily="34" charset="0"/>
          </a:endParaRPr>
        </a:p>
      </dgm:t>
    </dgm:pt>
    <dgm:pt modelId="{DFA7834D-2D40-47B7-A286-A09D41EFDB54}" type="parTrans" cxnId="{2E9B37BA-C559-449A-A13D-E492242FC5E6}">
      <dgm:prSet/>
      <dgm:spPr/>
      <dgm:t>
        <a:bodyPr/>
        <a:lstStyle/>
        <a:p>
          <a:endParaRPr lang="en-US"/>
        </a:p>
      </dgm:t>
    </dgm:pt>
    <dgm:pt modelId="{AF48F5B5-47FA-4E1E-865D-75FE0441D812}" type="sibTrans" cxnId="{2E9B37BA-C559-449A-A13D-E492242FC5E6}">
      <dgm:prSet/>
      <dgm:spPr/>
      <dgm:t>
        <a:bodyPr/>
        <a:lstStyle/>
        <a:p>
          <a:endParaRPr lang="en-US"/>
        </a:p>
      </dgm:t>
    </dgm:pt>
    <dgm:pt modelId="{DC12ACB8-1A44-40B2-9237-D62255742D98}">
      <dgm:prSet custT="1"/>
      <dgm:spPr/>
      <dgm:t>
        <a:bodyPr/>
        <a:lstStyle/>
        <a:p>
          <a:r>
            <a:rPr lang="en-GB" sz="1600" dirty="0">
              <a:latin typeface="Arial" panose="020B0604020202020204" pitchFamily="34" charset="0"/>
              <a:cs typeface="Arial" panose="020B0604020202020204" pitchFamily="34" charset="0"/>
            </a:rPr>
            <a:t>Includes aspects such as income, employment status, physical health, education, and living conditions. These indicators can be observed and evaluated by others.</a:t>
          </a:r>
          <a:endParaRPr lang="en-US" sz="1600" dirty="0">
            <a:latin typeface="Arial" panose="020B0604020202020204" pitchFamily="34" charset="0"/>
            <a:cs typeface="Arial" panose="020B0604020202020204" pitchFamily="34" charset="0"/>
          </a:endParaRPr>
        </a:p>
      </dgm:t>
    </dgm:pt>
    <dgm:pt modelId="{186D4609-8519-4EB9-AB35-08314D8BC290}" type="parTrans" cxnId="{6A5041D2-EF15-48AD-B9E7-C3138D38049E}">
      <dgm:prSet/>
      <dgm:spPr/>
      <dgm:t>
        <a:bodyPr/>
        <a:lstStyle/>
        <a:p>
          <a:endParaRPr lang="en-US"/>
        </a:p>
      </dgm:t>
    </dgm:pt>
    <dgm:pt modelId="{17974F76-A8DB-432C-B770-D2582F743929}" type="sibTrans" cxnId="{6A5041D2-EF15-48AD-B9E7-C3138D38049E}">
      <dgm:prSet/>
      <dgm:spPr/>
      <dgm:t>
        <a:bodyPr/>
        <a:lstStyle/>
        <a:p>
          <a:endParaRPr lang="en-US"/>
        </a:p>
      </dgm:t>
    </dgm:pt>
    <dgm:pt modelId="{EAADBC89-212C-4EF5-A2BD-073E4C5292FA}">
      <dgm:prSet custT="1"/>
      <dgm:spPr/>
      <dgm:t>
        <a:bodyPr/>
        <a:lstStyle/>
        <a:p>
          <a:r>
            <a:rPr lang="en-GB" sz="1600" dirty="0">
              <a:latin typeface="Arial" panose="020B0604020202020204" pitchFamily="34" charset="0"/>
              <a:cs typeface="Arial" panose="020B0604020202020204" pitchFamily="34" charset="0"/>
            </a:rPr>
            <a:t>Subjective Well-being: This involves deeply personal perceptions and evaluations related to one’s own sense of happiness and life satisfaction. This aspect emphasises the individual's viewpoint, which may not always align with objective measurements.</a:t>
          </a:r>
          <a:endParaRPr lang="en-US" sz="1600" dirty="0">
            <a:latin typeface="Arial" panose="020B0604020202020204" pitchFamily="34" charset="0"/>
            <a:cs typeface="Arial" panose="020B0604020202020204" pitchFamily="34" charset="0"/>
          </a:endParaRPr>
        </a:p>
      </dgm:t>
    </dgm:pt>
    <dgm:pt modelId="{544A0C08-816A-4BAC-BF8E-7A8D33229809}" type="parTrans" cxnId="{B9EF6995-A359-43E2-83B4-F98A2CD235B9}">
      <dgm:prSet/>
      <dgm:spPr/>
      <dgm:t>
        <a:bodyPr/>
        <a:lstStyle/>
        <a:p>
          <a:endParaRPr lang="en-US"/>
        </a:p>
      </dgm:t>
    </dgm:pt>
    <dgm:pt modelId="{FEB0D2F9-1CBF-47F5-9BF7-908DD217D4C9}" type="sibTrans" cxnId="{B9EF6995-A359-43E2-83B4-F98A2CD235B9}">
      <dgm:prSet/>
      <dgm:spPr/>
      <dgm:t>
        <a:bodyPr/>
        <a:lstStyle/>
        <a:p>
          <a:endParaRPr lang="en-US"/>
        </a:p>
      </dgm:t>
    </dgm:pt>
    <dgm:pt modelId="{A885004A-85BA-49BE-A58D-47607240F60D}">
      <dgm:prSet custT="1"/>
      <dgm:spPr/>
      <dgm:t>
        <a:bodyPr/>
        <a:lstStyle/>
        <a:p>
          <a:r>
            <a:rPr lang="en-GB" sz="1600" dirty="0">
              <a:latin typeface="Arial" panose="020B0604020202020204" pitchFamily="34" charset="0"/>
              <a:cs typeface="Arial" panose="020B0604020202020204" pitchFamily="34" charset="0"/>
            </a:rPr>
            <a:t>This involves feelings, life satisfaction, and emotional experiences.</a:t>
          </a:r>
          <a:endParaRPr lang="en-US" sz="1600" dirty="0">
            <a:latin typeface="Arial" panose="020B0604020202020204" pitchFamily="34" charset="0"/>
            <a:cs typeface="Arial" panose="020B0604020202020204" pitchFamily="34" charset="0"/>
          </a:endParaRPr>
        </a:p>
      </dgm:t>
    </dgm:pt>
    <dgm:pt modelId="{0FDF7705-4C48-47AC-880E-F9541E43EB37}" type="parTrans" cxnId="{7A10844C-19D9-4873-B75F-2F0FA9449539}">
      <dgm:prSet/>
      <dgm:spPr/>
      <dgm:t>
        <a:bodyPr/>
        <a:lstStyle/>
        <a:p>
          <a:endParaRPr lang="en-US"/>
        </a:p>
      </dgm:t>
    </dgm:pt>
    <dgm:pt modelId="{2316C4B1-23C6-4173-B656-F9488A25B4AB}" type="sibTrans" cxnId="{7A10844C-19D9-4873-B75F-2F0FA9449539}">
      <dgm:prSet/>
      <dgm:spPr/>
      <dgm:t>
        <a:bodyPr/>
        <a:lstStyle/>
        <a:p>
          <a:endParaRPr lang="en-US"/>
        </a:p>
      </dgm:t>
    </dgm:pt>
    <dgm:pt modelId="{F771827F-0F95-4B4A-BA7C-F4AB1FCD6171}">
      <dgm:prSet custT="1"/>
      <dgm:spPr/>
      <dgm:t>
        <a:bodyPr/>
        <a:lstStyle/>
        <a:p>
          <a:r>
            <a:rPr lang="en-GB" sz="1600" dirty="0">
              <a:latin typeface="Arial" panose="020B0604020202020204" pitchFamily="34" charset="0"/>
              <a:cs typeface="Arial" panose="020B0604020202020204" pitchFamily="34" charset="0"/>
            </a:rPr>
            <a:t>Focuses on how individuals perceive their circumstances rather than strictly external realities.</a:t>
          </a:r>
          <a:endParaRPr lang="en-US" sz="1600" dirty="0">
            <a:latin typeface="Arial" panose="020B0604020202020204" pitchFamily="34" charset="0"/>
            <a:cs typeface="Arial" panose="020B0604020202020204" pitchFamily="34" charset="0"/>
          </a:endParaRPr>
        </a:p>
      </dgm:t>
    </dgm:pt>
    <dgm:pt modelId="{55E6904F-7D73-425C-BD5C-BFE500C93295}" type="parTrans" cxnId="{6FC49BED-6B2D-4987-BF27-2EF586EDB414}">
      <dgm:prSet/>
      <dgm:spPr/>
      <dgm:t>
        <a:bodyPr/>
        <a:lstStyle/>
        <a:p>
          <a:endParaRPr lang="en-US"/>
        </a:p>
      </dgm:t>
    </dgm:pt>
    <dgm:pt modelId="{78D311F2-0468-46FC-93E3-53AA07E27A5B}" type="sibTrans" cxnId="{6FC49BED-6B2D-4987-BF27-2EF586EDB414}">
      <dgm:prSet/>
      <dgm:spPr/>
      <dgm:t>
        <a:bodyPr/>
        <a:lstStyle/>
        <a:p>
          <a:endParaRPr lang="en-US"/>
        </a:p>
      </dgm:t>
    </dgm:pt>
    <dgm:pt modelId="{6EF3E5C4-7101-6E46-8001-34ED43868583}" type="pres">
      <dgm:prSet presAssocID="{4059D911-D567-4E3C-9BEF-A93636E8DAE6}" presName="outerComposite" presStyleCnt="0">
        <dgm:presLayoutVars>
          <dgm:chMax val="5"/>
          <dgm:dir/>
          <dgm:resizeHandles val="exact"/>
        </dgm:presLayoutVars>
      </dgm:prSet>
      <dgm:spPr/>
    </dgm:pt>
    <dgm:pt modelId="{904A306A-A617-3543-B200-FDB73ACD9AFE}" type="pres">
      <dgm:prSet presAssocID="{4059D911-D567-4E3C-9BEF-A93636E8DAE6}" presName="dummyMaxCanvas" presStyleCnt="0">
        <dgm:presLayoutVars/>
      </dgm:prSet>
      <dgm:spPr/>
    </dgm:pt>
    <dgm:pt modelId="{B6DB302F-2C1D-8441-A1DE-099E6B308E1B}" type="pres">
      <dgm:prSet presAssocID="{4059D911-D567-4E3C-9BEF-A93636E8DAE6}" presName="FiveNodes_1" presStyleLbl="node1" presStyleIdx="0" presStyleCnt="5" custScaleX="111631">
        <dgm:presLayoutVars>
          <dgm:bulletEnabled val="1"/>
        </dgm:presLayoutVars>
      </dgm:prSet>
      <dgm:spPr/>
    </dgm:pt>
    <dgm:pt modelId="{46E42083-1FC0-E541-8A6D-15C9E38351B3}" type="pres">
      <dgm:prSet presAssocID="{4059D911-D567-4E3C-9BEF-A93636E8DAE6}" presName="FiveNodes_2" presStyleLbl="node1" presStyleIdx="1" presStyleCnt="5" custScaleX="108757">
        <dgm:presLayoutVars>
          <dgm:bulletEnabled val="1"/>
        </dgm:presLayoutVars>
      </dgm:prSet>
      <dgm:spPr/>
    </dgm:pt>
    <dgm:pt modelId="{D3304F2A-A9D4-924E-9898-54E78A045C86}" type="pres">
      <dgm:prSet presAssocID="{4059D911-D567-4E3C-9BEF-A93636E8DAE6}" presName="FiveNodes_3" presStyleLbl="node1" presStyleIdx="2" presStyleCnt="5" custScaleX="118371">
        <dgm:presLayoutVars>
          <dgm:bulletEnabled val="1"/>
        </dgm:presLayoutVars>
      </dgm:prSet>
      <dgm:spPr/>
    </dgm:pt>
    <dgm:pt modelId="{4F3F8096-BBD7-4943-ABEB-062214731DBA}" type="pres">
      <dgm:prSet presAssocID="{4059D911-D567-4E3C-9BEF-A93636E8DAE6}" presName="FiveNodes_4" presStyleLbl="node1" presStyleIdx="3" presStyleCnt="5" custScaleX="102409" custScaleY="109730">
        <dgm:presLayoutVars>
          <dgm:bulletEnabled val="1"/>
        </dgm:presLayoutVars>
      </dgm:prSet>
      <dgm:spPr/>
    </dgm:pt>
    <dgm:pt modelId="{038BBD92-4EBC-7E4D-99CA-14B97083F0A7}" type="pres">
      <dgm:prSet presAssocID="{4059D911-D567-4E3C-9BEF-A93636E8DAE6}" presName="FiveNodes_5" presStyleLbl="node1" presStyleIdx="4" presStyleCnt="5">
        <dgm:presLayoutVars>
          <dgm:bulletEnabled val="1"/>
        </dgm:presLayoutVars>
      </dgm:prSet>
      <dgm:spPr/>
    </dgm:pt>
    <dgm:pt modelId="{3C697411-E37B-224C-8BCF-C5677B48B643}" type="pres">
      <dgm:prSet presAssocID="{4059D911-D567-4E3C-9BEF-A93636E8DAE6}" presName="FiveConn_1-2" presStyleLbl="fgAccFollowNode1" presStyleIdx="0" presStyleCnt="4">
        <dgm:presLayoutVars>
          <dgm:bulletEnabled val="1"/>
        </dgm:presLayoutVars>
      </dgm:prSet>
      <dgm:spPr/>
    </dgm:pt>
    <dgm:pt modelId="{00360C71-AF63-4E40-88DC-F2D16671AC7E}" type="pres">
      <dgm:prSet presAssocID="{4059D911-D567-4E3C-9BEF-A93636E8DAE6}" presName="FiveConn_2-3" presStyleLbl="fgAccFollowNode1" presStyleIdx="1" presStyleCnt="4">
        <dgm:presLayoutVars>
          <dgm:bulletEnabled val="1"/>
        </dgm:presLayoutVars>
      </dgm:prSet>
      <dgm:spPr/>
    </dgm:pt>
    <dgm:pt modelId="{64766A55-B39A-AB41-8A06-A32A119B74EE}" type="pres">
      <dgm:prSet presAssocID="{4059D911-D567-4E3C-9BEF-A93636E8DAE6}" presName="FiveConn_3-4" presStyleLbl="fgAccFollowNode1" presStyleIdx="2" presStyleCnt="4">
        <dgm:presLayoutVars>
          <dgm:bulletEnabled val="1"/>
        </dgm:presLayoutVars>
      </dgm:prSet>
      <dgm:spPr/>
    </dgm:pt>
    <dgm:pt modelId="{B549BC7A-A92F-314F-AB0B-BE24479C234B}" type="pres">
      <dgm:prSet presAssocID="{4059D911-D567-4E3C-9BEF-A93636E8DAE6}" presName="FiveConn_4-5" presStyleLbl="fgAccFollowNode1" presStyleIdx="3" presStyleCnt="4">
        <dgm:presLayoutVars>
          <dgm:bulletEnabled val="1"/>
        </dgm:presLayoutVars>
      </dgm:prSet>
      <dgm:spPr/>
    </dgm:pt>
    <dgm:pt modelId="{C6F489A8-6BC6-C445-9C19-25B2B10EA63A}" type="pres">
      <dgm:prSet presAssocID="{4059D911-D567-4E3C-9BEF-A93636E8DAE6}" presName="FiveNodes_1_text" presStyleLbl="node1" presStyleIdx="4" presStyleCnt="5">
        <dgm:presLayoutVars>
          <dgm:bulletEnabled val="1"/>
        </dgm:presLayoutVars>
      </dgm:prSet>
      <dgm:spPr/>
    </dgm:pt>
    <dgm:pt modelId="{960B7F71-C653-694B-91F4-56DF3D1AEC43}" type="pres">
      <dgm:prSet presAssocID="{4059D911-D567-4E3C-9BEF-A93636E8DAE6}" presName="FiveNodes_2_text" presStyleLbl="node1" presStyleIdx="4" presStyleCnt="5">
        <dgm:presLayoutVars>
          <dgm:bulletEnabled val="1"/>
        </dgm:presLayoutVars>
      </dgm:prSet>
      <dgm:spPr/>
    </dgm:pt>
    <dgm:pt modelId="{726A7094-E93B-6547-947E-54FB2C2F8B35}" type="pres">
      <dgm:prSet presAssocID="{4059D911-D567-4E3C-9BEF-A93636E8DAE6}" presName="FiveNodes_3_text" presStyleLbl="node1" presStyleIdx="4" presStyleCnt="5">
        <dgm:presLayoutVars>
          <dgm:bulletEnabled val="1"/>
        </dgm:presLayoutVars>
      </dgm:prSet>
      <dgm:spPr/>
    </dgm:pt>
    <dgm:pt modelId="{3ACC655E-0C78-0541-B66A-8C8B85E4D5A0}" type="pres">
      <dgm:prSet presAssocID="{4059D911-D567-4E3C-9BEF-A93636E8DAE6}" presName="FiveNodes_4_text" presStyleLbl="node1" presStyleIdx="4" presStyleCnt="5">
        <dgm:presLayoutVars>
          <dgm:bulletEnabled val="1"/>
        </dgm:presLayoutVars>
      </dgm:prSet>
      <dgm:spPr/>
    </dgm:pt>
    <dgm:pt modelId="{BD63F3C4-79C4-934F-9817-8086CA678BEB}" type="pres">
      <dgm:prSet presAssocID="{4059D911-D567-4E3C-9BEF-A93636E8DAE6}" presName="FiveNodes_5_text" presStyleLbl="node1" presStyleIdx="4" presStyleCnt="5">
        <dgm:presLayoutVars>
          <dgm:bulletEnabled val="1"/>
        </dgm:presLayoutVars>
      </dgm:prSet>
      <dgm:spPr/>
    </dgm:pt>
  </dgm:ptLst>
  <dgm:cxnLst>
    <dgm:cxn modelId="{14581207-0250-AC44-AFF0-56C3D5832F49}" type="presOf" srcId="{DC12ACB8-1A44-40B2-9237-D62255742D98}" destId="{BD63F3C4-79C4-934F-9817-8086CA678BEB}" srcOrd="1" destOrd="0" presId="urn:microsoft.com/office/officeart/2005/8/layout/vProcess5"/>
    <dgm:cxn modelId="{66C1DE0C-56FC-A64D-825C-6D36EF996DEB}" type="presOf" srcId="{5B3A5B67-81EC-408C-96A9-62DF4372A8A5}" destId="{3ACC655E-0C78-0541-B66A-8C8B85E4D5A0}" srcOrd="1" destOrd="0" presId="urn:microsoft.com/office/officeart/2005/8/layout/vProcess5"/>
    <dgm:cxn modelId="{A6523813-3613-D44F-91E0-A09777F55248}" type="presOf" srcId="{EAADBC89-212C-4EF5-A2BD-073E4C5292FA}" destId="{B6DB302F-2C1D-8441-A1DE-099E6B308E1B}" srcOrd="0" destOrd="0" presId="urn:microsoft.com/office/officeart/2005/8/layout/vProcess5"/>
    <dgm:cxn modelId="{B07F251E-3F81-6B41-8E83-BB303E84A5C0}" type="presOf" srcId="{4059D911-D567-4E3C-9BEF-A93636E8DAE6}" destId="{6EF3E5C4-7101-6E46-8001-34ED43868583}" srcOrd="0" destOrd="0" presId="urn:microsoft.com/office/officeart/2005/8/layout/vProcess5"/>
    <dgm:cxn modelId="{7A10844C-19D9-4873-B75F-2F0FA9449539}" srcId="{4059D911-D567-4E3C-9BEF-A93636E8DAE6}" destId="{A885004A-85BA-49BE-A58D-47607240F60D}" srcOrd="1" destOrd="0" parTransId="{0FDF7705-4C48-47AC-880E-F9541E43EB37}" sibTransId="{2316C4B1-23C6-4173-B656-F9488A25B4AB}"/>
    <dgm:cxn modelId="{1216214E-DE5D-AE46-AF4F-4223A8EBCA7A}" type="presOf" srcId="{A885004A-85BA-49BE-A58D-47607240F60D}" destId="{46E42083-1FC0-E541-8A6D-15C9E38351B3}" srcOrd="0" destOrd="0" presId="urn:microsoft.com/office/officeart/2005/8/layout/vProcess5"/>
    <dgm:cxn modelId="{82C7CF5A-8DD1-084F-AB82-1DBE1684F31D}" type="presOf" srcId="{FEB0D2F9-1CBF-47F5-9BF7-908DD217D4C9}" destId="{3C697411-E37B-224C-8BCF-C5677B48B643}" srcOrd="0" destOrd="0" presId="urn:microsoft.com/office/officeart/2005/8/layout/vProcess5"/>
    <dgm:cxn modelId="{D056745D-74BC-4442-B0B7-CF584C0366F2}" type="presOf" srcId="{F771827F-0F95-4B4A-BA7C-F4AB1FCD6171}" destId="{726A7094-E93B-6547-947E-54FB2C2F8B35}" srcOrd="1" destOrd="0" presId="urn:microsoft.com/office/officeart/2005/8/layout/vProcess5"/>
    <dgm:cxn modelId="{048CCF67-9137-444E-8061-118C0F0A90EC}" type="presOf" srcId="{5B3A5B67-81EC-408C-96A9-62DF4372A8A5}" destId="{4F3F8096-BBD7-4943-ABEB-062214731DBA}" srcOrd="0" destOrd="0" presId="urn:microsoft.com/office/officeart/2005/8/layout/vProcess5"/>
    <dgm:cxn modelId="{3A676C6C-73E7-9744-A40A-41ABC0581D5F}" type="presOf" srcId="{2316C4B1-23C6-4173-B656-F9488A25B4AB}" destId="{00360C71-AF63-4E40-88DC-F2D16671AC7E}" srcOrd="0" destOrd="0" presId="urn:microsoft.com/office/officeart/2005/8/layout/vProcess5"/>
    <dgm:cxn modelId="{B9EF6995-A359-43E2-83B4-F98A2CD235B9}" srcId="{4059D911-D567-4E3C-9BEF-A93636E8DAE6}" destId="{EAADBC89-212C-4EF5-A2BD-073E4C5292FA}" srcOrd="0" destOrd="0" parTransId="{544A0C08-816A-4BAC-BF8E-7A8D33229809}" sibTransId="{FEB0D2F9-1CBF-47F5-9BF7-908DD217D4C9}"/>
    <dgm:cxn modelId="{2E9B37BA-C559-449A-A13D-E492242FC5E6}" srcId="{4059D911-D567-4E3C-9BEF-A93636E8DAE6}" destId="{5B3A5B67-81EC-408C-96A9-62DF4372A8A5}" srcOrd="3" destOrd="0" parTransId="{DFA7834D-2D40-47B7-A286-A09D41EFDB54}" sibTransId="{AF48F5B5-47FA-4E1E-865D-75FE0441D812}"/>
    <dgm:cxn modelId="{37D0AEC1-B1E9-8544-AD04-D3B703DE45B3}" type="presOf" srcId="{EAADBC89-212C-4EF5-A2BD-073E4C5292FA}" destId="{C6F489A8-6BC6-C445-9C19-25B2B10EA63A}" srcOrd="1" destOrd="0" presId="urn:microsoft.com/office/officeart/2005/8/layout/vProcess5"/>
    <dgm:cxn modelId="{7354FFCE-5BD5-0F46-B6F8-E0E41DDC08D0}" type="presOf" srcId="{DC12ACB8-1A44-40B2-9237-D62255742D98}" destId="{038BBD92-4EBC-7E4D-99CA-14B97083F0A7}" srcOrd="0" destOrd="0" presId="urn:microsoft.com/office/officeart/2005/8/layout/vProcess5"/>
    <dgm:cxn modelId="{65A6F7D0-03BD-4D4C-BD13-116ADE48D6B1}" type="presOf" srcId="{AF48F5B5-47FA-4E1E-865D-75FE0441D812}" destId="{B549BC7A-A92F-314F-AB0B-BE24479C234B}" srcOrd="0" destOrd="0" presId="urn:microsoft.com/office/officeart/2005/8/layout/vProcess5"/>
    <dgm:cxn modelId="{6A5041D2-EF15-48AD-B9E7-C3138D38049E}" srcId="{4059D911-D567-4E3C-9BEF-A93636E8DAE6}" destId="{DC12ACB8-1A44-40B2-9237-D62255742D98}" srcOrd="4" destOrd="0" parTransId="{186D4609-8519-4EB9-AB35-08314D8BC290}" sibTransId="{17974F76-A8DB-432C-B770-D2582F743929}"/>
    <dgm:cxn modelId="{E94AD2E7-370E-3648-89EF-661064EBB118}" type="presOf" srcId="{F771827F-0F95-4B4A-BA7C-F4AB1FCD6171}" destId="{D3304F2A-A9D4-924E-9898-54E78A045C86}" srcOrd="0" destOrd="0" presId="urn:microsoft.com/office/officeart/2005/8/layout/vProcess5"/>
    <dgm:cxn modelId="{6FC49BED-6B2D-4987-BF27-2EF586EDB414}" srcId="{4059D911-D567-4E3C-9BEF-A93636E8DAE6}" destId="{F771827F-0F95-4B4A-BA7C-F4AB1FCD6171}" srcOrd="2" destOrd="0" parTransId="{55E6904F-7D73-425C-BD5C-BFE500C93295}" sibTransId="{78D311F2-0468-46FC-93E3-53AA07E27A5B}"/>
    <dgm:cxn modelId="{6C326EF4-D605-BE4F-B806-1C5C32C928AE}" type="presOf" srcId="{78D311F2-0468-46FC-93E3-53AA07E27A5B}" destId="{64766A55-B39A-AB41-8A06-A32A119B74EE}" srcOrd="0" destOrd="0" presId="urn:microsoft.com/office/officeart/2005/8/layout/vProcess5"/>
    <dgm:cxn modelId="{FA91D2F7-D717-2248-925D-776CBC6C7ED6}" type="presOf" srcId="{A885004A-85BA-49BE-A58D-47607240F60D}" destId="{960B7F71-C653-694B-91F4-56DF3D1AEC43}" srcOrd="1" destOrd="0" presId="urn:microsoft.com/office/officeart/2005/8/layout/vProcess5"/>
    <dgm:cxn modelId="{174E82A1-8B11-7649-B1B6-DD30E7491BA2}" type="presParOf" srcId="{6EF3E5C4-7101-6E46-8001-34ED43868583}" destId="{904A306A-A617-3543-B200-FDB73ACD9AFE}" srcOrd="0" destOrd="0" presId="urn:microsoft.com/office/officeart/2005/8/layout/vProcess5"/>
    <dgm:cxn modelId="{CA3E55E0-8502-C642-ABA2-B07CDE56FBDD}" type="presParOf" srcId="{6EF3E5C4-7101-6E46-8001-34ED43868583}" destId="{B6DB302F-2C1D-8441-A1DE-099E6B308E1B}" srcOrd="1" destOrd="0" presId="urn:microsoft.com/office/officeart/2005/8/layout/vProcess5"/>
    <dgm:cxn modelId="{9EAA33D8-EDBC-A745-8BA3-DFC900BCFA9E}" type="presParOf" srcId="{6EF3E5C4-7101-6E46-8001-34ED43868583}" destId="{46E42083-1FC0-E541-8A6D-15C9E38351B3}" srcOrd="2" destOrd="0" presId="urn:microsoft.com/office/officeart/2005/8/layout/vProcess5"/>
    <dgm:cxn modelId="{4B84230E-1310-AB48-8E6C-A738AE0250E2}" type="presParOf" srcId="{6EF3E5C4-7101-6E46-8001-34ED43868583}" destId="{D3304F2A-A9D4-924E-9898-54E78A045C86}" srcOrd="3" destOrd="0" presId="urn:microsoft.com/office/officeart/2005/8/layout/vProcess5"/>
    <dgm:cxn modelId="{CCF248CB-66A8-A742-8E7D-FAEEB71F5337}" type="presParOf" srcId="{6EF3E5C4-7101-6E46-8001-34ED43868583}" destId="{4F3F8096-BBD7-4943-ABEB-062214731DBA}" srcOrd="4" destOrd="0" presId="urn:microsoft.com/office/officeart/2005/8/layout/vProcess5"/>
    <dgm:cxn modelId="{D0E78A81-B62B-5541-9C7B-413075289FF1}" type="presParOf" srcId="{6EF3E5C4-7101-6E46-8001-34ED43868583}" destId="{038BBD92-4EBC-7E4D-99CA-14B97083F0A7}" srcOrd="5" destOrd="0" presId="urn:microsoft.com/office/officeart/2005/8/layout/vProcess5"/>
    <dgm:cxn modelId="{B28ED81B-FB2E-1F45-808C-6BE82F34F900}" type="presParOf" srcId="{6EF3E5C4-7101-6E46-8001-34ED43868583}" destId="{3C697411-E37B-224C-8BCF-C5677B48B643}" srcOrd="6" destOrd="0" presId="urn:microsoft.com/office/officeart/2005/8/layout/vProcess5"/>
    <dgm:cxn modelId="{4B54C733-52A6-4344-A2FD-A6D024BEFF5F}" type="presParOf" srcId="{6EF3E5C4-7101-6E46-8001-34ED43868583}" destId="{00360C71-AF63-4E40-88DC-F2D16671AC7E}" srcOrd="7" destOrd="0" presId="urn:microsoft.com/office/officeart/2005/8/layout/vProcess5"/>
    <dgm:cxn modelId="{869D45EE-A2D4-624B-9BC4-F5BC252FF756}" type="presParOf" srcId="{6EF3E5C4-7101-6E46-8001-34ED43868583}" destId="{64766A55-B39A-AB41-8A06-A32A119B74EE}" srcOrd="8" destOrd="0" presId="urn:microsoft.com/office/officeart/2005/8/layout/vProcess5"/>
    <dgm:cxn modelId="{699F07AB-5357-754C-BC02-2CEEAFEA1A42}" type="presParOf" srcId="{6EF3E5C4-7101-6E46-8001-34ED43868583}" destId="{B549BC7A-A92F-314F-AB0B-BE24479C234B}" srcOrd="9" destOrd="0" presId="urn:microsoft.com/office/officeart/2005/8/layout/vProcess5"/>
    <dgm:cxn modelId="{1B9089AE-C123-D349-B48F-7089CE9ABED9}" type="presParOf" srcId="{6EF3E5C4-7101-6E46-8001-34ED43868583}" destId="{C6F489A8-6BC6-C445-9C19-25B2B10EA63A}" srcOrd="10" destOrd="0" presId="urn:microsoft.com/office/officeart/2005/8/layout/vProcess5"/>
    <dgm:cxn modelId="{E42E13C0-9CBF-AA48-A20E-3BB217A9350D}" type="presParOf" srcId="{6EF3E5C4-7101-6E46-8001-34ED43868583}" destId="{960B7F71-C653-694B-91F4-56DF3D1AEC43}" srcOrd="11" destOrd="0" presId="urn:microsoft.com/office/officeart/2005/8/layout/vProcess5"/>
    <dgm:cxn modelId="{17A5E4CE-FE50-5843-BE84-83CE30F9AFFF}" type="presParOf" srcId="{6EF3E5C4-7101-6E46-8001-34ED43868583}" destId="{726A7094-E93B-6547-947E-54FB2C2F8B35}" srcOrd="12" destOrd="0" presId="urn:microsoft.com/office/officeart/2005/8/layout/vProcess5"/>
    <dgm:cxn modelId="{9114B2EA-1E0B-8A4A-A667-680F10E68144}" type="presParOf" srcId="{6EF3E5C4-7101-6E46-8001-34ED43868583}" destId="{3ACC655E-0C78-0541-B66A-8C8B85E4D5A0}" srcOrd="13" destOrd="0" presId="urn:microsoft.com/office/officeart/2005/8/layout/vProcess5"/>
    <dgm:cxn modelId="{72CED911-2AF8-1E4C-95C5-DBF63B6A3EB3}" type="presParOf" srcId="{6EF3E5C4-7101-6E46-8001-34ED43868583}" destId="{BD63F3C4-79C4-934F-9817-8086CA678BE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2CD082-F35B-439E-A203-945A478BDC7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F03BC3E-D541-4EE4-9138-EC938B3A2E70}">
      <dgm:prSet custT="1"/>
      <dgm:spPr/>
      <dgm:t>
        <a:bodyPr/>
        <a:lstStyle/>
        <a:p>
          <a:pPr algn="l">
            <a:lnSpc>
              <a:spcPct val="100000"/>
            </a:lnSpc>
          </a:pPr>
          <a:r>
            <a:rPr lang="en-GB" sz="1400" dirty="0">
              <a:latin typeface="Arial" panose="020B0604020202020204" pitchFamily="34" charset="0"/>
              <a:cs typeface="Arial" panose="020B0604020202020204" pitchFamily="34" charset="0"/>
            </a:rPr>
            <a:t>In summary, subjective wellbeing refers to an individual’s internal feelings and overall life satisfaction, offering a more comprehensive understanding of what it means to live well </a:t>
          </a:r>
          <a:r>
            <a:rPr lang="en-GB" sz="1400" b="0" i="0" u="none" dirty="0">
              <a:latin typeface="Arial" panose="020B0604020202020204" pitchFamily="34" charset="0"/>
              <a:cs typeface="Arial" panose="020B0604020202020204" pitchFamily="34" charset="0"/>
            </a:rPr>
            <a:t>(Diener, Oishi and Tay, 2018).</a:t>
          </a:r>
          <a:endParaRPr lang="en-US" sz="1400" dirty="0">
            <a:latin typeface="Arial" panose="020B0604020202020204" pitchFamily="34" charset="0"/>
            <a:cs typeface="Arial" panose="020B0604020202020204" pitchFamily="34" charset="0"/>
          </a:endParaRPr>
        </a:p>
      </dgm:t>
    </dgm:pt>
    <dgm:pt modelId="{0DC4B1F5-ADAC-4806-8A35-F1480A213F90}" type="parTrans" cxnId="{EC6FE996-A3C7-47AF-8C9D-3DED93BD3D7F}">
      <dgm:prSet/>
      <dgm:spPr/>
      <dgm:t>
        <a:bodyPr/>
        <a:lstStyle/>
        <a:p>
          <a:endParaRPr lang="en-US"/>
        </a:p>
      </dgm:t>
    </dgm:pt>
    <dgm:pt modelId="{6B1CF591-1C37-4B9D-B6EA-1F2F5962140A}" type="sibTrans" cxnId="{EC6FE996-A3C7-47AF-8C9D-3DED93BD3D7F}">
      <dgm:prSet/>
      <dgm:spPr/>
      <dgm:t>
        <a:bodyPr/>
        <a:lstStyle/>
        <a:p>
          <a:endParaRPr lang="en-US"/>
        </a:p>
      </dgm:t>
    </dgm:pt>
    <dgm:pt modelId="{1AD0B053-81FC-D940-ACB4-6EFD8CAC3976}">
      <dgm:prSet custT="1"/>
      <dgm:spPr/>
      <dgm:t>
        <a:bodyPr/>
        <a:lstStyle/>
        <a:p>
          <a:pPr algn="l">
            <a:lnSpc>
              <a:spcPct val="100000"/>
            </a:lnSpc>
          </a:pPr>
          <a:r>
            <a:rPr lang="en-GB" sz="1400" dirty="0">
              <a:latin typeface="Arial" panose="020B0604020202020204" pitchFamily="34" charset="0"/>
              <a:cs typeface="Arial" panose="020B0604020202020204" pitchFamily="34" charset="0"/>
            </a:rPr>
            <a:t>Objective wellbeing refers to the measurable aspects of an individual's quality of life, evaluated through concrete data such as economic stability, access to healthcare, education, and physical health. Researchers or policymakers typically conduct these assessments using statistical data and societal benchmarks</a:t>
          </a:r>
          <a:r>
            <a:rPr lang="en-GB" sz="1400" b="0" i="0" u="none" dirty="0">
              <a:latin typeface="Arial" panose="020B0604020202020204" pitchFamily="34" charset="0"/>
              <a:cs typeface="Arial" panose="020B0604020202020204" pitchFamily="34" charset="0"/>
            </a:rPr>
            <a:t>(Ruggeri </a:t>
          </a:r>
          <a:r>
            <a:rPr lang="en-GB" sz="1400" b="0" i="1" u="none" dirty="0">
              <a:latin typeface="Arial" panose="020B0604020202020204" pitchFamily="34" charset="0"/>
              <a:cs typeface="Arial" panose="020B0604020202020204" pitchFamily="34" charset="0"/>
            </a:rPr>
            <a:t>et al.</a:t>
          </a:r>
          <a:r>
            <a:rPr lang="en-GB" sz="1400" b="0" i="0" u="none" dirty="0">
              <a:latin typeface="Arial" panose="020B0604020202020204" pitchFamily="34" charset="0"/>
              <a:cs typeface="Arial" panose="020B0604020202020204" pitchFamily="34" charset="0"/>
            </a:rPr>
            <a:t>, 2020).</a:t>
          </a:r>
          <a:endParaRPr lang="en-GB" sz="1400" dirty="0">
            <a:latin typeface="Arial" panose="020B0604020202020204" pitchFamily="34" charset="0"/>
            <a:cs typeface="Arial" panose="020B0604020202020204" pitchFamily="34" charset="0"/>
          </a:endParaRPr>
        </a:p>
      </dgm:t>
    </dgm:pt>
    <dgm:pt modelId="{B42821AA-751C-1F45-B057-0E7DFA1A15F8}" type="parTrans" cxnId="{60E2A6E0-F6DE-3D46-BD14-4F710B476308}">
      <dgm:prSet/>
      <dgm:spPr/>
      <dgm:t>
        <a:bodyPr/>
        <a:lstStyle/>
        <a:p>
          <a:endParaRPr lang="en-GB"/>
        </a:p>
      </dgm:t>
    </dgm:pt>
    <dgm:pt modelId="{B7AE91CB-E1A9-A140-8B59-F7BCE7517FF4}" type="sibTrans" cxnId="{60E2A6E0-F6DE-3D46-BD14-4F710B476308}">
      <dgm:prSet/>
      <dgm:spPr/>
      <dgm:t>
        <a:bodyPr/>
        <a:lstStyle/>
        <a:p>
          <a:endParaRPr lang="en-GB"/>
        </a:p>
      </dgm:t>
    </dgm:pt>
    <dgm:pt modelId="{B2B8555D-8005-5646-A90C-E309093DD5E6}" type="pres">
      <dgm:prSet presAssocID="{E72CD082-F35B-439E-A203-945A478BDC75}" presName="hierChild1" presStyleCnt="0">
        <dgm:presLayoutVars>
          <dgm:chPref val="1"/>
          <dgm:dir/>
          <dgm:animOne val="branch"/>
          <dgm:animLvl val="lvl"/>
          <dgm:resizeHandles/>
        </dgm:presLayoutVars>
      </dgm:prSet>
      <dgm:spPr/>
    </dgm:pt>
    <dgm:pt modelId="{DA13EFB7-B5F4-AA4B-918A-D4FED0700EB6}" type="pres">
      <dgm:prSet presAssocID="{EF03BC3E-D541-4EE4-9138-EC938B3A2E70}" presName="hierRoot1" presStyleCnt="0"/>
      <dgm:spPr/>
    </dgm:pt>
    <dgm:pt modelId="{E9CBD4E7-C219-F44F-A66A-607982A36072}" type="pres">
      <dgm:prSet presAssocID="{EF03BC3E-D541-4EE4-9138-EC938B3A2E70}" presName="composite" presStyleCnt="0"/>
      <dgm:spPr/>
    </dgm:pt>
    <dgm:pt modelId="{27A9D957-E4DB-944C-8D07-40731F3DA67F}" type="pres">
      <dgm:prSet presAssocID="{EF03BC3E-D541-4EE4-9138-EC938B3A2E70}" presName="background" presStyleLbl="node0" presStyleIdx="0" presStyleCnt="2"/>
      <dgm:spPr/>
    </dgm:pt>
    <dgm:pt modelId="{DB3769B5-C166-894D-B26B-6DBDD3651DC5}" type="pres">
      <dgm:prSet presAssocID="{EF03BC3E-D541-4EE4-9138-EC938B3A2E70}" presName="text" presStyleLbl="fgAcc0" presStyleIdx="0" presStyleCnt="2" custLinFactNeighborX="2086" custLinFactNeighborY="-1844">
        <dgm:presLayoutVars>
          <dgm:chPref val="3"/>
        </dgm:presLayoutVars>
      </dgm:prSet>
      <dgm:spPr/>
    </dgm:pt>
    <dgm:pt modelId="{34DFD26C-3E58-E545-9686-F0E4C437C226}" type="pres">
      <dgm:prSet presAssocID="{EF03BC3E-D541-4EE4-9138-EC938B3A2E70}" presName="hierChild2" presStyleCnt="0"/>
      <dgm:spPr/>
    </dgm:pt>
    <dgm:pt modelId="{63467A9C-B43C-4144-AA7B-7B6C3FA7519C}" type="pres">
      <dgm:prSet presAssocID="{1AD0B053-81FC-D940-ACB4-6EFD8CAC3976}" presName="hierRoot1" presStyleCnt="0"/>
      <dgm:spPr/>
    </dgm:pt>
    <dgm:pt modelId="{163BA2AB-0C1D-1242-A3FC-FEA4D4ECBE03}" type="pres">
      <dgm:prSet presAssocID="{1AD0B053-81FC-D940-ACB4-6EFD8CAC3976}" presName="composite" presStyleCnt="0"/>
      <dgm:spPr/>
    </dgm:pt>
    <dgm:pt modelId="{4F0CF14F-7EDA-FE4F-9381-F2DB831F6D97}" type="pres">
      <dgm:prSet presAssocID="{1AD0B053-81FC-D940-ACB4-6EFD8CAC3976}" presName="background" presStyleLbl="node0" presStyleIdx="1" presStyleCnt="2"/>
      <dgm:spPr/>
    </dgm:pt>
    <dgm:pt modelId="{BE986FB4-8F19-FD43-939B-AE805F5F3424}" type="pres">
      <dgm:prSet presAssocID="{1AD0B053-81FC-D940-ACB4-6EFD8CAC3976}" presName="text" presStyleLbl="fgAcc0" presStyleIdx="1" presStyleCnt="2" custScaleX="89969" custLinFactNeighborX="-8305" custLinFactNeighborY="-353">
        <dgm:presLayoutVars>
          <dgm:chPref val="3"/>
        </dgm:presLayoutVars>
      </dgm:prSet>
      <dgm:spPr/>
    </dgm:pt>
    <dgm:pt modelId="{EA553DE3-4BD9-9441-A47C-BEAFE486B98E}" type="pres">
      <dgm:prSet presAssocID="{1AD0B053-81FC-D940-ACB4-6EFD8CAC3976}" presName="hierChild2" presStyleCnt="0"/>
      <dgm:spPr/>
    </dgm:pt>
  </dgm:ptLst>
  <dgm:cxnLst>
    <dgm:cxn modelId="{1881291E-6D1A-3149-B360-F77776C18BBD}" type="presOf" srcId="{EF03BC3E-D541-4EE4-9138-EC938B3A2E70}" destId="{DB3769B5-C166-894D-B26B-6DBDD3651DC5}" srcOrd="0" destOrd="0" presId="urn:microsoft.com/office/officeart/2005/8/layout/hierarchy1"/>
    <dgm:cxn modelId="{EC6FE996-A3C7-47AF-8C9D-3DED93BD3D7F}" srcId="{E72CD082-F35B-439E-A203-945A478BDC75}" destId="{EF03BC3E-D541-4EE4-9138-EC938B3A2E70}" srcOrd="0" destOrd="0" parTransId="{0DC4B1F5-ADAC-4806-8A35-F1480A213F90}" sibTransId="{6B1CF591-1C37-4B9D-B6EA-1F2F5962140A}"/>
    <dgm:cxn modelId="{E0C225DB-0107-4C49-8E48-12071A2EBB06}" type="presOf" srcId="{1AD0B053-81FC-D940-ACB4-6EFD8CAC3976}" destId="{BE986FB4-8F19-FD43-939B-AE805F5F3424}" srcOrd="0" destOrd="0" presId="urn:microsoft.com/office/officeart/2005/8/layout/hierarchy1"/>
    <dgm:cxn modelId="{8B57D8DC-885D-FC45-AA8A-2A0050C25E5C}" type="presOf" srcId="{E72CD082-F35B-439E-A203-945A478BDC75}" destId="{B2B8555D-8005-5646-A90C-E309093DD5E6}" srcOrd="0" destOrd="0" presId="urn:microsoft.com/office/officeart/2005/8/layout/hierarchy1"/>
    <dgm:cxn modelId="{60E2A6E0-F6DE-3D46-BD14-4F710B476308}" srcId="{E72CD082-F35B-439E-A203-945A478BDC75}" destId="{1AD0B053-81FC-D940-ACB4-6EFD8CAC3976}" srcOrd="1" destOrd="0" parTransId="{B42821AA-751C-1F45-B057-0E7DFA1A15F8}" sibTransId="{B7AE91CB-E1A9-A140-8B59-F7BCE7517FF4}"/>
    <dgm:cxn modelId="{A127D277-1DCA-E041-BED9-BBC402F7CE1C}" type="presParOf" srcId="{B2B8555D-8005-5646-A90C-E309093DD5E6}" destId="{DA13EFB7-B5F4-AA4B-918A-D4FED0700EB6}" srcOrd="0" destOrd="0" presId="urn:microsoft.com/office/officeart/2005/8/layout/hierarchy1"/>
    <dgm:cxn modelId="{3ACBDAAC-29E0-3E4C-AF79-0F380FCF1347}" type="presParOf" srcId="{DA13EFB7-B5F4-AA4B-918A-D4FED0700EB6}" destId="{E9CBD4E7-C219-F44F-A66A-607982A36072}" srcOrd="0" destOrd="0" presId="urn:microsoft.com/office/officeart/2005/8/layout/hierarchy1"/>
    <dgm:cxn modelId="{E5C661EA-BA14-9A4B-8959-BB3CAC3370F6}" type="presParOf" srcId="{E9CBD4E7-C219-F44F-A66A-607982A36072}" destId="{27A9D957-E4DB-944C-8D07-40731F3DA67F}" srcOrd="0" destOrd="0" presId="urn:microsoft.com/office/officeart/2005/8/layout/hierarchy1"/>
    <dgm:cxn modelId="{7CE87ECD-447A-4D40-B76A-0841F5FB6521}" type="presParOf" srcId="{E9CBD4E7-C219-F44F-A66A-607982A36072}" destId="{DB3769B5-C166-894D-B26B-6DBDD3651DC5}" srcOrd="1" destOrd="0" presId="urn:microsoft.com/office/officeart/2005/8/layout/hierarchy1"/>
    <dgm:cxn modelId="{63723320-BB3F-024A-AE81-B66FA18C00A6}" type="presParOf" srcId="{DA13EFB7-B5F4-AA4B-918A-D4FED0700EB6}" destId="{34DFD26C-3E58-E545-9686-F0E4C437C226}" srcOrd="1" destOrd="0" presId="urn:microsoft.com/office/officeart/2005/8/layout/hierarchy1"/>
    <dgm:cxn modelId="{B7EEBE4F-5608-A748-AF25-043D43342764}" type="presParOf" srcId="{B2B8555D-8005-5646-A90C-E309093DD5E6}" destId="{63467A9C-B43C-4144-AA7B-7B6C3FA7519C}" srcOrd="1" destOrd="0" presId="urn:microsoft.com/office/officeart/2005/8/layout/hierarchy1"/>
    <dgm:cxn modelId="{90D2531B-70CA-CF48-B69C-2F997F04DFC0}" type="presParOf" srcId="{63467A9C-B43C-4144-AA7B-7B6C3FA7519C}" destId="{163BA2AB-0C1D-1242-A3FC-FEA4D4ECBE03}" srcOrd="0" destOrd="0" presId="urn:microsoft.com/office/officeart/2005/8/layout/hierarchy1"/>
    <dgm:cxn modelId="{768FD8BB-A8AF-2541-87A7-5DD5D2050A8A}" type="presParOf" srcId="{163BA2AB-0C1D-1242-A3FC-FEA4D4ECBE03}" destId="{4F0CF14F-7EDA-FE4F-9381-F2DB831F6D97}" srcOrd="0" destOrd="0" presId="urn:microsoft.com/office/officeart/2005/8/layout/hierarchy1"/>
    <dgm:cxn modelId="{889BD73D-3117-4A45-B191-70EF0F3AD9F7}" type="presParOf" srcId="{163BA2AB-0C1D-1242-A3FC-FEA4D4ECBE03}" destId="{BE986FB4-8F19-FD43-939B-AE805F5F3424}" srcOrd="1" destOrd="0" presId="urn:microsoft.com/office/officeart/2005/8/layout/hierarchy1"/>
    <dgm:cxn modelId="{FE5FBC6A-B729-9845-A18C-CDB0F7AB938F}" type="presParOf" srcId="{63467A9C-B43C-4144-AA7B-7B6C3FA7519C}" destId="{EA553DE3-4BD9-9441-A47C-BEAFE486B98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E65D74A-F14F-4A02-A816-DB8F67AAA8A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2CAF077-479F-4D4A-A06A-4F6AFBD2C301}">
      <dgm:prSet/>
      <dgm:spPr/>
      <dgm:t>
        <a:bodyPr/>
        <a:lstStyle/>
        <a:p>
          <a:pPr>
            <a:lnSpc>
              <a:spcPct val="100000"/>
            </a:lnSpc>
          </a:pPr>
          <a:r>
            <a:rPr lang="en-US" dirty="0">
              <a:solidFill>
                <a:schemeClr val="bg1"/>
              </a:solidFill>
            </a:rPr>
            <a:t>Sustainable development addresses current needs, such as health, education, and economic prosperity, while also protecting the environment for future generations. </a:t>
          </a:r>
        </a:p>
      </dgm:t>
    </dgm:pt>
    <dgm:pt modelId="{7E39AB68-DF07-4498-BFAA-E68D8C53806A}" type="parTrans" cxnId="{C1077F55-609B-4FF6-8E78-01E817B4F3A7}">
      <dgm:prSet/>
      <dgm:spPr/>
      <dgm:t>
        <a:bodyPr/>
        <a:lstStyle/>
        <a:p>
          <a:endParaRPr lang="en-US"/>
        </a:p>
      </dgm:t>
    </dgm:pt>
    <dgm:pt modelId="{FC40E627-0072-4798-8FF9-335E554CD1A5}" type="sibTrans" cxnId="{C1077F55-609B-4FF6-8E78-01E817B4F3A7}">
      <dgm:prSet/>
      <dgm:spPr/>
      <dgm:t>
        <a:bodyPr/>
        <a:lstStyle/>
        <a:p>
          <a:endParaRPr lang="en-US"/>
        </a:p>
      </dgm:t>
    </dgm:pt>
    <dgm:pt modelId="{5F107B7B-D7E1-499A-B6E6-2BCA2D230ADB}">
      <dgm:prSet/>
      <dgm:spPr/>
      <dgm:t>
        <a:bodyPr/>
        <a:lstStyle/>
        <a:p>
          <a:pPr>
            <a:lnSpc>
              <a:spcPct val="100000"/>
            </a:lnSpc>
          </a:pPr>
          <a:r>
            <a:rPr lang="en-US" dirty="0">
              <a:solidFill>
                <a:schemeClr val="bg1"/>
              </a:solidFill>
            </a:rPr>
            <a:t>It promotes a balanced approach that integrates economic growth, ecological stewardship, and social equity.</a:t>
          </a:r>
        </a:p>
      </dgm:t>
    </dgm:pt>
    <dgm:pt modelId="{144F00E7-9CC7-4FCA-8CF4-531F4344A9FB}" type="parTrans" cxnId="{B5995FA5-623E-4725-8418-E935570ADDDC}">
      <dgm:prSet/>
      <dgm:spPr/>
      <dgm:t>
        <a:bodyPr/>
        <a:lstStyle/>
        <a:p>
          <a:endParaRPr lang="en-US"/>
        </a:p>
      </dgm:t>
    </dgm:pt>
    <dgm:pt modelId="{14F2B085-E7F9-47E1-9B45-4F6C68228BAF}" type="sibTrans" cxnId="{B5995FA5-623E-4725-8418-E935570ADDDC}">
      <dgm:prSet/>
      <dgm:spPr/>
      <dgm:t>
        <a:bodyPr/>
        <a:lstStyle/>
        <a:p>
          <a:endParaRPr lang="en-US"/>
        </a:p>
      </dgm:t>
    </dgm:pt>
    <dgm:pt modelId="{83DB9BF9-5BF7-4DB3-832B-AA667DE8A86A}">
      <dgm:prSet/>
      <dgm:spPr/>
      <dgm:t>
        <a:bodyPr/>
        <a:lstStyle/>
        <a:p>
          <a:pPr>
            <a:lnSpc>
              <a:spcPct val="100000"/>
            </a:lnSpc>
          </a:pPr>
          <a:r>
            <a:rPr lang="en-US" dirty="0">
              <a:solidFill>
                <a:schemeClr val="bg1"/>
              </a:solidFill>
            </a:rPr>
            <a:t>By advocating for practices such as renewable energy, sustainable agriculture, and waste reduction.</a:t>
          </a:r>
        </a:p>
      </dgm:t>
    </dgm:pt>
    <dgm:pt modelId="{B070CFC7-9EEF-4B14-8FC6-60A16D96D111}" type="parTrans" cxnId="{172AB5FF-6B9D-4781-B2BB-A4A316596650}">
      <dgm:prSet/>
      <dgm:spPr/>
      <dgm:t>
        <a:bodyPr/>
        <a:lstStyle/>
        <a:p>
          <a:endParaRPr lang="en-US"/>
        </a:p>
      </dgm:t>
    </dgm:pt>
    <dgm:pt modelId="{CFC31207-9E64-4F0A-93FF-9B336193D1F0}" type="sibTrans" cxnId="{172AB5FF-6B9D-4781-B2BB-A4A316596650}">
      <dgm:prSet/>
      <dgm:spPr/>
      <dgm:t>
        <a:bodyPr/>
        <a:lstStyle/>
        <a:p>
          <a:endParaRPr lang="en-US"/>
        </a:p>
      </dgm:t>
    </dgm:pt>
    <dgm:pt modelId="{0FA01ED0-E065-49AF-82C3-6F578B7E47E4}">
      <dgm:prSet/>
      <dgm:spPr/>
      <dgm:t>
        <a:bodyPr/>
        <a:lstStyle/>
        <a:p>
          <a:pPr>
            <a:lnSpc>
              <a:spcPct val="100000"/>
            </a:lnSpc>
          </a:pPr>
          <a:r>
            <a:rPr lang="en-US" dirty="0">
              <a:solidFill>
                <a:schemeClr val="bg1"/>
              </a:solidFill>
            </a:rPr>
            <a:t>Sustainable development fosters resilient communities and policies that support social justice, economic opportunities, and environmental conservation, ultimately leading to a harmonious world.</a:t>
          </a:r>
        </a:p>
      </dgm:t>
    </dgm:pt>
    <dgm:pt modelId="{534DB58C-BB85-44FE-B7F5-BE5FDE9B2AB1}" type="parTrans" cxnId="{26200310-45B5-4EDE-A55E-1454137CE6D9}">
      <dgm:prSet/>
      <dgm:spPr/>
      <dgm:t>
        <a:bodyPr/>
        <a:lstStyle/>
        <a:p>
          <a:endParaRPr lang="en-US"/>
        </a:p>
      </dgm:t>
    </dgm:pt>
    <dgm:pt modelId="{A8186409-6631-4A79-83D7-36641CE526D2}" type="sibTrans" cxnId="{26200310-45B5-4EDE-A55E-1454137CE6D9}">
      <dgm:prSet/>
      <dgm:spPr/>
      <dgm:t>
        <a:bodyPr/>
        <a:lstStyle/>
        <a:p>
          <a:endParaRPr lang="en-US"/>
        </a:p>
      </dgm:t>
    </dgm:pt>
    <dgm:pt modelId="{A4542DC2-2AB4-4545-A0D3-B2163712A84C}" type="pres">
      <dgm:prSet presAssocID="{4E65D74A-F14F-4A02-A816-DB8F67AAA8A9}" presName="root" presStyleCnt="0">
        <dgm:presLayoutVars>
          <dgm:dir/>
          <dgm:resizeHandles val="exact"/>
        </dgm:presLayoutVars>
      </dgm:prSet>
      <dgm:spPr/>
    </dgm:pt>
    <dgm:pt modelId="{501C44DF-8C08-4267-9746-FB14AD898F8A}" type="pres">
      <dgm:prSet presAssocID="{62CAF077-479F-4D4A-A06A-4F6AFBD2C301}" presName="compNode" presStyleCnt="0"/>
      <dgm:spPr/>
    </dgm:pt>
    <dgm:pt modelId="{1E5B3EC1-9E42-44A8-B228-4ED778A0D766}" type="pres">
      <dgm:prSet presAssocID="{62CAF077-479F-4D4A-A06A-4F6AFBD2C301}" presName="bgRect" presStyleLbl="bgShp" presStyleIdx="0" presStyleCnt="4"/>
      <dgm:spPr/>
    </dgm:pt>
    <dgm:pt modelId="{C87EE244-659E-41A9-889A-67160DBA895F}" type="pres">
      <dgm:prSet presAssocID="{62CAF077-479F-4D4A-A06A-4F6AFBD2C3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est scene"/>
        </a:ext>
      </dgm:extLst>
    </dgm:pt>
    <dgm:pt modelId="{07C3E2FA-71B6-492F-BFC3-9D397B9CDBAD}" type="pres">
      <dgm:prSet presAssocID="{62CAF077-479F-4D4A-A06A-4F6AFBD2C301}" presName="spaceRect" presStyleCnt="0"/>
      <dgm:spPr/>
    </dgm:pt>
    <dgm:pt modelId="{9B165F2D-C034-49CA-BFDB-5BC0FC771095}" type="pres">
      <dgm:prSet presAssocID="{62CAF077-479F-4D4A-A06A-4F6AFBD2C301}" presName="parTx" presStyleLbl="revTx" presStyleIdx="0" presStyleCnt="4">
        <dgm:presLayoutVars>
          <dgm:chMax val="0"/>
          <dgm:chPref val="0"/>
        </dgm:presLayoutVars>
      </dgm:prSet>
      <dgm:spPr/>
    </dgm:pt>
    <dgm:pt modelId="{DC26E380-5409-4EFD-930D-A83745264E07}" type="pres">
      <dgm:prSet presAssocID="{FC40E627-0072-4798-8FF9-335E554CD1A5}" presName="sibTrans" presStyleCnt="0"/>
      <dgm:spPr/>
    </dgm:pt>
    <dgm:pt modelId="{F9E278A8-64A2-4DF1-9B91-5F78DCA48089}" type="pres">
      <dgm:prSet presAssocID="{5F107B7B-D7E1-499A-B6E6-2BCA2D230ADB}" presName="compNode" presStyleCnt="0"/>
      <dgm:spPr/>
    </dgm:pt>
    <dgm:pt modelId="{B2EE27B3-89F3-462C-93AD-53DF7949F333}" type="pres">
      <dgm:prSet presAssocID="{5F107B7B-D7E1-499A-B6E6-2BCA2D230ADB}" presName="bgRect" presStyleLbl="bgShp" presStyleIdx="1" presStyleCnt="4"/>
      <dgm:spPr/>
    </dgm:pt>
    <dgm:pt modelId="{0FB52A72-5BDE-4E77-9D52-ECA3F9B64E5C}" type="pres">
      <dgm:prSet presAssocID="{5F107B7B-D7E1-499A-B6E6-2BCA2D230A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F6C40029-9CDF-4FAD-86AC-13DA0C999562}" type="pres">
      <dgm:prSet presAssocID="{5F107B7B-D7E1-499A-B6E6-2BCA2D230ADB}" presName="spaceRect" presStyleCnt="0"/>
      <dgm:spPr/>
    </dgm:pt>
    <dgm:pt modelId="{3F5F7AF2-4407-415D-AB90-87129B2F3866}" type="pres">
      <dgm:prSet presAssocID="{5F107B7B-D7E1-499A-B6E6-2BCA2D230ADB}" presName="parTx" presStyleLbl="revTx" presStyleIdx="1" presStyleCnt="4">
        <dgm:presLayoutVars>
          <dgm:chMax val="0"/>
          <dgm:chPref val="0"/>
        </dgm:presLayoutVars>
      </dgm:prSet>
      <dgm:spPr/>
    </dgm:pt>
    <dgm:pt modelId="{134F3CAE-A365-4ECF-8686-E3221A0B13D9}" type="pres">
      <dgm:prSet presAssocID="{14F2B085-E7F9-47E1-9B45-4F6C68228BAF}" presName="sibTrans" presStyleCnt="0"/>
      <dgm:spPr/>
    </dgm:pt>
    <dgm:pt modelId="{3D5384A7-461A-454A-9507-BE17147863B9}" type="pres">
      <dgm:prSet presAssocID="{83DB9BF9-5BF7-4DB3-832B-AA667DE8A86A}" presName="compNode" presStyleCnt="0"/>
      <dgm:spPr/>
    </dgm:pt>
    <dgm:pt modelId="{9E3A5783-0576-4B0B-8FBC-539CC69F7239}" type="pres">
      <dgm:prSet presAssocID="{83DB9BF9-5BF7-4DB3-832B-AA667DE8A86A}" presName="bgRect" presStyleLbl="bgShp" presStyleIdx="2" presStyleCnt="4"/>
      <dgm:spPr/>
    </dgm:pt>
    <dgm:pt modelId="{22D01907-2F37-4AD2-BB02-9771DB631EB6}" type="pres">
      <dgm:prSet presAssocID="{83DB9BF9-5BF7-4DB3-832B-AA667DE8A8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cycle Sign"/>
        </a:ext>
      </dgm:extLst>
    </dgm:pt>
    <dgm:pt modelId="{E9F1B9AD-97D8-4B2D-B277-D68B32106081}" type="pres">
      <dgm:prSet presAssocID="{83DB9BF9-5BF7-4DB3-832B-AA667DE8A86A}" presName="spaceRect" presStyleCnt="0"/>
      <dgm:spPr/>
    </dgm:pt>
    <dgm:pt modelId="{BC0D06C0-9C9D-4AA5-A630-AD5062B910B1}" type="pres">
      <dgm:prSet presAssocID="{83DB9BF9-5BF7-4DB3-832B-AA667DE8A86A}" presName="parTx" presStyleLbl="revTx" presStyleIdx="2" presStyleCnt="4">
        <dgm:presLayoutVars>
          <dgm:chMax val="0"/>
          <dgm:chPref val="0"/>
        </dgm:presLayoutVars>
      </dgm:prSet>
      <dgm:spPr/>
    </dgm:pt>
    <dgm:pt modelId="{F79372A2-16CC-43B8-A09E-2C0F32E3F37F}" type="pres">
      <dgm:prSet presAssocID="{CFC31207-9E64-4F0A-93FF-9B336193D1F0}" presName="sibTrans" presStyleCnt="0"/>
      <dgm:spPr/>
    </dgm:pt>
    <dgm:pt modelId="{D4BAEFDE-FB94-4501-A408-0E84FD521BB0}" type="pres">
      <dgm:prSet presAssocID="{0FA01ED0-E065-49AF-82C3-6F578B7E47E4}" presName="compNode" presStyleCnt="0"/>
      <dgm:spPr/>
    </dgm:pt>
    <dgm:pt modelId="{9A11DE3B-C244-4BD6-A1FD-9861C7D89635}" type="pres">
      <dgm:prSet presAssocID="{0FA01ED0-E065-49AF-82C3-6F578B7E47E4}" presName="bgRect" presStyleLbl="bgShp" presStyleIdx="3" presStyleCnt="4"/>
      <dgm:spPr/>
    </dgm:pt>
    <dgm:pt modelId="{32D229A9-07A1-46BF-B748-0E4EEC8F6E04}" type="pres">
      <dgm:prSet presAssocID="{0FA01ED0-E065-49AF-82C3-6F578B7E47E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DD2DBF00-8F3F-4CD8-A033-C4168FF31B03}" type="pres">
      <dgm:prSet presAssocID="{0FA01ED0-E065-49AF-82C3-6F578B7E47E4}" presName="spaceRect" presStyleCnt="0"/>
      <dgm:spPr/>
    </dgm:pt>
    <dgm:pt modelId="{D8E9DB81-B0DD-4285-90DE-C172E9A376B0}" type="pres">
      <dgm:prSet presAssocID="{0FA01ED0-E065-49AF-82C3-6F578B7E47E4}" presName="parTx" presStyleLbl="revTx" presStyleIdx="3" presStyleCnt="4">
        <dgm:presLayoutVars>
          <dgm:chMax val="0"/>
          <dgm:chPref val="0"/>
        </dgm:presLayoutVars>
      </dgm:prSet>
      <dgm:spPr/>
    </dgm:pt>
  </dgm:ptLst>
  <dgm:cxnLst>
    <dgm:cxn modelId="{26F8C704-3FB2-434A-AFCB-2D7636484066}" type="presOf" srcId="{83DB9BF9-5BF7-4DB3-832B-AA667DE8A86A}" destId="{BC0D06C0-9C9D-4AA5-A630-AD5062B910B1}" srcOrd="0" destOrd="0" presId="urn:microsoft.com/office/officeart/2018/2/layout/IconVerticalSolidList"/>
    <dgm:cxn modelId="{26200310-45B5-4EDE-A55E-1454137CE6D9}" srcId="{4E65D74A-F14F-4A02-A816-DB8F67AAA8A9}" destId="{0FA01ED0-E065-49AF-82C3-6F578B7E47E4}" srcOrd="3" destOrd="0" parTransId="{534DB58C-BB85-44FE-B7F5-BE5FDE9B2AB1}" sibTransId="{A8186409-6631-4A79-83D7-36641CE526D2}"/>
    <dgm:cxn modelId="{E783B025-0F2B-4475-9B67-5904D812B742}" type="presOf" srcId="{0FA01ED0-E065-49AF-82C3-6F578B7E47E4}" destId="{D8E9DB81-B0DD-4285-90DE-C172E9A376B0}" srcOrd="0" destOrd="0" presId="urn:microsoft.com/office/officeart/2018/2/layout/IconVerticalSolidList"/>
    <dgm:cxn modelId="{08FDA343-0C94-435D-8510-FE11EDF7C6FE}" type="presOf" srcId="{5F107B7B-D7E1-499A-B6E6-2BCA2D230ADB}" destId="{3F5F7AF2-4407-415D-AB90-87129B2F3866}" srcOrd="0" destOrd="0" presId="urn:microsoft.com/office/officeart/2018/2/layout/IconVerticalSolidList"/>
    <dgm:cxn modelId="{C1077F55-609B-4FF6-8E78-01E817B4F3A7}" srcId="{4E65D74A-F14F-4A02-A816-DB8F67AAA8A9}" destId="{62CAF077-479F-4D4A-A06A-4F6AFBD2C301}" srcOrd="0" destOrd="0" parTransId="{7E39AB68-DF07-4498-BFAA-E68D8C53806A}" sibTransId="{FC40E627-0072-4798-8FF9-335E554CD1A5}"/>
    <dgm:cxn modelId="{B5995FA5-623E-4725-8418-E935570ADDDC}" srcId="{4E65D74A-F14F-4A02-A816-DB8F67AAA8A9}" destId="{5F107B7B-D7E1-499A-B6E6-2BCA2D230ADB}" srcOrd="1" destOrd="0" parTransId="{144F00E7-9CC7-4FCA-8CF4-531F4344A9FB}" sibTransId="{14F2B085-E7F9-47E1-9B45-4F6C68228BAF}"/>
    <dgm:cxn modelId="{2CBC3DD2-22DB-4A95-9A17-64154AED1AB2}" type="presOf" srcId="{4E65D74A-F14F-4A02-A816-DB8F67AAA8A9}" destId="{A4542DC2-2AB4-4545-A0D3-B2163712A84C}" srcOrd="0" destOrd="0" presId="urn:microsoft.com/office/officeart/2018/2/layout/IconVerticalSolidList"/>
    <dgm:cxn modelId="{13219FF0-0161-46DD-A21F-2F88CF863DF1}" type="presOf" srcId="{62CAF077-479F-4D4A-A06A-4F6AFBD2C301}" destId="{9B165F2D-C034-49CA-BFDB-5BC0FC771095}" srcOrd="0" destOrd="0" presId="urn:microsoft.com/office/officeart/2018/2/layout/IconVerticalSolidList"/>
    <dgm:cxn modelId="{172AB5FF-6B9D-4781-B2BB-A4A316596650}" srcId="{4E65D74A-F14F-4A02-A816-DB8F67AAA8A9}" destId="{83DB9BF9-5BF7-4DB3-832B-AA667DE8A86A}" srcOrd="2" destOrd="0" parTransId="{B070CFC7-9EEF-4B14-8FC6-60A16D96D111}" sibTransId="{CFC31207-9E64-4F0A-93FF-9B336193D1F0}"/>
    <dgm:cxn modelId="{AC8E3CCB-0F4D-4043-B135-F34A5BC320DB}" type="presParOf" srcId="{A4542DC2-2AB4-4545-A0D3-B2163712A84C}" destId="{501C44DF-8C08-4267-9746-FB14AD898F8A}" srcOrd="0" destOrd="0" presId="urn:microsoft.com/office/officeart/2018/2/layout/IconVerticalSolidList"/>
    <dgm:cxn modelId="{3656BB8E-E16B-47A2-858E-1598042DB83C}" type="presParOf" srcId="{501C44DF-8C08-4267-9746-FB14AD898F8A}" destId="{1E5B3EC1-9E42-44A8-B228-4ED778A0D766}" srcOrd="0" destOrd="0" presId="urn:microsoft.com/office/officeart/2018/2/layout/IconVerticalSolidList"/>
    <dgm:cxn modelId="{5F9C90B7-7094-4AC3-9665-CD777C1075EB}" type="presParOf" srcId="{501C44DF-8C08-4267-9746-FB14AD898F8A}" destId="{C87EE244-659E-41A9-889A-67160DBA895F}" srcOrd="1" destOrd="0" presId="urn:microsoft.com/office/officeart/2018/2/layout/IconVerticalSolidList"/>
    <dgm:cxn modelId="{14FE352D-05D9-477A-B5AA-74477914466E}" type="presParOf" srcId="{501C44DF-8C08-4267-9746-FB14AD898F8A}" destId="{07C3E2FA-71B6-492F-BFC3-9D397B9CDBAD}" srcOrd="2" destOrd="0" presId="urn:microsoft.com/office/officeart/2018/2/layout/IconVerticalSolidList"/>
    <dgm:cxn modelId="{14BC988A-430C-4BD6-934B-851A22D17F1A}" type="presParOf" srcId="{501C44DF-8C08-4267-9746-FB14AD898F8A}" destId="{9B165F2D-C034-49CA-BFDB-5BC0FC771095}" srcOrd="3" destOrd="0" presId="urn:microsoft.com/office/officeart/2018/2/layout/IconVerticalSolidList"/>
    <dgm:cxn modelId="{A4F15E2F-C392-4479-9AF4-CD631B1472FB}" type="presParOf" srcId="{A4542DC2-2AB4-4545-A0D3-B2163712A84C}" destId="{DC26E380-5409-4EFD-930D-A83745264E07}" srcOrd="1" destOrd="0" presId="urn:microsoft.com/office/officeart/2018/2/layout/IconVerticalSolidList"/>
    <dgm:cxn modelId="{4AE80ED1-C461-44E4-A3AF-C72B236D8A1B}" type="presParOf" srcId="{A4542DC2-2AB4-4545-A0D3-B2163712A84C}" destId="{F9E278A8-64A2-4DF1-9B91-5F78DCA48089}" srcOrd="2" destOrd="0" presId="urn:microsoft.com/office/officeart/2018/2/layout/IconVerticalSolidList"/>
    <dgm:cxn modelId="{55CC205D-4CA5-4084-AE79-2B8243180EE8}" type="presParOf" srcId="{F9E278A8-64A2-4DF1-9B91-5F78DCA48089}" destId="{B2EE27B3-89F3-462C-93AD-53DF7949F333}" srcOrd="0" destOrd="0" presId="urn:microsoft.com/office/officeart/2018/2/layout/IconVerticalSolidList"/>
    <dgm:cxn modelId="{9D7342E4-6ADA-4B09-983B-0938BDEAC48D}" type="presParOf" srcId="{F9E278A8-64A2-4DF1-9B91-5F78DCA48089}" destId="{0FB52A72-5BDE-4E77-9D52-ECA3F9B64E5C}" srcOrd="1" destOrd="0" presId="urn:microsoft.com/office/officeart/2018/2/layout/IconVerticalSolidList"/>
    <dgm:cxn modelId="{F5E34D37-9A90-42DD-930E-3544A4A6D563}" type="presParOf" srcId="{F9E278A8-64A2-4DF1-9B91-5F78DCA48089}" destId="{F6C40029-9CDF-4FAD-86AC-13DA0C999562}" srcOrd="2" destOrd="0" presId="urn:microsoft.com/office/officeart/2018/2/layout/IconVerticalSolidList"/>
    <dgm:cxn modelId="{383221F6-E444-4A5D-BB1E-E6263D85524A}" type="presParOf" srcId="{F9E278A8-64A2-4DF1-9B91-5F78DCA48089}" destId="{3F5F7AF2-4407-415D-AB90-87129B2F3866}" srcOrd="3" destOrd="0" presId="urn:microsoft.com/office/officeart/2018/2/layout/IconVerticalSolidList"/>
    <dgm:cxn modelId="{E35F08F9-3AF1-434C-A940-5C8E9DEA156B}" type="presParOf" srcId="{A4542DC2-2AB4-4545-A0D3-B2163712A84C}" destId="{134F3CAE-A365-4ECF-8686-E3221A0B13D9}" srcOrd="3" destOrd="0" presId="urn:microsoft.com/office/officeart/2018/2/layout/IconVerticalSolidList"/>
    <dgm:cxn modelId="{5846BC92-EC18-429C-ADD8-02B3B06AC1B6}" type="presParOf" srcId="{A4542DC2-2AB4-4545-A0D3-B2163712A84C}" destId="{3D5384A7-461A-454A-9507-BE17147863B9}" srcOrd="4" destOrd="0" presId="urn:microsoft.com/office/officeart/2018/2/layout/IconVerticalSolidList"/>
    <dgm:cxn modelId="{B71B03BC-6255-4A95-AADF-C830DE7CD248}" type="presParOf" srcId="{3D5384A7-461A-454A-9507-BE17147863B9}" destId="{9E3A5783-0576-4B0B-8FBC-539CC69F7239}" srcOrd="0" destOrd="0" presId="urn:microsoft.com/office/officeart/2018/2/layout/IconVerticalSolidList"/>
    <dgm:cxn modelId="{66B62B1D-C05D-4EC3-9502-C8ED26A81F23}" type="presParOf" srcId="{3D5384A7-461A-454A-9507-BE17147863B9}" destId="{22D01907-2F37-4AD2-BB02-9771DB631EB6}" srcOrd="1" destOrd="0" presId="urn:microsoft.com/office/officeart/2018/2/layout/IconVerticalSolidList"/>
    <dgm:cxn modelId="{A951F9B2-757B-4ACC-A004-F50D30A0EC27}" type="presParOf" srcId="{3D5384A7-461A-454A-9507-BE17147863B9}" destId="{E9F1B9AD-97D8-4B2D-B277-D68B32106081}" srcOrd="2" destOrd="0" presId="urn:microsoft.com/office/officeart/2018/2/layout/IconVerticalSolidList"/>
    <dgm:cxn modelId="{5FA89C36-08C4-45C5-8800-5004CD38636F}" type="presParOf" srcId="{3D5384A7-461A-454A-9507-BE17147863B9}" destId="{BC0D06C0-9C9D-4AA5-A630-AD5062B910B1}" srcOrd="3" destOrd="0" presId="urn:microsoft.com/office/officeart/2018/2/layout/IconVerticalSolidList"/>
    <dgm:cxn modelId="{03240DEE-A41C-4676-A96E-B799599BF885}" type="presParOf" srcId="{A4542DC2-2AB4-4545-A0D3-B2163712A84C}" destId="{F79372A2-16CC-43B8-A09E-2C0F32E3F37F}" srcOrd="5" destOrd="0" presId="urn:microsoft.com/office/officeart/2018/2/layout/IconVerticalSolidList"/>
    <dgm:cxn modelId="{C7C9FA8F-052F-4270-936D-FE2CEA1E4C26}" type="presParOf" srcId="{A4542DC2-2AB4-4545-A0D3-B2163712A84C}" destId="{D4BAEFDE-FB94-4501-A408-0E84FD521BB0}" srcOrd="6" destOrd="0" presId="urn:microsoft.com/office/officeart/2018/2/layout/IconVerticalSolidList"/>
    <dgm:cxn modelId="{E8E62F91-59F1-402E-91DF-F4A4F14DE0FF}" type="presParOf" srcId="{D4BAEFDE-FB94-4501-A408-0E84FD521BB0}" destId="{9A11DE3B-C244-4BD6-A1FD-9861C7D89635}" srcOrd="0" destOrd="0" presId="urn:microsoft.com/office/officeart/2018/2/layout/IconVerticalSolidList"/>
    <dgm:cxn modelId="{D1B59A35-9A20-4012-8665-EEC5AFBAA215}" type="presParOf" srcId="{D4BAEFDE-FB94-4501-A408-0E84FD521BB0}" destId="{32D229A9-07A1-46BF-B748-0E4EEC8F6E04}" srcOrd="1" destOrd="0" presId="urn:microsoft.com/office/officeart/2018/2/layout/IconVerticalSolidList"/>
    <dgm:cxn modelId="{B8DEE87C-9AB5-4BB6-A544-3E98BBE24EC0}" type="presParOf" srcId="{D4BAEFDE-FB94-4501-A408-0E84FD521BB0}" destId="{DD2DBF00-8F3F-4CD8-A033-C4168FF31B03}" srcOrd="2" destOrd="0" presId="urn:microsoft.com/office/officeart/2018/2/layout/IconVerticalSolidList"/>
    <dgm:cxn modelId="{017FF67A-2D98-469F-A19F-56D54E5BFB6A}" type="presParOf" srcId="{D4BAEFDE-FB94-4501-A408-0E84FD521BB0}" destId="{D8E9DB81-B0DD-4285-90DE-C172E9A376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27E343B-0FB5-45FF-8B02-1A180EA20CA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F336D72-5FC8-42FF-96D6-A0C73C769343}">
      <dgm:prSet custT="1"/>
      <dgm:spPr/>
      <dgm:t>
        <a:bodyPr/>
        <a:lstStyle/>
        <a:p>
          <a:pPr algn="just"/>
          <a:r>
            <a:rPr lang="en-US" sz="1200" dirty="0">
              <a:latin typeface="Arial" panose="020B0604020202020204" pitchFamily="34" charset="0"/>
              <a:cs typeface="Arial" panose="020B0604020202020204" pitchFamily="34" charset="0"/>
            </a:rPr>
            <a:t>The United Nations Sustainable Development Goals (SDGs) comprise 17 interconnected objectives designed to address global challenges, including poverty, inequality, and climate change. Adopted by all UN Member States in September 2015, they promote an integrated approach for a sustainable future by 2030.</a:t>
          </a:r>
        </a:p>
      </dgm:t>
    </dgm:pt>
    <dgm:pt modelId="{E94BFB38-6263-47D5-8B02-37980B5F76E2}" type="parTrans" cxnId="{24940061-FD09-4A56-9A60-293E423E3A37}">
      <dgm:prSet/>
      <dgm:spPr/>
      <dgm:t>
        <a:bodyPr/>
        <a:lstStyle/>
        <a:p>
          <a:endParaRPr lang="en-US"/>
        </a:p>
      </dgm:t>
    </dgm:pt>
    <dgm:pt modelId="{F743B4EA-6A39-475D-8D98-57B263E7CFD8}" type="sibTrans" cxnId="{24940061-FD09-4A56-9A60-293E423E3A37}">
      <dgm:prSet/>
      <dgm:spPr/>
      <dgm:t>
        <a:bodyPr/>
        <a:lstStyle/>
        <a:p>
          <a:endParaRPr lang="en-US"/>
        </a:p>
      </dgm:t>
    </dgm:pt>
    <dgm:pt modelId="{FACF4C99-063F-42FB-BF2F-A289E9E533B3}">
      <dgm:prSet custT="1"/>
      <dgm:spPr/>
      <dgm:t>
        <a:bodyPr/>
        <a:lstStyle/>
        <a:p>
          <a:pPr algn="just"/>
          <a:r>
            <a:rPr lang="en-US" sz="1200" dirty="0">
              <a:latin typeface="Arial" panose="020B0604020202020204" pitchFamily="34" charset="0"/>
              <a:cs typeface="Arial" panose="020B0604020202020204" pitchFamily="34" charset="0"/>
            </a:rPr>
            <a:t>The SDGs include 169 measurable targets that help countries develop national strategies for sustainable development. Key goals focus on eradicating extreme poverty (Goal 1), promoting good health (Goal 3), ensuring quality education (Goal 4), combating climate change (Goal 13), and fostering partnerships (Goal 17).</a:t>
          </a:r>
        </a:p>
      </dgm:t>
    </dgm:pt>
    <dgm:pt modelId="{E825858D-6A9E-40C2-86F5-B685183EFB7B}" type="parTrans" cxnId="{0DA8F290-39F9-497D-9A68-5A7533C806E9}">
      <dgm:prSet/>
      <dgm:spPr/>
      <dgm:t>
        <a:bodyPr/>
        <a:lstStyle/>
        <a:p>
          <a:endParaRPr lang="en-US"/>
        </a:p>
      </dgm:t>
    </dgm:pt>
    <dgm:pt modelId="{BA7B0D5D-57DC-44BA-8C92-9EA6DE63F9A7}" type="sibTrans" cxnId="{0DA8F290-39F9-497D-9A68-5A7533C806E9}">
      <dgm:prSet/>
      <dgm:spPr/>
      <dgm:t>
        <a:bodyPr/>
        <a:lstStyle/>
        <a:p>
          <a:endParaRPr lang="en-US"/>
        </a:p>
      </dgm:t>
    </dgm:pt>
    <dgm:pt modelId="{762666FA-3358-4AB0-8E52-DE12DE63DA31}">
      <dgm:prSet custT="1"/>
      <dgm:spPr/>
      <dgm:t>
        <a:bodyPr/>
        <a:lstStyle/>
        <a:p>
          <a:pPr algn="just"/>
          <a:r>
            <a:rPr lang="en-US" sz="1200" dirty="0">
              <a:latin typeface="Arial" panose="020B0604020202020204" pitchFamily="34" charset="0"/>
              <a:cs typeface="Arial" panose="020B0604020202020204" pitchFamily="34" charset="0"/>
            </a:rPr>
            <a:t>This presentation will </a:t>
          </a:r>
          <a:r>
            <a:rPr lang="en-GB" sz="1200" dirty="0">
              <a:latin typeface="Arial" panose="020B0604020202020204" pitchFamily="34" charset="0"/>
              <a:cs typeface="Arial" panose="020B0604020202020204" pitchFamily="34" charset="0"/>
            </a:rPr>
            <a:t>examine Goal 3, focusing on good health and wellbeing,</a:t>
          </a:r>
          <a:r>
            <a:rPr lang="en-US" sz="1200" dirty="0">
              <a:latin typeface="Arial" panose="020B0604020202020204" pitchFamily="34" charset="0"/>
              <a:cs typeface="Arial" panose="020B0604020202020204" pitchFamily="34" charset="0"/>
            </a:rPr>
            <a:t> specifically examining its integration within the health and social care sector in the United Kingdom. </a:t>
          </a:r>
        </a:p>
      </dgm:t>
    </dgm:pt>
    <dgm:pt modelId="{BF91790A-AF4D-4CF5-9868-5F20172F08A8}" type="parTrans" cxnId="{D45FA7F3-E02E-4D03-8E99-6ADA182A64F5}">
      <dgm:prSet/>
      <dgm:spPr/>
      <dgm:t>
        <a:bodyPr/>
        <a:lstStyle/>
        <a:p>
          <a:endParaRPr lang="en-US"/>
        </a:p>
      </dgm:t>
    </dgm:pt>
    <dgm:pt modelId="{F73F4EA0-A59C-4A01-8920-195AB851EC73}" type="sibTrans" cxnId="{D45FA7F3-E02E-4D03-8E99-6ADA182A64F5}">
      <dgm:prSet/>
      <dgm:spPr/>
      <dgm:t>
        <a:bodyPr/>
        <a:lstStyle/>
        <a:p>
          <a:endParaRPr lang="en-US"/>
        </a:p>
      </dgm:t>
    </dgm:pt>
    <dgm:pt modelId="{5855036C-5C44-C34C-8EB2-81D810D996B0}" type="pres">
      <dgm:prSet presAssocID="{F27E343B-0FB5-45FF-8B02-1A180EA20CA0}" presName="outerComposite" presStyleCnt="0">
        <dgm:presLayoutVars>
          <dgm:chMax val="5"/>
          <dgm:dir/>
          <dgm:resizeHandles val="exact"/>
        </dgm:presLayoutVars>
      </dgm:prSet>
      <dgm:spPr/>
    </dgm:pt>
    <dgm:pt modelId="{3EAFB633-1166-4A43-AB02-0969D2F9CAC8}" type="pres">
      <dgm:prSet presAssocID="{F27E343B-0FB5-45FF-8B02-1A180EA20CA0}" presName="dummyMaxCanvas" presStyleCnt="0">
        <dgm:presLayoutVars/>
      </dgm:prSet>
      <dgm:spPr/>
    </dgm:pt>
    <dgm:pt modelId="{1EC538DE-D277-F048-AEEC-C6884826EF4C}" type="pres">
      <dgm:prSet presAssocID="{F27E343B-0FB5-45FF-8B02-1A180EA20CA0}" presName="ThreeNodes_1" presStyleLbl="node1" presStyleIdx="0" presStyleCnt="3" custScaleX="111622" custScaleY="98422" custLinFactNeighborX="7424" custLinFactNeighborY="3499">
        <dgm:presLayoutVars>
          <dgm:bulletEnabled val="1"/>
        </dgm:presLayoutVars>
      </dgm:prSet>
      <dgm:spPr/>
    </dgm:pt>
    <dgm:pt modelId="{442B6076-6F8A-4F4F-BB5F-1850874E3669}" type="pres">
      <dgm:prSet presAssocID="{F27E343B-0FB5-45FF-8B02-1A180EA20CA0}" presName="ThreeNodes_2" presStyleLbl="node1" presStyleIdx="1" presStyleCnt="3" custScaleX="108398" custScaleY="81020">
        <dgm:presLayoutVars>
          <dgm:bulletEnabled val="1"/>
        </dgm:presLayoutVars>
      </dgm:prSet>
      <dgm:spPr/>
    </dgm:pt>
    <dgm:pt modelId="{1722FCCD-5591-4349-8DDB-6824E34577ED}" type="pres">
      <dgm:prSet presAssocID="{F27E343B-0FB5-45FF-8B02-1A180EA20CA0}" presName="ThreeNodes_3" presStyleLbl="node1" presStyleIdx="2" presStyleCnt="3" custScaleX="117647" custScaleY="73955" custLinFactNeighborX="-6430" custLinFactNeighborY="5688">
        <dgm:presLayoutVars>
          <dgm:bulletEnabled val="1"/>
        </dgm:presLayoutVars>
      </dgm:prSet>
      <dgm:spPr/>
    </dgm:pt>
    <dgm:pt modelId="{95FCF0BC-DC42-8748-8A01-DEF6F21FBADF}" type="pres">
      <dgm:prSet presAssocID="{F27E343B-0FB5-45FF-8B02-1A180EA20CA0}" presName="ThreeConn_1-2" presStyleLbl="fgAccFollowNode1" presStyleIdx="0" presStyleCnt="2">
        <dgm:presLayoutVars>
          <dgm:bulletEnabled val="1"/>
        </dgm:presLayoutVars>
      </dgm:prSet>
      <dgm:spPr/>
    </dgm:pt>
    <dgm:pt modelId="{BFEF778D-176D-CE4D-9495-F6523ED8A29F}" type="pres">
      <dgm:prSet presAssocID="{F27E343B-0FB5-45FF-8B02-1A180EA20CA0}" presName="ThreeConn_2-3" presStyleLbl="fgAccFollowNode1" presStyleIdx="1" presStyleCnt="2">
        <dgm:presLayoutVars>
          <dgm:bulletEnabled val="1"/>
        </dgm:presLayoutVars>
      </dgm:prSet>
      <dgm:spPr/>
    </dgm:pt>
    <dgm:pt modelId="{3C6D9378-AB05-7041-AC63-320172BC3B4F}" type="pres">
      <dgm:prSet presAssocID="{F27E343B-0FB5-45FF-8B02-1A180EA20CA0}" presName="ThreeNodes_1_text" presStyleLbl="node1" presStyleIdx="2" presStyleCnt="3">
        <dgm:presLayoutVars>
          <dgm:bulletEnabled val="1"/>
        </dgm:presLayoutVars>
      </dgm:prSet>
      <dgm:spPr/>
    </dgm:pt>
    <dgm:pt modelId="{3F42269E-9CB4-A44A-8BCA-B07F07BADE3A}" type="pres">
      <dgm:prSet presAssocID="{F27E343B-0FB5-45FF-8B02-1A180EA20CA0}" presName="ThreeNodes_2_text" presStyleLbl="node1" presStyleIdx="2" presStyleCnt="3">
        <dgm:presLayoutVars>
          <dgm:bulletEnabled val="1"/>
        </dgm:presLayoutVars>
      </dgm:prSet>
      <dgm:spPr/>
    </dgm:pt>
    <dgm:pt modelId="{1FD01886-4BBD-EF4A-87E0-0280A2D57083}" type="pres">
      <dgm:prSet presAssocID="{F27E343B-0FB5-45FF-8B02-1A180EA20CA0}" presName="ThreeNodes_3_text" presStyleLbl="node1" presStyleIdx="2" presStyleCnt="3">
        <dgm:presLayoutVars>
          <dgm:bulletEnabled val="1"/>
        </dgm:presLayoutVars>
      </dgm:prSet>
      <dgm:spPr/>
    </dgm:pt>
  </dgm:ptLst>
  <dgm:cxnLst>
    <dgm:cxn modelId="{1C756F00-E419-E446-93E1-458AE4D26EC6}" type="presOf" srcId="{BA7B0D5D-57DC-44BA-8C92-9EA6DE63F9A7}" destId="{BFEF778D-176D-CE4D-9495-F6523ED8A29F}" srcOrd="0" destOrd="0" presId="urn:microsoft.com/office/officeart/2005/8/layout/vProcess5"/>
    <dgm:cxn modelId="{C29B601F-DA9F-D642-9213-B0B1F7F1CC47}" type="presOf" srcId="{762666FA-3358-4AB0-8E52-DE12DE63DA31}" destId="{1FD01886-4BBD-EF4A-87E0-0280A2D57083}" srcOrd="1" destOrd="0" presId="urn:microsoft.com/office/officeart/2005/8/layout/vProcess5"/>
    <dgm:cxn modelId="{F941E438-4EB3-CA48-936C-CC86A882BDE4}" type="presOf" srcId="{F27E343B-0FB5-45FF-8B02-1A180EA20CA0}" destId="{5855036C-5C44-C34C-8EB2-81D810D996B0}" srcOrd="0" destOrd="0" presId="urn:microsoft.com/office/officeart/2005/8/layout/vProcess5"/>
    <dgm:cxn modelId="{24940061-FD09-4A56-9A60-293E423E3A37}" srcId="{F27E343B-0FB5-45FF-8B02-1A180EA20CA0}" destId="{3F336D72-5FC8-42FF-96D6-A0C73C769343}" srcOrd="0" destOrd="0" parTransId="{E94BFB38-6263-47D5-8B02-37980B5F76E2}" sibTransId="{F743B4EA-6A39-475D-8D98-57B263E7CFD8}"/>
    <dgm:cxn modelId="{68092466-0DBD-AD4B-9685-F55AE32605F9}" type="presOf" srcId="{FACF4C99-063F-42FB-BF2F-A289E9E533B3}" destId="{442B6076-6F8A-4F4F-BB5F-1850874E3669}" srcOrd="0" destOrd="0" presId="urn:microsoft.com/office/officeart/2005/8/layout/vProcess5"/>
    <dgm:cxn modelId="{BE61466B-0ACF-3C4D-AFFE-D7478DFB6603}" type="presOf" srcId="{F743B4EA-6A39-475D-8D98-57B263E7CFD8}" destId="{95FCF0BC-DC42-8748-8A01-DEF6F21FBADF}" srcOrd="0" destOrd="0" presId="urn:microsoft.com/office/officeart/2005/8/layout/vProcess5"/>
    <dgm:cxn modelId="{538FB470-4E16-BD4A-ADAF-A3C06CA8CEE7}" type="presOf" srcId="{762666FA-3358-4AB0-8E52-DE12DE63DA31}" destId="{1722FCCD-5591-4349-8DDB-6824E34577ED}" srcOrd="0" destOrd="0" presId="urn:microsoft.com/office/officeart/2005/8/layout/vProcess5"/>
    <dgm:cxn modelId="{0DA8F290-39F9-497D-9A68-5A7533C806E9}" srcId="{F27E343B-0FB5-45FF-8B02-1A180EA20CA0}" destId="{FACF4C99-063F-42FB-BF2F-A289E9E533B3}" srcOrd="1" destOrd="0" parTransId="{E825858D-6A9E-40C2-86F5-B685183EFB7B}" sibTransId="{BA7B0D5D-57DC-44BA-8C92-9EA6DE63F9A7}"/>
    <dgm:cxn modelId="{F169F7AE-99EC-2F40-8B1C-4A39919B3EAF}" type="presOf" srcId="{3F336D72-5FC8-42FF-96D6-A0C73C769343}" destId="{1EC538DE-D277-F048-AEEC-C6884826EF4C}" srcOrd="0" destOrd="0" presId="urn:microsoft.com/office/officeart/2005/8/layout/vProcess5"/>
    <dgm:cxn modelId="{976209E3-B550-7D41-9CAE-170381D143CF}" type="presOf" srcId="{FACF4C99-063F-42FB-BF2F-A289E9E533B3}" destId="{3F42269E-9CB4-A44A-8BCA-B07F07BADE3A}" srcOrd="1" destOrd="0" presId="urn:microsoft.com/office/officeart/2005/8/layout/vProcess5"/>
    <dgm:cxn modelId="{0687ACED-F88E-3147-85D1-4C7E0363CD52}" type="presOf" srcId="{3F336D72-5FC8-42FF-96D6-A0C73C769343}" destId="{3C6D9378-AB05-7041-AC63-320172BC3B4F}" srcOrd="1" destOrd="0" presId="urn:microsoft.com/office/officeart/2005/8/layout/vProcess5"/>
    <dgm:cxn modelId="{D45FA7F3-E02E-4D03-8E99-6ADA182A64F5}" srcId="{F27E343B-0FB5-45FF-8B02-1A180EA20CA0}" destId="{762666FA-3358-4AB0-8E52-DE12DE63DA31}" srcOrd="2" destOrd="0" parTransId="{BF91790A-AF4D-4CF5-9868-5F20172F08A8}" sibTransId="{F73F4EA0-A59C-4A01-8920-195AB851EC73}"/>
    <dgm:cxn modelId="{172E6CC3-A805-9941-8402-306AD353A436}" type="presParOf" srcId="{5855036C-5C44-C34C-8EB2-81D810D996B0}" destId="{3EAFB633-1166-4A43-AB02-0969D2F9CAC8}" srcOrd="0" destOrd="0" presId="urn:microsoft.com/office/officeart/2005/8/layout/vProcess5"/>
    <dgm:cxn modelId="{8611DA5A-3DEA-4D4D-9DE4-F5ABCE5F7C60}" type="presParOf" srcId="{5855036C-5C44-C34C-8EB2-81D810D996B0}" destId="{1EC538DE-D277-F048-AEEC-C6884826EF4C}" srcOrd="1" destOrd="0" presId="urn:microsoft.com/office/officeart/2005/8/layout/vProcess5"/>
    <dgm:cxn modelId="{9034BCA9-BB94-3F4B-AAB0-ADC0C00230E8}" type="presParOf" srcId="{5855036C-5C44-C34C-8EB2-81D810D996B0}" destId="{442B6076-6F8A-4F4F-BB5F-1850874E3669}" srcOrd="2" destOrd="0" presId="urn:microsoft.com/office/officeart/2005/8/layout/vProcess5"/>
    <dgm:cxn modelId="{5F162B94-ADF6-4443-A430-C0A4DF7D512D}" type="presParOf" srcId="{5855036C-5C44-C34C-8EB2-81D810D996B0}" destId="{1722FCCD-5591-4349-8DDB-6824E34577ED}" srcOrd="3" destOrd="0" presId="urn:microsoft.com/office/officeart/2005/8/layout/vProcess5"/>
    <dgm:cxn modelId="{1C205140-021F-0C43-9B23-82F30F6D6114}" type="presParOf" srcId="{5855036C-5C44-C34C-8EB2-81D810D996B0}" destId="{95FCF0BC-DC42-8748-8A01-DEF6F21FBADF}" srcOrd="4" destOrd="0" presId="urn:microsoft.com/office/officeart/2005/8/layout/vProcess5"/>
    <dgm:cxn modelId="{A6ADFE4B-191B-6642-AE0F-ACE04C64A58A}" type="presParOf" srcId="{5855036C-5C44-C34C-8EB2-81D810D996B0}" destId="{BFEF778D-176D-CE4D-9495-F6523ED8A29F}" srcOrd="5" destOrd="0" presId="urn:microsoft.com/office/officeart/2005/8/layout/vProcess5"/>
    <dgm:cxn modelId="{42F89BC0-CE2C-DB4A-9683-B0E017855035}" type="presParOf" srcId="{5855036C-5C44-C34C-8EB2-81D810D996B0}" destId="{3C6D9378-AB05-7041-AC63-320172BC3B4F}" srcOrd="6" destOrd="0" presId="urn:microsoft.com/office/officeart/2005/8/layout/vProcess5"/>
    <dgm:cxn modelId="{A50E6F91-323C-F740-B187-9CAF8B31AE73}" type="presParOf" srcId="{5855036C-5C44-C34C-8EB2-81D810D996B0}" destId="{3F42269E-9CB4-A44A-8BCA-B07F07BADE3A}" srcOrd="7" destOrd="0" presId="urn:microsoft.com/office/officeart/2005/8/layout/vProcess5"/>
    <dgm:cxn modelId="{26F69D41-B220-BB4B-B4D1-F21A5CE96FCB}" type="presParOf" srcId="{5855036C-5C44-C34C-8EB2-81D810D996B0}" destId="{1FD01886-4BBD-EF4A-87E0-0280A2D5708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B897926-EEE6-4185-974F-4950EFC04340}"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78165C49-9F11-470A-8632-07A9E7CDCB58}">
      <dgm:prSet custT="1"/>
      <dgm:spPr/>
      <dgm:t>
        <a:bodyPr/>
        <a:lstStyle/>
        <a:p>
          <a:r>
            <a:rPr lang="en-US" sz="1400" dirty="0">
              <a:latin typeface="Arial" panose="020B0604020202020204" pitchFamily="34" charset="0"/>
              <a:cs typeface="Arial" panose="020B0604020202020204" pitchFamily="34" charset="0"/>
            </a:rPr>
            <a:t>Goal 3 focuses on promoting good health and wellbeing, encompassing a comprehensive set of 13 specific targets designed to ensure healthy lives for individuals of all ages. </a:t>
          </a:r>
        </a:p>
      </dgm:t>
    </dgm:pt>
    <dgm:pt modelId="{9AA45D71-9652-4C4E-8E55-F73C79B4060D}" type="parTrans" cxnId="{1F73921C-A857-4732-A861-19EC67995EFC}">
      <dgm:prSet/>
      <dgm:spPr/>
      <dgm:t>
        <a:bodyPr/>
        <a:lstStyle/>
        <a:p>
          <a:endParaRPr lang="en-US"/>
        </a:p>
      </dgm:t>
    </dgm:pt>
    <dgm:pt modelId="{5C0972E6-F457-4B3A-A5A2-D26A90D250F3}" type="sibTrans" cxnId="{1F73921C-A857-4732-A861-19EC67995EFC}">
      <dgm:prSet/>
      <dgm:spPr/>
      <dgm:t>
        <a:bodyPr/>
        <a:lstStyle/>
        <a:p>
          <a:endParaRPr lang="en-US"/>
        </a:p>
      </dgm:t>
    </dgm:pt>
    <dgm:pt modelId="{A9529A64-5D7D-46F5-81A0-F5C7970864D1}">
      <dgm:prSet custT="1"/>
      <dgm:spPr/>
      <dgm:t>
        <a:bodyPr/>
        <a:lstStyle/>
        <a:p>
          <a:r>
            <a:rPr lang="en-US" sz="1400" dirty="0">
              <a:latin typeface="Arial" panose="020B0604020202020204" pitchFamily="34" charset="0"/>
              <a:cs typeface="Arial" panose="020B0604020202020204" pitchFamily="34" charset="0"/>
            </a:rPr>
            <a:t>These targets address critical areas, including reducing maternal and child mortality, combating communicable diseases, ensuring universal health coverage, and providing access to essential health services and medicines.</a:t>
          </a:r>
        </a:p>
      </dgm:t>
    </dgm:pt>
    <dgm:pt modelId="{C5FA0934-15D0-45C5-A993-533445FBAE6D}" type="parTrans" cxnId="{02E90704-541A-41B4-BA71-132AA713AD2E}">
      <dgm:prSet/>
      <dgm:spPr/>
      <dgm:t>
        <a:bodyPr/>
        <a:lstStyle/>
        <a:p>
          <a:endParaRPr lang="en-US"/>
        </a:p>
      </dgm:t>
    </dgm:pt>
    <dgm:pt modelId="{25B890FF-6C73-4E31-AE26-E8AC13EA65DF}" type="sibTrans" cxnId="{02E90704-541A-41B4-BA71-132AA713AD2E}">
      <dgm:prSet/>
      <dgm:spPr/>
      <dgm:t>
        <a:bodyPr/>
        <a:lstStyle/>
        <a:p>
          <a:endParaRPr lang="en-US"/>
        </a:p>
      </dgm:t>
    </dgm:pt>
    <dgm:pt modelId="{CF6C7443-8FC9-4C6F-8F2A-696C29E57016}">
      <dgm:prSet custT="1"/>
      <dgm:spPr/>
      <dgm:t>
        <a:bodyPr/>
        <a:lstStyle/>
        <a:p>
          <a:r>
            <a:rPr lang="en-US" sz="1400" dirty="0">
              <a:latin typeface="Arial" panose="020B0604020202020204" pitchFamily="34" charset="0"/>
              <a:cs typeface="Arial" panose="020B0604020202020204" pitchFamily="34" charset="0"/>
            </a:rPr>
            <a:t>Additionally, the goal emphasises the importance of mental health support, health education, and the promotion of healthy lifestyles to foster physical and mental wellbeing for everyone. </a:t>
          </a:r>
        </a:p>
      </dgm:t>
    </dgm:pt>
    <dgm:pt modelId="{38D49582-A3F6-464E-9A59-9AC3504139D6}" type="parTrans" cxnId="{22F6507C-5D00-4FB5-9F01-C5F05201F864}">
      <dgm:prSet/>
      <dgm:spPr/>
      <dgm:t>
        <a:bodyPr/>
        <a:lstStyle/>
        <a:p>
          <a:endParaRPr lang="en-US"/>
        </a:p>
      </dgm:t>
    </dgm:pt>
    <dgm:pt modelId="{BF40A336-00FA-4B98-BF38-43E99C2BEB98}" type="sibTrans" cxnId="{22F6507C-5D00-4FB5-9F01-C5F05201F864}">
      <dgm:prSet/>
      <dgm:spPr/>
      <dgm:t>
        <a:bodyPr/>
        <a:lstStyle/>
        <a:p>
          <a:endParaRPr lang="en-US"/>
        </a:p>
      </dgm:t>
    </dgm:pt>
    <dgm:pt modelId="{09131870-5FC7-4F51-B001-89BAE9B5CBDB}">
      <dgm:prSet custT="1"/>
      <dgm:spPr/>
      <dgm:t>
        <a:bodyPr/>
        <a:lstStyle/>
        <a:p>
          <a:r>
            <a:rPr lang="en-US" sz="1400" dirty="0">
              <a:latin typeface="Arial" panose="020B0604020202020204" pitchFamily="34" charset="0"/>
              <a:cs typeface="Arial" panose="020B0604020202020204" pitchFamily="34" charset="0"/>
            </a:rPr>
            <a:t>By addressing these issues, Goal 3 aims to create a healthier and more sustainable future for all communities worldwide.</a:t>
          </a:r>
        </a:p>
      </dgm:t>
    </dgm:pt>
    <dgm:pt modelId="{3DF8889C-415A-4554-8637-EC2C578DA8FC}" type="parTrans" cxnId="{BB237CAA-4184-4B44-BF0F-0B09EB076EB8}">
      <dgm:prSet/>
      <dgm:spPr/>
      <dgm:t>
        <a:bodyPr/>
        <a:lstStyle/>
        <a:p>
          <a:endParaRPr lang="en-US"/>
        </a:p>
      </dgm:t>
    </dgm:pt>
    <dgm:pt modelId="{074F989C-BE19-4CD8-911A-FAEDA9919A53}" type="sibTrans" cxnId="{BB237CAA-4184-4B44-BF0F-0B09EB076EB8}">
      <dgm:prSet/>
      <dgm:spPr/>
      <dgm:t>
        <a:bodyPr/>
        <a:lstStyle/>
        <a:p>
          <a:endParaRPr lang="en-US"/>
        </a:p>
      </dgm:t>
    </dgm:pt>
    <dgm:pt modelId="{5CAA1D42-2F4E-2C4C-AB8C-B3F3A3099058}" type="pres">
      <dgm:prSet presAssocID="{6B897926-EEE6-4185-974F-4950EFC04340}" presName="linear" presStyleCnt="0">
        <dgm:presLayoutVars>
          <dgm:animLvl val="lvl"/>
          <dgm:resizeHandles val="exact"/>
        </dgm:presLayoutVars>
      </dgm:prSet>
      <dgm:spPr/>
    </dgm:pt>
    <dgm:pt modelId="{FF64EE6B-B495-E74F-872B-A48571261FD3}" type="pres">
      <dgm:prSet presAssocID="{78165C49-9F11-470A-8632-07A9E7CDCB58}" presName="parentText" presStyleLbl="node1" presStyleIdx="0" presStyleCnt="4">
        <dgm:presLayoutVars>
          <dgm:chMax val="0"/>
          <dgm:bulletEnabled val="1"/>
        </dgm:presLayoutVars>
      </dgm:prSet>
      <dgm:spPr/>
    </dgm:pt>
    <dgm:pt modelId="{F7E2C348-434F-B84D-8411-5CED456F7FE5}" type="pres">
      <dgm:prSet presAssocID="{5C0972E6-F457-4B3A-A5A2-D26A90D250F3}" presName="spacer" presStyleCnt="0"/>
      <dgm:spPr/>
    </dgm:pt>
    <dgm:pt modelId="{0822CDE7-98E0-504E-AC8E-E5F8D8B51F6E}" type="pres">
      <dgm:prSet presAssocID="{A9529A64-5D7D-46F5-81A0-F5C7970864D1}" presName="parentText" presStyleLbl="node1" presStyleIdx="1" presStyleCnt="4">
        <dgm:presLayoutVars>
          <dgm:chMax val="0"/>
          <dgm:bulletEnabled val="1"/>
        </dgm:presLayoutVars>
      </dgm:prSet>
      <dgm:spPr/>
    </dgm:pt>
    <dgm:pt modelId="{21035B03-C3E0-0446-9F63-56A79A8A097C}" type="pres">
      <dgm:prSet presAssocID="{25B890FF-6C73-4E31-AE26-E8AC13EA65DF}" presName="spacer" presStyleCnt="0"/>
      <dgm:spPr/>
    </dgm:pt>
    <dgm:pt modelId="{2D26901B-452F-0C40-B28D-250B697741E8}" type="pres">
      <dgm:prSet presAssocID="{CF6C7443-8FC9-4C6F-8F2A-696C29E57016}" presName="parentText" presStyleLbl="node1" presStyleIdx="2" presStyleCnt="4">
        <dgm:presLayoutVars>
          <dgm:chMax val="0"/>
          <dgm:bulletEnabled val="1"/>
        </dgm:presLayoutVars>
      </dgm:prSet>
      <dgm:spPr/>
    </dgm:pt>
    <dgm:pt modelId="{B48A27FE-F5C5-884A-BAC8-4922ABDE3269}" type="pres">
      <dgm:prSet presAssocID="{BF40A336-00FA-4B98-BF38-43E99C2BEB98}" presName="spacer" presStyleCnt="0"/>
      <dgm:spPr/>
    </dgm:pt>
    <dgm:pt modelId="{C8D70585-B7E0-154D-AD5C-8004C4EF641A}" type="pres">
      <dgm:prSet presAssocID="{09131870-5FC7-4F51-B001-89BAE9B5CBDB}" presName="parentText" presStyleLbl="node1" presStyleIdx="3" presStyleCnt="4">
        <dgm:presLayoutVars>
          <dgm:chMax val="0"/>
          <dgm:bulletEnabled val="1"/>
        </dgm:presLayoutVars>
      </dgm:prSet>
      <dgm:spPr/>
    </dgm:pt>
  </dgm:ptLst>
  <dgm:cxnLst>
    <dgm:cxn modelId="{02E90704-541A-41B4-BA71-132AA713AD2E}" srcId="{6B897926-EEE6-4185-974F-4950EFC04340}" destId="{A9529A64-5D7D-46F5-81A0-F5C7970864D1}" srcOrd="1" destOrd="0" parTransId="{C5FA0934-15D0-45C5-A993-533445FBAE6D}" sibTransId="{25B890FF-6C73-4E31-AE26-E8AC13EA65DF}"/>
    <dgm:cxn modelId="{1F73921C-A857-4732-A861-19EC67995EFC}" srcId="{6B897926-EEE6-4185-974F-4950EFC04340}" destId="{78165C49-9F11-470A-8632-07A9E7CDCB58}" srcOrd="0" destOrd="0" parTransId="{9AA45D71-9652-4C4E-8E55-F73C79B4060D}" sibTransId="{5C0972E6-F457-4B3A-A5A2-D26A90D250F3}"/>
    <dgm:cxn modelId="{9078D426-03AD-DC4A-AE64-5747EE2C1C05}" type="presOf" srcId="{78165C49-9F11-470A-8632-07A9E7CDCB58}" destId="{FF64EE6B-B495-E74F-872B-A48571261FD3}" srcOrd="0" destOrd="0" presId="urn:microsoft.com/office/officeart/2005/8/layout/vList2"/>
    <dgm:cxn modelId="{F7B2612C-40E2-B144-8910-4412893388C5}" type="presOf" srcId="{09131870-5FC7-4F51-B001-89BAE9B5CBDB}" destId="{C8D70585-B7E0-154D-AD5C-8004C4EF641A}" srcOrd="0" destOrd="0" presId="urn:microsoft.com/office/officeart/2005/8/layout/vList2"/>
    <dgm:cxn modelId="{DD745E6B-6CF6-0F42-904B-65D103CEDFA9}" type="presOf" srcId="{6B897926-EEE6-4185-974F-4950EFC04340}" destId="{5CAA1D42-2F4E-2C4C-AB8C-B3F3A3099058}" srcOrd="0" destOrd="0" presId="urn:microsoft.com/office/officeart/2005/8/layout/vList2"/>
    <dgm:cxn modelId="{22F6507C-5D00-4FB5-9F01-C5F05201F864}" srcId="{6B897926-EEE6-4185-974F-4950EFC04340}" destId="{CF6C7443-8FC9-4C6F-8F2A-696C29E57016}" srcOrd="2" destOrd="0" parTransId="{38D49582-A3F6-464E-9A59-9AC3504139D6}" sibTransId="{BF40A336-00FA-4B98-BF38-43E99C2BEB98}"/>
    <dgm:cxn modelId="{C707F0A3-3048-4D46-8A6F-CC5972221A65}" type="presOf" srcId="{CF6C7443-8FC9-4C6F-8F2A-696C29E57016}" destId="{2D26901B-452F-0C40-B28D-250B697741E8}" srcOrd="0" destOrd="0" presId="urn:microsoft.com/office/officeart/2005/8/layout/vList2"/>
    <dgm:cxn modelId="{785406A9-9DC6-7040-B413-693E5D309C6F}" type="presOf" srcId="{A9529A64-5D7D-46F5-81A0-F5C7970864D1}" destId="{0822CDE7-98E0-504E-AC8E-E5F8D8B51F6E}" srcOrd="0" destOrd="0" presId="urn:microsoft.com/office/officeart/2005/8/layout/vList2"/>
    <dgm:cxn modelId="{BB237CAA-4184-4B44-BF0F-0B09EB076EB8}" srcId="{6B897926-EEE6-4185-974F-4950EFC04340}" destId="{09131870-5FC7-4F51-B001-89BAE9B5CBDB}" srcOrd="3" destOrd="0" parTransId="{3DF8889C-415A-4554-8637-EC2C578DA8FC}" sibTransId="{074F989C-BE19-4CD8-911A-FAEDA9919A53}"/>
    <dgm:cxn modelId="{16BA78A5-A2A0-2D44-856F-9DDD3763F8F7}" type="presParOf" srcId="{5CAA1D42-2F4E-2C4C-AB8C-B3F3A3099058}" destId="{FF64EE6B-B495-E74F-872B-A48571261FD3}" srcOrd="0" destOrd="0" presId="urn:microsoft.com/office/officeart/2005/8/layout/vList2"/>
    <dgm:cxn modelId="{C0EA952E-C5D3-2843-8D0E-0D7E60D7BEC2}" type="presParOf" srcId="{5CAA1D42-2F4E-2C4C-AB8C-B3F3A3099058}" destId="{F7E2C348-434F-B84D-8411-5CED456F7FE5}" srcOrd="1" destOrd="0" presId="urn:microsoft.com/office/officeart/2005/8/layout/vList2"/>
    <dgm:cxn modelId="{01E2CDA9-90BE-4043-A156-58CFDA372620}" type="presParOf" srcId="{5CAA1D42-2F4E-2C4C-AB8C-B3F3A3099058}" destId="{0822CDE7-98E0-504E-AC8E-E5F8D8B51F6E}" srcOrd="2" destOrd="0" presId="urn:microsoft.com/office/officeart/2005/8/layout/vList2"/>
    <dgm:cxn modelId="{DBA39969-3D0F-E344-9136-CA342F246D75}" type="presParOf" srcId="{5CAA1D42-2F4E-2C4C-AB8C-B3F3A3099058}" destId="{21035B03-C3E0-0446-9F63-56A79A8A097C}" srcOrd="3" destOrd="0" presId="urn:microsoft.com/office/officeart/2005/8/layout/vList2"/>
    <dgm:cxn modelId="{225DDC7C-FA20-8445-BE32-6987DD6F4B80}" type="presParOf" srcId="{5CAA1D42-2F4E-2C4C-AB8C-B3F3A3099058}" destId="{2D26901B-452F-0C40-B28D-250B697741E8}" srcOrd="4" destOrd="0" presId="urn:microsoft.com/office/officeart/2005/8/layout/vList2"/>
    <dgm:cxn modelId="{D982F1BC-B795-3645-8260-EF43DA295BE1}" type="presParOf" srcId="{5CAA1D42-2F4E-2C4C-AB8C-B3F3A3099058}" destId="{B48A27FE-F5C5-884A-BAC8-4922ABDE3269}" srcOrd="5" destOrd="0" presId="urn:microsoft.com/office/officeart/2005/8/layout/vList2"/>
    <dgm:cxn modelId="{676B835E-43C0-E044-93B6-BF55438B0D1D}" type="presParOf" srcId="{5CAA1D42-2F4E-2C4C-AB8C-B3F3A3099058}" destId="{C8D70585-B7E0-154D-AD5C-8004C4EF641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60B016C-331B-4A7F-BB3E-9665BC77440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FD080E5-5AF7-442A-8E00-B294E23B06F0}">
      <dgm:prSet/>
      <dgm:spPr/>
      <dgm:t>
        <a:bodyPr/>
        <a:lstStyle/>
        <a:p>
          <a:r>
            <a:rPr lang="en-US" dirty="0"/>
            <a:t>3.4  Reducing premature mortality from non-communicable diseases through prevention, treatment, and promotion of healthy lifestyles</a:t>
          </a:r>
        </a:p>
      </dgm:t>
    </dgm:pt>
    <dgm:pt modelId="{F3C340E8-D2A7-4797-85CF-EF13FD6AD929}" type="parTrans" cxnId="{ECDE89D4-E59D-4578-985C-383218D9F733}">
      <dgm:prSet/>
      <dgm:spPr/>
      <dgm:t>
        <a:bodyPr/>
        <a:lstStyle/>
        <a:p>
          <a:endParaRPr lang="en-US"/>
        </a:p>
      </dgm:t>
    </dgm:pt>
    <dgm:pt modelId="{4A7745F0-0C05-4F7A-8EF5-16FB51056DA4}" type="sibTrans" cxnId="{ECDE89D4-E59D-4578-985C-383218D9F733}">
      <dgm:prSet/>
      <dgm:spPr/>
      <dgm:t>
        <a:bodyPr/>
        <a:lstStyle/>
        <a:p>
          <a:endParaRPr lang="en-US"/>
        </a:p>
      </dgm:t>
    </dgm:pt>
    <dgm:pt modelId="{D9BA3AC9-4087-40C2-BBD1-943C63C178B4}">
      <dgm:prSet/>
      <dgm:spPr/>
      <dgm:t>
        <a:bodyPr/>
        <a:lstStyle/>
        <a:p>
          <a:r>
            <a:rPr lang="en-US"/>
            <a:t>3.5 Enhance efforts to prevent and treat substance abuse, focusing on narcotic drugs and harmful alcohol use.</a:t>
          </a:r>
        </a:p>
      </dgm:t>
    </dgm:pt>
    <dgm:pt modelId="{9F5D82B6-75D5-4F18-9D70-7AB8D73E203F}" type="parTrans" cxnId="{84888BDF-55AA-43B7-B8CC-0E1A8D9709DA}">
      <dgm:prSet/>
      <dgm:spPr/>
      <dgm:t>
        <a:bodyPr/>
        <a:lstStyle/>
        <a:p>
          <a:endParaRPr lang="en-US"/>
        </a:p>
      </dgm:t>
    </dgm:pt>
    <dgm:pt modelId="{DC5BFDE7-C6BE-403C-8B78-B96207C506BB}" type="sibTrans" cxnId="{84888BDF-55AA-43B7-B8CC-0E1A8D9709DA}">
      <dgm:prSet/>
      <dgm:spPr/>
      <dgm:t>
        <a:bodyPr/>
        <a:lstStyle/>
        <a:p>
          <a:endParaRPr lang="en-US"/>
        </a:p>
      </dgm:t>
    </dgm:pt>
    <dgm:pt modelId="{D62460C6-2639-4D66-A35D-54458B15ECE4}">
      <dgm:prSet/>
      <dgm:spPr/>
      <dgm:t>
        <a:bodyPr/>
        <a:lstStyle/>
        <a:p>
          <a:r>
            <a:rPr lang="en-US" dirty="0"/>
            <a:t>3.6  Reducing the number of deaths from road traffic accidents</a:t>
          </a:r>
        </a:p>
      </dgm:t>
    </dgm:pt>
    <dgm:pt modelId="{F300DF43-3129-4BD0-8758-927103053235}" type="parTrans" cxnId="{0F66E489-24BC-43A8-892D-E95956114E30}">
      <dgm:prSet/>
      <dgm:spPr/>
      <dgm:t>
        <a:bodyPr/>
        <a:lstStyle/>
        <a:p>
          <a:endParaRPr lang="en-US"/>
        </a:p>
      </dgm:t>
    </dgm:pt>
    <dgm:pt modelId="{D40181E8-633A-4E25-8435-DB7AE746981F}" type="sibTrans" cxnId="{0F66E489-24BC-43A8-892D-E95956114E30}">
      <dgm:prSet/>
      <dgm:spPr/>
      <dgm:t>
        <a:bodyPr/>
        <a:lstStyle/>
        <a:p>
          <a:endParaRPr lang="en-US"/>
        </a:p>
      </dgm:t>
    </dgm:pt>
    <dgm:pt modelId="{2603228D-30F0-6C46-B218-DE242AF1FC17}" type="pres">
      <dgm:prSet presAssocID="{C60B016C-331B-4A7F-BB3E-9665BC774402}" presName="hierChild1" presStyleCnt="0">
        <dgm:presLayoutVars>
          <dgm:chPref val="1"/>
          <dgm:dir/>
          <dgm:animOne val="branch"/>
          <dgm:animLvl val="lvl"/>
          <dgm:resizeHandles/>
        </dgm:presLayoutVars>
      </dgm:prSet>
      <dgm:spPr/>
    </dgm:pt>
    <dgm:pt modelId="{A2131DC3-A6A0-8A4E-A7E1-8378C0709FF1}" type="pres">
      <dgm:prSet presAssocID="{3FD080E5-5AF7-442A-8E00-B294E23B06F0}" presName="hierRoot1" presStyleCnt="0"/>
      <dgm:spPr/>
    </dgm:pt>
    <dgm:pt modelId="{5B57F0D6-6805-7247-A721-AA0D074087D5}" type="pres">
      <dgm:prSet presAssocID="{3FD080E5-5AF7-442A-8E00-B294E23B06F0}" presName="composite" presStyleCnt="0"/>
      <dgm:spPr/>
    </dgm:pt>
    <dgm:pt modelId="{A2835001-7636-214A-97AE-FE4A68D3A188}" type="pres">
      <dgm:prSet presAssocID="{3FD080E5-5AF7-442A-8E00-B294E23B06F0}" presName="background" presStyleLbl="node0" presStyleIdx="0" presStyleCnt="3"/>
      <dgm:spPr/>
    </dgm:pt>
    <dgm:pt modelId="{56A75E99-5470-DA4E-95A8-7D21E230AD0F}" type="pres">
      <dgm:prSet presAssocID="{3FD080E5-5AF7-442A-8E00-B294E23B06F0}" presName="text" presStyleLbl="fgAcc0" presStyleIdx="0" presStyleCnt="3">
        <dgm:presLayoutVars>
          <dgm:chPref val="3"/>
        </dgm:presLayoutVars>
      </dgm:prSet>
      <dgm:spPr/>
    </dgm:pt>
    <dgm:pt modelId="{EC56A299-55E1-6D40-944C-7CC8B7EF1148}" type="pres">
      <dgm:prSet presAssocID="{3FD080E5-5AF7-442A-8E00-B294E23B06F0}" presName="hierChild2" presStyleCnt="0"/>
      <dgm:spPr/>
    </dgm:pt>
    <dgm:pt modelId="{7F6740BC-1342-5649-8A5D-4EC1A811B1B7}" type="pres">
      <dgm:prSet presAssocID="{D9BA3AC9-4087-40C2-BBD1-943C63C178B4}" presName="hierRoot1" presStyleCnt="0"/>
      <dgm:spPr/>
    </dgm:pt>
    <dgm:pt modelId="{6AAA5D73-2599-1247-8570-EEA7E9C96B8C}" type="pres">
      <dgm:prSet presAssocID="{D9BA3AC9-4087-40C2-BBD1-943C63C178B4}" presName="composite" presStyleCnt="0"/>
      <dgm:spPr/>
    </dgm:pt>
    <dgm:pt modelId="{373723B9-21B2-D743-994A-738E5F50C14C}" type="pres">
      <dgm:prSet presAssocID="{D9BA3AC9-4087-40C2-BBD1-943C63C178B4}" presName="background" presStyleLbl="node0" presStyleIdx="1" presStyleCnt="3"/>
      <dgm:spPr/>
    </dgm:pt>
    <dgm:pt modelId="{043FE50F-186F-3946-9388-1388B178F334}" type="pres">
      <dgm:prSet presAssocID="{D9BA3AC9-4087-40C2-BBD1-943C63C178B4}" presName="text" presStyleLbl="fgAcc0" presStyleIdx="1" presStyleCnt="3">
        <dgm:presLayoutVars>
          <dgm:chPref val="3"/>
        </dgm:presLayoutVars>
      </dgm:prSet>
      <dgm:spPr/>
    </dgm:pt>
    <dgm:pt modelId="{A4089FC0-0E75-4E49-BB4B-DFF97AFCC437}" type="pres">
      <dgm:prSet presAssocID="{D9BA3AC9-4087-40C2-BBD1-943C63C178B4}" presName="hierChild2" presStyleCnt="0"/>
      <dgm:spPr/>
    </dgm:pt>
    <dgm:pt modelId="{F0B30090-540E-BC40-A6C3-A3B56A328E28}" type="pres">
      <dgm:prSet presAssocID="{D62460C6-2639-4D66-A35D-54458B15ECE4}" presName="hierRoot1" presStyleCnt="0"/>
      <dgm:spPr/>
    </dgm:pt>
    <dgm:pt modelId="{2C699FCA-7182-CA4A-936D-B7F4B778AC40}" type="pres">
      <dgm:prSet presAssocID="{D62460C6-2639-4D66-A35D-54458B15ECE4}" presName="composite" presStyleCnt="0"/>
      <dgm:spPr/>
    </dgm:pt>
    <dgm:pt modelId="{DFF6BC6E-ACD1-F543-97B0-AF05531B7255}" type="pres">
      <dgm:prSet presAssocID="{D62460C6-2639-4D66-A35D-54458B15ECE4}" presName="background" presStyleLbl="node0" presStyleIdx="2" presStyleCnt="3"/>
      <dgm:spPr/>
    </dgm:pt>
    <dgm:pt modelId="{3B993807-6B63-7042-B422-4BC29709633A}" type="pres">
      <dgm:prSet presAssocID="{D62460C6-2639-4D66-A35D-54458B15ECE4}" presName="text" presStyleLbl="fgAcc0" presStyleIdx="2" presStyleCnt="3">
        <dgm:presLayoutVars>
          <dgm:chPref val="3"/>
        </dgm:presLayoutVars>
      </dgm:prSet>
      <dgm:spPr/>
    </dgm:pt>
    <dgm:pt modelId="{116C8FFC-DD46-CB49-A6A1-B83BFFA916DD}" type="pres">
      <dgm:prSet presAssocID="{D62460C6-2639-4D66-A35D-54458B15ECE4}" presName="hierChild2" presStyleCnt="0"/>
      <dgm:spPr/>
    </dgm:pt>
  </dgm:ptLst>
  <dgm:cxnLst>
    <dgm:cxn modelId="{6C602531-377C-FE45-9B8E-1CD08BBA5B8C}" type="presOf" srcId="{3FD080E5-5AF7-442A-8E00-B294E23B06F0}" destId="{56A75E99-5470-DA4E-95A8-7D21E230AD0F}" srcOrd="0" destOrd="0" presId="urn:microsoft.com/office/officeart/2005/8/layout/hierarchy1"/>
    <dgm:cxn modelId="{3209AC3B-D4BC-AB43-A0AF-695EBE0FDB46}" type="presOf" srcId="{D9BA3AC9-4087-40C2-BBD1-943C63C178B4}" destId="{043FE50F-186F-3946-9388-1388B178F334}" srcOrd="0" destOrd="0" presId="urn:microsoft.com/office/officeart/2005/8/layout/hierarchy1"/>
    <dgm:cxn modelId="{9F05B346-6A83-7446-9BEE-695BED5DD1D7}" type="presOf" srcId="{D62460C6-2639-4D66-A35D-54458B15ECE4}" destId="{3B993807-6B63-7042-B422-4BC29709633A}" srcOrd="0" destOrd="0" presId="urn:microsoft.com/office/officeart/2005/8/layout/hierarchy1"/>
    <dgm:cxn modelId="{7D540A68-5EAF-5E43-A3AB-07F111BCD31C}" type="presOf" srcId="{C60B016C-331B-4A7F-BB3E-9665BC774402}" destId="{2603228D-30F0-6C46-B218-DE242AF1FC17}" srcOrd="0" destOrd="0" presId="urn:microsoft.com/office/officeart/2005/8/layout/hierarchy1"/>
    <dgm:cxn modelId="{0F66E489-24BC-43A8-892D-E95956114E30}" srcId="{C60B016C-331B-4A7F-BB3E-9665BC774402}" destId="{D62460C6-2639-4D66-A35D-54458B15ECE4}" srcOrd="2" destOrd="0" parTransId="{F300DF43-3129-4BD0-8758-927103053235}" sibTransId="{D40181E8-633A-4E25-8435-DB7AE746981F}"/>
    <dgm:cxn modelId="{ECDE89D4-E59D-4578-985C-383218D9F733}" srcId="{C60B016C-331B-4A7F-BB3E-9665BC774402}" destId="{3FD080E5-5AF7-442A-8E00-B294E23B06F0}" srcOrd="0" destOrd="0" parTransId="{F3C340E8-D2A7-4797-85CF-EF13FD6AD929}" sibTransId="{4A7745F0-0C05-4F7A-8EF5-16FB51056DA4}"/>
    <dgm:cxn modelId="{84888BDF-55AA-43B7-B8CC-0E1A8D9709DA}" srcId="{C60B016C-331B-4A7F-BB3E-9665BC774402}" destId="{D9BA3AC9-4087-40C2-BBD1-943C63C178B4}" srcOrd="1" destOrd="0" parTransId="{9F5D82B6-75D5-4F18-9D70-7AB8D73E203F}" sibTransId="{DC5BFDE7-C6BE-403C-8B78-B96207C506BB}"/>
    <dgm:cxn modelId="{E33973F8-F065-0A46-A06F-C9FDD1472969}" type="presParOf" srcId="{2603228D-30F0-6C46-B218-DE242AF1FC17}" destId="{A2131DC3-A6A0-8A4E-A7E1-8378C0709FF1}" srcOrd="0" destOrd="0" presId="urn:microsoft.com/office/officeart/2005/8/layout/hierarchy1"/>
    <dgm:cxn modelId="{C66DF7A0-D705-B94C-B2D2-AA8E02E6F850}" type="presParOf" srcId="{A2131DC3-A6A0-8A4E-A7E1-8378C0709FF1}" destId="{5B57F0D6-6805-7247-A721-AA0D074087D5}" srcOrd="0" destOrd="0" presId="urn:microsoft.com/office/officeart/2005/8/layout/hierarchy1"/>
    <dgm:cxn modelId="{F133E705-390C-1E4A-B6C6-C7D1D2D6E2B4}" type="presParOf" srcId="{5B57F0D6-6805-7247-A721-AA0D074087D5}" destId="{A2835001-7636-214A-97AE-FE4A68D3A188}" srcOrd="0" destOrd="0" presId="urn:microsoft.com/office/officeart/2005/8/layout/hierarchy1"/>
    <dgm:cxn modelId="{B4401C02-BD72-C641-9892-155F802A018C}" type="presParOf" srcId="{5B57F0D6-6805-7247-A721-AA0D074087D5}" destId="{56A75E99-5470-DA4E-95A8-7D21E230AD0F}" srcOrd="1" destOrd="0" presId="urn:microsoft.com/office/officeart/2005/8/layout/hierarchy1"/>
    <dgm:cxn modelId="{86C4F6BB-716B-2B47-87AE-E0F7A1A5C7F4}" type="presParOf" srcId="{A2131DC3-A6A0-8A4E-A7E1-8378C0709FF1}" destId="{EC56A299-55E1-6D40-944C-7CC8B7EF1148}" srcOrd="1" destOrd="0" presId="urn:microsoft.com/office/officeart/2005/8/layout/hierarchy1"/>
    <dgm:cxn modelId="{CF2EE095-FEA5-5046-8605-43A7F66890CC}" type="presParOf" srcId="{2603228D-30F0-6C46-B218-DE242AF1FC17}" destId="{7F6740BC-1342-5649-8A5D-4EC1A811B1B7}" srcOrd="1" destOrd="0" presId="urn:microsoft.com/office/officeart/2005/8/layout/hierarchy1"/>
    <dgm:cxn modelId="{615DD608-597C-C748-89C9-452F3D43BE26}" type="presParOf" srcId="{7F6740BC-1342-5649-8A5D-4EC1A811B1B7}" destId="{6AAA5D73-2599-1247-8570-EEA7E9C96B8C}" srcOrd="0" destOrd="0" presId="urn:microsoft.com/office/officeart/2005/8/layout/hierarchy1"/>
    <dgm:cxn modelId="{1029BA04-73A7-F846-87AA-B839830BD146}" type="presParOf" srcId="{6AAA5D73-2599-1247-8570-EEA7E9C96B8C}" destId="{373723B9-21B2-D743-994A-738E5F50C14C}" srcOrd="0" destOrd="0" presId="urn:microsoft.com/office/officeart/2005/8/layout/hierarchy1"/>
    <dgm:cxn modelId="{FEA19E87-57FD-B246-A64B-AA0D93985637}" type="presParOf" srcId="{6AAA5D73-2599-1247-8570-EEA7E9C96B8C}" destId="{043FE50F-186F-3946-9388-1388B178F334}" srcOrd="1" destOrd="0" presId="urn:microsoft.com/office/officeart/2005/8/layout/hierarchy1"/>
    <dgm:cxn modelId="{067A8B41-1D12-B642-A4E4-0941B95137C3}" type="presParOf" srcId="{7F6740BC-1342-5649-8A5D-4EC1A811B1B7}" destId="{A4089FC0-0E75-4E49-BB4B-DFF97AFCC437}" srcOrd="1" destOrd="0" presId="urn:microsoft.com/office/officeart/2005/8/layout/hierarchy1"/>
    <dgm:cxn modelId="{32F2AD08-5F49-2640-BDF5-3DA69A55F553}" type="presParOf" srcId="{2603228D-30F0-6C46-B218-DE242AF1FC17}" destId="{F0B30090-540E-BC40-A6C3-A3B56A328E28}" srcOrd="2" destOrd="0" presId="urn:microsoft.com/office/officeart/2005/8/layout/hierarchy1"/>
    <dgm:cxn modelId="{50CE5401-1C23-CD49-AD8D-A63C83611366}" type="presParOf" srcId="{F0B30090-540E-BC40-A6C3-A3B56A328E28}" destId="{2C699FCA-7182-CA4A-936D-B7F4B778AC40}" srcOrd="0" destOrd="0" presId="urn:microsoft.com/office/officeart/2005/8/layout/hierarchy1"/>
    <dgm:cxn modelId="{936E39A5-2137-9445-970A-4AFFE769F04B}" type="presParOf" srcId="{2C699FCA-7182-CA4A-936D-B7F4B778AC40}" destId="{DFF6BC6E-ACD1-F543-97B0-AF05531B7255}" srcOrd="0" destOrd="0" presId="urn:microsoft.com/office/officeart/2005/8/layout/hierarchy1"/>
    <dgm:cxn modelId="{DFD1337F-C15E-FD47-B23A-910F3D0CA6E9}" type="presParOf" srcId="{2C699FCA-7182-CA4A-936D-B7F4B778AC40}" destId="{3B993807-6B63-7042-B422-4BC29709633A}" srcOrd="1" destOrd="0" presId="urn:microsoft.com/office/officeart/2005/8/layout/hierarchy1"/>
    <dgm:cxn modelId="{C15786D0-FC79-5F44-8C6E-902B9A8AE392}" type="presParOf" srcId="{F0B30090-540E-BC40-A6C3-A3B56A328E28}" destId="{116C8FFC-DD46-CB49-A6A1-B83BFFA916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AB5213-EA0D-4BCF-B442-3434A87FEBC8}"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8F4747-6535-4E83-A887-C0CF6B040E0E}">
      <dgm:prSet custT="1"/>
      <dgm:spPr/>
      <dgm:t>
        <a:bodyPr/>
        <a:lstStyle/>
        <a:p>
          <a:pPr>
            <a:lnSpc>
              <a:spcPct val="100000"/>
            </a:lnSpc>
          </a:pPr>
          <a:r>
            <a:rPr lang="en-US" sz="1200">
              <a:latin typeface="Arial" panose="020B0604020202020204" pitchFamily="34" charset="0"/>
              <a:cs typeface="Arial" panose="020B0604020202020204" pitchFamily="34" charset="0"/>
            </a:rPr>
            <a:t>Health inequalities refer to the disparities in health status or access to healthcare across different population groups, caused by social, economic, environmental, and demographic factors.</a:t>
          </a:r>
          <a:endParaRPr lang="en-US" sz="1200" dirty="0">
            <a:latin typeface="Arial" panose="020B0604020202020204" pitchFamily="34" charset="0"/>
            <a:cs typeface="Arial" panose="020B0604020202020204" pitchFamily="34" charset="0"/>
          </a:endParaRPr>
        </a:p>
      </dgm:t>
    </dgm:pt>
    <dgm:pt modelId="{69E20C5C-5503-478C-BAC0-F309A52E8659}" type="parTrans" cxnId="{D550ECD2-4083-410E-BE83-70510EAEEB07}">
      <dgm:prSet/>
      <dgm:spPr/>
      <dgm:t>
        <a:bodyPr/>
        <a:lstStyle/>
        <a:p>
          <a:endParaRPr lang="en-US"/>
        </a:p>
      </dgm:t>
    </dgm:pt>
    <dgm:pt modelId="{88438E31-263B-4C26-AB7D-58DD92D92F45}" type="sibTrans" cxnId="{D550ECD2-4083-410E-BE83-70510EAEEB07}">
      <dgm:prSet/>
      <dgm:spPr/>
      <dgm:t>
        <a:bodyPr/>
        <a:lstStyle/>
        <a:p>
          <a:pPr>
            <a:lnSpc>
              <a:spcPct val="100000"/>
            </a:lnSpc>
          </a:pPr>
          <a:endParaRPr lang="en-US"/>
        </a:p>
      </dgm:t>
    </dgm:pt>
    <dgm:pt modelId="{CC47F4D2-69AC-4170-B398-F06A9641B538}">
      <dgm:prSet custT="1"/>
      <dgm:spPr/>
      <dgm:t>
        <a:bodyPr/>
        <a:lstStyle/>
        <a:p>
          <a:pPr>
            <a:lnSpc>
              <a:spcPct val="100000"/>
            </a:lnSpc>
          </a:pPr>
          <a:r>
            <a:rPr lang="en-US" sz="1200">
              <a:latin typeface="Arial" panose="020B0604020202020204" pitchFamily="34" charset="0"/>
              <a:cs typeface="Arial" panose="020B0604020202020204" pitchFamily="34" charset="0"/>
            </a:rPr>
            <a:t>1. Life expectancy gaps: Individuals in wealthier regions generally live longer than those in deprived areas, thanks to better healthcare, education, and healthier environments.</a:t>
          </a:r>
          <a:endParaRPr lang="en-US" sz="1200" dirty="0">
            <a:latin typeface="Arial" panose="020B0604020202020204" pitchFamily="34" charset="0"/>
            <a:cs typeface="Arial" panose="020B0604020202020204" pitchFamily="34" charset="0"/>
          </a:endParaRPr>
        </a:p>
      </dgm:t>
    </dgm:pt>
    <dgm:pt modelId="{724C90D1-CCE0-47CD-B771-9D63DDFA81DB}" type="parTrans" cxnId="{7FA30A03-3347-4DFF-B6D4-B7BA4207F078}">
      <dgm:prSet/>
      <dgm:spPr/>
      <dgm:t>
        <a:bodyPr/>
        <a:lstStyle/>
        <a:p>
          <a:endParaRPr lang="en-US"/>
        </a:p>
      </dgm:t>
    </dgm:pt>
    <dgm:pt modelId="{D2D8374F-857B-4032-996B-28F91F3C010D}" type="sibTrans" cxnId="{7FA30A03-3347-4DFF-B6D4-B7BA4207F078}">
      <dgm:prSet/>
      <dgm:spPr/>
      <dgm:t>
        <a:bodyPr/>
        <a:lstStyle/>
        <a:p>
          <a:pPr>
            <a:lnSpc>
              <a:spcPct val="100000"/>
            </a:lnSpc>
          </a:pPr>
          <a:endParaRPr lang="en-US"/>
        </a:p>
      </dgm:t>
    </dgm:pt>
    <dgm:pt modelId="{DC10AA84-C063-4026-8121-8216C5310303}">
      <dgm:prSet custT="1"/>
      <dgm:spPr/>
      <dgm:t>
        <a:bodyPr/>
        <a:lstStyle/>
        <a:p>
          <a:pPr>
            <a:lnSpc>
              <a:spcPct val="100000"/>
            </a:lnSpc>
          </a:pPr>
          <a:r>
            <a:rPr lang="en-US" sz="1200" dirty="0">
              <a:latin typeface="Arial" panose="020B0604020202020204" pitchFamily="34" charset="0"/>
              <a:cs typeface="Arial" panose="020B0604020202020204" pitchFamily="34" charset="0"/>
            </a:rPr>
            <a:t>2. Healthcare access: Rural or remote populations often have fewer hospitals, clinics, and medical professionals compared to urban areas.</a:t>
          </a:r>
        </a:p>
      </dgm:t>
    </dgm:pt>
    <dgm:pt modelId="{43583953-28F8-4172-A8D0-B3EE7F7CE194}" type="parTrans" cxnId="{4056C553-9260-4181-9A0E-EA954F5AE3EA}">
      <dgm:prSet/>
      <dgm:spPr/>
      <dgm:t>
        <a:bodyPr/>
        <a:lstStyle/>
        <a:p>
          <a:endParaRPr lang="en-US"/>
        </a:p>
      </dgm:t>
    </dgm:pt>
    <dgm:pt modelId="{ED8AB1EE-AC9A-4DFC-BE5A-0A3C3F33EF1F}" type="sibTrans" cxnId="{4056C553-9260-4181-9A0E-EA954F5AE3EA}">
      <dgm:prSet/>
      <dgm:spPr/>
      <dgm:t>
        <a:bodyPr/>
        <a:lstStyle/>
        <a:p>
          <a:pPr>
            <a:lnSpc>
              <a:spcPct val="100000"/>
            </a:lnSpc>
          </a:pPr>
          <a:endParaRPr lang="en-US"/>
        </a:p>
      </dgm:t>
    </dgm:pt>
    <dgm:pt modelId="{14F62094-9B1E-4013-BFF0-F19F03CFEF04}">
      <dgm:prSet custT="1"/>
      <dgm:spPr/>
      <dgm:t>
        <a:bodyPr/>
        <a:lstStyle/>
        <a:p>
          <a:pPr>
            <a:lnSpc>
              <a:spcPct val="100000"/>
            </a:lnSpc>
          </a:pPr>
          <a:r>
            <a:rPr lang="en-US" sz="1200">
              <a:latin typeface="Arial" panose="020B0604020202020204" pitchFamily="34" charset="0"/>
              <a:cs typeface="Arial" panose="020B0604020202020204" pitchFamily="34" charset="0"/>
            </a:rPr>
            <a:t>3. Socioeconomic factors: People with lower incomes tend to experience higher illness rates and shorter lifespans.</a:t>
          </a:r>
          <a:endParaRPr lang="en-US" sz="1200" dirty="0">
            <a:latin typeface="Arial" panose="020B0604020202020204" pitchFamily="34" charset="0"/>
            <a:cs typeface="Arial" panose="020B0604020202020204" pitchFamily="34" charset="0"/>
          </a:endParaRPr>
        </a:p>
      </dgm:t>
    </dgm:pt>
    <dgm:pt modelId="{1255EB22-1FBF-4CF3-95B0-499CAA131DA9}" type="parTrans" cxnId="{B09E9B8A-37C8-44AA-BA24-EE7E59251BD4}">
      <dgm:prSet/>
      <dgm:spPr/>
      <dgm:t>
        <a:bodyPr/>
        <a:lstStyle/>
        <a:p>
          <a:endParaRPr lang="en-US"/>
        </a:p>
      </dgm:t>
    </dgm:pt>
    <dgm:pt modelId="{FA3EC06A-F628-4F7F-8C8A-A57321A3E4FA}" type="sibTrans" cxnId="{B09E9B8A-37C8-44AA-BA24-EE7E59251BD4}">
      <dgm:prSet/>
      <dgm:spPr/>
      <dgm:t>
        <a:bodyPr/>
        <a:lstStyle/>
        <a:p>
          <a:pPr>
            <a:lnSpc>
              <a:spcPct val="100000"/>
            </a:lnSpc>
          </a:pPr>
          <a:endParaRPr lang="en-US"/>
        </a:p>
      </dgm:t>
    </dgm:pt>
    <dgm:pt modelId="{9F7AE48F-44BF-4589-8052-9EC9C3B53F98}">
      <dgm:prSet custT="1"/>
      <dgm:spPr/>
      <dgm:t>
        <a:bodyPr/>
        <a:lstStyle/>
        <a:p>
          <a:pPr>
            <a:lnSpc>
              <a:spcPct val="100000"/>
            </a:lnSpc>
          </a:pPr>
          <a:r>
            <a:rPr lang="en-US" sz="1200">
              <a:latin typeface="Arial" panose="020B0604020202020204" pitchFamily="34" charset="0"/>
              <a:cs typeface="Arial" panose="020B0604020202020204" pitchFamily="34" charset="0"/>
            </a:rPr>
            <a:t>4. Ethnic and racial disparities: Certain ethnic groups may have higher incidences of diseases such as diabetes or hypertension and encounter obstacles to receiving culturally appropriate care.</a:t>
          </a:r>
          <a:endParaRPr lang="en-US" sz="1200" dirty="0">
            <a:latin typeface="Arial" panose="020B0604020202020204" pitchFamily="34" charset="0"/>
            <a:cs typeface="Arial" panose="020B0604020202020204" pitchFamily="34" charset="0"/>
          </a:endParaRPr>
        </a:p>
      </dgm:t>
    </dgm:pt>
    <dgm:pt modelId="{15FB1BBE-A7A8-4A52-9F3D-417AE3B85C64}" type="parTrans" cxnId="{BA8FC9F7-0718-451B-AA3C-70D9C4484EB3}">
      <dgm:prSet/>
      <dgm:spPr/>
      <dgm:t>
        <a:bodyPr/>
        <a:lstStyle/>
        <a:p>
          <a:endParaRPr lang="en-US"/>
        </a:p>
      </dgm:t>
    </dgm:pt>
    <dgm:pt modelId="{E478DF58-7FFB-4905-A0EB-8E71701DFB6D}" type="sibTrans" cxnId="{BA8FC9F7-0718-451B-AA3C-70D9C4484EB3}">
      <dgm:prSet/>
      <dgm:spPr/>
      <dgm:t>
        <a:bodyPr/>
        <a:lstStyle/>
        <a:p>
          <a:pPr>
            <a:lnSpc>
              <a:spcPct val="100000"/>
            </a:lnSpc>
          </a:pPr>
          <a:endParaRPr lang="en-US"/>
        </a:p>
      </dgm:t>
    </dgm:pt>
    <dgm:pt modelId="{BF7360B4-DF2C-AD4E-96DC-5DEC466E0CA0}">
      <dgm:prSet custT="1"/>
      <dgm:spPr/>
      <dgm:t>
        <a:bodyPr/>
        <a:lstStyle/>
        <a:p>
          <a:pPr>
            <a:lnSpc>
              <a:spcPct val="100000"/>
            </a:lnSpc>
          </a:pPr>
          <a:r>
            <a:rPr lang="en-GB" sz="1050" dirty="0">
              <a:latin typeface="Arial" panose="020B0604020202020204" pitchFamily="34" charset="0"/>
              <a:cs typeface="Arial" panose="020B0604020202020204" pitchFamily="34" charset="0"/>
            </a:rPr>
            <a:t>The Office for National Statistics (ONS) in the UK provides data on ethnic and racial inequality. There are noticeable disparities in employment rates; in 2022, 77% of White British individuals were employed compared to only 69% of those from Black, Asian, and Minority Ethnic (BAME) backgrounds</a:t>
          </a:r>
        </a:p>
      </dgm:t>
    </dgm:pt>
    <dgm:pt modelId="{80192266-67F1-1643-85A6-B4D2A67CD982}" type="parTrans" cxnId="{86FE3382-9889-0F43-9A2B-5A082EE4B3C0}">
      <dgm:prSet/>
      <dgm:spPr/>
      <dgm:t>
        <a:bodyPr/>
        <a:lstStyle/>
        <a:p>
          <a:endParaRPr lang="en-GB"/>
        </a:p>
      </dgm:t>
    </dgm:pt>
    <dgm:pt modelId="{ACF9F48B-579A-884B-AAEF-29A9B8DD605C}" type="sibTrans" cxnId="{86FE3382-9889-0F43-9A2B-5A082EE4B3C0}">
      <dgm:prSet/>
      <dgm:spPr/>
      <dgm:t>
        <a:bodyPr/>
        <a:lstStyle/>
        <a:p>
          <a:endParaRPr lang="en-GB"/>
        </a:p>
      </dgm:t>
    </dgm:pt>
    <dgm:pt modelId="{C0D47FE7-191C-437A-843F-2484E3F11451}" type="pres">
      <dgm:prSet presAssocID="{C8AB5213-EA0D-4BCF-B442-3434A87FEBC8}" presName="root" presStyleCnt="0">
        <dgm:presLayoutVars>
          <dgm:dir/>
          <dgm:resizeHandles val="exact"/>
        </dgm:presLayoutVars>
      </dgm:prSet>
      <dgm:spPr/>
    </dgm:pt>
    <dgm:pt modelId="{6BC3539C-50F2-47AA-8A2D-B831F26A5912}" type="pres">
      <dgm:prSet presAssocID="{C8AB5213-EA0D-4BCF-B442-3434A87FEBC8}" presName="container" presStyleCnt="0">
        <dgm:presLayoutVars>
          <dgm:dir/>
          <dgm:resizeHandles val="exact"/>
        </dgm:presLayoutVars>
      </dgm:prSet>
      <dgm:spPr/>
    </dgm:pt>
    <dgm:pt modelId="{A847A1D3-3298-451D-B866-E4A7B09F79B6}" type="pres">
      <dgm:prSet presAssocID="{CD8F4747-6535-4E83-A887-C0CF6B040E0E}" presName="compNode" presStyleCnt="0"/>
      <dgm:spPr/>
    </dgm:pt>
    <dgm:pt modelId="{35F1EF7A-AF8B-4088-9BAE-444D2D503708}" type="pres">
      <dgm:prSet presAssocID="{CD8F4747-6535-4E83-A887-C0CF6B040E0E}" presName="iconBgRect" presStyleLbl="bgShp" presStyleIdx="0" presStyleCnt="6"/>
      <dgm:spPr/>
    </dgm:pt>
    <dgm:pt modelId="{90219541-6E9F-48B8-8DAA-47EBE2A2D826}" type="pres">
      <dgm:prSet presAssocID="{CD8F4747-6535-4E83-A887-C0CF6B040E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861125C3-5A24-4F2E-BFA2-B02F87EA5281}" type="pres">
      <dgm:prSet presAssocID="{CD8F4747-6535-4E83-A887-C0CF6B040E0E}" presName="spaceRect" presStyleCnt="0"/>
      <dgm:spPr/>
    </dgm:pt>
    <dgm:pt modelId="{AF6F4B8A-CAD0-40D7-82C5-C7C7268649D6}" type="pres">
      <dgm:prSet presAssocID="{CD8F4747-6535-4E83-A887-C0CF6B040E0E}" presName="textRect" presStyleLbl="revTx" presStyleIdx="0" presStyleCnt="6">
        <dgm:presLayoutVars>
          <dgm:chMax val="1"/>
          <dgm:chPref val="1"/>
        </dgm:presLayoutVars>
      </dgm:prSet>
      <dgm:spPr/>
    </dgm:pt>
    <dgm:pt modelId="{908E6241-6517-4822-8013-B7250DC69C7A}" type="pres">
      <dgm:prSet presAssocID="{88438E31-263B-4C26-AB7D-58DD92D92F45}" presName="sibTrans" presStyleLbl="sibTrans2D1" presStyleIdx="0" presStyleCnt="0"/>
      <dgm:spPr/>
    </dgm:pt>
    <dgm:pt modelId="{6ACC5D76-E06E-40AA-94BF-7D4AA33860D9}" type="pres">
      <dgm:prSet presAssocID="{CC47F4D2-69AC-4170-B398-F06A9641B538}" presName="compNode" presStyleCnt="0"/>
      <dgm:spPr/>
    </dgm:pt>
    <dgm:pt modelId="{5366ECEA-C19F-4C2B-AC4B-155D31A4FEFD}" type="pres">
      <dgm:prSet presAssocID="{CC47F4D2-69AC-4170-B398-F06A9641B538}" presName="iconBgRect" presStyleLbl="bgShp" presStyleIdx="1" presStyleCnt="6"/>
      <dgm:spPr/>
    </dgm:pt>
    <dgm:pt modelId="{2A4C436D-89B8-453B-9BDA-E8FDC69F0F59}" type="pres">
      <dgm:prSet presAssocID="{CC47F4D2-69AC-4170-B398-F06A9641B53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046F0EEB-5CF4-4DB6-A7F8-3570BD044005}" type="pres">
      <dgm:prSet presAssocID="{CC47F4D2-69AC-4170-B398-F06A9641B538}" presName="spaceRect" presStyleCnt="0"/>
      <dgm:spPr/>
    </dgm:pt>
    <dgm:pt modelId="{8B053650-AD7F-4F71-8E63-A7E8DD1D5553}" type="pres">
      <dgm:prSet presAssocID="{CC47F4D2-69AC-4170-B398-F06A9641B538}" presName="textRect" presStyleLbl="revTx" presStyleIdx="1" presStyleCnt="6">
        <dgm:presLayoutVars>
          <dgm:chMax val="1"/>
          <dgm:chPref val="1"/>
        </dgm:presLayoutVars>
      </dgm:prSet>
      <dgm:spPr/>
    </dgm:pt>
    <dgm:pt modelId="{C7D7CEAC-701F-4DDF-82F4-9083E94C98F0}" type="pres">
      <dgm:prSet presAssocID="{D2D8374F-857B-4032-996B-28F91F3C010D}" presName="sibTrans" presStyleLbl="sibTrans2D1" presStyleIdx="0" presStyleCnt="0"/>
      <dgm:spPr/>
    </dgm:pt>
    <dgm:pt modelId="{2EDEE62B-0B6B-48FB-A9D3-EBD8A5F6A715}" type="pres">
      <dgm:prSet presAssocID="{DC10AA84-C063-4026-8121-8216C5310303}" presName="compNode" presStyleCnt="0"/>
      <dgm:spPr/>
    </dgm:pt>
    <dgm:pt modelId="{32687271-6BBE-42A7-9077-0EA93B69DC29}" type="pres">
      <dgm:prSet presAssocID="{DC10AA84-C063-4026-8121-8216C5310303}" presName="iconBgRect" presStyleLbl="bgShp" presStyleIdx="2" presStyleCnt="6"/>
      <dgm:spPr/>
    </dgm:pt>
    <dgm:pt modelId="{4DA493A8-763C-4221-8396-35494867D6DC}" type="pres">
      <dgm:prSet presAssocID="{DC10AA84-C063-4026-8121-8216C531030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spital"/>
        </a:ext>
      </dgm:extLst>
    </dgm:pt>
    <dgm:pt modelId="{32226277-7C43-4685-A1B6-C58AC4BCF5E0}" type="pres">
      <dgm:prSet presAssocID="{DC10AA84-C063-4026-8121-8216C5310303}" presName="spaceRect" presStyleCnt="0"/>
      <dgm:spPr/>
    </dgm:pt>
    <dgm:pt modelId="{FCCCF3EA-6CB9-4A6E-B5D3-569F42C44642}" type="pres">
      <dgm:prSet presAssocID="{DC10AA84-C063-4026-8121-8216C5310303}" presName="textRect" presStyleLbl="revTx" presStyleIdx="2" presStyleCnt="6">
        <dgm:presLayoutVars>
          <dgm:chMax val="1"/>
          <dgm:chPref val="1"/>
        </dgm:presLayoutVars>
      </dgm:prSet>
      <dgm:spPr/>
    </dgm:pt>
    <dgm:pt modelId="{1E46C1D7-C736-4ADC-B6A6-5FA856BECF24}" type="pres">
      <dgm:prSet presAssocID="{ED8AB1EE-AC9A-4DFC-BE5A-0A3C3F33EF1F}" presName="sibTrans" presStyleLbl="sibTrans2D1" presStyleIdx="0" presStyleCnt="0"/>
      <dgm:spPr/>
    </dgm:pt>
    <dgm:pt modelId="{27A9B9F9-F60E-4AAF-B1DC-A0C41B5FD81A}" type="pres">
      <dgm:prSet presAssocID="{14F62094-9B1E-4013-BFF0-F19F03CFEF04}" presName="compNode" presStyleCnt="0"/>
      <dgm:spPr/>
    </dgm:pt>
    <dgm:pt modelId="{F4550B2E-2C7F-4C80-BC2B-E88F4CC54987}" type="pres">
      <dgm:prSet presAssocID="{14F62094-9B1E-4013-BFF0-F19F03CFEF04}" presName="iconBgRect" presStyleLbl="bgShp" presStyleIdx="3" presStyleCnt="6"/>
      <dgm:spPr/>
    </dgm:pt>
    <dgm:pt modelId="{1ADE9962-0514-4082-BE3C-134CFE0C1CA8}" type="pres">
      <dgm:prSet presAssocID="{14F62094-9B1E-4013-BFF0-F19F03CFEF0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Cane"/>
        </a:ext>
      </dgm:extLst>
    </dgm:pt>
    <dgm:pt modelId="{20E4AEC2-DFBE-4355-97E5-DA3DA4B58207}" type="pres">
      <dgm:prSet presAssocID="{14F62094-9B1E-4013-BFF0-F19F03CFEF04}" presName="spaceRect" presStyleCnt="0"/>
      <dgm:spPr/>
    </dgm:pt>
    <dgm:pt modelId="{059E9A18-F8C7-4458-9AD9-EA928D565AF3}" type="pres">
      <dgm:prSet presAssocID="{14F62094-9B1E-4013-BFF0-F19F03CFEF04}" presName="textRect" presStyleLbl="revTx" presStyleIdx="3" presStyleCnt="6">
        <dgm:presLayoutVars>
          <dgm:chMax val="1"/>
          <dgm:chPref val="1"/>
        </dgm:presLayoutVars>
      </dgm:prSet>
      <dgm:spPr/>
    </dgm:pt>
    <dgm:pt modelId="{0A4F1E73-F063-4907-BCBE-4EFA91C776C4}" type="pres">
      <dgm:prSet presAssocID="{FA3EC06A-F628-4F7F-8C8A-A57321A3E4FA}" presName="sibTrans" presStyleLbl="sibTrans2D1" presStyleIdx="0" presStyleCnt="0"/>
      <dgm:spPr/>
    </dgm:pt>
    <dgm:pt modelId="{72A950B9-5969-4B0D-9B81-05F95F2537DB}" type="pres">
      <dgm:prSet presAssocID="{9F7AE48F-44BF-4589-8052-9EC9C3B53F98}" presName="compNode" presStyleCnt="0"/>
      <dgm:spPr/>
    </dgm:pt>
    <dgm:pt modelId="{81EB537E-4A1E-4A0C-949F-B671F0E069A5}" type="pres">
      <dgm:prSet presAssocID="{9F7AE48F-44BF-4589-8052-9EC9C3B53F98}" presName="iconBgRect" presStyleLbl="bgShp" presStyleIdx="4" presStyleCnt="6"/>
      <dgm:spPr/>
    </dgm:pt>
    <dgm:pt modelId="{4D38AADD-B789-446C-9A3B-875548D986EF}" type="pres">
      <dgm:prSet presAssocID="{9F7AE48F-44BF-4589-8052-9EC9C3B53F9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B758C4CB-AE6A-4FE1-A4EB-1E51215A94C6}" type="pres">
      <dgm:prSet presAssocID="{9F7AE48F-44BF-4589-8052-9EC9C3B53F98}" presName="spaceRect" presStyleCnt="0"/>
      <dgm:spPr/>
    </dgm:pt>
    <dgm:pt modelId="{1D3D1DF0-2C09-4B8E-B758-72976F4BDD7C}" type="pres">
      <dgm:prSet presAssocID="{9F7AE48F-44BF-4589-8052-9EC9C3B53F98}" presName="textRect" presStyleLbl="revTx" presStyleIdx="4" presStyleCnt="6">
        <dgm:presLayoutVars>
          <dgm:chMax val="1"/>
          <dgm:chPref val="1"/>
        </dgm:presLayoutVars>
      </dgm:prSet>
      <dgm:spPr/>
    </dgm:pt>
    <dgm:pt modelId="{384B9546-E069-4CE5-9D4C-78E724E95E26}" type="pres">
      <dgm:prSet presAssocID="{E478DF58-7FFB-4905-A0EB-8E71701DFB6D}" presName="sibTrans" presStyleLbl="sibTrans2D1" presStyleIdx="0" presStyleCnt="0"/>
      <dgm:spPr/>
    </dgm:pt>
    <dgm:pt modelId="{8463AC88-BA7E-42DF-89FD-3240ACAE906C}" type="pres">
      <dgm:prSet presAssocID="{BF7360B4-DF2C-AD4E-96DC-5DEC466E0CA0}" presName="compNode" presStyleCnt="0"/>
      <dgm:spPr/>
    </dgm:pt>
    <dgm:pt modelId="{8BC39B4D-B092-4000-B86B-704E16C290B1}" type="pres">
      <dgm:prSet presAssocID="{BF7360B4-DF2C-AD4E-96DC-5DEC466E0CA0}" presName="iconBgRect" presStyleLbl="bgShp" presStyleIdx="5" presStyleCnt="6"/>
      <dgm:spPr/>
    </dgm:pt>
    <dgm:pt modelId="{B18B01A5-1181-4B61-BA28-C1FC0493AB4A}" type="pres">
      <dgm:prSet presAssocID="{BF7360B4-DF2C-AD4E-96DC-5DEC466E0CA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Japanese Dolls"/>
        </a:ext>
      </dgm:extLst>
    </dgm:pt>
    <dgm:pt modelId="{FB7D242A-537A-4F17-A1E1-09CFC33E4380}" type="pres">
      <dgm:prSet presAssocID="{BF7360B4-DF2C-AD4E-96DC-5DEC466E0CA0}" presName="spaceRect" presStyleCnt="0"/>
      <dgm:spPr/>
    </dgm:pt>
    <dgm:pt modelId="{94F18F4B-D4F8-4302-8B96-2906683EFE64}" type="pres">
      <dgm:prSet presAssocID="{BF7360B4-DF2C-AD4E-96DC-5DEC466E0CA0}" presName="textRect" presStyleLbl="revTx" presStyleIdx="5" presStyleCnt="6">
        <dgm:presLayoutVars>
          <dgm:chMax val="1"/>
          <dgm:chPref val="1"/>
        </dgm:presLayoutVars>
      </dgm:prSet>
      <dgm:spPr/>
    </dgm:pt>
  </dgm:ptLst>
  <dgm:cxnLst>
    <dgm:cxn modelId="{7FA30A03-3347-4DFF-B6D4-B7BA4207F078}" srcId="{C8AB5213-EA0D-4BCF-B442-3434A87FEBC8}" destId="{CC47F4D2-69AC-4170-B398-F06A9641B538}" srcOrd="1" destOrd="0" parTransId="{724C90D1-CCE0-47CD-B771-9D63DDFA81DB}" sibTransId="{D2D8374F-857B-4032-996B-28F91F3C010D}"/>
    <dgm:cxn modelId="{CC251826-4F86-484D-AB1F-18FF57D8C43C}" type="presOf" srcId="{E478DF58-7FFB-4905-A0EB-8E71701DFB6D}" destId="{384B9546-E069-4CE5-9D4C-78E724E95E26}" srcOrd="0" destOrd="0" presId="urn:microsoft.com/office/officeart/2018/2/layout/IconCircleList"/>
    <dgm:cxn modelId="{03BBEA44-D9C3-3A4C-95F8-BC06FD7B5741}" type="presOf" srcId="{BF7360B4-DF2C-AD4E-96DC-5DEC466E0CA0}" destId="{94F18F4B-D4F8-4302-8B96-2906683EFE64}" srcOrd="0" destOrd="0" presId="urn:microsoft.com/office/officeart/2018/2/layout/IconCircleList"/>
    <dgm:cxn modelId="{4056C553-9260-4181-9A0E-EA954F5AE3EA}" srcId="{C8AB5213-EA0D-4BCF-B442-3434A87FEBC8}" destId="{DC10AA84-C063-4026-8121-8216C5310303}" srcOrd="2" destOrd="0" parTransId="{43583953-28F8-4172-A8D0-B3EE7F7CE194}" sibTransId="{ED8AB1EE-AC9A-4DFC-BE5A-0A3C3F33EF1F}"/>
    <dgm:cxn modelId="{BC7A135A-6AA3-FE4E-ADA7-3DC902491A9C}" type="presOf" srcId="{14F62094-9B1E-4013-BFF0-F19F03CFEF04}" destId="{059E9A18-F8C7-4458-9AD9-EA928D565AF3}" srcOrd="0" destOrd="0" presId="urn:microsoft.com/office/officeart/2018/2/layout/IconCircleList"/>
    <dgm:cxn modelId="{86FE3382-9889-0F43-9A2B-5A082EE4B3C0}" srcId="{C8AB5213-EA0D-4BCF-B442-3434A87FEBC8}" destId="{BF7360B4-DF2C-AD4E-96DC-5DEC466E0CA0}" srcOrd="5" destOrd="0" parTransId="{80192266-67F1-1643-85A6-B4D2A67CD982}" sibTransId="{ACF9F48B-579A-884B-AAEF-29A9B8DD605C}"/>
    <dgm:cxn modelId="{B09E9B8A-37C8-44AA-BA24-EE7E59251BD4}" srcId="{C8AB5213-EA0D-4BCF-B442-3434A87FEBC8}" destId="{14F62094-9B1E-4013-BFF0-F19F03CFEF04}" srcOrd="3" destOrd="0" parTransId="{1255EB22-1FBF-4CF3-95B0-499CAA131DA9}" sibTransId="{FA3EC06A-F628-4F7F-8C8A-A57321A3E4FA}"/>
    <dgm:cxn modelId="{EB8EB09F-9FED-FB43-9065-BC6B470DEB82}" type="presOf" srcId="{ED8AB1EE-AC9A-4DFC-BE5A-0A3C3F33EF1F}" destId="{1E46C1D7-C736-4ADC-B6A6-5FA856BECF24}" srcOrd="0" destOrd="0" presId="urn:microsoft.com/office/officeart/2018/2/layout/IconCircleList"/>
    <dgm:cxn modelId="{76297DA4-FACC-484B-8EE2-9B95866982B3}" type="presOf" srcId="{C8AB5213-EA0D-4BCF-B442-3434A87FEBC8}" destId="{C0D47FE7-191C-437A-843F-2484E3F11451}" srcOrd="0" destOrd="0" presId="urn:microsoft.com/office/officeart/2018/2/layout/IconCircleList"/>
    <dgm:cxn modelId="{B64DC5A9-3DCA-DB49-B804-DB59B10DEF6C}" type="presOf" srcId="{CC47F4D2-69AC-4170-B398-F06A9641B538}" destId="{8B053650-AD7F-4F71-8E63-A7E8DD1D5553}" srcOrd="0" destOrd="0" presId="urn:microsoft.com/office/officeart/2018/2/layout/IconCircleList"/>
    <dgm:cxn modelId="{F12952BE-AB3D-AC40-A786-DF76C10404B3}" type="presOf" srcId="{9F7AE48F-44BF-4589-8052-9EC9C3B53F98}" destId="{1D3D1DF0-2C09-4B8E-B758-72976F4BDD7C}" srcOrd="0" destOrd="0" presId="urn:microsoft.com/office/officeart/2018/2/layout/IconCircleList"/>
    <dgm:cxn modelId="{236B47C1-73A8-1542-8591-0A1817190B5F}" type="presOf" srcId="{DC10AA84-C063-4026-8121-8216C5310303}" destId="{FCCCF3EA-6CB9-4A6E-B5D3-569F42C44642}" srcOrd="0" destOrd="0" presId="urn:microsoft.com/office/officeart/2018/2/layout/IconCircleList"/>
    <dgm:cxn modelId="{070026C7-3BE9-0944-B807-7B46DC2D2AE0}" type="presOf" srcId="{FA3EC06A-F628-4F7F-8C8A-A57321A3E4FA}" destId="{0A4F1E73-F063-4907-BCBE-4EFA91C776C4}" srcOrd="0" destOrd="0" presId="urn:microsoft.com/office/officeart/2018/2/layout/IconCircleList"/>
    <dgm:cxn modelId="{D550ECD2-4083-410E-BE83-70510EAEEB07}" srcId="{C8AB5213-EA0D-4BCF-B442-3434A87FEBC8}" destId="{CD8F4747-6535-4E83-A887-C0CF6B040E0E}" srcOrd="0" destOrd="0" parTransId="{69E20C5C-5503-478C-BAC0-F309A52E8659}" sibTransId="{88438E31-263B-4C26-AB7D-58DD92D92F45}"/>
    <dgm:cxn modelId="{7AFF54DA-D4DE-B24E-A4EA-C5074F8608DF}" type="presOf" srcId="{CD8F4747-6535-4E83-A887-C0CF6B040E0E}" destId="{AF6F4B8A-CAD0-40D7-82C5-C7C7268649D6}" srcOrd="0" destOrd="0" presId="urn:microsoft.com/office/officeart/2018/2/layout/IconCircleList"/>
    <dgm:cxn modelId="{721142DF-1181-634C-AD95-010BDF8A552D}" type="presOf" srcId="{88438E31-263B-4C26-AB7D-58DD92D92F45}" destId="{908E6241-6517-4822-8013-B7250DC69C7A}" srcOrd="0" destOrd="0" presId="urn:microsoft.com/office/officeart/2018/2/layout/IconCircleList"/>
    <dgm:cxn modelId="{6D967EE8-5A14-4A4C-A3C8-075301A10B1F}" type="presOf" srcId="{D2D8374F-857B-4032-996B-28F91F3C010D}" destId="{C7D7CEAC-701F-4DDF-82F4-9083E94C98F0}" srcOrd="0" destOrd="0" presId="urn:microsoft.com/office/officeart/2018/2/layout/IconCircleList"/>
    <dgm:cxn modelId="{BA8FC9F7-0718-451B-AA3C-70D9C4484EB3}" srcId="{C8AB5213-EA0D-4BCF-B442-3434A87FEBC8}" destId="{9F7AE48F-44BF-4589-8052-9EC9C3B53F98}" srcOrd="4" destOrd="0" parTransId="{15FB1BBE-A7A8-4A52-9F3D-417AE3B85C64}" sibTransId="{E478DF58-7FFB-4905-A0EB-8E71701DFB6D}"/>
    <dgm:cxn modelId="{2F1ED9BB-F80A-5747-B6FE-5BD2CAE263C2}" type="presParOf" srcId="{C0D47FE7-191C-437A-843F-2484E3F11451}" destId="{6BC3539C-50F2-47AA-8A2D-B831F26A5912}" srcOrd="0" destOrd="0" presId="urn:microsoft.com/office/officeart/2018/2/layout/IconCircleList"/>
    <dgm:cxn modelId="{F5316082-F059-EB45-AA2D-00E7DBDDE1EC}" type="presParOf" srcId="{6BC3539C-50F2-47AA-8A2D-B831F26A5912}" destId="{A847A1D3-3298-451D-B866-E4A7B09F79B6}" srcOrd="0" destOrd="0" presId="urn:microsoft.com/office/officeart/2018/2/layout/IconCircleList"/>
    <dgm:cxn modelId="{9938FCDB-B555-7742-9CA9-4CCCA7420778}" type="presParOf" srcId="{A847A1D3-3298-451D-B866-E4A7B09F79B6}" destId="{35F1EF7A-AF8B-4088-9BAE-444D2D503708}" srcOrd="0" destOrd="0" presId="urn:microsoft.com/office/officeart/2018/2/layout/IconCircleList"/>
    <dgm:cxn modelId="{01057977-90BD-CA44-AD5D-ACF95E618DF0}" type="presParOf" srcId="{A847A1D3-3298-451D-B866-E4A7B09F79B6}" destId="{90219541-6E9F-48B8-8DAA-47EBE2A2D826}" srcOrd="1" destOrd="0" presId="urn:microsoft.com/office/officeart/2018/2/layout/IconCircleList"/>
    <dgm:cxn modelId="{C3635D54-A332-9547-BD54-6366A1C721E3}" type="presParOf" srcId="{A847A1D3-3298-451D-B866-E4A7B09F79B6}" destId="{861125C3-5A24-4F2E-BFA2-B02F87EA5281}" srcOrd="2" destOrd="0" presId="urn:microsoft.com/office/officeart/2018/2/layout/IconCircleList"/>
    <dgm:cxn modelId="{23CB673E-5409-F44C-A340-9C49A4780003}" type="presParOf" srcId="{A847A1D3-3298-451D-B866-E4A7B09F79B6}" destId="{AF6F4B8A-CAD0-40D7-82C5-C7C7268649D6}" srcOrd="3" destOrd="0" presId="urn:microsoft.com/office/officeart/2018/2/layout/IconCircleList"/>
    <dgm:cxn modelId="{410B601A-2711-FF4B-8A04-59CCD75B5E0B}" type="presParOf" srcId="{6BC3539C-50F2-47AA-8A2D-B831F26A5912}" destId="{908E6241-6517-4822-8013-B7250DC69C7A}" srcOrd="1" destOrd="0" presId="urn:microsoft.com/office/officeart/2018/2/layout/IconCircleList"/>
    <dgm:cxn modelId="{A20E057E-3E20-2449-9FC7-5E61F5846D8A}" type="presParOf" srcId="{6BC3539C-50F2-47AA-8A2D-B831F26A5912}" destId="{6ACC5D76-E06E-40AA-94BF-7D4AA33860D9}" srcOrd="2" destOrd="0" presId="urn:microsoft.com/office/officeart/2018/2/layout/IconCircleList"/>
    <dgm:cxn modelId="{AF548FE8-F997-8E4B-B9B6-1C1F6C2913BA}" type="presParOf" srcId="{6ACC5D76-E06E-40AA-94BF-7D4AA33860D9}" destId="{5366ECEA-C19F-4C2B-AC4B-155D31A4FEFD}" srcOrd="0" destOrd="0" presId="urn:microsoft.com/office/officeart/2018/2/layout/IconCircleList"/>
    <dgm:cxn modelId="{D8912809-001C-1C48-B5B9-54595313FA40}" type="presParOf" srcId="{6ACC5D76-E06E-40AA-94BF-7D4AA33860D9}" destId="{2A4C436D-89B8-453B-9BDA-E8FDC69F0F59}" srcOrd="1" destOrd="0" presId="urn:microsoft.com/office/officeart/2018/2/layout/IconCircleList"/>
    <dgm:cxn modelId="{04CEFF4B-B557-C842-8667-0903DF9AF269}" type="presParOf" srcId="{6ACC5D76-E06E-40AA-94BF-7D4AA33860D9}" destId="{046F0EEB-5CF4-4DB6-A7F8-3570BD044005}" srcOrd="2" destOrd="0" presId="urn:microsoft.com/office/officeart/2018/2/layout/IconCircleList"/>
    <dgm:cxn modelId="{B81DB92B-D25A-334B-9F30-95C0C697FBAF}" type="presParOf" srcId="{6ACC5D76-E06E-40AA-94BF-7D4AA33860D9}" destId="{8B053650-AD7F-4F71-8E63-A7E8DD1D5553}" srcOrd="3" destOrd="0" presId="urn:microsoft.com/office/officeart/2018/2/layout/IconCircleList"/>
    <dgm:cxn modelId="{A202D402-792A-F644-88C8-CA1380065823}" type="presParOf" srcId="{6BC3539C-50F2-47AA-8A2D-B831F26A5912}" destId="{C7D7CEAC-701F-4DDF-82F4-9083E94C98F0}" srcOrd="3" destOrd="0" presId="urn:microsoft.com/office/officeart/2018/2/layout/IconCircleList"/>
    <dgm:cxn modelId="{7BE0C6BD-FDBA-6944-846F-F2A1DBB409E1}" type="presParOf" srcId="{6BC3539C-50F2-47AA-8A2D-B831F26A5912}" destId="{2EDEE62B-0B6B-48FB-A9D3-EBD8A5F6A715}" srcOrd="4" destOrd="0" presId="urn:microsoft.com/office/officeart/2018/2/layout/IconCircleList"/>
    <dgm:cxn modelId="{890BFAEC-6311-1D49-B2A4-1628F7C431D6}" type="presParOf" srcId="{2EDEE62B-0B6B-48FB-A9D3-EBD8A5F6A715}" destId="{32687271-6BBE-42A7-9077-0EA93B69DC29}" srcOrd="0" destOrd="0" presId="urn:microsoft.com/office/officeart/2018/2/layout/IconCircleList"/>
    <dgm:cxn modelId="{6785C9DA-AB4A-7549-AC52-454DAB3875DB}" type="presParOf" srcId="{2EDEE62B-0B6B-48FB-A9D3-EBD8A5F6A715}" destId="{4DA493A8-763C-4221-8396-35494867D6DC}" srcOrd="1" destOrd="0" presId="urn:microsoft.com/office/officeart/2018/2/layout/IconCircleList"/>
    <dgm:cxn modelId="{8234D100-F602-3549-B658-F8FAB686F290}" type="presParOf" srcId="{2EDEE62B-0B6B-48FB-A9D3-EBD8A5F6A715}" destId="{32226277-7C43-4685-A1B6-C58AC4BCF5E0}" srcOrd="2" destOrd="0" presId="urn:microsoft.com/office/officeart/2018/2/layout/IconCircleList"/>
    <dgm:cxn modelId="{2B55E48C-1E97-6841-8203-97CFA2286521}" type="presParOf" srcId="{2EDEE62B-0B6B-48FB-A9D3-EBD8A5F6A715}" destId="{FCCCF3EA-6CB9-4A6E-B5D3-569F42C44642}" srcOrd="3" destOrd="0" presId="urn:microsoft.com/office/officeart/2018/2/layout/IconCircleList"/>
    <dgm:cxn modelId="{34FCB81A-9181-144A-BF76-8BF73AB17039}" type="presParOf" srcId="{6BC3539C-50F2-47AA-8A2D-B831F26A5912}" destId="{1E46C1D7-C736-4ADC-B6A6-5FA856BECF24}" srcOrd="5" destOrd="0" presId="urn:microsoft.com/office/officeart/2018/2/layout/IconCircleList"/>
    <dgm:cxn modelId="{8E0C6FBC-F540-5F48-87CD-F54B43C6288B}" type="presParOf" srcId="{6BC3539C-50F2-47AA-8A2D-B831F26A5912}" destId="{27A9B9F9-F60E-4AAF-B1DC-A0C41B5FD81A}" srcOrd="6" destOrd="0" presId="urn:microsoft.com/office/officeart/2018/2/layout/IconCircleList"/>
    <dgm:cxn modelId="{CB66AE1F-3AC0-3D42-9D9B-E7E87BDD9608}" type="presParOf" srcId="{27A9B9F9-F60E-4AAF-B1DC-A0C41B5FD81A}" destId="{F4550B2E-2C7F-4C80-BC2B-E88F4CC54987}" srcOrd="0" destOrd="0" presId="urn:microsoft.com/office/officeart/2018/2/layout/IconCircleList"/>
    <dgm:cxn modelId="{CEC5425B-1509-E34C-A729-ED13FF20C3D4}" type="presParOf" srcId="{27A9B9F9-F60E-4AAF-B1DC-A0C41B5FD81A}" destId="{1ADE9962-0514-4082-BE3C-134CFE0C1CA8}" srcOrd="1" destOrd="0" presId="urn:microsoft.com/office/officeart/2018/2/layout/IconCircleList"/>
    <dgm:cxn modelId="{DE61CC6B-FD93-964B-B925-821FC656FA90}" type="presParOf" srcId="{27A9B9F9-F60E-4AAF-B1DC-A0C41B5FD81A}" destId="{20E4AEC2-DFBE-4355-97E5-DA3DA4B58207}" srcOrd="2" destOrd="0" presId="urn:microsoft.com/office/officeart/2018/2/layout/IconCircleList"/>
    <dgm:cxn modelId="{076FF856-9EC1-5E4E-8D24-2B018D693E01}" type="presParOf" srcId="{27A9B9F9-F60E-4AAF-B1DC-A0C41B5FD81A}" destId="{059E9A18-F8C7-4458-9AD9-EA928D565AF3}" srcOrd="3" destOrd="0" presId="urn:microsoft.com/office/officeart/2018/2/layout/IconCircleList"/>
    <dgm:cxn modelId="{F2196D9D-0F10-F742-983E-733243E87900}" type="presParOf" srcId="{6BC3539C-50F2-47AA-8A2D-B831F26A5912}" destId="{0A4F1E73-F063-4907-BCBE-4EFA91C776C4}" srcOrd="7" destOrd="0" presId="urn:microsoft.com/office/officeart/2018/2/layout/IconCircleList"/>
    <dgm:cxn modelId="{359DFB5A-2247-954A-AF7C-2FACB04A779E}" type="presParOf" srcId="{6BC3539C-50F2-47AA-8A2D-B831F26A5912}" destId="{72A950B9-5969-4B0D-9B81-05F95F2537DB}" srcOrd="8" destOrd="0" presId="urn:microsoft.com/office/officeart/2018/2/layout/IconCircleList"/>
    <dgm:cxn modelId="{3E2F619E-CA5D-0843-848C-CB6B3BDA87A4}" type="presParOf" srcId="{72A950B9-5969-4B0D-9B81-05F95F2537DB}" destId="{81EB537E-4A1E-4A0C-949F-B671F0E069A5}" srcOrd="0" destOrd="0" presId="urn:microsoft.com/office/officeart/2018/2/layout/IconCircleList"/>
    <dgm:cxn modelId="{A651244C-67D1-1644-A15A-940F5772C1BD}" type="presParOf" srcId="{72A950B9-5969-4B0D-9B81-05F95F2537DB}" destId="{4D38AADD-B789-446C-9A3B-875548D986EF}" srcOrd="1" destOrd="0" presId="urn:microsoft.com/office/officeart/2018/2/layout/IconCircleList"/>
    <dgm:cxn modelId="{FF96D741-DD06-044A-8B76-E0AE78F839A4}" type="presParOf" srcId="{72A950B9-5969-4B0D-9B81-05F95F2537DB}" destId="{B758C4CB-AE6A-4FE1-A4EB-1E51215A94C6}" srcOrd="2" destOrd="0" presId="urn:microsoft.com/office/officeart/2018/2/layout/IconCircleList"/>
    <dgm:cxn modelId="{88BD2BF9-FA13-4245-952A-C6CA665182DF}" type="presParOf" srcId="{72A950B9-5969-4B0D-9B81-05F95F2537DB}" destId="{1D3D1DF0-2C09-4B8E-B758-72976F4BDD7C}" srcOrd="3" destOrd="0" presId="urn:microsoft.com/office/officeart/2018/2/layout/IconCircleList"/>
    <dgm:cxn modelId="{4D238B4F-81B5-144A-A622-18D19D52BD0F}" type="presParOf" srcId="{6BC3539C-50F2-47AA-8A2D-B831F26A5912}" destId="{384B9546-E069-4CE5-9D4C-78E724E95E26}" srcOrd="9" destOrd="0" presId="urn:microsoft.com/office/officeart/2018/2/layout/IconCircleList"/>
    <dgm:cxn modelId="{1367F720-3F60-5C48-AEC1-856825760498}" type="presParOf" srcId="{6BC3539C-50F2-47AA-8A2D-B831F26A5912}" destId="{8463AC88-BA7E-42DF-89FD-3240ACAE906C}" srcOrd="10" destOrd="0" presId="urn:microsoft.com/office/officeart/2018/2/layout/IconCircleList"/>
    <dgm:cxn modelId="{EF82A828-405B-0445-A349-52AC8EF278EA}" type="presParOf" srcId="{8463AC88-BA7E-42DF-89FD-3240ACAE906C}" destId="{8BC39B4D-B092-4000-B86B-704E16C290B1}" srcOrd="0" destOrd="0" presId="urn:microsoft.com/office/officeart/2018/2/layout/IconCircleList"/>
    <dgm:cxn modelId="{C82E984F-5C19-6B43-8143-59DB582E7B49}" type="presParOf" srcId="{8463AC88-BA7E-42DF-89FD-3240ACAE906C}" destId="{B18B01A5-1181-4B61-BA28-C1FC0493AB4A}" srcOrd="1" destOrd="0" presId="urn:microsoft.com/office/officeart/2018/2/layout/IconCircleList"/>
    <dgm:cxn modelId="{2BDC4946-9270-CB4E-B76A-3AA28FC07DD1}" type="presParOf" srcId="{8463AC88-BA7E-42DF-89FD-3240ACAE906C}" destId="{FB7D242A-537A-4F17-A1E1-09CFC33E4380}" srcOrd="2" destOrd="0" presId="urn:microsoft.com/office/officeart/2018/2/layout/IconCircleList"/>
    <dgm:cxn modelId="{B462F71B-EE47-524C-94A1-14160959A194}" type="presParOf" srcId="{8463AC88-BA7E-42DF-89FD-3240ACAE906C}" destId="{94F18F4B-D4F8-4302-8B96-2906683EFE6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4D0AC67-500B-4AEE-8C22-13F8A44ADE2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7CFF8B1-6BC1-49BF-BC84-69E99D26CE40}">
      <dgm:prSet/>
      <dgm:spPr/>
      <dgm:t>
        <a:bodyPr/>
        <a:lstStyle/>
        <a:p>
          <a:pPr>
            <a:lnSpc>
              <a:spcPct val="100000"/>
            </a:lnSpc>
          </a:pPr>
          <a:r>
            <a:rPr lang="en-GB"/>
            <a:t>The Health Equity Framework focuses on achieving equitable health outcomes by addressing the root causes of health disparities. </a:t>
          </a:r>
          <a:endParaRPr lang="en-US"/>
        </a:p>
      </dgm:t>
    </dgm:pt>
    <dgm:pt modelId="{A485BE83-870D-4F69-B543-041FDE0E1AE1}" type="parTrans" cxnId="{2623BCAE-70BC-45CF-9834-DACFD6E08324}">
      <dgm:prSet/>
      <dgm:spPr/>
      <dgm:t>
        <a:bodyPr/>
        <a:lstStyle/>
        <a:p>
          <a:endParaRPr lang="en-US"/>
        </a:p>
      </dgm:t>
    </dgm:pt>
    <dgm:pt modelId="{E3565C08-47B6-4362-ADA6-CE57DF9A6343}" type="sibTrans" cxnId="{2623BCAE-70BC-45CF-9834-DACFD6E08324}">
      <dgm:prSet/>
      <dgm:spPr/>
      <dgm:t>
        <a:bodyPr/>
        <a:lstStyle/>
        <a:p>
          <a:endParaRPr lang="en-US"/>
        </a:p>
      </dgm:t>
    </dgm:pt>
    <dgm:pt modelId="{F7941089-2A56-4A3A-A78D-8C6307B9177D}">
      <dgm:prSet/>
      <dgm:spPr/>
      <dgm:t>
        <a:bodyPr/>
        <a:lstStyle/>
        <a:p>
          <a:pPr>
            <a:lnSpc>
              <a:spcPct val="100000"/>
            </a:lnSpc>
          </a:pPr>
          <a:r>
            <a:rPr lang="en-GB"/>
            <a:t>It emphasises the need for policies and interventions that specifically target vulnerable populations to promote fairness in health.</a:t>
          </a:r>
          <a:endParaRPr lang="en-US"/>
        </a:p>
      </dgm:t>
    </dgm:pt>
    <dgm:pt modelId="{A7BE435B-6DC5-4658-A5E0-F00B1B31C33C}" type="parTrans" cxnId="{AD0FA149-DC84-4FFD-866F-C2F039627FF3}">
      <dgm:prSet/>
      <dgm:spPr/>
      <dgm:t>
        <a:bodyPr/>
        <a:lstStyle/>
        <a:p>
          <a:endParaRPr lang="en-US"/>
        </a:p>
      </dgm:t>
    </dgm:pt>
    <dgm:pt modelId="{9DB21179-1C93-45C7-A79A-FDDFF3EB9346}" type="sibTrans" cxnId="{AD0FA149-DC84-4FFD-866F-C2F039627FF3}">
      <dgm:prSet/>
      <dgm:spPr/>
      <dgm:t>
        <a:bodyPr/>
        <a:lstStyle/>
        <a:p>
          <a:endParaRPr lang="en-US"/>
        </a:p>
      </dgm:t>
    </dgm:pt>
    <dgm:pt modelId="{9095EDC7-4AF0-2047-A664-D4CB28038D0B}" type="pres">
      <dgm:prSet presAssocID="{94D0AC67-500B-4AEE-8C22-13F8A44ADE20}" presName="hierChild1" presStyleCnt="0">
        <dgm:presLayoutVars>
          <dgm:chPref val="1"/>
          <dgm:dir/>
          <dgm:animOne val="branch"/>
          <dgm:animLvl val="lvl"/>
          <dgm:resizeHandles/>
        </dgm:presLayoutVars>
      </dgm:prSet>
      <dgm:spPr/>
    </dgm:pt>
    <dgm:pt modelId="{F1217535-D32E-6447-8911-8774EAE4423D}" type="pres">
      <dgm:prSet presAssocID="{07CFF8B1-6BC1-49BF-BC84-69E99D26CE40}" presName="hierRoot1" presStyleCnt="0"/>
      <dgm:spPr/>
    </dgm:pt>
    <dgm:pt modelId="{2F16C6B6-9BDA-9C4D-936E-96121585F6F0}" type="pres">
      <dgm:prSet presAssocID="{07CFF8B1-6BC1-49BF-BC84-69E99D26CE40}" presName="composite" presStyleCnt="0"/>
      <dgm:spPr/>
    </dgm:pt>
    <dgm:pt modelId="{F5D2183D-6809-E540-B992-68E59076BCF3}" type="pres">
      <dgm:prSet presAssocID="{07CFF8B1-6BC1-49BF-BC84-69E99D26CE40}" presName="background" presStyleLbl="node0" presStyleIdx="0" presStyleCnt="2"/>
      <dgm:spPr/>
    </dgm:pt>
    <dgm:pt modelId="{5D659D9F-C14E-CE4B-AA00-3E86EB50FA2A}" type="pres">
      <dgm:prSet presAssocID="{07CFF8B1-6BC1-49BF-BC84-69E99D26CE40}" presName="text" presStyleLbl="fgAcc0" presStyleIdx="0" presStyleCnt="2">
        <dgm:presLayoutVars>
          <dgm:chPref val="3"/>
        </dgm:presLayoutVars>
      </dgm:prSet>
      <dgm:spPr/>
    </dgm:pt>
    <dgm:pt modelId="{F6864205-1912-5747-9235-0D3E285366FD}" type="pres">
      <dgm:prSet presAssocID="{07CFF8B1-6BC1-49BF-BC84-69E99D26CE40}" presName="hierChild2" presStyleCnt="0"/>
      <dgm:spPr/>
    </dgm:pt>
    <dgm:pt modelId="{9E9DBAED-9903-2D4A-B9DC-14611E55F9B4}" type="pres">
      <dgm:prSet presAssocID="{F7941089-2A56-4A3A-A78D-8C6307B9177D}" presName="hierRoot1" presStyleCnt="0"/>
      <dgm:spPr/>
    </dgm:pt>
    <dgm:pt modelId="{80627AF3-98BB-FD4C-BD3A-71275A570A5F}" type="pres">
      <dgm:prSet presAssocID="{F7941089-2A56-4A3A-A78D-8C6307B9177D}" presName="composite" presStyleCnt="0"/>
      <dgm:spPr/>
    </dgm:pt>
    <dgm:pt modelId="{833057EA-1FA8-1C4B-B6BF-79A26A2C3D5B}" type="pres">
      <dgm:prSet presAssocID="{F7941089-2A56-4A3A-A78D-8C6307B9177D}" presName="background" presStyleLbl="node0" presStyleIdx="1" presStyleCnt="2"/>
      <dgm:spPr/>
    </dgm:pt>
    <dgm:pt modelId="{B51CF849-9795-0D4A-892C-9DD6BA073911}" type="pres">
      <dgm:prSet presAssocID="{F7941089-2A56-4A3A-A78D-8C6307B9177D}" presName="text" presStyleLbl="fgAcc0" presStyleIdx="1" presStyleCnt="2">
        <dgm:presLayoutVars>
          <dgm:chPref val="3"/>
        </dgm:presLayoutVars>
      </dgm:prSet>
      <dgm:spPr/>
    </dgm:pt>
    <dgm:pt modelId="{8EAE5AE0-C856-144D-AE76-0F4B31A09348}" type="pres">
      <dgm:prSet presAssocID="{F7941089-2A56-4A3A-A78D-8C6307B9177D}" presName="hierChild2" presStyleCnt="0"/>
      <dgm:spPr/>
    </dgm:pt>
  </dgm:ptLst>
  <dgm:cxnLst>
    <dgm:cxn modelId="{6EE5583A-0EC0-0749-A69C-A2F0FF9749D5}" type="presOf" srcId="{07CFF8B1-6BC1-49BF-BC84-69E99D26CE40}" destId="{5D659D9F-C14E-CE4B-AA00-3E86EB50FA2A}" srcOrd="0" destOrd="0" presId="urn:microsoft.com/office/officeart/2005/8/layout/hierarchy1"/>
    <dgm:cxn modelId="{AD0FA149-DC84-4FFD-866F-C2F039627FF3}" srcId="{94D0AC67-500B-4AEE-8C22-13F8A44ADE20}" destId="{F7941089-2A56-4A3A-A78D-8C6307B9177D}" srcOrd="1" destOrd="0" parTransId="{A7BE435B-6DC5-4658-A5E0-F00B1B31C33C}" sibTransId="{9DB21179-1C93-45C7-A79A-FDDFF3EB9346}"/>
    <dgm:cxn modelId="{F796EB91-313B-9348-AD89-046FEC790B60}" type="presOf" srcId="{94D0AC67-500B-4AEE-8C22-13F8A44ADE20}" destId="{9095EDC7-4AF0-2047-A664-D4CB28038D0B}" srcOrd="0" destOrd="0" presId="urn:microsoft.com/office/officeart/2005/8/layout/hierarchy1"/>
    <dgm:cxn modelId="{2623BCAE-70BC-45CF-9834-DACFD6E08324}" srcId="{94D0AC67-500B-4AEE-8C22-13F8A44ADE20}" destId="{07CFF8B1-6BC1-49BF-BC84-69E99D26CE40}" srcOrd="0" destOrd="0" parTransId="{A485BE83-870D-4F69-B543-041FDE0E1AE1}" sibTransId="{E3565C08-47B6-4362-ADA6-CE57DF9A6343}"/>
    <dgm:cxn modelId="{77BD77D3-31DF-DE42-A5F6-13E3C264AA1F}" type="presOf" srcId="{F7941089-2A56-4A3A-A78D-8C6307B9177D}" destId="{B51CF849-9795-0D4A-892C-9DD6BA073911}" srcOrd="0" destOrd="0" presId="urn:microsoft.com/office/officeart/2005/8/layout/hierarchy1"/>
    <dgm:cxn modelId="{1E172D1F-4DD0-4A43-9208-D1DA150DE4BA}" type="presParOf" srcId="{9095EDC7-4AF0-2047-A664-D4CB28038D0B}" destId="{F1217535-D32E-6447-8911-8774EAE4423D}" srcOrd="0" destOrd="0" presId="urn:microsoft.com/office/officeart/2005/8/layout/hierarchy1"/>
    <dgm:cxn modelId="{52FD56EF-7798-8642-A7F4-DFA6561DC185}" type="presParOf" srcId="{F1217535-D32E-6447-8911-8774EAE4423D}" destId="{2F16C6B6-9BDA-9C4D-936E-96121585F6F0}" srcOrd="0" destOrd="0" presId="urn:microsoft.com/office/officeart/2005/8/layout/hierarchy1"/>
    <dgm:cxn modelId="{519CB6C6-540D-704F-BF62-E555B4B0E8E7}" type="presParOf" srcId="{2F16C6B6-9BDA-9C4D-936E-96121585F6F0}" destId="{F5D2183D-6809-E540-B992-68E59076BCF3}" srcOrd="0" destOrd="0" presId="urn:microsoft.com/office/officeart/2005/8/layout/hierarchy1"/>
    <dgm:cxn modelId="{999CDF4D-40F0-1E4D-81F4-EE0EA4953F89}" type="presParOf" srcId="{2F16C6B6-9BDA-9C4D-936E-96121585F6F0}" destId="{5D659D9F-C14E-CE4B-AA00-3E86EB50FA2A}" srcOrd="1" destOrd="0" presId="urn:microsoft.com/office/officeart/2005/8/layout/hierarchy1"/>
    <dgm:cxn modelId="{0A6555EB-481A-3145-8959-E0F01430BA09}" type="presParOf" srcId="{F1217535-D32E-6447-8911-8774EAE4423D}" destId="{F6864205-1912-5747-9235-0D3E285366FD}" srcOrd="1" destOrd="0" presId="urn:microsoft.com/office/officeart/2005/8/layout/hierarchy1"/>
    <dgm:cxn modelId="{233A26AF-C3FA-3B45-BE94-29FB731D157E}" type="presParOf" srcId="{9095EDC7-4AF0-2047-A664-D4CB28038D0B}" destId="{9E9DBAED-9903-2D4A-B9DC-14611E55F9B4}" srcOrd="1" destOrd="0" presId="urn:microsoft.com/office/officeart/2005/8/layout/hierarchy1"/>
    <dgm:cxn modelId="{FE891E2A-6AB5-F749-88A7-4286F2145F34}" type="presParOf" srcId="{9E9DBAED-9903-2D4A-B9DC-14611E55F9B4}" destId="{80627AF3-98BB-FD4C-BD3A-71275A570A5F}" srcOrd="0" destOrd="0" presId="urn:microsoft.com/office/officeart/2005/8/layout/hierarchy1"/>
    <dgm:cxn modelId="{AC75D489-D423-C44B-826E-BA7DDD6623D0}" type="presParOf" srcId="{80627AF3-98BB-FD4C-BD3A-71275A570A5F}" destId="{833057EA-1FA8-1C4B-B6BF-79A26A2C3D5B}" srcOrd="0" destOrd="0" presId="urn:microsoft.com/office/officeart/2005/8/layout/hierarchy1"/>
    <dgm:cxn modelId="{4C588AA8-1FEC-894A-B597-F917492D0E6A}" type="presParOf" srcId="{80627AF3-98BB-FD4C-BD3A-71275A570A5F}" destId="{B51CF849-9795-0D4A-892C-9DD6BA073911}" srcOrd="1" destOrd="0" presId="urn:microsoft.com/office/officeart/2005/8/layout/hierarchy1"/>
    <dgm:cxn modelId="{B2A07BC1-174E-954D-8542-4D56A70D103B}" type="presParOf" srcId="{9E9DBAED-9903-2D4A-B9DC-14611E55F9B4}" destId="{8EAE5AE0-C856-144D-AE76-0F4B31A0934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99BAF0-EC33-4B63-93E6-55EE411E95C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300E8E5-1597-4F7D-98FE-0F4935AEE9FD}">
      <dgm:prSet/>
      <dgm:spPr/>
      <dgm:t>
        <a:bodyPr/>
        <a:lstStyle/>
        <a:p>
          <a:r>
            <a:rPr lang="en-US"/>
            <a:t>The UK has a range of policies and legislation that govern health and social care, ensuring the safety, quality, and accessibility of services.</a:t>
          </a:r>
        </a:p>
      </dgm:t>
    </dgm:pt>
    <dgm:pt modelId="{E7C54BCE-6EB4-4FEC-8124-A6FB220F2ED9}" type="parTrans" cxnId="{20868388-2A37-4C58-B8D5-416914CF616B}">
      <dgm:prSet/>
      <dgm:spPr/>
      <dgm:t>
        <a:bodyPr/>
        <a:lstStyle/>
        <a:p>
          <a:endParaRPr lang="en-US"/>
        </a:p>
      </dgm:t>
    </dgm:pt>
    <dgm:pt modelId="{F942D125-91B2-49D9-8807-3E6765BC982F}" type="sibTrans" cxnId="{20868388-2A37-4C58-B8D5-416914CF616B}">
      <dgm:prSet/>
      <dgm:spPr/>
      <dgm:t>
        <a:bodyPr/>
        <a:lstStyle/>
        <a:p>
          <a:endParaRPr lang="en-US"/>
        </a:p>
      </dgm:t>
    </dgm:pt>
    <dgm:pt modelId="{8622376F-8E40-442F-9972-C59786CBCCAC}">
      <dgm:prSet/>
      <dgm:spPr/>
      <dgm:t>
        <a:bodyPr/>
        <a:lstStyle/>
        <a:p>
          <a:r>
            <a:rPr lang="en-US" dirty="0"/>
            <a:t>The Care Act 2014 emphasises adult care, highlighting well-being, the right to participate in care planning, and safeguarding vulnerable adults.</a:t>
          </a:r>
        </a:p>
      </dgm:t>
    </dgm:pt>
    <dgm:pt modelId="{7EA0277A-2775-4AE4-BFFD-B533D3D7734F}" type="parTrans" cxnId="{BDF0D116-4410-417B-843F-44745ACC9464}">
      <dgm:prSet/>
      <dgm:spPr/>
      <dgm:t>
        <a:bodyPr/>
        <a:lstStyle/>
        <a:p>
          <a:endParaRPr lang="en-US"/>
        </a:p>
      </dgm:t>
    </dgm:pt>
    <dgm:pt modelId="{CC2EA2C5-B91F-4EA8-A668-2CDB4F0F30F2}" type="sibTrans" cxnId="{BDF0D116-4410-417B-843F-44745ACC9464}">
      <dgm:prSet/>
      <dgm:spPr/>
      <dgm:t>
        <a:bodyPr/>
        <a:lstStyle/>
        <a:p>
          <a:endParaRPr lang="en-US"/>
        </a:p>
      </dgm:t>
    </dgm:pt>
    <dgm:pt modelId="{6E175101-D575-40B2-B4F2-ED2CCA9D19ED}">
      <dgm:prSet/>
      <dgm:spPr/>
      <dgm:t>
        <a:bodyPr/>
        <a:lstStyle/>
        <a:p>
          <a:r>
            <a:rPr lang="en-US" dirty="0"/>
            <a:t>The Equality Act 2010 safeguards against discrimination in service provision, guaranteeing equal access to health and social care for all, regardless of characteristics such as age, disability, gender, race, or sexual orientation.</a:t>
          </a:r>
        </a:p>
      </dgm:t>
    </dgm:pt>
    <dgm:pt modelId="{BCF3CA13-37DB-4F34-A36B-A99AF945AEA9}" type="parTrans" cxnId="{B7316863-6FC6-480D-9686-2716E2DD1879}">
      <dgm:prSet/>
      <dgm:spPr/>
      <dgm:t>
        <a:bodyPr/>
        <a:lstStyle/>
        <a:p>
          <a:endParaRPr lang="en-US"/>
        </a:p>
      </dgm:t>
    </dgm:pt>
    <dgm:pt modelId="{1A06680B-E749-4925-B757-83AB2AA21A92}" type="sibTrans" cxnId="{B7316863-6FC6-480D-9686-2716E2DD1879}">
      <dgm:prSet/>
      <dgm:spPr/>
      <dgm:t>
        <a:bodyPr/>
        <a:lstStyle/>
        <a:p>
          <a:endParaRPr lang="en-US"/>
        </a:p>
      </dgm:t>
    </dgm:pt>
    <dgm:pt modelId="{F858C7F4-ABB7-7149-9D7B-98127D122B58}" type="pres">
      <dgm:prSet presAssocID="{9599BAF0-EC33-4B63-93E6-55EE411E95C8}" presName="outerComposite" presStyleCnt="0">
        <dgm:presLayoutVars>
          <dgm:chMax val="5"/>
          <dgm:dir/>
          <dgm:resizeHandles val="exact"/>
        </dgm:presLayoutVars>
      </dgm:prSet>
      <dgm:spPr/>
    </dgm:pt>
    <dgm:pt modelId="{C1C7C688-9705-3349-93CE-4F7099BA9418}" type="pres">
      <dgm:prSet presAssocID="{9599BAF0-EC33-4B63-93E6-55EE411E95C8}" presName="dummyMaxCanvas" presStyleCnt="0">
        <dgm:presLayoutVars/>
      </dgm:prSet>
      <dgm:spPr/>
    </dgm:pt>
    <dgm:pt modelId="{42E9A050-B80B-2440-80A6-A4DAE3402CA6}" type="pres">
      <dgm:prSet presAssocID="{9599BAF0-EC33-4B63-93E6-55EE411E95C8}" presName="ThreeNodes_1" presStyleLbl="node1" presStyleIdx="0" presStyleCnt="3">
        <dgm:presLayoutVars>
          <dgm:bulletEnabled val="1"/>
        </dgm:presLayoutVars>
      </dgm:prSet>
      <dgm:spPr/>
    </dgm:pt>
    <dgm:pt modelId="{518500AB-4309-DA4F-9E5B-988BB3117FEC}" type="pres">
      <dgm:prSet presAssocID="{9599BAF0-EC33-4B63-93E6-55EE411E95C8}" presName="ThreeNodes_2" presStyleLbl="node1" presStyleIdx="1" presStyleCnt="3">
        <dgm:presLayoutVars>
          <dgm:bulletEnabled val="1"/>
        </dgm:presLayoutVars>
      </dgm:prSet>
      <dgm:spPr/>
    </dgm:pt>
    <dgm:pt modelId="{5630228C-5BF3-E640-8BE3-86146467210C}" type="pres">
      <dgm:prSet presAssocID="{9599BAF0-EC33-4B63-93E6-55EE411E95C8}" presName="ThreeNodes_3" presStyleLbl="node1" presStyleIdx="2" presStyleCnt="3">
        <dgm:presLayoutVars>
          <dgm:bulletEnabled val="1"/>
        </dgm:presLayoutVars>
      </dgm:prSet>
      <dgm:spPr/>
    </dgm:pt>
    <dgm:pt modelId="{FFEE5066-8FF1-F046-B4AD-31B1DF824730}" type="pres">
      <dgm:prSet presAssocID="{9599BAF0-EC33-4B63-93E6-55EE411E95C8}" presName="ThreeConn_1-2" presStyleLbl="fgAccFollowNode1" presStyleIdx="0" presStyleCnt="2">
        <dgm:presLayoutVars>
          <dgm:bulletEnabled val="1"/>
        </dgm:presLayoutVars>
      </dgm:prSet>
      <dgm:spPr/>
    </dgm:pt>
    <dgm:pt modelId="{F6A79B35-E80C-CF42-BAA0-0A2134028178}" type="pres">
      <dgm:prSet presAssocID="{9599BAF0-EC33-4B63-93E6-55EE411E95C8}" presName="ThreeConn_2-3" presStyleLbl="fgAccFollowNode1" presStyleIdx="1" presStyleCnt="2">
        <dgm:presLayoutVars>
          <dgm:bulletEnabled val="1"/>
        </dgm:presLayoutVars>
      </dgm:prSet>
      <dgm:spPr/>
    </dgm:pt>
    <dgm:pt modelId="{807F1066-B8FB-D445-8439-F5E197E34C28}" type="pres">
      <dgm:prSet presAssocID="{9599BAF0-EC33-4B63-93E6-55EE411E95C8}" presName="ThreeNodes_1_text" presStyleLbl="node1" presStyleIdx="2" presStyleCnt="3">
        <dgm:presLayoutVars>
          <dgm:bulletEnabled val="1"/>
        </dgm:presLayoutVars>
      </dgm:prSet>
      <dgm:spPr/>
    </dgm:pt>
    <dgm:pt modelId="{FE5D970C-FB9D-484A-B4A2-D99CD85F8022}" type="pres">
      <dgm:prSet presAssocID="{9599BAF0-EC33-4B63-93E6-55EE411E95C8}" presName="ThreeNodes_2_text" presStyleLbl="node1" presStyleIdx="2" presStyleCnt="3">
        <dgm:presLayoutVars>
          <dgm:bulletEnabled val="1"/>
        </dgm:presLayoutVars>
      </dgm:prSet>
      <dgm:spPr/>
    </dgm:pt>
    <dgm:pt modelId="{F9967ADE-F20B-7241-A69D-5CF8C0EB843C}" type="pres">
      <dgm:prSet presAssocID="{9599BAF0-EC33-4B63-93E6-55EE411E95C8}" presName="ThreeNodes_3_text" presStyleLbl="node1" presStyleIdx="2" presStyleCnt="3">
        <dgm:presLayoutVars>
          <dgm:bulletEnabled val="1"/>
        </dgm:presLayoutVars>
      </dgm:prSet>
      <dgm:spPr/>
    </dgm:pt>
  </dgm:ptLst>
  <dgm:cxnLst>
    <dgm:cxn modelId="{98985506-B850-BE4C-A768-B4F08BD13DCF}" type="presOf" srcId="{6E175101-D575-40B2-B4F2-ED2CCA9D19ED}" destId="{F9967ADE-F20B-7241-A69D-5CF8C0EB843C}" srcOrd="1" destOrd="0" presId="urn:microsoft.com/office/officeart/2005/8/layout/vProcess5"/>
    <dgm:cxn modelId="{BDF0D116-4410-417B-843F-44745ACC9464}" srcId="{9599BAF0-EC33-4B63-93E6-55EE411E95C8}" destId="{8622376F-8E40-442F-9972-C59786CBCCAC}" srcOrd="1" destOrd="0" parTransId="{7EA0277A-2775-4AE4-BFFD-B533D3D7734F}" sibTransId="{CC2EA2C5-B91F-4EA8-A668-2CDB4F0F30F2}"/>
    <dgm:cxn modelId="{EC674E48-93E7-6A44-9986-99BBCF9B196F}" type="presOf" srcId="{E300E8E5-1597-4F7D-98FE-0F4935AEE9FD}" destId="{807F1066-B8FB-D445-8439-F5E197E34C28}" srcOrd="1" destOrd="0" presId="urn:microsoft.com/office/officeart/2005/8/layout/vProcess5"/>
    <dgm:cxn modelId="{F8049B5A-44AF-B044-8249-F458D1EF50D3}" type="presOf" srcId="{CC2EA2C5-B91F-4EA8-A668-2CDB4F0F30F2}" destId="{F6A79B35-E80C-CF42-BAA0-0A2134028178}" srcOrd="0" destOrd="0" presId="urn:microsoft.com/office/officeart/2005/8/layout/vProcess5"/>
    <dgm:cxn modelId="{B7316863-6FC6-480D-9686-2716E2DD1879}" srcId="{9599BAF0-EC33-4B63-93E6-55EE411E95C8}" destId="{6E175101-D575-40B2-B4F2-ED2CCA9D19ED}" srcOrd="2" destOrd="0" parTransId="{BCF3CA13-37DB-4F34-A36B-A99AF945AEA9}" sibTransId="{1A06680B-E749-4925-B757-83AB2AA21A92}"/>
    <dgm:cxn modelId="{4B6D9F6B-1C87-A949-9178-0B55559D69DA}" type="presOf" srcId="{9599BAF0-EC33-4B63-93E6-55EE411E95C8}" destId="{F858C7F4-ABB7-7149-9D7B-98127D122B58}" srcOrd="0" destOrd="0" presId="urn:microsoft.com/office/officeart/2005/8/layout/vProcess5"/>
    <dgm:cxn modelId="{EEDED77A-7C8B-0E42-9115-F035F5BB01C2}" type="presOf" srcId="{F942D125-91B2-49D9-8807-3E6765BC982F}" destId="{FFEE5066-8FF1-F046-B4AD-31B1DF824730}" srcOrd="0" destOrd="0" presId="urn:microsoft.com/office/officeart/2005/8/layout/vProcess5"/>
    <dgm:cxn modelId="{20868388-2A37-4C58-B8D5-416914CF616B}" srcId="{9599BAF0-EC33-4B63-93E6-55EE411E95C8}" destId="{E300E8E5-1597-4F7D-98FE-0F4935AEE9FD}" srcOrd="0" destOrd="0" parTransId="{E7C54BCE-6EB4-4FEC-8124-A6FB220F2ED9}" sibTransId="{F942D125-91B2-49D9-8807-3E6765BC982F}"/>
    <dgm:cxn modelId="{D809078A-2357-7D4C-BE02-F4B5403321BC}" type="presOf" srcId="{8622376F-8E40-442F-9972-C59786CBCCAC}" destId="{FE5D970C-FB9D-484A-B4A2-D99CD85F8022}" srcOrd="1" destOrd="0" presId="urn:microsoft.com/office/officeart/2005/8/layout/vProcess5"/>
    <dgm:cxn modelId="{786FE48E-F246-EC4C-880D-08CB81210FC3}" type="presOf" srcId="{8622376F-8E40-442F-9972-C59786CBCCAC}" destId="{518500AB-4309-DA4F-9E5B-988BB3117FEC}" srcOrd="0" destOrd="0" presId="urn:microsoft.com/office/officeart/2005/8/layout/vProcess5"/>
    <dgm:cxn modelId="{3F50A398-1248-9A44-9708-4B1A6E2472FE}" type="presOf" srcId="{E300E8E5-1597-4F7D-98FE-0F4935AEE9FD}" destId="{42E9A050-B80B-2440-80A6-A4DAE3402CA6}" srcOrd="0" destOrd="0" presId="urn:microsoft.com/office/officeart/2005/8/layout/vProcess5"/>
    <dgm:cxn modelId="{3BBBA4C9-DF2C-6543-B475-57C0F0FB1434}" type="presOf" srcId="{6E175101-D575-40B2-B4F2-ED2CCA9D19ED}" destId="{5630228C-5BF3-E640-8BE3-86146467210C}" srcOrd="0" destOrd="0" presId="urn:microsoft.com/office/officeart/2005/8/layout/vProcess5"/>
    <dgm:cxn modelId="{E20EE02D-8975-4042-88E2-B85138D95369}" type="presParOf" srcId="{F858C7F4-ABB7-7149-9D7B-98127D122B58}" destId="{C1C7C688-9705-3349-93CE-4F7099BA9418}" srcOrd="0" destOrd="0" presId="urn:microsoft.com/office/officeart/2005/8/layout/vProcess5"/>
    <dgm:cxn modelId="{7D1B0569-1942-3C42-A959-8B052B6231A2}" type="presParOf" srcId="{F858C7F4-ABB7-7149-9D7B-98127D122B58}" destId="{42E9A050-B80B-2440-80A6-A4DAE3402CA6}" srcOrd="1" destOrd="0" presId="urn:microsoft.com/office/officeart/2005/8/layout/vProcess5"/>
    <dgm:cxn modelId="{30FD7F67-F3EC-2A4C-B87A-E223487495BD}" type="presParOf" srcId="{F858C7F4-ABB7-7149-9D7B-98127D122B58}" destId="{518500AB-4309-DA4F-9E5B-988BB3117FEC}" srcOrd="2" destOrd="0" presId="urn:microsoft.com/office/officeart/2005/8/layout/vProcess5"/>
    <dgm:cxn modelId="{C61C6EEB-FA8E-D14C-B8A2-8C156AA4339F}" type="presParOf" srcId="{F858C7F4-ABB7-7149-9D7B-98127D122B58}" destId="{5630228C-5BF3-E640-8BE3-86146467210C}" srcOrd="3" destOrd="0" presId="urn:microsoft.com/office/officeart/2005/8/layout/vProcess5"/>
    <dgm:cxn modelId="{BAE79329-0EAC-5543-95E6-46801B887E5C}" type="presParOf" srcId="{F858C7F4-ABB7-7149-9D7B-98127D122B58}" destId="{FFEE5066-8FF1-F046-B4AD-31B1DF824730}" srcOrd="4" destOrd="0" presId="urn:microsoft.com/office/officeart/2005/8/layout/vProcess5"/>
    <dgm:cxn modelId="{E653B27A-357C-F845-AB9B-8C2ECCFB0B10}" type="presParOf" srcId="{F858C7F4-ABB7-7149-9D7B-98127D122B58}" destId="{F6A79B35-E80C-CF42-BAA0-0A2134028178}" srcOrd="5" destOrd="0" presId="urn:microsoft.com/office/officeart/2005/8/layout/vProcess5"/>
    <dgm:cxn modelId="{FFDD3987-969B-3246-B924-707D3E570025}" type="presParOf" srcId="{F858C7F4-ABB7-7149-9D7B-98127D122B58}" destId="{807F1066-B8FB-D445-8439-F5E197E34C28}" srcOrd="6" destOrd="0" presId="urn:microsoft.com/office/officeart/2005/8/layout/vProcess5"/>
    <dgm:cxn modelId="{68DACEFF-1C03-9747-ACB0-74D86DF0994B}" type="presParOf" srcId="{F858C7F4-ABB7-7149-9D7B-98127D122B58}" destId="{FE5D970C-FB9D-484A-B4A2-D99CD85F8022}" srcOrd="7" destOrd="0" presId="urn:microsoft.com/office/officeart/2005/8/layout/vProcess5"/>
    <dgm:cxn modelId="{4188F9F8-0017-DF44-B390-8090CABC64B2}" type="presParOf" srcId="{F858C7F4-ABB7-7149-9D7B-98127D122B58}" destId="{F9967ADE-F20B-7241-A69D-5CF8C0EB843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B329D99-8063-44B5-9A8F-88DD82E09A5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C9A906C-52B3-42BD-B613-E8EFEE24532F}">
      <dgm:prSet/>
      <dgm:spPr/>
      <dgm:t>
        <a:bodyPr/>
        <a:lstStyle/>
        <a:p>
          <a:pPr>
            <a:lnSpc>
              <a:spcPct val="100000"/>
            </a:lnSpc>
          </a:pPr>
          <a:r>
            <a:rPr lang="en-US" dirty="0">
              <a:solidFill>
                <a:schemeClr val="bg1"/>
              </a:solidFill>
              <a:latin typeface="Arial" panose="020B0604020202020204" pitchFamily="34" charset="0"/>
              <a:cs typeface="Arial" panose="020B0604020202020204" pitchFamily="34" charset="0"/>
            </a:rPr>
            <a:t>The NHS Long Term Plan, published in January 2019, outlines key strategies and priorities for the National Health Service in England over a </a:t>
          </a:r>
          <a:r>
            <a:rPr lang="en-GB" dirty="0">
              <a:solidFill>
                <a:schemeClr val="bg1"/>
              </a:solidFill>
              <a:latin typeface="Arial" panose="020B0604020202020204" pitchFamily="34" charset="0"/>
              <a:cs typeface="Arial" panose="020B0604020202020204" pitchFamily="34" charset="0"/>
            </a:rPr>
            <a:t>decade, working towards goal 3.</a:t>
          </a:r>
          <a:endParaRPr lang="en-US" dirty="0">
            <a:solidFill>
              <a:schemeClr val="bg1"/>
            </a:solidFill>
            <a:latin typeface="Arial" panose="020B0604020202020204" pitchFamily="34" charset="0"/>
            <a:cs typeface="Arial" panose="020B0604020202020204" pitchFamily="34" charset="0"/>
          </a:endParaRPr>
        </a:p>
      </dgm:t>
    </dgm:pt>
    <dgm:pt modelId="{B022838B-162C-4466-ACFC-1E12F26E28D7}" type="parTrans" cxnId="{D7FA1448-46E7-40A7-AF2E-4A44231BD1AA}">
      <dgm:prSet/>
      <dgm:spPr/>
      <dgm:t>
        <a:bodyPr/>
        <a:lstStyle/>
        <a:p>
          <a:endParaRPr lang="en-US"/>
        </a:p>
      </dgm:t>
    </dgm:pt>
    <dgm:pt modelId="{23E646BB-FC89-43A1-AFF6-3CC2B1AF4D9E}" type="sibTrans" cxnId="{D7FA1448-46E7-40A7-AF2E-4A44231BD1AA}">
      <dgm:prSet/>
      <dgm:spPr/>
      <dgm:t>
        <a:bodyPr/>
        <a:lstStyle/>
        <a:p>
          <a:endParaRPr lang="en-US"/>
        </a:p>
      </dgm:t>
    </dgm:pt>
    <dgm:pt modelId="{E6A334FB-456C-431A-A9E5-557EB00ACF52}">
      <dgm:prSet/>
      <dgm:spPr/>
      <dgm:t>
        <a:bodyPr/>
        <a:lstStyle/>
        <a:p>
          <a:pPr>
            <a:lnSpc>
              <a:spcPct val="100000"/>
            </a:lnSpc>
          </a:pPr>
          <a:r>
            <a:rPr lang="en-US" dirty="0">
              <a:solidFill>
                <a:schemeClr val="bg1"/>
              </a:solidFill>
              <a:latin typeface="Arial" panose="020B0604020202020204" pitchFamily="34" charset="0"/>
              <a:cs typeface="Arial" panose="020B0604020202020204" pitchFamily="34" charset="0"/>
            </a:rPr>
            <a:t>Improving Prevention, Integration of Services, Digitisation, Expansion of Services, Workforce Development, Research, and innovation to prevent illness and improve health outcomes. </a:t>
          </a:r>
        </a:p>
      </dgm:t>
    </dgm:pt>
    <dgm:pt modelId="{521FA9DA-DBEA-42EF-A2DA-AE1BA42D9FF5}" type="parTrans" cxnId="{C8EDD825-092F-4526-8821-B408ADBB3BBF}">
      <dgm:prSet/>
      <dgm:spPr/>
      <dgm:t>
        <a:bodyPr/>
        <a:lstStyle/>
        <a:p>
          <a:endParaRPr lang="en-US"/>
        </a:p>
      </dgm:t>
    </dgm:pt>
    <dgm:pt modelId="{AB8B72F8-9C3E-495D-A10D-D9594A2C935E}" type="sibTrans" cxnId="{C8EDD825-092F-4526-8821-B408ADBB3BBF}">
      <dgm:prSet/>
      <dgm:spPr/>
      <dgm:t>
        <a:bodyPr/>
        <a:lstStyle/>
        <a:p>
          <a:endParaRPr lang="en-US"/>
        </a:p>
      </dgm:t>
    </dgm:pt>
    <dgm:pt modelId="{591B94E9-5E03-4016-A4E6-C78F7DD9A00B}" type="pres">
      <dgm:prSet presAssocID="{2B329D99-8063-44B5-9A8F-88DD82E09A59}" presName="root" presStyleCnt="0">
        <dgm:presLayoutVars>
          <dgm:dir/>
          <dgm:resizeHandles val="exact"/>
        </dgm:presLayoutVars>
      </dgm:prSet>
      <dgm:spPr/>
    </dgm:pt>
    <dgm:pt modelId="{644C5383-B49D-4E8E-B3D2-24702CDD3231}" type="pres">
      <dgm:prSet presAssocID="{CC9A906C-52B3-42BD-B613-E8EFEE24532F}" presName="compNode" presStyleCnt="0"/>
      <dgm:spPr/>
    </dgm:pt>
    <dgm:pt modelId="{3DF37D9A-2415-450F-9426-DFCE639089C0}" type="pres">
      <dgm:prSet presAssocID="{CC9A906C-52B3-42BD-B613-E8EFEE24532F}" presName="bgRect" presStyleLbl="bgShp" presStyleIdx="0" presStyleCnt="2"/>
      <dgm:spPr/>
    </dgm:pt>
    <dgm:pt modelId="{1B640CE4-60BC-4F1E-B53F-6BB23A058498}" type="pres">
      <dgm:prSet presAssocID="{CC9A906C-52B3-42BD-B613-E8EFEE24532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al"/>
        </a:ext>
      </dgm:extLst>
    </dgm:pt>
    <dgm:pt modelId="{490C8B78-053B-4502-A46F-321A7249E5C8}" type="pres">
      <dgm:prSet presAssocID="{CC9A906C-52B3-42BD-B613-E8EFEE24532F}" presName="spaceRect" presStyleCnt="0"/>
      <dgm:spPr/>
    </dgm:pt>
    <dgm:pt modelId="{19305782-7B8D-406B-8CFF-C2805D7FBF66}" type="pres">
      <dgm:prSet presAssocID="{CC9A906C-52B3-42BD-B613-E8EFEE24532F}" presName="parTx" presStyleLbl="revTx" presStyleIdx="0" presStyleCnt="2">
        <dgm:presLayoutVars>
          <dgm:chMax val="0"/>
          <dgm:chPref val="0"/>
        </dgm:presLayoutVars>
      </dgm:prSet>
      <dgm:spPr/>
    </dgm:pt>
    <dgm:pt modelId="{B7DC3429-064A-4772-A43E-F725934E9A24}" type="pres">
      <dgm:prSet presAssocID="{23E646BB-FC89-43A1-AFF6-3CC2B1AF4D9E}" presName="sibTrans" presStyleCnt="0"/>
      <dgm:spPr/>
    </dgm:pt>
    <dgm:pt modelId="{72346C44-C95F-4942-8FA7-520BCA8E7AD8}" type="pres">
      <dgm:prSet presAssocID="{E6A334FB-456C-431A-A9E5-557EB00ACF52}" presName="compNode" presStyleCnt="0"/>
      <dgm:spPr/>
    </dgm:pt>
    <dgm:pt modelId="{2ADD4C47-9F99-4E0D-A3CD-FA92D3C7D823}" type="pres">
      <dgm:prSet presAssocID="{E6A334FB-456C-431A-A9E5-557EB00ACF52}" presName="bgRect" presStyleLbl="bgShp" presStyleIdx="1" presStyleCnt="2"/>
      <dgm:spPr/>
    </dgm:pt>
    <dgm:pt modelId="{6BBF21EA-AC83-4C3B-9E63-A16E1F79C17B}" type="pres">
      <dgm:prSet presAssocID="{E6A334FB-456C-431A-A9E5-557EB00ACF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078AFB0F-5CFB-4807-B413-E611A9C810FA}" type="pres">
      <dgm:prSet presAssocID="{E6A334FB-456C-431A-A9E5-557EB00ACF52}" presName="spaceRect" presStyleCnt="0"/>
      <dgm:spPr/>
    </dgm:pt>
    <dgm:pt modelId="{3DA87055-AC1E-4309-85F8-5FB5F6734304}" type="pres">
      <dgm:prSet presAssocID="{E6A334FB-456C-431A-A9E5-557EB00ACF52}" presName="parTx" presStyleLbl="revTx" presStyleIdx="1" presStyleCnt="2">
        <dgm:presLayoutVars>
          <dgm:chMax val="0"/>
          <dgm:chPref val="0"/>
        </dgm:presLayoutVars>
      </dgm:prSet>
      <dgm:spPr/>
    </dgm:pt>
  </dgm:ptLst>
  <dgm:cxnLst>
    <dgm:cxn modelId="{09DD0324-B29D-4E26-82B2-A38A05C745C5}" type="presOf" srcId="{2B329D99-8063-44B5-9A8F-88DD82E09A59}" destId="{591B94E9-5E03-4016-A4E6-C78F7DD9A00B}" srcOrd="0" destOrd="0" presId="urn:microsoft.com/office/officeart/2018/2/layout/IconVerticalSolidList"/>
    <dgm:cxn modelId="{C8EDD825-092F-4526-8821-B408ADBB3BBF}" srcId="{2B329D99-8063-44B5-9A8F-88DD82E09A59}" destId="{E6A334FB-456C-431A-A9E5-557EB00ACF52}" srcOrd="1" destOrd="0" parTransId="{521FA9DA-DBEA-42EF-A2DA-AE1BA42D9FF5}" sibTransId="{AB8B72F8-9C3E-495D-A10D-D9594A2C935E}"/>
    <dgm:cxn modelId="{D7FA1448-46E7-40A7-AF2E-4A44231BD1AA}" srcId="{2B329D99-8063-44B5-9A8F-88DD82E09A59}" destId="{CC9A906C-52B3-42BD-B613-E8EFEE24532F}" srcOrd="0" destOrd="0" parTransId="{B022838B-162C-4466-ACFC-1E12F26E28D7}" sibTransId="{23E646BB-FC89-43A1-AFF6-3CC2B1AF4D9E}"/>
    <dgm:cxn modelId="{0D187B7C-F6B9-48DA-8E7B-482ABE02620F}" type="presOf" srcId="{E6A334FB-456C-431A-A9E5-557EB00ACF52}" destId="{3DA87055-AC1E-4309-85F8-5FB5F6734304}" srcOrd="0" destOrd="0" presId="urn:microsoft.com/office/officeart/2018/2/layout/IconVerticalSolidList"/>
    <dgm:cxn modelId="{52512595-090F-48C7-8951-3D520D5316CA}" type="presOf" srcId="{CC9A906C-52B3-42BD-B613-E8EFEE24532F}" destId="{19305782-7B8D-406B-8CFF-C2805D7FBF66}" srcOrd="0" destOrd="0" presId="urn:microsoft.com/office/officeart/2018/2/layout/IconVerticalSolidList"/>
    <dgm:cxn modelId="{61AB755F-1822-41EF-9D31-CC84FDA51800}" type="presParOf" srcId="{591B94E9-5E03-4016-A4E6-C78F7DD9A00B}" destId="{644C5383-B49D-4E8E-B3D2-24702CDD3231}" srcOrd="0" destOrd="0" presId="urn:microsoft.com/office/officeart/2018/2/layout/IconVerticalSolidList"/>
    <dgm:cxn modelId="{CE2B5ED5-4C6E-4A95-9C19-D229B306FBAC}" type="presParOf" srcId="{644C5383-B49D-4E8E-B3D2-24702CDD3231}" destId="{3DF37D9A-2415-450F-9426-DFCE639089C0}" srcOrd="0" destOrd="0" presId="urn:microsoft.com/office/officeart/2018/2/layout/IconVerticalSolidList"/>
    <dgm:cxn modelId="{F723329D-F1B5-4E2D-9612-91D4E6F9A787}" type="presParOf" srcId="{644C5383-B49D-4E8E-B3D2-24702CDD3231}" destId="{1B640CE4-60BC-4F1E-B53F-6BB23A058498}" srcOrd="1" destOrd="0" presId="urn:microsoft.com/office/officeart/2018/2/layout/IconVerticalSolidList"/>
    <dgm:cxn modelId="{33C378FA-536F-4143-8DEC-A252EF748181}" type="presParOf" srcId="{644C5383-B49D-4E8E-B3D2-24702CDD3231}" destId="{490C8B78-053B-4502-A46F-321A7249E5C8}" srcOrd="2" destOrd="0" presId="urn:microsoft.com/office/officeart/2018/2/layout/IconVerticalSolidList"/>
    <dgm:cxn modelId="{4F80F833-85DF-4867-B1DF-ACEC9055D8FA}" type="presParOf" srcId="{644C5383-B49D-4E8E-B3D2-24702CDD3231}" destId="{19305782-7B8D-406B-8CFF-C2805D7FBF66}" srcOrd="3" destOrd="0" presId="urn:microsoft.com/office/officeart/2018/2/layout/IconVerticalSolidList"/>
    <dgm:cxn modelId="{2020B580-1955-42A3-AD63-5E6EDB71DD42}" type="presParOf" srcId="{591B94E9-5E03-4016-A4E6-C78F7DD9A00B}" destId="{B7DC3429-064A-4772-A43E-F725934E9A24}" srcOrd="1" destOrd="0" presId="urn:microsoft.com/office/officeart/2018/2/layout/IconVerticalSolidList"/>
    <dgm:cxn modelId="{ED3D8E92-8096-42AD-AEF1-DD5B0A1B04F2}" type="presParOf" srcId="{591B94E9-5E03-4016-A4E6-C78F7DD9A00B}" destId="{72346C44-C95F-4942-8FA7-520BCA8E7AD8}" srcOrd="2" destOrd="0" presId="urn:microsoft.com/office/officeart/2018/2/layout/IconVerticalSolidList"/>
    <dgm:cxn modelId="{BD23053E-09F7-4672-90C7-252C22DB5B0D}" type="presParOf" srcId="{72346C44-C95F-4942-8FA7-520BCA8E7AD8}" destId="{2ADD4C47-9F99-4E0D-A3CD-FA92D3C7D823}" srcOrd="0" destOrd="0" presId="urn:microsoft.com/office/officeart/2018/2/layout/IconVerticalSolidList"/>
    <dgm:cxn modelId="{DA0128A9-598C-4ABD-97ED-E1886050110E}" type="presParOf" srcId="{72346C44-C95F-4942-8FA7-520BCA8E7AD8}" destId="{6BBF21EA-AC83-4C3B-9E63-A16E1F79C17B}" srcOrd="1" destOrd="0" presId="urn:microsoft.com/office/officeart/2018/2/layout/IconVerticalSolidList"/>
    <dgm:cxn modelId="{103ECD8C-769E-4C0A-8F60-653AE8597ADC}" type="presParOf" srcId="{72346C44-C95F-4942-8FA7-520BCA8E7AD8}" destId="{078AFB0F-5CFB-4807-B413-E611A9C810FA}" srcOrd="2" destOrd="0" presId="urn:microsoft.com/office/officeart/2018/2/layout/IconVerticalSolidList"/>
    <dgm:cxn modelId="{84D8E6B4-16F0-439E-82E0-3BE58A82600D}" type="presParOf" srcId="{72346C44-C95F-4942-8FA7-520BCA8E7AD8}" destId="{3DA87055-AC1E-4309-85F8-5FB5F67343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FB544CF-C920-4507-BDA6-34A2EC3071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228210-E409-4B18-A375-898DF3953EA1}">
      <dgm:prSet/>
      <dgm:spPr/>
      <dgm:t>
        <a:bodyPr/>
        <a:lstStyle/>
        <a:p>
          <a:r>
            <a:rPr lang="en-GB" b="1" dirty="0"/>
            <a:t>Jess’s Rule: Three strikes and we rethink</a:t>
          </a:r>
          <a:endParaRPr lang="en-US" dirty="0"/>
        </a:p>
      </dgm:t>
    </dgm:pt>
    <dgm:pt modelId="{A54249BA-F6F8-47F5-A991-E98B9970D97D}" type="parTrans" cxnId="{883728F1-EFE0-467D-B41C-D9326EE52FE1}">
      <dgm:prSet/>
      <dgm:spPr/>
      <dgm:t>
        <a:bodyPr/>
        <a:lstStyle/>
        <a:p>
          <a:endParaRPr lang="en-US"/>
        </a:p>
      </dgm:t>
    </dgm:pt>
    <dgm:pt modelId="{D863E8AC-2701-4F8E-A958-46F52DF742DD}" type="sibTrans" cxnId="{883728F1-EFE0-467D-B41C-D9326EE52FE1}">
      <dgm:prSet/>
      <dgm:spPr/>
      <dgm:t>
        <a:bodyPr/>
        <a:lstStyle/>
        <a:p>
          <a:endParaRPr lang="en-US"/>
        </a:p>
      </dgm:t>
    </dgm:pt>
    <dgm:pt modelId="{53C2E157-3FD7-46AC-83E6-D32C16798814}">
      <dgm:prSet/>
      <dgm:spPr/>
      <dgm:t>
        <a:bodyPr/>
        <a:lstStyle/>
        <a:p>
          <a:r>
            <a:rPr lang="en-US"/>
            <a:t>Jess's Rule is a guideline implemented by the NHS to enhance the care of children and young people.</a:t>
          </a:r>
        </a:p>
      </dgm:t>
    </dgm:pt>
    <dgm:pt modelId="{3F1C1269-E121-448A-BE6A-1D2887CA46AB}" type="parTrans" cxnId="{256766E5-64B4-4793-A779-273066F9D9D3}">
      <dgm:prSet/>
      <dgm:spPr/>
      <dgm:t>
        <a:bodyPr/>
        <a:lstStyle/>
        <a:p>
          <a:endParaRPr lang="en-US"/>
        </a:p>
      </dgm:t>
    </dgm:pt>
    <dgm:pt modelId="{D52711DD-1F3F-42F3-882F-01FBD9B692B9}" type="sibTrans" cxnId="{256766E5-64B4-4793-A779-273066F9D9D3}">
      <dgm:prSet/>
      <dgm:spPr/>
      <dgm:t>
        <a:bodyPr/>
        <a:lstStyle/>
        <a:p>
          <a:endParaRPr lang="en-US"/>
        </a:p>
      </dgm:t>
    </dgm:pt>
    <dgm:pt modelId="{7900BA48-07BC-4A91-9BE2-6A574C11AF52}">
      <dgm:prSet/>
      <dgm:spPr/>
      <dgm:t>
        <a:bodyPr/>
        <a:lstStyle/>
        <a:p>
          <a:r>
            <a:rPr lang="en-US"/>
            <a:t>It aims to ensure that healthcare professionals consistently consider the needs and voices of young patients when making decisions about their treatment.</a:t>
          </a:r>
        </a:p>
      </dgm:t>
    </dgm:pt>
    <dgm:pt modelId="{18329EAD-7604-43A4-9BB0-48EEEC1661CF}" type="parTrans" cxnId="{3459D688-3D2E-4238-BD3C-2886B879DB6E}">
      <dgm:prSet/>
      <dgm:spPr/>
      <dgm:t>
        <a:bodyPr/>
        <a:lstStyle/>
        <a:p>
          <a:endParaRPr lang="en-US"/>
        </a:p>
      </dgm:t>
    </dgm:pt>
    <dgm:pt modelId="{37211E2A-6C5D-406B-9FA3-39BA223A9A3E}" type="sibTrans" cxnId="{3459D688-3D2E-4238-BD3C-2886B879DB6E}">
      <dgm:prSet/>
      <dgm:spPr/>
      <dgm:t>
        <a:bodyPr/>
        <a:lstStyle/>
        <a:p>
          <a:endParaRPr lang="en-US"/>
        </a:p>
      </dgm:t>
    </dgm:pt>
    <dgm:pt modelId="{5FDC1D4B-F13F-443C-8B15-F308C654C91D}">
      <dgm:prSet/>
      <dgm:spPr/>
      <dgm:t>
        <a:bodyPr/>
        <a:lstStyle/>
        <a:p>
          <a:r>
            <a:rPr lang="en-US"/>
            <a:t>In September 2025, the NHS named the rule after Jess, a young patient who struggled with her care because her specific needs were not properly addressed, leading to her death in 2020 when she sought private treatment.</a:t>
          </a:r>
        </a:p>
      </dgm:t>
    </dgm:pt>
    <dgm:pt modelId="{EF513770-B26D-4F73-91E5-88357FC98B54}" type="parTrans" cxnId="{6E7D73DB-10C1-400D-80AE-1276D834942A}">
      <dgm:prSet/>
      <dgm:spPr/>
      <dgm:t>
        <a:bodyPr/>
        <a:lstStyle/>
        <a:p>
          <a:endParaRPr lang="en-US"/>
        </a:p>
      </dgm:t>
    </dgm:pt>
    <dgm:pt modelId="{3D6224F5-CE7D-4141-B908-A4957502A30D}" type="sibTrans" cxnId="{6E7D73DB-10C1-400D-80AE-1276D834942A}">
      <dgm:prSet/>
      <dgm:spPr/>
      <dgm:t>
        <a:bodyPr/>
        <a:lstStyle/>
        <a:p>
          <a:endParaRPr lang="en-US"/>
        </a:p>
      </dgm:t>
    </dgm:pt>
    <dgm:pt modelId="{43F06EEC-76AB-4134-901B-AA953DEA770C}" type="pres">
      <dgm:prSet presAssocID="{6FB544CF-C920-4507-BDA6-34A2EC30715E}" presName="root" presStyleCnt="0">
        <dgm:presLayoutVars>
          <dgm:dir/>
          <dgm:resizeHandles val="exact"/>
        </dgm:presLayoutVars>
      </dgm:prSet>
      <dgm:spPr/>
    </dgm:pt>
    <dgm:pt modelId="{F2CAE815-17E4-46D1-A4CA-7C42EB6FF7A8}" type="pres">
      <dgm:prSet presAssocID="{91228210-E409-4B18-A375-898DF3953EA1}" presName="compNode" presStyleCnt="0"/>
      <dgm:spPr/>
    </dgm:pt>
    <dgm:pt modelId="{A538D9FE-5DA5-475B-AE80-9447A2D19890}" type="pres">
      <dgm:prSet presAssocID="{91228210-E409-4B18-A375-898DF3953EA1}" presName="bgRect" presStyleLbl="bgShp" presStyleIdx="0" presStyleCnt="4"/>
      <dgm:spPr/>
    </dgm:pt>
    <dgm:pt modelId="{913C7180-3B3B-4013-A006-793D3AB480DA}" type="pres">
      <dgm:prSet presAssocID="{91228210-E409-4B18-A375-898DF3953EA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Arrows"/>
        </a:ext>
      </dgm:extLst>
    </dgm:pt>
    <dgm:pt modelId="{1804606F-0A97-4FDC-B745-A6E6AB8918E3}" type="pres">
      <dgm:prSet presAssocID="{91228210-E409-4B18-A375-898DF3953EA1}" presName="spaceRect" presStyleCnt="0"/>
      <dgm:spPr/>
    </dgm:pt>
    <dgm:pt modelId="{EBDDFF04-855F-43B1-9907-501B852A0603}" type="pres">
      <dgm:prSet presAssocID="{91228210-E409-4B18-A375-898DF3953EA1}" presName="parTx" presStyleLbl="revTx" presStyleIdx="0" presStyleCnt="4">
        <dgm:presLayoutVars>
          <dgm:chMax val="0"/>
          <dgm:chPref val="0"/>
        </dgm:presLayoutVars>
      </dgm:prSet>
      <dgm:spPr/>
    </dgm:pt>
    <dgm:pt modelId="{1F4C11CF-2FDE-4BC5-AFC4-9D494982530A}" type="pres">
      <dgm:prSet presAssocID="{D863E8AC-2701-4F8E-A958-46F52DF742DD}" presName="sibTrans" presStyleCnt="0"/>
      <dgm:spPr/>
    </dgm:pt>
    <dgm:pt modelId="{48E14228-217D-48D8-BE25-B3320D18C95C}" type="pres">
      <dgm:prSet presAssocID="{53C2E157-3FD7-46AC-83E6-D32C16798814}" presName="compNode" presStyleCnt="0"/>
      <dgm:spPr/>
    </dgm:pt>
    <dgm:pt modelId="{92692E83-7E49-42A8-B6C7-937B84CB9981}" type="pres">
      <dgm:prSet presAssocID="{53C2E157-3FD7-46AC-83E6-D32C16798814}" presName="bgRect" presStyleLbl="bgShp" presStyleIdx="1" presStyleCnt="4"/>
      <dgm:spPr/>
    </dgm:pt>
    <dgm:pt modelId="{1DF9DA75-8E93-4D04-B3E3-4FCA1AAFF0D0}" type="pres">
      <dgm:prSet presAssocID="{53C2E157-3FD7-46AC-83E6-D32C167988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D00E36C-5DAF-4CEC-B438-8521910435FB}" type="pres">
      <dgm:prSet presAssocID="{53C2E157-3FD7-46AC-83E6-D32C16798814}" presName="spaceRect" presStyleCnt="0"/>
      <dgm:spPr/>
    </dgm:pt>
    <dgm:pt modelId="{C1896AAB-71DB-4D04-B8BE-31697F2A4174}" type="pres">
      <dgm:prSet presAssocID="{53C2E157-3FD7-46AC-83E6-D32C16798814}" presName="parTx" presStyleLbl="revTx" presStyleIdx="1" presStyleCnt="4">
        <dgm:presLayoutVars>
          <dgm:chMax val="0"/>
          <dgm:chPref val="0"/>
        </dgm:presLayoutVars>
      </dgm:prSet>
      <dgm:spPr/>
    </dgm:pt>
    <dgm:pt modelId="{394E3782-6DC3-4D4B-A876-DA75F149A2C9}" type="pres">
      <dgm:prSet presAssocID="{D52711DD-1F3F-42F3-882F-01FBD9B692B9}" presName="sibTrans" presStyleCnt="0"/>
      <dgm:spPr/>
    </dgm:pt>
    <dgm:pt modelId="{892CFC35-8A8B-4D09-A0AE-4F45A1ACFBB0}" type="pres">
      <dgm:prSet presAssocID="{7900BA48-07BC-4A91-9BE2-6A574C11AF52}" presName="compNode" presStyleCnt="0"/>
      <dgm:spPr/>
    </dgm:pt>
    <dgm:pt modelId="{2B15864C-0C78-463C-8D3C-F92F2EF33C0B}" type="pres">
      <dgm:prSet presAssocID="{7900BA48-07BC-4A91-9BE2-6A574C11AF52}" presName="bgRect" presStyleLbl="bgShp" presStyleIdx="2" presStyleCnt="4"/>
      <dgm:spPr/>
    </dgm:pt>
    <dgm:pt modelId="{1915D3BE-EB06-4F8C-9652-F0F8FF2D525A}" type="pres">
      <dgm:prSet presAssocID="{7900BA48-07BC-4A91-9BE2-6A574C11AF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E81A1DA7-1A56-4100-9E5C-424F9914EBD5}" type="pres">
      <dgm:prSet presAssocID="{7900BA48-07BC-4A91-9BE2-6A574C11AF52}" presName="spaceRect" presStyleCnt="0"/>
      <dgm:spPr/>
    </dgm:pt>
    <dgm:pt modelId="{A5A16421-33A8-4028-832F-121EFA20F8DE}" type="pres">
      <dgm:prSet presAssocID="{7900BA48-07BC-4A91-9BE2-6A574C11AF52}" presName="parTx" presStyleLbl="revTx" presStyleIdx="2" presStyleCnt="4">
        <dgm:presLayoutVars>
          <dgm:chMax val="0"/>
          <dgm:chPref val="0"/>
        </dgm:presLayoutVars>
      </dgm:prSet>
      <dgm:spPr/>
    </dgm:pt>
    <dgm:pt modelId="{434291CC-1EEF-4993-ADA6-5F23FE0D0DF6}" type="pres">
      <dgm:prSet presAssocID="{37211E2A-6C5D-406B-9FA3-39BA223A9A3E}" presName="sibTrans" presStyleCnt="0"/>
      <dgm:spPr/>
    </dgm:pt>
    <dgm:pt modelId="{A152FB5E-28B0-4B77-845F-6587166F6655}" type="pres">
      <dgm:prSet presAssocID="{5FDC1D4B-F13F-443C-8B15-F308C654C91D}" presName="compNode" presStyleCnt="0"/>
      <dgm:spPr/>
    </dgm:pt>
    <dgm:pt modelId="{68A716E1-3F5C-4DB7-8E1E-0DF64FF2A2E8}" type="pres">
      <dgm:prSet presAssocID="{5FDC1D4B-F13F-443C-8B15-F308C654C91D}" presName="bgRect" presStyleLbl="bgShp" presStyleIdx="3" presStyleCnt="4"/>
      <dgm:spPr/>
    </dgm:pt>
    <dgm:pt modelId="{76C6262D-E3AE-43AB-8C20-1BCE1A157059}" type="pres">
      <dgm:prSet presAssocID="{5FDC1D4B-F13F-443C-8B15-F308C654C9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ent and Child"/>
        </a:ext>
      </dgm:extLst>
    </dgm:pt>
    <dgm:pt modelId="{1F50698D-3B44-4031-B96F-88CEA4DF95F0}" type="pres">
      <dgm:prSet presAssocID="{5FDC1D4B-F13F-443C-8B15-F308C654C91D}" presName="spaceRect" presStyleCnt="0"/>
      <dgm:spPr/>
    </dgm:pt>
    <dgm:pt modelId="{05361724-95E2-497A-9441-7F8D90AA4B1F}" type="pres">
      <dgm:prSet presAssocID="{5FDC1D4B-F13F-443C-8B15-F308C654C91D}" presName="parTx" presStyleLbl="revTx" presStyleIdx="3" presStyleCnt="4">
        <dgm:presLayoutVars>
          <dgm:chMax val="0"/>
          <dgm:chPref val="0"/>
        </dgm:presLayoutVars>
      </dgm:prSet>
      <dgm:spPr/>
    </dgm:pt>
  </dgm:ptLst>
  <dgm:cxnLst>
    <dgm:cxn modelId="{27C54B3D-A747-4BB6-8D78-653DE260A1CC}" type="presOf" srcId="{5FDC1D4B-F13F-443C-8B15-F308C654C91D}" destId="{05361724-95E2-497A-9441-7F8D90AA4B1F}" srcOrd="0" destOrd="0" presId="urn:microsoft.com/office/officeart/2018/2/layout/IconVerticalSolidList"/>
    <dgm:cxn modelId="{750F396B-D09B-42AF-B05B-70D3086BAE95}" type="presOf" srcId="{6FB544CF-C920-4507-BDA6-34A2EC30715E}" destId="{43F06EEC-76AB-4134-901B-AA953DEA770C}" srcOrd="0" destOrd="0" presId="urn:microsoft.com/office/officeart/2018/2/layout/IconVerticalSolidList"/>
    <dgm:cxn modelId="{8FCF977F-8840-4F80-9019-3370CAB67601}" type="presOf" srcId="{53C2E157-3FD7-46AC-83E6-D32C16798814}" destId="{C1896AAB-71DB-4D04-B8BE-31697F2A4174}" srcOrd="0" destOrd="0" presId="urn:microsoft.com/office/officeart/2018/2/layout/IconVerticalSolidList"/>
    <dgm:cxn modelId="{3459D688-3D2E-4238-BD3C-2886B879DB6E}" srcId="{6FB544CF-C920-4507-BDA6-34A2EC30715E}" destId="{7900BA48-07BC-4A91-9BE2-6A574C11AF52}" srcOrd="2" destOrd="0" parTransId="{18329EAD-7604-43A4-9BB0-48EEEC1661CF}" sibTransId="{37211E2A-6C5D-406B-9FA3-39BA223A9A3E}"/>
    <dgm:cxn modelId="{FB39ABA3-340E-419B-97FF-49EC91927945}" type="presOf" srcId="{7900BA48-07BC-4A91-9BE2-6A574C11AF52}" destId="{A5A16421-33A8-4028-832F-121EFA20F8DE}" srcOrd="0" destOrd="0" presId="urn:microsoft.com/office/officeart/2018/2/layout/IconVerticalSolidList"/>
    <dgm:cxn modelId="{1A280FBD-48D1-4F3C-B448-4285E4A43085}" type="presOf" srcId="{91228210-E409-4B18-A375-898DF3953EA1}" destId="{EBDDFF04-855F-43B1-9907-501B852A0603}" srcOrd="0" destOrd="0" presId="urn:microsoft.com/office/officeart/2018/2/layout/IconVerticalSolidList"/>
    <dgm:cxn modelId="{6E7D73DB-10C1-400D-80AE-1276D834942A}" srcId="{6FB544CF-C920-4507-BDA6-34A2EC30715E}" destId="{5FDC1D4B-F13F-443C-8B15-F308C654C91D}" srcOrd="3" destOrd="0" parTransId="{EF513770-B26D-4F73-91E5-88357FC98B54}" sibTransId="{3D6224F5-CE7D-4141-B908-A4957502A30D}"/>
    <dgm:cxn modelId="{256766E5-64B4-4793-A779-273066F9D9D3}" srcId="{6FB544CF-C920-4507-BDA6-34A2EC30715E}" destId="{53C2E157-3FD7-46AC-83E6-D32C16798814}" srcOrd="1" destOrd="0" parTransId="{3F1C1269-E121-448A-BE6A-1D2887CA46AB}" sibTransId="{D52711DD-1F3F-42F3-882F-01FBD9B692B9}"/>
    <dgm:cxn modelId="{883728F1-EFE0-467D-B41C-D9326EE52FE1}" srcId="{6FB544CF-C920-4507-BDA6-34A2EC30715E}" destId="{91228210-E409-4B18-A375-898DF3953EA1}" srcOrd="0" destOrd="0" parTransId="{A54249BA-F6F8-47F5-A991-E98B9970D97D}" sibTransId="{D863E8AC-2701-4F8E-A958-46F52DF742DD}"/>
    <dgm:cxn modelId="{543F8195-CEB1-4E9F-B2FD-AF163E5A0BAF}" type="presParOf" srcId="{43F06EEC-76AB-4134-901B-AA953DEA770C}" destId="{F2CAE815-17E4-46D1-A4CA-7C42EB6FF7A8}" srcOrd="0" destOrd="0" presId="urn:microsoft.com/office/officeart/2018/2/layout/IconVerticalSolidList"/>
    <dgm:cxn modelId="{09306768-7C43-4A9C-B3B7-CF477EFF64AD}" type="presParOf" srcId="{F2CAE815-17E4-46D1-A4CA-7C42EB6FF7A8}" destId="{A538D9FE-5DA5-475B-AE80-9447A2D19890}" srcOrd="0" destOrd="0" presId="urn:microsoft.com/office/officeart/2018/2/layout/IconVerticalSolidList"/>
    <dgm:cxn modelId="{E9380A84-72F0-4162-B996-A15A6A54EEA4}" type="presParOf" srcId="{F2CAE815-17E4-46D1-A4CA-7C42EB6FF7A8}" destId="{913C7180-3B3B-4013-A006-793D3AB480DA}" srcOrd="1" destOrd="0" presId="urn:microsoft.com/office/officeart/2018/2/layout/IconVerticalSolidList"/>
    <dgm:cxn modelId="{55EDA45F-753E-43D7-AB8A-003220763F58}" type="presParOf" srcId="{F2CAE815-17E4-46D1-A4CA-7C42EB6FF7A8}" destId="{1804606F-0A97-4FDC-B745-A6E6AB8918E3}" srcOrd="2" destOrd="0" presId="urn:microsoft.com/office/officeart/2018/2/layout/IconVerticalSolidList"/>
    <dgm:cxn modelId="{2B891309-F52E-4C30-A259-3E23086B70A7}" type="presParOf" srcId="{F2CAE815-17E4-46D1-A4CA-7C42EB6FF7A8}" destId="{EBDDFF04-855F-43B1-9907-501B852A0603}" srcOrd="3" destOrd="0" presId="urn:microsoft.com/office/officeart/2018/2/layout/IconVerticalSolidList"/>
    <dgm:cxn modelId="{579686E0-57D6-4BB5-864A-2B7B323A77BE}" type="presParOf" srcId="{43F06EEC-76AB-4134-901B-AA953DEA770C}" destId="{1F4C11CF-2FDE-4BC5-AFC4-9D494982530A}" srcOrd="1" destOrd="0" presId="urn:microsoft.com/office/officeart/2018/2/layout/IconVerticalSolidList"/>
    <dgm:cxn modelId="{F584758A-14F6-4743-A36A-42351DADC7AC}" type="presParOf" srcId="{43F06EEC-76AB-4134-901B-AA953DEA770C}" destId="{48E14228-217D-48D8-BE25-B3320D18C95C}" srcOrd="2" destOrd="0" presId="urn:microsoft.com/office/officeart/2018/2/layout/IconVerticalSolidList"/>
    <dgm:cxn modelId="{23F5DE40-968B-45D4-AD2A-D65B90499ADD}" type="presParOf" srcId="{48E14228-217D-48D8-BE25-B3320D18C95C}" destId="{92692E83-7E49-42A8-B6C7-937B84CB9981}" srcOrd="0" destOrd="0" presId="urn:microsoft.com/office/officeart/2018/2/layout/IconVerticalSolidList"/>
    <dgm:cxn modelId="{90A4944A-8BC2-48E9-A8E9-722367EB5C02}" type="presParOf" srcId="{48E14228-217D-48D8-BE25-B3320D18C95C}" destId="{1DF9DA75-8E93-4D04-B3E3-4FCA1AAFF0D0}" srcOrd="1" destOrd="0" presId="urn:microsoft.com/office/officeart/2018/2/layout/IconVerticalSolidList"/>
    <dgm:cxn modelId="{0B096981-EE7C-4FD8-84DD-1085C8B9F551}" type="presParOf" srcId="{48E14228-217D-48D8-BE25-B3320D18C95C}" destId="{8D00E36C-5DAF-4CEC-B438-8521910435FB}" srcOrd="2" destOrd="0" presId="urn:microsoft.com/office/officeart/2018/2/layout/IconVerticalSolidList"/>
    <dgm:cxn modelId="{5C17BD27-E702-4D33-A0EA-A6D36AEFE283}" type="presParOf" srcId="{48E14228-217D-48D8-BE25-B3320D18C95C}" destId="{C1896AAB-71DB-4D04-B8BE-31697F2A4174}" srcOrd="3" destOrd="0" presId="urn:microsoft.com/office/officeart/2018/2/layout/IconVerticalSolidList"/>
    <dgm:cxn modelId="{F5D7C14C-E7EA-4F2C-A9A4-DF5C73397B25}" type="presParOf" srcId="{43F06EEC-76AB-4134-901B-AA953DEA770C}" destId="{394E3782-6DC3-4D4B-A876-DA75F149A2C9}" srcOrd="3" destOrd="0" presId="urn:microsoft.com/office/officeart/2018/2/layout/IconVerticalSolidList"/>
    <dgm:cxn modelId="{8A5550C2-1B4A-470F-877D-AA92DC4AC805}" type="presParOf" srcId="{43F06EEC-76AB-4134-901B-AA953DEA770C}" destId="{892CFC35-8A8B-4D09-A0AE-4F45A1ACFBB0}" srcOrd="4" destOrd="0" presId="urn:microsoft.com/office/officeart/2018/2/layout/IconVerticalSolidList"/>
    <dgm:cxn modelId="{DE20E573-319A-4453-9A0A-A7A918B97CE8}" type="presParOf" srcId="{892CFC35-8A8B-4D09-A0AE-4F45A1ACFBB0}" destId="{2B15864C-0C78-463C-8D3C-F92F2EF33C0B}" srcOrd="0" destOrd="0" presId="urn:microsoft.com/office/officeart/2018/2/layout/IconVerticalSolidList"/>
    <dgm:cxn modelId="{2D7CB031-24DA-4149-BC04-9BE61BC97111}" type="presParOf" srcId="{892CFC35-8A8B-4D09-A0AE-4F45A1ACFBB0}" destId="{1915D3BE-EB06-4F8C-9652-F0F8FF2D525A}" srcOrd="1" destOrd="0" presId="urn:microsoft.com/office/officeart/2018/2/layout/IconVerticalSolidList"/>
    <dgm:cxn modelId="{3CDB4FBD-037D-461A-866A-9ABF35EC2B7B}" type="presParOf" srcId="{892CFC35-8A8B-4D09-A0AE-4F45A1ACFBB0}" destId="{E81A1DA7-1A56-4100-9E5C-424F9914EBD5}" srcOrd="2" destOrd="0" presId="urn:microsoft.com/office/officeart/2018/2/layout/IconVerticalSolidList"/>
    <dgm:cxn modelId="{E8E3CBA3-FC2B-4F9A-943C-3BDDC5C13D18}" type="presParOf" srcId="{892CFC35-8A8B-4D09-A0AE-4F45A1ACFBB0}" destId="{A5A16421-33A8-4028-832F-121EFA20F8DE}" srcOrd="3" destOrd="0" presId="urn:microsoft.com/office/officeart/2018/2/layout/IconVerticalSolidList"/>
    <dgm:cxn modelId="{782222AB-8426-4118-9FEF-0F548DC10D8A}" type="presParOf" srcId="{43F06EEC-76AB-4134-901B-AA953DEA770C}" destId="{434291CC-1EEF-4993-ADA6-5F23FE0D0DF6}" srcOrd="5" destOrd="0" presId="urn:microsoft.com/office/officeart/2018/2/layout/IconVerticalSolidList"/>
    <dgm:cxn modelId="{2C801C3A-FDA7-4854-BE6C-93D963C06B75}" type="presParOf" srcId="{43F06EEC-76AB-4134-901B-AA953DEA770C}" destId="{A152FB5E-28B0-4B77-845F-6587166F6655}" srcOrd="6" destOrd="0" presId="urn:microsoft.com/office/officeart/2018/2/layout/IconVerticalSolidList"/>
    <dgm:cxn modelId="{5C2B528B-4B77-4AF3-BA59-85C0D1C44D05}" type="presParOf" srcId="{A152FB5E-28B0-4B77-845F-6587166F6655}" destId="{68A716E1-3F5C-4DB7-8E1E-0DF64FF2A2E8}" srcOrd="0" destOrd="0" presId="urn:microsoft.com/office/officeart/2018/2/layout/IconVerticalSolidList"/>
    <dgm:cxn modelId="{72EB4DF6-1516-43AB-B926-0FEC57140C7B}" type="presParOf" srcId="{A152FB5E-28B0-4B77-845F-6587166F6655}" destId="{76C6262D-E3AE-43AB-8C20-1BCE1A157059}" srcOrd="1" destOrd="0" presId="urn:microsoft.com/office/officeart/2018/2/layout/IconVerticalSolidList"/>
    <dgm:cxn modelId="{39D0B6BB-924F-4666-BF33-3891D3BDA80F}" type="presParOf" srcId="{A152FB5E-28B0-4B77-845F-6587166F6655}" destId="{1F50698D-3B44-4031-B96F-88CEA4DF95F0}" srcOrd="2" destOrd="0" presId="urn:microsoft.com/office/officeart/2018/2/layout/IconVerticalSolidList"/>
    <dgm:cxn modelId="{CDBDBCE0-78E2-4589-B761-DADB4BBDA6D9}" type="presParOf" srcId="{A152FB5E-28B0-4B77-845F-6587166F6655}" destId="{05361724-95E2-497A-9441-7F8D90AA4B1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E21979B-9F5A-4037-BDA6-3876800598AD}" type="doc">
      <dgm:prSet loTypeId="urn:microsoft.com/office/officeart/2016/7/layout/BasicProcessNew" loCatId="process" qsTypeId="urn:microsoft.com/office/officeart/2005/8/quickstyle/simple1" qsCatId="simple" csTypeId="urn:microsoft.com/office/officeart/2005/8/colors/colorful2" csCatId="colorful" phldr="1"/>
      <dgm:spPr/>
      <dgm:t>
        <a:bodyPr/>
        <a:lstStyle/>
        <a:p>
          <a:endParaRPr lang="en-US"/>
        </a:p>
      </dgm:t>
    </dgm:pt>
    <dgm:pt modelId="{871E25D6-A747-4E88-A137-5FC43597CC41}">
      <dgm:prSet custT="1"/>
      <dgm:spPr/>
      <dgm:t>
        <a:bodyPr/>
        <a:lstStyle/>
        <a:p>
          <a:pPr algn="l">
            <a:lnSpc>
              <a:spcPct val="100000"/>
            </a:lnSpc>
          </a:pPr>
          <a:r>
            <a:rPr lang="en-GB" sz="1200" dirty="0">
              <a:latin typeface="Arial" panose="020B0604020202020204" pitchFamily="34" charset="0"/>
              <a:cs typeface="Arial" panose="020B0604020202020204" pitchFamily="34" charset="0"/>
            </a:rPr>
            <a:t>Sustainable Development Goal 3 (SDG 3) seeks to ensure healthy lives and promote well-being for individuals of all ages. To support the UK in achieving SDG 3, a series of targeted recommendations has been developed based on extensive reports from the Office for National Statistics (ONS) and relevant UN SDG documents (SDG Knowledge Hub and Earth Negotiations Bulletin, 2025; GOV.UK, 2021; Office for National Statistics, 2021a).</a:t>
          </a:r>
          <a:endParaRPr lang="en-US" sz="1200" dirty="0">
            <a:latin typeface="Arial" panose="020B0604020202020204" pitchFamily="34" charset="0"/>
            <a:cs typeface="Arial" panose="020B0604020202020204" pitchFamily="34" charset="0"/>
          </a:endParaRPr>
        </a:p>
      </dgm:t>
    </dgm:pt>
    <dgm:pt modelId="{C3CCE483-6B60-4980-8A12-AD0562B3A42C}" type="parTrans" cxnId="{FE99F15C-C23D-4031-9739-4C1B73BC7928}">
      <dgm:prSet/>
      <dgm:spPr/>
      <dgm:t>
        <a:bodyPr/>
        <a:lstStyle/>
        <a:p>
          <a:endParaRPr lang="en-US"/>
        </a:p>
      </dgm:t>
    </dgm:pt>
    <dgm:pt modelId="{39624C1A-7DE2-44F6-B936-E54436899F9A}" type="sibTrans" cxnId="{FE99F15C-C23D-4031-9739-4C1B73BC7928}">
      <dgm:prSet/>
      <dgm:spPr/>
      <dgm:t>
        <a:bodyPr/>
        <a:lstStyle/>
        <a:p>
          <a:endParaRPr lang="en-US"/>
        </a:p>
      </dgm:t>
    </dgm:pt>
    <dgm:pt modelId="{E4964383-E82B-4DA6-A1E5-F0A2EAB1FB87}">
      <dgm:prSet custT="1"/>
      <dgm:spPr/>
      <dgm:t>
        <a:bodyPr/>
        <a:lstStyle/>
        <a:p>
          <a:pPr algn="l">
            <a:lnSpc>
              <a:spcPct val="100000"/>
            </a:lnSpc>
          </a:pPr>
          <a:r>
            <a:rPr lang="en-GB" sz="1200" dirty="0">
              <a:latin typeface="Arial" panose="020B0604020202020204" pitchFamily="34" charset="0"/>
              <a:cs typeface="Arial" panose="020B0604020202020204" pitchFamily="34" charset="0"/>
            </a:rPr>
            <a:t>Tackling health inequalities requires urgent action to address disparities caused by ethnicity, income, and location. This involves providing targeted support for marginalised communities, enhancing outreach programs, and offering accessible healthcare, including transportation and language support, to ensure vulnerable populations receive the necessary care(Public Health England, 2018; Office for National Statistics, 2021b).</a:t>
          </a:r>
          <a:endParaRPr lang="en-US" sz="1200" dirty="0">
            <a:latin typeface="Arial" panose="020B0604020202020204" pitchFamily="34" charset="0"/>
            <a:cs typeface="Arial" panose="020B0604020202020204" pitchFamily="34" charset="0"/>
          </a:endParaRPr>
        </a:p>
      </dgm:t>
    </dgm:pt>
    <dgm:pt modelId="{DE0E663E-4A19-47A3-9649-9D7FE773283B}" type="parTrans" cxnId="{C481FB19-2CE1-4DA9-AB9C-FFA1C87DBADA}">
      <dgm:prSet/>
      <dgm:spPr/>
      <dgm:t>
        <a:bodyPr/>
        <a:lstStyle/>
        <a:p>
          <a:endParaRPr lang="en-US"/>
        </a:p>
      </dgm:t>
    </dgm:pt>
    <dgm:pt modelId="{C4734CFE-0B05-4AA0-A712-FE77EECF33F7}" type="sibTrans" cxnId="{C481FB19-2CE1-4DA9-AB9C-FFA1C87DBADA}">
      <dgm:prSet/>
      <dgm:spPr/>
      <dgm:t>
        <a:bodyPr/>
        <a:lstStyle/>
        <a:p>
          <a:endParaRPr lang="en-US"/>
        </a:p>
      </dgm:t>
    </dgm:pt>
    <dgm:pt modelId="{B486AC3E-07B6-46DD-8CC3-783BDB8CA5C3}">
      <dgm:prSet custT="1"/>
      <dgm:spPr/>
      <dgm:t>
        <a:bodyPr/>
        <a:lstStyle/>
        <a:p>
          <a:pPr>
            <a:lnSpc>
              <a:spcPct val="100000"/>
            </a:lnSpc>
          </a:pPr>
          <a:r>
            <a:rPr lang="en-GB" sz="1200" dirty="0">
              <a:latin typeface="Arial" panose="020B0604020202020204" pitchFamily="34" charset="0"/>
              <a:cs typeface="Arial" panose="020B0604020202020204" pitchFamily="34" charset="0"/>
            </a:rPr>
            <a:t>It is essential to enhance healthcare Quality and Access to ensure timely and affordable access to high-quality healthcare services across all UK regions, including reducing waiting times for patients seeking care and enhancing the integration of primary care services(NHS Confederation, 2025).</a:t>
          </a:r>
          <a:endParaRPr lang="en-US" sz="1200" dirty="0">
            <a:latin typeface="Arial" panose="020B0604020202020204" pitchFamily="34" charset="0"/>
            <a:cs typeface="Arial" panose="020B0604020202020204" pitchFamily="34" charset="0"/>
          </a:endParaRPr>
        </a:p>
      </dgm:t>
    </dgm:pt>
    <dgm:pt modelId="{D836D8A7-B9C0-487F-AB85-4CF52F23AD3E}" type="parTrans" cxnId="{06E45948-7968-4517-A0D7-105123DCED4A}">
      <dgm:prSet/>
      <dgm:spPr/>
      <dgm:t>
        <a:bodyPr/>
        <a:lstStyle/>
        <a:p>
          <a:endParaRPr lang="en-US"/>
        </a:p>
      </dgm:t>
    </dgm:pt>
    <dgm:pt modelId="{BBFBD494-FC70-4A67-8DB8-8E8663136C47}" type="sibTrans" cxnId="{06E45948-7968-4517-A0D7-105123DCED4A}">
      <dgm:prSet/>
      <dgm:spPr/>
      <dgm:t>
        <a:bodyPr/>
        <a:lstStyle/>
        <a:p>
          <a:endParaRPr lang="en-US"/>
        </a:p>
      </dgm:t>
    </dgm:pt>
    <dgm:pt modelId="{F2CC2E1F-15A6-4539-BDE1-D22E96117173}">
      <dgm:prSet custT="1"/>
      <dgm:spPr/>
      <dgm:t>
        <a:bodyPr/>
        <a:lstStyle/>
        <a:p>
          <a:pPr>
            <a:lnSpc>
              <a:spcPct val="100000"/>
            </a:lnSpc>
          </a:pPr>
          <a:r>
            <a:rPr lang="en-GB" sz="1200" dirty="0">
              <a:latin typeface="Arial" panose="020B0604020202020204" pitchFamily="34" charset="0"/>
              <a:cs typeface="Arial" panose="020B0604020202020204" pitchFamily="34" charset="0"/>
            </a:rPr>
            <a:t>Addressing stigma and discrimination is crucial for fostering inclusivity and combating prejudice in healthcare. Training programs for professionals must promote fair treatment and cultural awareness for all groups. Public initiatives should showcase success stories of diverse individuals to enhance understanding and acceptance(THE NHS STAFF COUNCIL, 2019; NHS, 20231).</a:t>
          </a:r>
          <a:endParaRPr lang="en-US" sz="1200" dirty="0">
            <a:latin typeface="Arial" panose="020B0604020202020204" pitchFamily="34" charset="0"/>
            <a:cs typeface="Arial" panose="020B0604020202020204" pitchFamily="34" charset="0"/>
          </a:endParaRPr>
        </a:p>
      </dgm:t>
    </dgm:pt>
    <dgm:pt modelId="{55B99EFA-72A6-4B26-A49D-89D51605D9D2}" type="parTrans" cxnId="{0932F61C-4F22-4779-B068-C1E39ACBC280}">
      <dgm:prSet/>
      <dgm:spPr/>
      <dgm:t>
        <a:bodyPr/>
        <a:lstStyle/>
        <a:p>
          <a:endParaRPr lang="en-US"/>
        </a:p>
      </dgm:t>
    </dgm:pt>
    <dgm:pt modelId="{428F24DE-73DA-4881-A751-A80EB32F708D}" type="sibTrans" cxnId="{0932F61C-4F22-4779-B068-C1E39ACBC280}">
      <dgm:prSet/>
      <dgm:spPr/>
      <dgm:t>
        <a:bodyPr/>
        <a:lstStyle/>
        <a:p>
          <a:endParaRPr lang="en-US"/>
        </a:p>
      </dgm:t>
    </dgm:pt>
    <dgm:pt modelId="{9BCA2848-D4DC-467C-B9B4-E1C770D26576}">
      <dgm:prSet custT="1"/>
      <dgm:spPr/>
      <dgm:t>
        <a:bodyPr/>
        <a:lstStyle/>
        <a:p>
          <a:pPr>
            <a:lnSpc>
              <a:spcPct val="100000"/>
            </a:lnSpc>
          </a:pPr>
          <a:r>
            <a:rPr lang="en-GB" sz="1200" dirty="0">
              <a:latin typeface="Arial" panose="020B0604020202020204" pitchFamily="34" charset="0"/>
              <a:cs typeface="Arial" panose="020B0604020202020204" pitchFamily="34" charset="0"/>
            </a:rPr>
            <a:t>By implementing these recommendations, the UK can make significant strides toward achieving SDG 3, ultimately fostering a healthier, more equitable society for all.</a:t>
          </a:r>
          <a:endParaRPr lang="en-US" sz="1200" dirty="0">
            <a:latin typeface="Arial" panose="020B0604020202020204" pitchFamily="34" charset="0"/>
            <a:cs typeface="Arial" panose="020B0604020202020204" pitchFamily="34" charset="0"/>
          </a:endParaRPr>
        </a:p>
      </dgm:t>
    </dgm:pt>
    <dgm:pt modelId="{C54A5AA2-A99A-4A0B-839D-1F8037102682}" type="parTrans" cxnId="{1A75EB33-558B-4E3F-839E-9EBF5D6099D5}">
      <dgm:prSet/>
      <dgm:spPr/>
      <dgm:t>
        <a:bodyPr/>
        <a:lstStyle/>
        <a:p>
          <a:endParaRPr lang="en-US"/>
        </a:p>
      </dgm:t>
    </dgm:pt>
    <dgm:pt modelId="{C334D35F-0276-4883-B7FB-D7C12F37886C}" type="sibTrans" cxnId="{1A75EB33-558B-4E3F-839E-9EBF5D6099D5}">
      <dgm:prSet/>
      <dgm:spPr/>
      <dgm:t>
        <a:bodyPr/>
        <a:lstStyle/>
        <a:p>
          <a:endParaRPr lang="en-US"/>
        </a:p>
      </dgm:t>
    </dgm:pt>
    <dgm:pt modelId="{2A93E16D-6E8E-044F-82A7-923D459AFC88}" type="pres">
      <dgm:prSet presAssocID="{1E21979B-9F5A-4037-BDA6-3876800598AD}" presName="Name0" presStyleCnt="0">
        <dgm:presLayoutVars>
          <dgm:dir/>
          <dgm:resizeHandles val="exact"/>
        </dgm:presLayoutVars>
      </dgm:prSet>
      <dgm:spPr/>
    </dgm:pt>
    <dgm:pt modelId="{D2E60346-F3EF-BA4A-B8FD-E3D168303B4B}" type="pres">
      <dgm:prSet presAssocID="{871E25D6-A747-4E88-A137-5FC43597CC41}" presName="node" presStyleLbl="node1" presStyleIdx="0" presStyleCnt="9" custScaleY="114013" custLinFactNeighborY="666">
        <dgm:presLayoutVars>
          <dgm:bulletEnabled val="1"/>
        </dgm:presLayoutVars>
      </dgm:prSet>
      <dgm:spPr/>
    </dgm:pt>
    <dgm:pt modelId="{B298261B-54E1-7D45-8BFB-DB4C3FEEC193}" type="pres">
      <dgm:prSet presAssocID="{39624C1A-7DE2-44F6-B936-E54436899F9A}" presName="sibTransSpacerBeforeConnector" presStyleCnt="0"/>
      <dgm:spPr/>
    </dgm:pt>
    <dgm:pt modelId="{B789F56A-48B9-2C4C-B3BC-740178A579A8}" type="pres">
      <dgm:prSet presAssocID="{39624C1A-7DE2-44F6-B936-E54436899F9A}" presName="sibTrans" presStyleLbl="node1" presStyleIdx="1" presStyleCnt="9"/>
      <dgm:spPr/>
    </dgm:pt>
    <dgm:pt modelId="{BA2F8EAD-188F-E142-8A0A-07CE3C3CBF14}" type="pres">
      <dgm:prSet presAssocID="{39624C1A-7DE2-44F6-B936-E54436899F9A}" presName="sibTransSpacerAfterConnector" presStyleCnt="0"/>
      <dgm:spPr/>
    </dgm:pt>
    <dgm:pt modelId="{887AD3E5-D155-F24D-9A25-92CF4A00A808}" type="pres">
      <dgm:prSet presAssocID="{E4964383-E82B-4DA6-A1E5-F0A2EAB1FB87}" presName="node" presStyleLbl="node1" presStyleIdx="2" presStyleCnt="9" custScaleY="111350">
        <dgm:presLayoutVars>
          <dgm:bulletEnabled val="1"/>
        </dgm:presLayoutVars>
      </dgm:prSet>
      <dgm:spPr/>
    </dgm:pt>
    <dgm:pt modelId="{668F7178-3D09-994A-A2AA-F8A1137A2F73}" type="pres">
      <dgm:prSet presAssocID="{C4734CFE-0B05-4AA0-A712-FE77EECF33F7}" presName="sibTransSpacerBeforeConnector" presStyleCnt="0"/>
      <dgm:spPr/>
    </dgm:pt>
    <dgm:pt modelId="{0BAD7A3D-A7D7-0B4E-A12C-36552B1731D1}" type="pres">
      <dgm:prSet presAssocID="{C4734CFE-0B05-4AA0-A712-FE77EECF33F7}" presName="sibTrans" presStyleLbl="node1" presStyleIdx="3" presStyleCnt="9"/>
      <dgm:spPr/>
    </dgm:pt>
    <dgm:pt modelId="{7EB7445C-39A1-E346-8F25-78BE24257696}" type="pres">
      <dgm:prSet presAssocID="{C4734CFE-0B05-4AA0-A712-FE77EECF33F7}" presName="sibTransSpacerAfterConnector" presStyleCnt="0"/>
      <dgm:spPr/>
    </dgm:pt>
    <dgm:pt modelId="{849EDA2D-0E3C-B74A-B284-BCBF4767FE8F}" type="pres">
      <dgm:prSet presAssocID="{B486AC3E-07B6-46DD-8CC3-783BDB8CA5C3}" presName="node" presStyleLbl="node1" presStyleIdx="4" presStyleCnt="9" custScaleY="107656" custLinFactNeighborX="-40220" custLinFactNeighborY="-4661">
        <dgm:presLayoutVars>
          <dgm:bulletEnabled val="1"/>
        </dgm:presLayoutVars>
      </dgm:prSet>
      <dgm:spPr/>
    </dgm:pt>
    <dgm:pt modelId="{BD10A906-1112-FD4F-A3C3-9E7BFE62D176}" type="pres">
      <dgm:prSet presAssocID="{BBFBD494-FC70-4A67-8DB8-8E8663136C47}" presName="sibTransSpacerBeforeConnector" presStyleCnt="0"/>
      <dgm:spPr/>
    </dgm:pt>
    <dgm:pt modelId="{411698D6-FC6A-A141-AB8F-1DCCE8C1AF77}" type="pres">
      <dgm:prSet presAssocID="{BBFBD494-FC70-4A67-8DB8-8E8663136C47}" presName="sibTrans" presStyleLbl="node1" presStyleIdx="5" presStyleCnt="9"/>
      <dgm:spPr/>
    </dgm:pt>
    <dgm:pt modelId="{3EF0B427-F33F-564E-AF75-8E3A723BF003}" type="pres">
      <dgm:prSet presAssocID="{BBFBD494-FC70-4A67-8DB8-8E8663136C47}" presName="sibTransSpacerAfterConnector" presStyleCnt="0"/>
      <dgm:spPr/>
    </dgm:pt>
    <dgm:pt modelId="{8A523BA7-4008-7945-ADCE-CA97007DB771}" type="pres">
      <dgm:prSet presAssocID="{F2CC2E1F-15A6-4539-BDE1-D22E96117173}" presName="node" presStyleLbl="node1" presStyleIdx="6" presStyleCnt="9" custScaleX="112866" custScaleY="108019" custLinFactNeighborY="899">
        <dgm:presLayoutVars>
          <dgm:bulletEnabled val="1"/>
        </dgm:presLayoutVars>
      </dgm:prSet>
      <dgm:spPr/>
    </dgm:pt>
    <dgm:pt modelId="{A142D3C1-9646-7342-BA3B-8207533C6753}" type="pres">
      <dgm:prSet presAssocID="{428F24DE-73DA-4881-A751-A80EB32F708D}" presName="sibTransSpacerBeforeConnector" presStyleCnt="0"/>
      <dgm:spPr/>
    </dgm:pt>
    <dgm:pt modelId="{F30FFFD5-8BD6-B242-B589-B7688E21AF88}" type="pres">
      <dgm:prSet presAssocID="{428F24DE-73DA-4881-A751-A80EB32F708D}" presName="sibTrans" presStyleLbl="node1" presStyleIdx="7" presStyleCnt="9"/>
      <dgm:spPr/>
    </dgm:pt>
    <dgm:pt modelId="{4064D3EC-5568-9542-B178-AFF248AA9A01}" type="pres">
      <dgm:prSet presAssocID="{428F24DE-73DA-4881-A751-A80EB32F708D}" presName="sibTransSpacerAfterConnector" presStyleCnt="0"/>
      <dgm:spPr/>
    </dgm:pt>
    <dgm:pt modelId="{C5855A98-B5E8-5B43-A963-93E85BEB4B57}" type="pres">
      <dgm:prSet presAssocID="{9BCA2848-D4DC-467C-B9B4-E1C770D26576}" presName="node" presStyleLbl="node1" presStyleIdx="8" presStyleCnt="9" custLinFactX="-2536" custLinFactNeighborX="-100000" custLinFactNeighborY="-833">
        <dgm:presLayoutVars>
          <dgm:bulletEnabled val="1"/>
        </dgm:presLayoutVars>
      </dgm:prSet>
      <dgm:spPr/>
    </dgm:pt>
  </dgm:ptLst>
  <dgm:cxnLst>
    <dgm:cxn modelId="{C481FB19-2CE1-4DA9-AB9C-FFA1C87DBADA}" srcId="{1E21979B-9F5A-4037-BDA6-3876800598AD}" destId="{E4964383-E82B-4DA6-A1E5-F0A2EAB1FB87}" srcOrd="1" destOrd="0" parTransId="{DE0E663E-4A19-47A3-9649-9D7FE773283B}" sibTransId="{C4734CFE-0B05-4AA0-A712-FE77EECF33F7}"/>
    <dgm:cxn modelId="{0932F61C-4F22-4779-B068-C1E39ACBC280}" srcId="{1E21979B-9F5A-4037-BDA6-3876800598AD}" destId="{F2CC2E1F-15A6-4539-BDE1-D22E96117173}" srcOrd="3" destOrd="0" parTransId="{55B99EFA-72A6-4B26-A49D-89D51605D9D2}" sibTransId="{428F24DE-73DA-4881-A751-A80EB32F708D}"/>
    <dgm:cxn modelId="{1A75EB33-558B-4E3F-839E-9EBF5D6099D5}" srcId="{1E21979B-9F5A-4037-BDA6-3876800598AD}" destId="{9BCA2848-D4DC-467C-B9B4-E1C770D26576}" srcOrd="4" destOrd="0" parTransId="{C54A5AA2-A99A-4A0B-839D-1F8037102682}" sibTransId="{C334D35F-0276-4883-B7FB-D7C12F37886C}"/>
    <dgm:cxn modelId="{06E45948-7968-4517-A0D7-105123DCED4A}" srcId="{1E21979B-9F5A-4037-BDA6-3876800598AD}" destId="{B486AC3E-07B6-46DD-8CC3-783BDB8CA5C3}" srcOrd="2" destOrd="0" parTransId="{D836D8A7-B9C0-487F-AB85-4CF52F23AD3E}" sibTransId="{BBFBD494-FC70-4A67-8DB8-8E8663136C47}"/>
    <dgm:cxn modelId="{E2D0F24C-289E-CD46-8F5C-2271D473F8D0}" type="presOf" srcId="{BBFBD494-FC70-4A67-8DB8-8E8663136C47}" destId="{411698D6-FC6A-A141-AB8F-1DCCE8C1AF77}" srcOrd="0" destOrd="0" presId="urn:microsoft.com/office/officeart/2016/7/layout/BasicProcessNew"/>
    <dgm:cxn modelId="{C3560A4E-B80B-DA41-B97C-41903FC8F984}" type="presOf" srcId="{B486AC3E-07B6-46DD-8CC3-783BDB8CA5C3}" destId="{849EDA2D-0E3C-B74A-B284-BCBF4767FE8F}" srcOrd="0" destOrd="0" presId="urn:microsoft.com/office/officeart/2016/7/layout/BasicProcessNew"/>
    <dgm:cxn modelId="{FE99F15C-C23D-4031-9739-4C1B73BC7928}" srcId="{1E21979B-9F5A-4037-BDA6-3876800598AD}" destId="{871E25D6-A747-4E88-A137-5FC43597CC41}" srcOrd="0" destOrd="0" parTransId="{C3CCE483-6B60-4980-8A12-AD0562B3A42C}" sibTransId="{39624C1A-7DE2-44F6-B936-E54436899F9A}"/>
    <dgm:cxn modelId="{17544083-96AD-624C-B59D-9C172705F167}" type="presOf" srcId="{F2CC2E1F-15A6-4539-BDE1-D22E96117173}" destId="{8A523BA7-4008-7945-ADCE-CA97007DB771}" srcOrd="0" destOrd="0" presId="urn:microsoft.com/office/officeart/2016/7/layout/BasicProcessNew"/>
    <dgm:cxn modelId="{D2564DCC-190E-2E4B-81A4-5FCAEF1AEA75}" type="presOf" srcId="{C4734CFE-0B05-4AA0-A712-FE77EECF33F7}" destId="{0BAD7A3D-A7D7-0B4E-A12C-36552B1731D1}" srcOrd="0" destOrd="0" presId="urn:microsoft.com/office/officeart/2016/7/layout/BasicProcessNew"/>
    <dgm:cxn modelId="{BC94E5DE-7B4C-C146-B2D0-EF489686DF1C}" type="presOf" srcId="{E4964383-E82B-4DA6-A1E5-F0A2EAB1FB87}" destId="{887AD3E5-D155-F24D-9A25-92CF4A00A808}" srcOrd="0" destOrd="0" presId="urn:microsoft.com/office/officeart/2016/7/layout/BasicProcessNew"/>
    <dgm:cxn modelId="{E35F73ED-EC91-864D-A431-40F5343E96E2}" type="presOf" srcId="{39624C1A-7DE2-44F6-B936-E54436899F9A}" destId="{B789F56A-48B9-2C4C-B3BC-740178A579A8}" srcOrd="0" destOrd="0" presId="urn:microsoft.com/office/officeart/2016/7/layout/BasicProcessNew"/>
    <dgm:cxn modelId="{B62B12F4-02D8-3F4C-81A4-69391DDDE496}" type="presOf" srcId="{9BCA2848-D4DC-467C-B9B4-E1C770D26576}" destId="{C5855A98-B5E8-5B43-A963-93E85BEB4B57}" srcOrd="0" destOrd="0" presId="urn:microsoft.com/office/officeart/2016/7/layout/BasicProcessNew"/>
    <dgm:cxn modelId="{17EBADF8-AED2-684E-9481-735E5208B275}" type="presOf" srcId="{428F24DE-73DA-4881-A751-A80EB32F708D}" destId="{F30FFFD5-8BD6-B242-B589-B7688E21AF88}" srcOrd="0" destOrd="0" presId="urn:microsoft.com/office/officeart/2016/7/layout/BasicProcessNew"/>
    <dgm:cxn modelId="{9B0C96FC-52BD-F84E-B1A1-77F0E1BBB57C}" type="presOf" srcId="{871E25D6-A747-4E88-A137-5FC43597CC41}" destId="{D2E60346-F3EF-BA4A-B8FD-E3D168303B4B}" srcOrd="0" destOrd="0" presId="urn:microsoft.com/office/officeart/2016/7/layout/BasicProcessNew"/>
    <dgm:cxn modelId="{A067F1FC-550C-6B4B-BC7A-D70D2AB27602}" type="presOf" srcId="{1E21979B-9F5A-4037-BDA6-3876800598AD}" destId="{2A93E16D-6E8E-044F-82A7-923D459AFC88}" srcOrd="0" destOrd="0" presId="urn:microsoft.com/office/officeart/2016/7/layout/BasicProcessNew"/>
    <dgm:cxn modelId="{66E86703-20F7-4A48-A94E-FFAC88D749EF}" type="presParOf" srcId="{2A93E16D-6E8E-044F-82A7-923D459AFC88}" destId="{D2E60346-F3EF-BA4A-B8FD-E3D168303B4B}" srcOrd="0" destOrd="0" presId="urn:microsoft.com/office/officeart/2016/7/layout/BasicProcessNew"/>
    <dgm:cxn modelId="{BDEDE00E-BC23-6246-A26B-7B43BFBE309F}" type="presParOf" srcId="{2A93E16D-6E8E-044F-82A7-923D459AFC88}" destId="{B298261B-54E1-7D45-8BFB-DB4C3FEEC193}" srcOrd="1" destOrd="0" presId="urn:microsoft.com/office/officeart/2016/7/layout/BasicProcessNew"/>
    <dgm:cxn modelId="{A3927FE2-2C7F-1940-B2A4-43C8153B0BC1}" type="presParOf" srcId="{2A93E16D-6E8E-044F-82A7-923D459AFC88}" destId="{B789F56A-48B9-2C4C-B3BC-740178A579A8}" srcOrd="2" destOrd="0" presId="urn:microsoft.com/office/officeart/2016/7/layout/BasicProcessNew"/>
    <dgm:cxn modelId="{87423A06-F49E-4847-9FB5-C315CB08AEA5}" type="presParOf" srcId="{2A93E16D-6E8E-044F-82A7-923D459AFC88}" destId="{BA2F8EAD-188F-E142-8A0A-07CE3C3CBF14}" srcOrd="3" destOrd="0" presId="urn:microsoft.com/office/officeart/2016/7/layout/BasicProcessNew"/>
    <dgm:cxn modelId="{74F32887-175B-4049-94A3-384A891F41CC}" type="presParOf" srcId="{2A93E16D-6E8E-044F-82A7-923D459AFC88}" destId="{887AD3E5-D155-F24D-9A25-92CF4A00A808}" srcOrd="4" destOrd="0" presId="urn:microsoft.com/office/officeart/2016/7/layout/BasicProcessNew"/>
    <dgm:cxn modelId="{682A846E-005B-FD4C-B0F5-8ED5187F6D05}" type="presParOf" srcId="{2A93E16D-6E8E-044F-82A7-923D459AFC88}" destId="{668F7178-3D09-994A-A2AA-F8A1137A2F73}" srcOrd="5" destOrd="0" presId="urn:microsoft.com/office/officeart/2016/7/layout/BasicProcessNew"/>
    <dgm:cxn modelId="{49D03D33-9186-4544-AC0B-3AD634625574}" type="presParOf" srcId="{2A93E16D-6E8E-044F-82A7-923D459AFC88}" destId="{0BAD7A3D-A7D7-0B4E-A12C-36552B1731D1}" srcOrd="6" destOrd="0" presId="urn:microsoft.com/office/officeart/2016/7/layout/BasicProcessNew"/>
    <dgm:cxn modelId="{BD06F2DE-A557-5A4E-9481-ADAA83F289C7}" type="presParOf" srcId="{2A93E16D-6E8E-044F-82A7-923D459AFC88}" destId="{7EB7445C-39A1-E346-8F25-78BE24257696}" srcOrd="7" destOrd="0" presId="urn:microsoft.com/office/officeart/2016/7/layout/BasicProcessNew"/>
    <dgm:cxn modelId="{4580C18D-149D-3144-A729-CBCB023B1582}" type="presParOf" srcId="{2A93E16D-6E8E-044F-82A7-923D459AFC88}" destId="{849EDA2D-0E3C-B74A-B284-BCBF4767FE8F}" srcOrd="8" destOrd="0" presId="urn:microsoft.com/office/officeart/2016/7/layout/BasicProcessNew"/>
    <dgm:cxn modelId="{667EFDD6-2632-0945-97A1-D8E20E646690}" type="presParOf" srcId="{2A93E16D-6E8E-044F-82A7-923D459AFC88}" destId="{BD10A906-1112-FD4F-A3C3-9E7BFE62D176}" srcOrd="9" destOrd="0" presId="urn:microsoft.com/office/officeart/2016/7/layout/BasicProcessNew"/>
    <dgm:cxn modelId="{761E6B43-AA5E-074E-9E89-FC3E9C1A12D8}" type="presParOf" srcId="{2A93E16D-6E8E-044F-82A7-923D459AFC88}" destId="{411698D6-FC6A-A141-AB8F-1DCCE8C1AF77}" srcOrd="10" destOrd="0" presId="urn:microsoft.com/office/officeart/2016/7/layout/BasicProcessNew"/>
    <dgm:cxn modelId="{CD40CA1B-3646-1843-9A2B-18572DE22166}" type="presParOf" srcId="{2A93E16D-6E8E-044F-82A7-923D459AFC88}" destId="{3EF0B427-F33F-564E-AF75-8E3A723BF003}" srcOrd="11" destOrd="0" presId="urn:microsoft.com/office/officeart/2016/7/layout/BasicProcessNew"/>
    <dgm:cxn modelId="{3BB26063-3A31-9E40-B9FA-ABCF4B118899}" type="presParOf" srcId="{2A93E16D-6E8E-044F-82A7-923D459AFC88}" destId="{8A523BA7-4008-7945-ADCE-CA97007DB771}" srcOrd="12" destOrd="0" presId="urn:microsoft.com/office/officeart/2016/7/layout/BasicProcessNew"/>
    <dgm:cxn modelId="{2B4A8080-DC6E-E845-9FB8-8934EB72B1B3}" type="presParOf" srcId="{2A93E16D-6E8E-044F-82A7-923D459AFC88}" destId="{A142D3C1-9646-7342-BA3B-8207533C6753}" srcOrd="13" destOrd="0" presId="urn:microsoft.com/office/officeart/2016/7/layout/BasicProcessNew"/>
    <dgm:cxn modelId="{7F0821B8-F193-664B-8858-ECEB29423C36}" type="presParOf" srcId="{2A93E16D-6E8E-044F-82A7-923D459AFC88}" destId="{F30FFFD5-8BD6-B242-B589-B7688E21AF88}" srcOrd="14" destOrd="0" presId="urn:microsoft.com/office/officeart/2016/7/layout/BasicProcessNew"/>
    <dgm:cxn modelId="{A283B5FE-D959-874C-B2B0-7A32144CD733}" type="presParOf" srcId="{2A93E16D-6E8E-044F-82A7-923D459AFC88}" destId="{4064D3EC-5568-9542-B178-AFF248AA9A01}" srcOrd="15" destOrd="0" presId="urn:microsoft.com/office/officeart/2016/7/layout/BasicProcessNew"/>
    <dgm:cxn modelId="{9796E62A-2248-014D-AB27-838786536E5C}" type="presParOf" srcId="{2A93E16D-6E8E-044F-82A7-923D459AFC88}" destId="{C5855A98-B5E8-5B43-A963-93E85BEB4B57}" srcOrd="16"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74B19F8-C18B-40EE-83B9-799926B0F22A}"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27C4A997-9610-41D1-A2AD-C1A7DD60ABAF}">
      <dgm:prSet/>
      <dgm:spPr/>
      <dgm:t>
        <a:bodyPr/>
        <a:lstStyle/>
        <a:p>
          <a:r>
            <a:rPr lang="en-US">
              <a:latin typeface="Arial" panose="020B0604020202020204" pitchFamily="34" charset="0"/>
              <a:cs typeface="Arial" panose="020B0604020202020204" pitchFamily="34" charset="0"/>
            </a:rPr>
            <a:t>Promoting well-being alongside sustainable development requires a concerted effort, innovative thinking, and a steadfast commitment to long-term change. </a:t>
          </a:r>
        </a:p>
      </dgm:t>
    </dgm:pt>
    <dgm:pt modelId="{CD90E2FC-179A-44ED-8CD9-E4277AEF2AD4}" type="parTrans" cxnId="{7CF42B78-037A-4DF0-9487-61121266DF41}">
      <dgm:prSet/>
      <dgm:spPr/>
      <dgm:t>
        <a:bodyPr/>
        <a:lstStyle/>
        <a:p>
          <a:endParaRPr lang="en-US"/>
        </a:p>
      </dgm:t>
    </dgm:pt>
    <dgm:pt modelId="{DAF816EE-A61F-43D6-9973-3E237E7EBB70}" type="sibTrans" cxnId="{7CF42B78-037A-4DF0-9487-61121266DF41}">
      <dgm:prSet phldrT="01"/>
      <dgm:spPr/>
      <dgm:t>
        <a:bodyPr/>
        <a:lstStyle/>
        <a:p>
          <a:r>
            <a:rPr lang="en-US"/>
            <a:t>01</a:t>
          </a:r>
        </a:p>
      </dgm:t>
    </dgm:pt>
    <dgm:pt modelId="{BB3AC007-849D-49DD-8BC2-55D2529376CB}">
      <dgm:prSet/>
      <dgm:spPr/>
      <dgm:t>
        <a:bodyPr/>
        <a:lstStyle/>
        <a:p>
          <a:r>
            <a:rPr lang="en-US" dirty="0">
              <a:latin typeface="Arial" panose="020B0604020202020204" pitchFamily="34" charset="0"/>
              <a:cs typeface="Arial" panose="020B0604020202020204" pitchFamily="34" charset="0"/>
            </a:rPr>
            <a:t>Collaboration among governments, businesses, and communities is essential for fostering a resilient and thriving global society. The interconnectedness of our health and well-being highlights the necessity of prioritising sustainable development goals (SDGs) within our local and global communities.</a:t>
          </a:r>
        </a:p>
      </dgm:t>
    </dgm:pt>
    <dgm:pt modelId="{DA5BD74F-8A17-4EC2-8158-45F073923A3E}" type="parTrans" cxnId="{82430C38-3E17-4F57-BBDB-D7D627AFFEA0}">
      <dgm:prSet/>
      <dgm:spPr/>
      <dgm:t>
        <a:bodyPr/>
        <a:lstStyle/>
        <a:p>
          <a:endParaRPr lang="en-US"/>
        </a:p>
      </dgm:t>
    </dgm:pt>
    <dgm:pt modelId="{746FACA8-1958-407F-B2DF-25741E8147EB}" type="sibTrans" cxnId="{82430C38-3E17-4F57-BBDB-D7D627AFFEA0}">
      <dgm:prSet phldrT="02"/>
      <dgm:spPr/>
      <dgm:t>
        <a:bodyPr/>
        <a:lstStyle/>
        <a:p>
          <a:r>
            <a:rPr lang="en-US"/>
            <a:t>02</a:t>
          </a:r>
        </a:p>
      </dgm:t>
    </dgm:pt>
    <dgm:pt modelId="{D926C4B9-7DA1-4E95-B95B-6B4D5ACA0BA7}">
      <dgm:prSet/>
      <dgm:spPr/>
      <dgm:t>
        <a:bodyPr/>
        <a:lstStyle/>
        <a:p>
          <a:r>
            <a:rPr lang="en-US" dirty="0">
              <a:latin typeface="Arial" panose="020B0604020202020204" pitchFamily="34" charset="0"/>
              <a:cs typeface="Arial" panose="020B0604020202020204" pitchFamily="34" charset="0"/>
            </a:rPr>
            <a:t>Although significant progress is still needed to meet the 2030 SDG targets, there is optimism that ongoing efforts will lead to meaningful advancements.</a:t>
          </a:r>
        </a:p>
      </dgm:t>
    </dgm:pt>
    <dgm:pt modelId="{1CB1E712-0344-4C7B-9412-1E759105BFE0}" type="parTrans" cxnId="{2AEC6757-E701-4DED-9D6B-9E70F3F74F22}">
      <dgm:prSet/>
      <dgm:spPr/>
      <dgm:t>
        <a:bodyPr/>
        <a:lstStyle/>
        <a:p>
          <a:endParaRPr lang="en-US"/>
        </a:p>
      </dgm:t>
    </dgm:pt>
    <dgm:pt modelId="{900A4976-88F6-4DDA-B805-2F5C175F5768}" type="sibTrans" cxnId="{2AEC6757-E701-4DED-9D6B-9E70F3F74F22}">
      <dgm:prSet phldrT="03"/>
      <dgm:spPr/>
      <dgm:t>
        <a:bodyPr/>
        <a:lstStyle/>
        <a:p>
          <a:r>
            <a:rPr lang="en-US"/>
            <a:t>03</a:t>
          </a:r>
        </a:p>
      </dgm:t>
    </dgm:pt>
    <dgm:pt modelId="{328BF151-4185-8445-A2EB-44AE1E6F5DD1}" type="pres">
      <dgm:prSet presAssocID="{E74B19F8-C18B-40EE-83B9-799926B0F22A}" presName="Name0" presStyleCnt="0">
        <dgm:presLayoutVars>
          <dgm:animLvl val="lvl"/>
          <dgm:resizeHandles val="exact"/>
        </dgm:presLayoutVars>
      </dgm:prSet>
      <dgm:spPr/>
    </dgm:pt>
    <dgm:pt modelId="{B0D8093C-5550-1B4D-88A9-AEF95A72AF17}" type="pres">
      <dgm:prSet presAssocID="{27C4A997-9610-41D1-A2AD-C1A7DD60ABAF}" presName="compositeNode" presStyleCnt="0">
        <dgm:presLayoutVars>
          <dgm:bulletEnabled val="1"/>
        </dgm:presLayoutVars>
      </dgm:prSet>
      <dgm:spPr/>
    </dgm:pt>
    <dgm:pt modelId="{EC05181A-716A-C44D-8456-4F543CD42E28}" type="pres">
      <dgm:prSet presAssocID="{27C4A997-9610-41D1-A2AD-C1A7DD60ABAF}" presName="bgRect" presStyleLbl="alignNode1" presStyleIdx="0" presStyleCnt="3"/>
      <dgm:spPr/>
    </dgm:pt>
    <dgm:pt modelId="{416178E9-323F-CD4B-8A7C-F0E5F69B5896}" type="pres">
      <dgm:prSet presAssocID="{DAF816EE-A61F-43D6-9973-3E237E7EBB70}" presName="sibTransNodeRect" presStyleLbl="alignNode1" presStyleIdx="0" presStyleCnt="3">
        <dgm:presLayoutVars>
          <dgm:chMax val="0"/>
          <dgm:bulletEnabled val="1"/>
        </dgm:presLayoutVars>
      </dgm:prSet>
      <dgm:spPr/>
    </dgm:pt>
    <dgm:pt modelId="{1643764C-BF63-E340-93FE-335ECA186D20}" type="pres">
      <dgm:prSet presAssocID="{27C4A997-9610-41D1-A2AD-C1A7DD60ABAF}" presName="nodeRect" presStyleLbl="alignNode1" presStyleIdx="0" presStyleCnt="3">
        <dgm:presLayoutVars>
          <dgm:bulletEnabled val="1"/>
        </dgm:presLayoutVars>
      </dgm:prSet>
      <dgm:spPr/>
    </dgm:pt>
    <dgm:pt modelId="{F10BDC98-4B39-454C-824E-C6204BF18299}" type="pres">
      <dgm:prSet presAssocID="{DAF816EE-A61F-43D6-9973-3E237E7EBB70}" presName="sibTrans" presStyleCnt="0"/>
      <dgm:spPr/>
    </dgm:pt>
    <dgm:pt modelId="{0C2095A9-A7F1-8F49-8C44-E4498A67BD55}" type="pres">
      <dgm:prSet presAssocID="{BB3AC007-849D-49DD-8BC2-55D2529376CB}" presName="compositeNode" presStyleCnt="0">
        <dgm:presLayoutVars>
          <dgm:bulletEnabled val="1"/>
        </dgm:presLayoutVars>
      </dgm:prSet>
      <dgm:spPr/>
    </dgm:pt>
    <dgm:pt modelId="{7875E8D2-474E-304A-BB22-D40D63766B4D}" type="pres">
      <dgm:prSet presAssocID="{BB3AC007-849D-49DD-8BC2-55D2529376CB}" presName="bgRect" presStyleLbl="alignNode1" presStyleIdx="1" presStyleCnt="3"/>
      <dgm:spPr/>
    </dgm:pt>
    <dgm:pt modelId="{069FC61B-33F5-0849-8832-1DAF12EAA64F}" type="pres">
      <dgm:prSet presAssocID="{746FACA8-1958-407F-B2DF-25741E8147EB}" presName="sibTransNodeRect" presStyleLbl="alignNode1" presStyleIdx="1" presStyleCnt="3">
        <dgm:presLayoutVars>
          <dgm:chMax val="0"/>
          <dgm:bulletEnabled val="1"/>
        </dgm:presLayoutVars>
      </dgm:prSet>
      <dgm:spPr/>
    </dgm:pt>
    <dgm:pt modelId="{19C4460D-078D-654C-8FCA-E911962C28EB}" type="pres">
      <dgm:prSet presAssocID="{BB3AC007-849D-49DD-8BC2-55D2529376CB}" presName="nodeRect" presStyleLbl="alignNode1" presStyleIdx="1" presStyleCnt="3">
        <dgm:presLayoutVars>
          <dgm:bulletEnabled val="1"/>
        </dgm:presLayoutVars>
      </dgm:prSet>
      <dgm:spPr/>
    </dgm:pt>
    <dgm:pt modelId="{D6C8DFB5-22EA-6D4A-AF6D-58F776535BF9}" type="pres">
      <dgm:prSet presAssocID="{746FACA8-1958-407F-B2DF-25741E8147EB}" presName="sibTrans" presStyleCnt="0"/>
      <dgm:spPr/>
    </dgm:pt>
    <dgm:pt modelId="{E69B4DAB-9342-864F-B143-D53E60967D8D}" type="pres">
      <dgm:prSet presAssocID="{D926C4B9-7DA1-4E95-B95B-6B4D5ACA0BA7}" presName="compositeNode" presStyleCnt="0">
        <dgm:presLayoutVars>
          <dgm:bulletEnabled val="1"/>
        </dgm:presLayoutVars>
      </dgm:prSet>
      <dgm:spPr/>
    </dgm:pt>
    <dgm:pt modelId="{A2402AA7-3345-3D43-863B-0D3DDFC40858}" type="pres">
      <dgm:prSet presAssocID="{D926C4B9-7DA1-4E95-B95B-6B4D5ACA0BA7}" presName="bgRect" presStyleLbl="alignNode1" presStyleIdx="2" presStyleCnt="3"/>
      <dgm:spPr/>
    </dgm:pt>
    <dgm:pt modelId="{9C27DE0A-BA84-E443-BAF9-5BF809D51C2D}" type="pres">
      <dgm:prSet presAssocID="{900A4976-88F6-4DDA-B805-2F5C175F5768}" presName="sibTransNodeRect" presStyleLbl="alignNode1" presStyleIdx="2" presStyleCnt="3">
        <dgm:presLayoutVars>
          <dgm:chMax val="0"/>
          <dgm:bulletEnabled val="1"/>
        </dgm:presLayoutVars>
      </dgm:prSet>
      <dgm:spPr/>
    </dgm:pt>
    <dgm:pt modelId="{20213124-2C85-DA4D-91C7-680551A60A84}" type="pres">
      <dgm:prSet presAssocID="{D926C4B9-7DA1-4E95-B95B-6B4D5ACA0BA7}" presName="nodeRect" presStyleLbl="alignNode1" presStyleIdx="2" presStyleCnt="3">
        <dgm:presLayoutVars>
          <dgm:bulletEnabled val="1"/>
        </dgm:presLayoutVars>
      </dgm:prSet>
      <dgm:spPr/>
    </dgm:pt>
  </dgm:ptLst>
  <dgm:cxnLst>
    <dgm:cxn modelId="{20FC9403-6924-3444-AE1B-12C1C9CAC280}" type="presOf" srcId="{27C4A997-9610-41D1-A2AD-C1A7DD60ABAF}" destId="{EC05181A-716A-C44D-8456-4F543CD42E28}" srcOrd="0" destOrd="0" presId="urn:microsoft.com/office/officeart/2016/7/layout/LinearBlockProcessNumbered"/>
    <dgm:cxn modelId="{E4D8AF1C-ED29-844F-B65A-9689B990BB84}" type="presOf" srcId="{900A4976-88F6-4DDA-B805-2F5C175F5768}" destId="{9C27DE0A-BA84-E443-BAF9-5BF809D51C2D}" srcOrd="0" destOrd="0" presId="urn:microsoft.com/office/officeart/2016/7/layout/LinearBlockProcessNumbered"/>
    <dgm:cxn modelId="{1144FF2E-1CB6-CC4F-BDF9-72DA4CA07487}" type="presOf" srcId="{D926C4B9-7DA1-4E95-B95B-6B4D5ACA0BA7}" destId="{20213124-2C85-DA4D-91C7-680551A60A84}" srcOrd="1" destOrd="0" presId="urn:microsoft.com/office/officeart/2016/7/layout/LinearBlockProcessNumbered"/>
    <dgm:cxn modelId="{84958934-0656-5A40-893C-9B602511F6A8}" type="presOf" srcId="{DAF816EE-A61F-43D6-9973-3E237E7EBB70}" destId="{416178E9-323F-CD4B-8A7C-F0E5F69B5896}" srcOrd="0" destOrd="0" presId="urn:microsoft.com/office/officeart/2016/7/layout/LinearBlockProcessNumbered"/>
    <dgm:cxn modelId="{EAAD7935-C5B9-4A44-A4CE-D5FDA1F465F3}" type="presOf" srcId="{746FACA8-1958-407F-B2DF-25741E8147EB}" destId="{069FC61B-33F5-0849-8832-1DAF12EAA64F}" srcOrd="0" destOrd="0" presId="urn:microsoft.com/office/officeart/2016/7/layout/LinearBlockProcessNumbered"/>
    <dgm:cxn modelId="{82430C38-3E17-4F57-BBDB-D7D627AFFEA0}" srcId="{E74B19F8-C18B-40EE-83B9-799926B0F22A}" destId="{BB3AC007-849D-49DD-8BC2-55D2529376CB}" srcOrd="1" destOrd="0" parTransId="{DA5BD74F-8A17-4EC2-8158-45F073923A3E}" sibTransId="{746FACA8-1958-407F-B2DF-25741E8147EB}"/>
    <dgm:cxn modelId="{2809A33D-FA72-F44A-91D6-9EF63CCB26FB}" type="presOf" srcId="{E74B19F8-C18B-40EE-83B9-799926B0F22A}" destId="{328BF151-4185-8445-A2EB-44AE1E6F5DD1}" srcOrd="0" destOrd="0" presId="urn:microsoft.com/office/officeart/2016/7/layout/LinearBlockProcessNumbered"/>
    <dgm:cxn modelId="{2AEC6757-E701-4DED-9D6B-9E70F3F74F22}" srcId="{E74B19F8-C18B-40EE-83B9-799926B0F22A}" destId="{D926C4B9-7DA1-4E95-B95B-6B4D5ACA0BA7}" srcOrd="2" destOrd="0" parTransId="{1CB1E712-0344-4C7B-9412-1E759105BFE0}" sibTransId="{900A4976-88F6-4DDA-B805-2F5C175F5768}"/>
    <dgm:cxn modelId="{7CF42B78-037A-4DF0-9487-61121266DF41}" srcId="{E74B19F8-C18B-40EE-83B9-799926B0F22A}" destId="{27C4A997-9610-41D1-A2AD-C1A7DD60ABAF}" srcOrd="0" destOrd="0" parTransId="{CD90E2FC-179A-44ED-8CD9-E4277AEF2AD4}" sibTransId="{DAF816EE-A61F-43D6-9973-3E237E7EBB70}"/>
    <dgm:cxn modelId="{92CD29CD-150D-E54C-A267-8861F8E229B3}" type="presOf" srcId="{D926C4B9-7DA1-4E95-B95B-6B4D5ACA0BA7}" destId="{A2402AA7-3345-3D43-863B-0D3DDFC40858}" srcOrd="0" destOrd="0" presId="urn:microsoft.com/office/officeart/2016/7/layout/LinearBlockProcessNumbered"/>
    <dgm:cxn modelId="{0067B4CE-3D4F-0C4E-A219-A711325AF0D0}" type="presOf" srcId="{BB3AC007-849D-49DD-8BC2-55D2529376CB}" destId="{19C4460D-078D-654C-8FCA-E911962C28EB}" srcOrd="1" destOrd="0" presId="urn:microsoft.com/office/officeart/2016/7/layout/LinearBlockProcessNumbered"/>
    <dgm:cxn modelId="{83C99ED7-4D03-CC47-A10F-5B943F5775EC}" type="presOf" srcId="{BB3AC007-849D-49DD-8BC2-55D2529376CB}" destId="{7875E8D2-474E-304A-BB22-D40D63766B4D}" srcOrd="0" destOrd="0" presId="urn:microsoft.com/office/officeart/2016/7/layout/LinearBlockProcessNumbered"/>
    <dgm:cxn modelId="{26E21ADC-F740-3548-BF97-783460100E5C}" type="presOf" srcId="{27C4A997-9610-41D1-A2AD-C1A7DD60ABAF}" destId="{1643764C-BF63-E340-93FE-335ECA186D20}" srcOrd="1" destOrd="0" presId="urn:microsoft.com/office/officeart/2016/7/layout/LinearBlockProcessNumbered"/>
    <dgm:cxn modelId="{E9479719-14EA-264A-B18E-77ECEEEF9F3E}" type="presParOf" srcId="{328BF151-4185-8445-A2EB-44AE1E6F5DD1}" destId="{B0D8093C-5550-1B4D-88A9-AEF95A72AF17}" srcOrd="0" destOrd="0" presId="urn:microsoft.com/office/officeart/2016/7/layout/LinearBlockProcessNumbered"/>
    <dgm:cxn modelId="{06105322-55F2-9143-B4EC-B3D9C0AE49BE}" type="presParOf" srcId="{B0D8093C-5550-1B4D-88A9-AEF95A72AF17}" destId="{EC05181A-716A-C44D-8456-4F543CD42E28}" srcOrd="0" destOrd="0" presId="urn:microsoft.com/office/officeart/2016/7/layout/LinearBlockProcessNumbered"/>
    <dgm:cxn modelId="{1B21EC80-54FE-184C-A10F-359F1DC94BF4}" type="presParOf" srcId="{B0D8093C-5550-1B4D-88A9-AEF95A72AF17}" destId="{416178E9-323F-CD4B-8A7C-F0E5F69B5896}" srcOrd="1" destOrd="0" presId="urn:microsoft.com/office/officeart/2016/7/layout/LinearBlockProcessNumbered"/>
    <dgm:cxn modelId="{967C00D0-9C48-7E4F-A88C-D7B6C4C2CA52}" type="presParOf" srcId="{B0D8093C-5550-1B4D-88A9-AEF95A72AF17}" destId="{1643764C-BF63-E340-93FE-335ECA186D20}" srcOrd="2" destOrd="0" presId="urn:microsoft.com/office/officeart/2016/7/layout/LinearBlockProcessNumbered"/>
    <dgm:cxn modelId="{6337991C-07DA-954B-8185-EACE84590409}" type="presParOf" srcId="{328BF151-4185-8445-A2EB-44AE1E6F5DD1}" destId="{F10BDC98-4B39-454C-824E-C6204BF18299}" srcOrd="1" destOrd="0" presId="urn:microsoft.com/office/officeart/2016/7/layout/LinearBlockProcessNumbered"/>
    <dgm:cxn modelId="{D7277243-1233-B74F-9220-8AB324B923C5}" type="presParOf" srcId="{328BF151-4185-8445-A2EB-44AE1E6F5DD1}" destId="{0C2095A9-A7F1-8F49-8C44-E4498A67BD55}" srcOrd="2" destOrd="0" presId="urn:microsoft.com/office/officeart/2016/7/layout/LinearBlockProcessNumbered"/>
    <dgm:cxn modelId="{A6430760-7A7C-C442-BD88-534B753A8228}" type="presParOf" srcId="{0C2095A9-A7F1-8F49-8C44-E4498A67BD55}" destId="{7875E8D2-474E-304A-BB22-D40D63766B4D}" srcOrd="0" destOrd="0" presId="urn:microsoft.com/office/officeart/2016/7/layout/LinearBlockProcessNumbered"/>
    <dgm:cxn modelId="{0F943E7D-4F17-E446-A795-F978C931B20A}" type="presParOf" srcId="{0C2095A9-A7F1-8F49-8C44-E4498A67BD55}" destId="{069FC61B-33F5-0849-8832-1DAF12EAA64F}" srcOrd="1" destOrd="0" presId="urn:microsoft.com/office/officeart/2016/7/layout/LinearBlockProcessNumbered"/>
    <dgm:cxn modelId="{48944703-E395-7D49-AF89-9CB2E689F74E}" type="presParOf" srcId="{0C2095A9-A7F1-8F49-8C44-E4498A67BD55}" destId="{19C4460D-078D-654C-8FCA-E911962C28EB}" srcOrd="2" destOrd="0" presId="urn:microsoft.com/office/officeart/2016/7/layout/LinearBlockProcessNumbered"/>
    <dgm:cxn modelId="{B5711E81-230E-E141-952D-5C22432A4113}" type="presParOf" srcId="{328BF151-4185-8445-A2EB-44AE1E6F5DD1}" destId="{D6C8DFB5-22EA-6D4A-AF6D-58F776535BF9}" srcOrd="3" destOrd="0" presId="urn:microsoft.com/office/officeart/2016/7/layout/LinearBlockProcessNumbered"/>
    <dgm:cxn modelId="{358524F9-E727-1B4E-A98C-7C33329DD429}" type="presParOf" srcId="{328BF151-4185-8445-A2EB-44AE1E6F5DD1}" destId="{E69B4DAB-9342-864F-B143-D53E60967D8D}" srcOrd="4" destOrd="0" presId="urn:microsoft.com/office/officeart/2016/7/layout/LinearBlockProcessNumbered"/>
    <dgm:cxn modelId="{2F76B185-DE02-6A44-B906-EA6766631307}" type="presParOf" srcId="{E69B4DAB-9342-864F-B143-D53E60967D8D}" destId="{A2402AA7-3345-3D43-863B-0D3DDFC40858}" srcOrd="0" destOrd="0" presId="urn:microsoft.com/office/officeart/2016/7/layout/LinearBlockProcessNumbered"/>
    <dgm:cxn modelId="{C6BD8ECA-890F-E74D-92C7-21B460F615C8}" type="presParOf" srcId="{E69B4DAB-9342-864F-B143-D53E60967D8D}" destId="{9C27DE0A-BA84-E443-BAF9-5BF809D51C2D}" srcOrd="1" destOrd="0" presId="urn:microsoft.com/office/officeart/2016/7/layout/LinearBlockProcessNumbered"/>
    <dgm:cxn modelId="{BB5CB3B6-8115-934A-8081-FC11F9DA9E68}" type="presParOf" srcId="{E69B4DAB-9342-864F-B143-D53E60967D8D}" destId="{20213124-2C85-DA4D-91C7-680551A60A84}"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1F5D3-09DA-0940-B61F-914A1D29B25B}">
      <dsp:nvSpPr>
        <dsp:cNvPr id="0" name=""/>
        <dsp:cNvSpPr/>
      </dsp:nvSpPr>
      <dsp:spPr>
        <a:xfrm>
          <a:off x="0" y="3301031"/>
          <a:ext cx="11832771" cy="465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These factors highlight the urgency to act now for a sustainable future.</a:t>
          </a:r>
          <a:endParaRPr lang="en-US" sz="1800" kern="1200" dirty="0">
            <a:latin typeface="Arial" panose="020B0604020202020204" pitchFamily="34" charset="0"/>
            <a:cs typeface="Arial" panose="020B0604020202020204" pitchFamily="34" charset="0"/>
          </a:endParaRPr>
        </a:p>
      </dsp:txBody>
      <dsp:txXfrm>
        <a:off x="0" y="3301031"/>
        <a:ext cx="11832771" cy="465936"/>
      </dsp:txXfrm>
    </dsp:sp>
    <dsp:sp modelId="{EC452692-DB56-9140-976E-4F9EC11A8C26}">
      <dsp:nvSpPr>
        <dsp:cNvPr id="0" name=""/>
        <dsp:cNvSpPr/>
      </dsp:nvSpPr>
      <dsp:spPr>
        <a:xfrm rot="10800000">
          <a:off x="0" y="2129869"/>
          <a:ext cx="11832771" cy="117815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Sustainable development aims to improve lives through better health, education, and opportunities, while protecting the environment. Access to clean air, healthcare, employment opportunities, and safe communities supports both individual and planetary health.</a:t>
          </a:r>
          <a:endParaRPr lang="en-US" sz="1800" kern="1200" dirty="0">
            <a:latin typeface="Arial" panose="020B0604020202020204" pitchFamily="34" charset="0"/>
            <a:cs typeface="Arial" panose="020B0604020202020204" pitchFamily="34" charset="0"/>
          </a:endParaRPr>
        </a:p>
      </dsp:txBody>
      <dsp:txXfrm rot="10800000">
        <a:off x="0" y="2129869"/>
        <a:ext cx="11832771" cy="765527"/>
      </dsp:txXfrm>
    </dsp:sp>
    <dsp:sp modelId="{D474393A-4785-B240-9C48-D6862E62E507}">
      <dsp:nvSpPr>
        <dsp:cNvPr id="0" name=""/>
        <dsp:cNvSpPr/>
      </dsp:nvSpPr>
      <dsp:spPr>
        <a:xfrm rot="10800000">
          <a:off x="0" y="1420247"/>
          <a:ext cx="11832771" cy="71661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Wellbeing encompasses happiness, purpose, relationships, and resilience.</a:t>
          </a:r>
          <a:endParaRPr lang="en-US" sz="1800" kern="1200" dirty="0">
            <a:latin typeface="Arial" panose="020B0604020202020204" pitchFamily="34" charset="0"/>
            <a:cs typeface="Arial" panose="020B0604020202020204" pitchFamily="34" charset="0"/>
          </a:endParaRPr>
        </a:p>
      </dsp:txBody>
      <dsp:txXfrm rot="10800000">
        <a:off x="0" y="1420247"/>
        <a:ext cx="11832771" cy="465632"/>
      </dsp:txXfrm>
    </dsp:sp>
    <dsp:sp modelId="{53BB41EA-313D-9C45-8147-AF8CE565213E}">
      <dsp:nvSpPr>
        <dsp:cNvPr id="0" name=""/>
        <dsp:cNvSpPr/>
      </dsp:nvSpPr>
      <dsp:spPr>
        <a:xfrm rot="10800000">
          <a:off x="0" y="710625"/>
          <a:ext cx="11832771" cy="71661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Health includes physical, mental, and social well-being.</a:t>
          </a:r>
          <a:endParaRPr lang="en-US" sz="2000" kern="1200" dirty="0">
            <a:latin typeface="Arial" panose="020B0604020202020204" pitchFamily="34" charset="0"/>
            <a:cs typeface="Arial" panose="020B0604020202020204" pitchFamily="34" charset="0"/>
          </a:endParaRPr>
        </a:p>
      </dsp:txBody>
      <dsp:txXfrm rot="10800000">
        <a:off x="0" y="710625"/>
        <a:ext cx="11832771" cy="465632"/>
      </dsp:txXfrm>
    </dsp:sp>
    <dsp:sp modelId="{E2D612C3-72DE-E44C-B68D-C70095D4A925}">
      <dsp:nvSpPr>
        <dsp:cNvPr id="0" name=""/>
        <dsp:cNvSpPr/>
      </dsp:nvSpPr>
      <dsp:spPr>
        <a:xfrm rot="10800000">
          <a:off x="0" y="1003"/>
          <a:ext cx="11832771" cy="71661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 wellbeing, and sustainable development are interconnected.</a:t>
          </a:r>
          <a:endParaRPr lang="en-US" sz="1800" kern="1200" dirty="0">
            <a:latin typeface="Arial" panose="020B0604020202020204" pitchFamily="34" charset="0"/>
            <a:cs typeface="Arial" panose="020B0604020202020204" pitchFamily="34" charset="0"/>
          </a:endParaRPr>
        </a:p>
      </dsp:txBody>
      <dsp:txXfrm rot="10800000">
        <a:off x="0" y="1003"/>
        <a:ext cx="11832771" cy="465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A67FB-D8EF-4230-A1E9-D8FBAF83FD29}">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3B12D8-C8FD-4B5B-92E6-E090007B0EF9}">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85CFE8-98E1-4B13-A311-957CE1637DA3}">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Health encompasses a person’s physical, mental, and social well-being, highlighting that it is not merely the absence of illness but a holistic state of being. </a:t>
          </a:r>
        </a:p>
      </dsp:txBody>
      <dsp:txXfrm>
        <a:off x="1072178" y="4358"/>
        <a:ext cx="5188921" cy="928293"/>
      </dsp:txXfrm>
    </dsp:sp>
    <dsp:sp modelId="{63A6F9FB-8560-4A04-A2F5-B8BE70E4904A}">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69883-E4EC-42BF-ADBB-D11956F0018A}">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A5D106-6957-47D5-A01F-5F17B7F8B819}">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Physical health includes the proper functioning of the body, adequate nutrition, regular exercise, and preventive healthcare measures. </a:t>
          </a:r>
        </a:p>
      </dsp:txBody>
      <dsp:txXfrm>
        <a:off x="1072178" y="1164724"/>
        <a:ext cx="5188921" cy="928293"/>
      </dsp:txXfrm>
    </dsp:sp>
    <dsp:sp modelId="{82A7E9F3-E4F5-4E85-8E64-F6EB1DB1BB0E}">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FAC3B-DDB5-4D73-8AA5-2C2563E1C0EC}">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32F998-C776-4374-80F6-20B417316FF8}">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Mental health involves emotional regulation, psychological resilience, and cognitive functioning. </a:t>
          </a:r>
        </a:p>
      </dsp:txBody>
      <dsp:txXfrm>
        <a:off x="1072178" y="2325090"/>
        <a:ext cx="5188921" cy="928293"/>
      </dsp:txXfrm>
    </dsp:sp>
    <dsp:sp modelId="{CC93F0D7-F5B0-4EC6-BFBB-9819F83CF128}">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9561F-6528-498D-89B2-E104606D5B19}">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CCD604-5B93-4375-BB20-FC18548F4521}">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GB" sz="1600" b="0" i="0" u="none" kern="1200" dirty="0"/>
            <a:t>Social well-being emphasises the importance of positive relationships and a sense of belonging within communities.</a:t>
          </a:r>
          <a:endParaRPr lang="en-GB" sz="1600" kern="1200" dirty="0"/>
        </a:p>
      </dsp:txBody>
      <dsp:txXfrm>
        <a:off x="1072178" y="3485457"/>
        <a:ext cx="5188921" cy="928293"/>
      </dsp:txXfrm>
    </dsp:sp>
    <dsp:sp modelId="{FBD98E40-B75E-4D57-88EB-9B175C1256FA}">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81D08-43A2-4E8F-84CF-38AD3AB886AC}">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B7DC6B-5AB6-4E52-8DBD-E4F8D31D62BF}">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Achieving health means living a balanced life that fosters vitality, mental clarity, and meaningful connections.</a:t>
          </a:r>
        </a:p>
      </dsp:txBody>
      <dsp:txXfrm>
        <a:off x="1072178" y="4645823"/>
        <a:ext cx="5188921" cy="928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19188-1790-5148-9C7B-43A7799BF489}">
      <dsp:nvSpPr>
        <dsp:cNvPr id="0" name=""/>
        <dsp:cNvSpPr/>
      </dsp:nvSpPr>
      <dsp:spPr>
        <a:xfrm>
          <a:off x="258" y="491455"/>
          <a:ext cx="2919676" cy="230446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541339-83A3-7F47-9AA1-90E28A03A166}">
      <dsp:nvSpPr>
        <dsp:cNvPr id="0" name=""/>
        <dsp:cNvSpPr/>
      </dsp:nvSpPr>
      <dsp:spPr>
        <a:xfrm>
          <a:off x="328139" y="802942"/>
          <a:ext cx="2919676" cy="230446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A health model provides a framework for healthcare professionals to assess patient needs and implement interventions. </a:t>
          </a:r>
        </a:p>
      </dsp:txBody>
      <dsp:txXfrm>
        <a:off x="395634" y="870437"/>
        <a:ext cx="2784686" cy="2169475"/>
      </dsp:txXfrm>
    </dsp:sp>
    <dsp:sp modelId="{770EE760-D081-0E41-BD99-F3FFFE53C2E6}">
      <dsp:nvSpPr>
        <dsp:cNvPr id="0" name=""/>
        <dsp:cNvSpPr/>
      </dsp:nvSpPr>
      <dsp:spPr>
        <a:xfrm>
          <a:off x="3575696" y="491455"/>
          <a:ext cx="2950926" cy="1873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66D07-9F2A-EE40-9617-6A75FF78FA13}">
      <dsp:nvSpPr>
        <dsp:cNvPr id="0" name=""/>
        <dsp:cNvSpPr/>
      </dsp:nvSpPr>
      <dsp:spPr>
        <a:xfrm>
          <a:off x="3903577" y="802942"/>
          <a:ext cx="2950926" cy="18738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These models, including the Biopsychosocial, Medical, </a:t>
          </a:r>
          <a:r>
            <a:rPr lang="en-GB" sz="1400" b="0" kern="1200" dirty="0">
              <a:latin typeface="Arial" panose="020B0604020202020204" pitchFamily="34" charset="0"/>
              <a:cs typeface="Arial" panose="020B0604020202020204" pitchFamily="34" charset="0"/>
            </a:rPr>
            <a:t>Social,</a:t>
          </a:r>
          <a:r>
            <a:rPr lang="en-GB" sz="1400" b="1" kern="1200" dirty="0">
              <a:latin typeface="Arial" panose="020B0604020202020204" pitchFamily="34" charset="0"/>
              <a:cs typeface="Arial" panose="020B0604020202020204" pitchFamily="34" charset="0"/>
            </a:rPr>
            <a:t> </a:t>
          </a:r>
          <a:r>
            <a:rPr lang="en-GB" sz="1400" b="0" kern="1200" dirty="0">
              <a:latin typeface="Arial" panose="020B0604020202020204" pitchFamily="34" charset="0"/>
              <a:cs typeface="Arial" panose="020B0604020202020204" pitchFamily="34" charset="0"/>
            </a:rPr>
            <a:t>Holistic, and Behavioural models, each help in understanding health issues, improve communication,</a:t>
          </a:r>
          <a:r>
            <a:rPr lang="en-US" sz="1400" kern="1200" dirty="0">
              <a:latin typeface="Arial" panose="020B0604020202020204" pitchFamily="34" charset="0"/>
              <a:cs typeface="Arial" panose="020B0604020202020204" pitchFamily="34" charset="0"/>
            </a:rPr>
            <a:t> and ultimately lead to better outcomes.</a:t>
          </a:r>
        </a:p>
      </dsp:txBody>
      <dsp:txXfrm>
        <a:off x="3958460" y="857825"/>
        <a:ext cx="2841160" cy="1764072"/>
      </dsp:txXfrm>
    </dsp:sp>
    <dsp:sp modelId="{C08FC2E3-EDAA-7C4A-A125-7ACFAC360CBD}">
      <dsp:nvSpPr>
        <dsp:cNvPr id="0" name=""/>
        <dsp:cNvSpPr/>
      </dsp:nvSpPr>
      <dsp:spPr>
        <a:xfrm>
          <a:off x="7182384" y="491455"/>
          <a:ext cx="3320117" cy="1873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32FFB-F503-C344-B24E-72D076AE0BA2}">
      <dsp:nvSpPr>
        <dsp:cNvPr id="0" name=""/>
        <dsp:cNvSpPr/>
      </dsp:nvSpPr>
      <dsp:spPr>
        <a:xfrm>
          <a:off x="7510265" y="802942"/>
          <a:ext cx="3320117" cy="18738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The next slide will show how some key models are used</a:t>
          </a:r>
          <a:endParaRPr lang="en-US" sz="1400" kern="1200" dirty="0">
            <a:latin typeface="Arial" panose="020B0604020202020204" pitchFamily="34" charset="0"/>
            <a:cs typeface="Arial" panose="020B0604020202020204" pitchFamily="34" charset="0"/>
          </a:endParaRPr>
        </a:p>
      </dsp:txBody>
      <dsp:txXfrm>
        <a:off x="7565148" y="857825"/>
        <a:ext cx="3210351" cy="17640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4D0C26-4466-154F-929E-484BB5301B5D}">
      <dsp:nvSpPr>
        <dsp:cNvPr id="0" name=""/>
        <dsp:cNvSpPr/>
      </dsp:nvSpPr>
      <dsp:spPr>
        <a:xfrm>
          <a:off x="0" y="103741"/>
          <a:ext cx="4136123" cy="11018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The Biomedical Model of Health primarily focuses on biological factors in the diagnosis and treatment of illness. </a:t>
          </a:r>
        </a:p>
      </dsp:txBody>
      <dsp:txXfrm>
        <a:off x="53786" y="157527"/>
        <a:ext cx="4028551" cy="994238"/>
      </dsp:txXfrm>
    </dsp:sp>
    <dsp:sp modelId="{FC769518-7EEB-2444-A730-F1E976606391}">
      <dsp:nvSpPr>
        <dsp:cNvPr id="0" name=""/>
        <dsp:cNvSpPr/>
      </dsp:nvSpPr>
      <dsp:spPr>
        <a:xfrm>
          <a:off x="0" y="1248752"/>
          <a:ext cx="4136123" cy="1101810"/>
        </a:xfrm>
        <a:prstGeom prst="roundRect">
          <a:avLst/>
        </a:prstGeom>
        <a:solidFill>
          <a:schemeClr val="accent5">
            <a:hueOff val="-8031992"/>
            <a:satOff val="1435"/>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It emphasises the role of pathogens, genetics, and physiological processes in Health, often defining Health simply as the absence of disease. </a:t>
          </a:r>
        </a:p>
      </dsp:txBody>
      <dsp:txXfrm>
        <a:off x="53786" y="1302538"/>
        <a:ext cx="4028551" cy="994238"/>
      </dsp:txXfrm>
    </dsp:sp>
    <dsp:sp modelId="{32BF46E4-341E-0C47-8B35-C8404F57D9B1}">
      <dsp:nvSpPr>
        <dsp:cNvPr id="0" name=""/>
        <dsp:cNvSpPr/>
      </dsp:nvSpPr>
      <dsp:spPr>
        <a:xfrm>
          <a:off x="0" y="2393763"/>
          <a:ext cx="4136123" cy="1101810"/>
        </a:xfrm>
        <a:prstGeom prst="roundRect">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This Model views the body as a machine and relies heavily on medical interventions, such as medication and surgery, to address health issues.</a:t>
          </a:r>
        </a:p>
      </dsp:txBody>
      <dsp:txXfrm>
        <a:off x="53786" y="2447549"/>
        <a:ext cx="4028551" cy="9942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D724C-CAD4-A74F-B2AD-3CAB5F924DCC}">
      <dsp:nvSpPr>
        <dsp:cNvPr id="0" name=""/>
        <dsp:cNvSpPr/>
      </dsp:nvSpPr>
      <dsp:spPr>
        <a:xfrm>
          <a:off x="1971302" y="638050"/>
          <a:ext cx="421247" cy="91440"/>
        </a:xfrm>
        <a:custGeom>
          <a:avLst/>
          <a:gdLst/>
          <a:ahLst/>
          <a:cxnLst/>
          <a:rect l="0" t="0" r="0" b="0"/>
          <a:pathLst>
            <a:path>
              <a:moveTo>
                <a:pt x="0" y="45720"/>
              </a:moveTo>
              <a:lnTo>
                <a:pt x="42124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0630" y="681508"/>
        <a:ext cx="22592" cy="4522"/>
      </dsp:txXfrm>
    </dsp:sp>
    <dsp:sp modelId="{13232109-076F-8D4F-9A07-684B6D1B4E9A}">
      <dsp:nvSpPr>
        <dsp:cNvPr id="0" name=""/>
        <dsp:cNvSpPr/>
      </dsp:nvSpPr>
      <dsp:spPr>
        <a:xfrm>
          <a:off x="8546" y="94403"/>
          <a:ext cx="1964556" cy="117873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Strength</a:t>
          </a:r>
        </a:p>
      </dsp:txBody>
      <dsp:txXfrm>
        <a:off x="8546" y="94403"/>
        <a:ext cx="1964556" cy="1178733"/>
      </dsp:txXfrm>
    </dsp:sp>
    <dsp:sp modelId="{6F6AD706-3070-E14B-8DF3-39E531362123}">
      <dsp:nvSpPr>
        <dsp:cNvPr id="0" name=""/>
        <dsp:cNvSpPr/>
      </dsp:nvSpPr>
      <dsp:spPr>
        <a:xfrm>
          <a:off x="4387707" y="638050"/>
          <a:ext cx="421247" cy="91440"/>
        </a:xfrm>
        <a:custGeom>
          <a:avLst/>
          <a:gdLst/>
          <a:ahLst/>
          <a:cxnLst/>
          <a:rect l="0" t="0" r="0" b="0"/>
          <a:pathLst>
            <a:path>
              <a:moveTo>
                <a:pt x="0" y="45720"/>
              </a:moveTo>
              <a:lnTo>
                <a:pt x="42124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87035" y="681508"/>
        <a:ext cx="22592" cy="4522"/>
      </dsp:txXfrm>
    </dsp:sp>
    <dsp:sp modelId="{92681E90-3457-D049-953E-6F6BCD982D44}">
      <dsp:nvSpPr>
        <dsp:cNvPr id="0" name=""/>
        <dsp:cNvSpPr/>
      </dsp:nvSpPr>
      <dsp:spPr>
        <a:xfrm>
          <a:off x="2424950" y="94403"/>
          <a:ext cx="1964556" cy="1178733"/>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biomedical model focuses on individual health and illness, using medical knowledge to treat diseases with medications for rapid improvement. </a:t>
          </a:r>
        </a:p>
      </dsp:txBody>
      <dsp:txXfrm>
        <a:off x="2424950" y="94403"/>
        <a:ext cx="1964556" cy="1178733"/>
      </dsp:txXfrm>
    </dsp:sp>
    <dsp:sp modelId="{41A63E05-8067-084A-87DB-2A5D5F355933}">
      <dsp:nvSpPr>
        <dsp:cNvPr id="0" name=""/>
        <dsp:cNvSpPr/>
      </dsp:nvSpPr>
      <dsp:spPr>
        <a:xfrm>
          <a:off x="990824" y="1271337"/>
          <a:ext cx="4832809" cy="421247"/>
        </a:xfrm>
        <a:custGeom>
          <a:avLst/>
          <a:gdLst/>
          <a:ahLst/>
          <a:cxnLst/>
          <a:rect l="0" t="0" r="0" b="0"/>
          <a:pathLst>
            <a:path>
              <a:moveTo>
                <a:pt x="4832809" y="0"/>
              </a:moveTo>
              <a:lnTo>
                <a:pt x="4832809" y="227723"/>
              </a:lnTo>
              <a:lnTo>
                <a:pt x="0" y="227723"/>
              </a:lnTo>
              <a:lnTo>
                <a:pt x="0" y="421247"/>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5881" y="1479699"/>
        <a:ext cx="242694" cy="4522"/>
      </dsp:txXfrm>
    </dsp:sp>
    <dsp:sp modelId="{08A75EBE-DCED-6747-9703-23F21D7E2FBE}">
      <dsp:nvSpPr>
        <dsp:cNvPr id="0" name=""/>
        <dsp:cNvSpPr/>
      </dsp:nvSpPr>
      <dsp:spPr>
        <a:xfrm>
          <a:off x="4841355" y="94403"/>
          <a:ext cx="1964556" cy="1178733"/>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Widely used in the UK, it emphasises diagnosis, treatment, and management, proving effective in addressing diseases.</a:t>
          </a:r>
        </a:p>
      </dsp:txBody>
      <dsp:txXfrm>
        <a:off x="4841355" y="94403"/>
        <a:ext cx="1964556" cy="1178733"/>
      </dsp:txXfrm>
    </dsp:sp>
    <dsp:sp modelId="{727E428C-0100-144B-B479-5765A747EFC1}">
      <dsp:nvSpPr>
        <dsp:cNvPr id="0" name=""/>
        <dsp:cNvSpPr/>
      </dsp:nvSpPr>
      <dsp:spPr>
        <a:xfrm>
          <a:off x="1971302" y="2268632"/>
          <a:ext cx="421247" cy="91440"/>
        </a:xfrm>
        <a:custGeom>
          <a:avLst/>
          <a:gdLst/>
          <a:ahLst/>
          <a:cxnLst/>
          <a:rect l="0" t="0" r="0" b="0"/>
          <a:pathLst>
            <a:path>
              <a:moveTo>
                <a:pt x="0" y="45720"/>
              </a:moveTo>
              <a:lnTo>
                <a:pt x="421247"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0630" y="2312090"/>
        <a:ext cx="22592" cy="4522"/>
      </dsp:txXfrm>
    </dsp:sp>
    <dsp:sp modelId="{D3C7E7D6-26AA-E447-BED9-5D063BB09793}">
      <dsp:nvSpPr>
        <dsp:cNvPr id="0" name=""/>
        <dsp:cNvSpPr/>
      </dsp:nvSpPr>
      <dsp:spPr>
        <a:xfrm>
          <a:off x="8546" y="1724985"/>
          <a:ext cx="1964556" cy="1178733"/>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Weaknesses</a:t>
          </a:r>
        </a:p>
      </dsp:txBody>
      <dsp:txXfrm>
        <a:off x="8546" y="1724985"/>
        <a:ext cx="1964556" cy="1178733"/>
      </dsp:txXfrm>
    </dsp:sp>
    <dsp:sp modelId="{EFAD4E36-8A72-F944-996D-DD2B0E604A76}">
      <dsp:nvSpPr>
        <dsp:cNvPr id="0" name=""/>
        <dsp:cNvSpPr/>
      </dsp:nvSpPr>
      <dsp:spPr>
        <a:xfrm>
          <a:off x="4387707" y="2268632"/>
          <a:ext cx="421247" cy="91440"/>
        </a:xfrm>
        <a:custGeom>
          <a:avLst/>
          <a:gdLst/>
          <a:ahLst/>
          <a:cxnLst/>
          <a:rect l="0" t="0" r="0" b="0"/>
          <a:pathLst>
            <a:path>
              <a:moveTo>
                <a:pt x="0" y="45720"/>
              </a:moveTo>
              <a:lnTo>
                <a:pt x="42124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87035" y="2312090"/>
        <a:ext cx="22592" cy="4522"/>
      </dsp:txXfrm>
    </dsp:sp>
    <dsp:sp modelId="{2BFD5DA1-DFD8-C548-8F34-7B0D9403BD6A}">
      <dsp:nvSpPr>
        <dsp:cNvPr id="0" name=""/>
        <dsp:cNvSpPr/>
      </dsp:nvSpPr>
      <dsp:spPr>
        <a:xfrm>
          <a:off x="2424950" y="1724985"/>
          <a:ext cx="1964556" cy="1178733"/>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Ignores social, psychological, and environmental factors that impact health and illness. </a:t>
          </a:r>
        </a:p>
      </dsp:txBody>
      <dsp:txXfrm>
        <a:off x="2424950" y="1724985"/>
        <a:ext cx="1964556" cy="1178733"/>
      </dsp:txXfrm>
    </dsp:sp>
    <dsp:sp modelId="{16723265-0A27-F241-B181-AF06B8BC9406}">
      <dsp:nvSpPr>
        <dsp:cNvPr id="0" name=""/>
        <dsp:cNvSpPr/>
      </dsp:nvSpPr>
      <dsp:spPr>
        <a:xfrm>
          <a:off x="990824" y="2901919"/>
          <a:ext cx="4832809" cy="421247"/>
        </a:xfrm>
        <a:custGeom>
          <a:avLst/>
          <a:gdLst/>
          <a:ahLst/>
          <a:cxnLst/>
          <a:rect l="0" t="0" r="0" b="0"/>
          <a:pathLst>
            <a:path>
              <a:moveTo>
                <a:pt x="4832809" y="0"/>
              </a:moveTo>
              <a:lnTo>
                <a:pt x="4832809" y="227723"/>
              </a:lnTo>
              <a:lnTo>
                <a:pt x="0" y="227723"/>
              </a:lnTo>
              <a:lnTo>
                <a:pt x="0" y="421247"/>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5881" y="3110281"/>
        <a:ext cx="242694" cy="4522"/>
      </dsp:txXfrm>
    </dsp:sp>
    <dsp:sp modelId="{CD43B158-1816-9F44-AC3F-DBE739AE32BC}">
      <dsp:nvSpPr>
        <dsp:cNvPr id="0" name=""/>
        <dsp:cNvSpPr/>
      </dsp:nvSpPr>
      <dsp:spPr>
        <a:xfrm>
          <a:off x="4841355" y="1724985"/>
          <a:ext cx="1964556" cy="117873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Focuses primarily on physical symptoms and treatments, overlooking mental health and holistic wellbeing.</a:t>
          </a:r>
        </a:p>
      </dsp:txBody>
      <dsp:txXfrm>
        <a:off x="4841355" y="1724985"/>
        <a:ext cx="1964556" cy="1178733"/>
      </dsp:txXfrm>
    </dsp:sp>
    <dsp:sp modelId="{E11E4C47-15D2-0149-AC94-3DF3F6D5B655}">
      <dsp:nvSpPr>
        <dsp:cNvPr id="0" name=""/>
        <dsp:cNvSpPr/>
      </dsp:nvSpPr>
      <dsp:spPr>
        <a:xfrm>
          <a:off x="1971302" y="3899213"/>
          <a:ext cx="421247" cy="91440"/>
        </a:xfrm>
        <a:custGeom>
          <a:avLst/>
          <a:gdLst/>
          <a:ahLst/>
          <a:cxnLst/>
          <a:rect l="0" t="0" r="0" b="0"/>
          <a:pathLst>
            <a:path>
              <a:moveTo>
                <a:pt x="0" y="45720"/>
              </a:moveTo>
              <a:lnTo>
                <a:pt x="42124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0630" y="3942672"/>
        <a:ext cx="22592" cy="4522"/>
      </dsp:txXfrm>
    </dsp:sp>
    <dsp:sp modelId="{34B12A1E-E918-9141-BFE4-61EDC6308AAA}">
      <dsp:nvSpPr>
        <dsp:cNvPr id="0" name=""/>
        <dsp:cNvSpPr/>
      </dsp:nvSpPr>
      <dsp:spPr>
        <a:xfrm>
          <a:off x="8546" y="3355566"/>
          <a:ext cx="1964556" cy="1178733"/>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It can encourage a passive patient role, with individuals relying on professionals for cures rather than promoting self-management or prevention. </a:t>
          </a:r>
        </a:p>
      </dsp:txBody>
      <dsp:txXfrm>
        <a:off x="8546" y="3355566"/>
        <a:ext cx="1964556" cy="1178733"/>
      </dsp:txXfrm>
    </dsp:sp>
    <dsp:sp modelId="{EFF836ED-0E97-444B-99AB-63651E514734}">
      <dsp:nvSpPr>
        <dsp:cNvPr id="0" name=""/>
        <dsp:cNvSpPr/>
      </dsp:nvSpPr>
      <dsp:spPr>
        <a:xfrm>
          <a:off x="4387707" y="3899213"/>
          <a:ext cx="421247" cy="91440"/>
        </a:xfrm>
        <a:custGeom>
          <a:avLst/>
          <a:gdLst/>
          <a:ahLst/>
          <a:cxnLst/>
          <a:rect l="0" t="0" r="0" b="0"/>
          <a:pathLst>
            <a:path>
              <a:moveTo>
                <a:pt x="0" y="45720"/>
              </a:moveTo>
              <a:lnTo>
                <a:pt x="42124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87035" y="3942672"/>
        <a:ext cx="22592" cy="4522"/>
      </dsp:txXfrm>
    </dsp:sp>
    <dsp:sp modelId="{A825A156-0E99-8C46-A9F1-FB8C822AF40E}">
      <dsp:nvSpPr>
        <dsp:cNvPr id="0" name=""/>
        <dsp:cNvSpPr/>
      </dsp:nvSpPr>
      <dsp:spPr>
        <a:xfrm>
          <a:off x="2424950" y="3355566"/>
          <a:ext cx="1964556" cy="1178733"/>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Often treats symptoms rather than addressing underlying causes. </a:t>
          </a:r>
        </a:p>
      </dsp:txBody>
      <dsp:txXfrm>
        <a:off x="2424950" y="3355566"/>
        <a:ext cx="1964556" cy="1178733"/>
      </dsp:txXfrm>
    </dsp:sp>
    <dsp:sp modelId="{57C6B40F-2ABB-6E44-8273-C2A7B465EA8D}">
      <dsp:nvSpPr>
        <dsp:cNvPr id="0" name=""/>
        <dsp:cNvSpPr/>
      </dsp:nvSpPr>
      <dsp:spPr>
        <a:xfrm>
          <a:off x="990824" y="4532500"/>
          <a:ext cx="4832809" cy="421247"/>
        </a:xfrm>
        <a:custGeom>
          <a:avLst/>
          <a:gdLst/>
          <a:ahLst/>
          <a:cxnLst/>
          <a:rect l="0" t="0" r="0" b="0"/>
          <a:pathLst>
            <a:path>
              <a:moveTo>
                <a:pt x="4832809" y="0"/>
              </a:moveTo>
              <a:lnTo>
                <a:pt x="4832809" y="227723"/>
              </a:lnTo>
              <a:lnTo>
                <a:pt x="0" y="227723"/>
              </a:lnTo>
              <a:lnTo>
                <a:pt x="0" y="42124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5881" y="4740863"/>
        <a:ext cx="242694" cy="4522"/>
      </dsp:txXfrm>
    </dsp:sp>
    <dsp:sp modelId="{9554E109-5B73-4142-8E01-E1D8C6999B2C}">
      <dsp:nvSpPr>
        <dsp:cNvPr id="0" name=""/>
        <dsp:cNvSpPr/>
      </dsp:nvSpPr>
      <dsp:spPr>
        <a:xfrm>
          <a:off x="4841355" y="3355566"/>
          <a:ext cx="1964556" cy="1178733"/>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May result in over-</a:t>
          </a:r>
          <a:r>
            <a:rPr lang="en-US" sz="1200" kern="1200" dirty="0" err="1">
              <a:latin typeface="Arial" panose="020B0604020202020204" pitchFamily="34" charset="0"/>
              <a:cs typeface="Arial" panose="020B0604020202020204" pitchFamily="34" charset="0"/>
            </a:rPr>
            <a:t>medicalisation</a:t>
          </a:r>
          <a:r>
            <a:rPr lang="en-US" sz="1200" kern="1200" dirty="0">
              <a:latin typeface="Arial" panose="020B0604020202020204" pitchFamily="34" charset="0"/>
              <a:cs typeface="Arial" panose="020B0604020202020204" pitchFamily="34" charset="0"/>
            </a:rPr>
            <a:t>, sometimes leading to unnecessary treatments or medications. </a:t>
          </a:r>
        </a:p>
      </dsp:txBody>
      <dsp:txXfrm>
        <a:off x="4841355" y="3355566"/>
        <a:ext cx="1964556" cy="1178733"/>
      </dsp:txXfrm>
    </dsp:sp>
    <dsp:sp modelId="{83A4C10F-B547-6E45-AF4B-8B9BB8C6D248}">
      <dsp:nvSpPr>
        <dsp:cNvPr id="0" name=""/>
        <dsp:cNvSpPr/>
      </dsp:nvSpPr>
      <dsp:spPr>
        <a:xfrm>
          <a:off x="8546" y="4986148"/>
          <a:ext cx="1964556" cy="1178733"/>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6265" tIns="101047" rIns="96265" bIns="101047"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Limited in dealing with chronic illnesses and complex, lifestyle-related health problems where </a:t>
          </a:r>
          <a:r>
            <a:rPr lang="en-US" sz="1200" kern="1200" dirty="0" err="1">
              <a:latin typeface="Arial" panose="020B0604020202020204" pitchFamily="34" charset="0"/>
              <a:cs typeface="Arial" panose="020B0604020202020204" pitchFamily="34" charset="0"/>
            </a:rPr>
            <a:t>behavioural</a:t>
          </a:r>
          <a:r>
            <a:rPr lang="en-US" sz="1200" kern="1200" dirty="0">
              <a:latin typeface="Arial" panose="020B0604020202020204" pitchFamily="34" charset="0"/>
              <a:cs typeface="Arial" panose="020B0604020202020204" pitchFamily="34" charset="0"/>
            </a:rPr>
            <a:t> and social aspects are key.</a:t>
          </a:r>
        </a:p>
      </dsp:txBody>
      <dsp:txXfrm>
        <a:off x="8546" y="4986148"/>
        <a:ext cx="1964556" cy="11787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B862F-7B29-8D47-8BC4-A2E2C39CD311}">
      <dsp:nvSpPr>
        <dsp:cNvPr id="0" name=""/>
        <dsp:cNvSpPr/>
      </dsp:nvSpPr>
      <dsp:spPr>
        <a:xfrm>
          <a:off x="0" y="39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Biopsychosocial Model, developed by George Engel in 1977, provides a comprehensive approach to health and illness by considering biological, psychological, and social factors. </a:t>
          </a:r>
        </a:p>
      </dsp:txBody>
      <dsp:txXfrm>
        <a:off x="35982" y="39924"/>
        <a:ext cx="6143779" cy="665135"/>
      </dsp:txXfrm>
    </dsp:sp>
    <dsp:sp modelId="{178A5538-C6B2-E046-B4FC-99550B39CE5E}">
      <dsp:nvSpPr>
        <dsp:cNvPr id="0" name=""/>
        <dsp:cNvSpPr/>
      </dsp:nvSpPr>
      <dsp:spPr>
        <a:xfrm>
          <a:off x="0" y="8418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Engel argued that understanding disease requires more than just biological explanations, </a:t>
          </a:r>
          <a:r>
            <a:rPr lang="en-US" sz="1400" kern="1200" dirty="0" err="1">
              <a:latin typeface="Arial" panose="020B0604020202020204" pitchFamily="34" charset="0"/>
              <a:cs typeface="Arial" panose="020B0604020202020204" pitchFamily="34" charset="0"/>
            </a:rPr>
            <a:t>emphasising</a:t>
          </a:r>
          <a:r>
            <a:rPr lang="en-US" sz="1400" kern="1200" dirty="0">
              <a:latin typeface="Arial" panose="020B0604020202020204" pitchFamily="34" charset="0"/>
              <a:cs typeface="Arial" panose="020B0604020202020204" pitchFamily="34" charset="0"/>
            </a:rPr>
            <a:t> the importance of these additional dimensions.</a:t>
          </a:r>
        </a:p>
      </dsp:txBody>
      <dsp:txXfrm>
        <a:off x="35982" y="877824"/>
        <a:ext cx="6143779" cy="665135"/>
      </dsp:txXfrm>
    </dsp:sp>
    <dsp:sp modelId="{77487170-C009-0F49-B14D-19B69F84DA8F}">
      <dsp:nvSpPr>
        <dsp:cNvPr id="0" name=""/>
        <dsp:cNvSpPr/>
      </dsp:nvSpPr>
      <dsp:spPr>
        <a:xfrm>
          <a:off x="0" y="16797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Biological factors (genetics, physiology, disease processes)</a:t>
          </a:r>
          <a:endParaRPr lang="en-US" sz="1400" kern="1200" dirty="0">
            <a:latin typeface="Arial" panose="020B0604020202020204" pitchFamily="34" charset="0"/>
            <a:cs typeface="Arial" panose="020B0604020202020204" pitchFamily="34" charset="0"/>
          </a:endParaRPr>
        </a:p>
      </dsp:txBody>
      <dsp:txXfrm>
        <a:off x="35982" y="1715724"/>
        <a:ext cx="6143779" cy="665135"/>
      </dsp:txXfrm>
    </dsp:sp>
    <dsp:sp modelId="{83BF15E8-9689-DA4F-8683-20FA97B2DB59}">
      <dsp:nvSpPr>
        <dsp:cNvPr id="0" name=""/>
        <dsp:cNvSpPr/>
      </dsp:nvSpPr>
      <dsp:spPr>
        <a:xfrm>
          <a:off x="0" y="25176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Psychological factors (emotions, behaviour, mental health, coping mechanisms)</a:t>
          </a:r>
          <a:endParaRPr lang="en-US" sz="1400" kern="1200" dirty="0">
            <a:latin typeface="Arial" panose="020B0604020202020204" pitchFamily="34" charset="0"/>
            <a:cs typeface="Arial" panose="020B0604020202020204" pitchFamily="34" charset="0"/>
          </a:endParaRPr>
        </a:p>
      </dsp:txBody>
      <dsp:txXfrm>
        <a:off x="35982" y="2553624"/>
        <a:ext cx="6143779" cy="665135"/>
      </dsp:txXfrm>
    </dsp:sp>
    <dsp:sp modelId="{53A2C6A9-F7CF-4843-8A64-A153CD0C2060}">
      <dsp:nvSpPr>
        <dsp:cNvPr id="0" name=""/>
        <dsp:cNvSpPr/>
      </dsp:nvSpPr>
      <dsp:spPr>
        <a:xfrm>
          <a:off x="0" y="33555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Social factors (family, culture, socioeconomic status, environment)</a:t>
          </a:r>
          <a:endParaRPr lang="en-US" sz="1400" kern="1200" dirty="0">
            <a:latin typeface="Arial" panose="020B0604020202020204" pitchFamily="34" charset="0"/>
            <a:cs typeface="Arial" panose="020B0604020202020204" pitchFamily="34" charset="0"/>
          </a:endParaRPr>
        </a:p>
      </dsp:txBody>
      <dsp:txXfrm>
        <a:off x="35982" y="3391524"/>
        <a:ext cx="6143779" cy="6651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F60F2-6760-FD43-8767-C0F4CAC47D63}">
      <dsp:nvSpPr>
        <dsp:cNvPr id="0" name=""/>
        <dsp:cNvSpPr/>
      </dsp:nvSpPr>
      <dsp:spPr>
        <a:xfrm>
          <a:off x="3701" y="496634"/>
          <a:ext cx="2004303" cy="12025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Strengths</a:t>
          </a:r>
        </a:p>
      </dsp:txBody>
      <dsp:txXfrm>
        <a:off x="3701" y="496634"/>
        <a:ext cx="2004303" cy="1202581"/>
      </dsp:txXfrm>
    </dsp:sp>
    <dsp:sp modelId="{1D9ED64A-9A3F-FB44-9192-E2BEC30896A8}">
      <dsp:nvSpPr>
        <dsp:cNvPr id="0" name=""/>
        <dsp:cNvSpPr/>
      </dsp:nvSpPr>
      <dsp:spPr>
        <a:xfrm>
          <a:off x="2208435" y="496634"/>
          <a:ext cx="2004303" cy="12025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The Biopsychosocial Model considers biological, psychological, and social factors, leading to more comprehensive patient care compared to purely biomedical models.</a:t>
          </a:r>
        </a:p>
      </dsp:txBody>
      <dsp:txXfrm>
        <a:off x="2208435" y="496634"/>
        <a:ext cx="2004303" cy="1202581"/>
      </dsp:txXfrm>
    </dsp:sp>
    <dsp:sp modelId="{84489BD1-72E2-5242-9841-ABB34B2E5A13}">
      <dsp:nvSpPr>
        <dsp:cNvPr id="0" name=""/>
        <dsp:cNvSpPr/>
      </dsp:nvSpPr>
      <dsp:spPr>
        <a:xfrm>
          <a:off x="4413168" y="496634"/>
          <a:ext cx="2004303" cy="12025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Promotes shared decision-making and engages patients in their own care, aligning with the NHS emphasis on person-</a:t>
          </a:r>
          <a:r>
            <a:rPr lang="en-US" sz="1100" kern="1200" dirty="0" err="1"/>
            <a:t>centred</a:t>
          </a:r>
          <a:r>
            <a:rPr lang="en-US" sz="1100" kern="1200" dirty="0"/>
            <a:t> healthcare.</a:t>
          </a:r>
        </a:p>
      </dsp:txBody>
      <dsp:txXfrm>
        <a:off x="4413168" y="496634"/>
        <a:ext cx="2004303" cy="1202581"/>
      </dsp:txXfrm>
    </dsp:sp>
    <dsp:sp modelId="{FE1FB2EB-9F00-C24F-A9DF-EF2EE5CCAC5F}">
      <dsp:nvSpPr>
        <dsp:cNvPr id="0" name=""/>
        <dsp:cNvSpPr/>
      </dsp:nvSpPr>
      <dsp:spPr>
        <a:xfrm>
          <a:off x="6617902" y="496634"/>
          <a:ext cx="2004303" cy="12025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Encourages teamwork between healthcare professionals, improving the management of complex, chronic, and mental health conditions.</a:t>
          </a:r>
        </a:p>
      </dsp:txBody>
      <dsp:txXfrm>
        <a:off x="6617902" y="496634"/>
        <a:ext cx="2004303" cy="1202581"/>
      </dsp:txXfrm>
    </dsp:sp>
    <dsp:sp modelId="{452AA124-0CBC-F049-BCA5-13FDE85CB1BF}">
      <dsp:nvSpPr>
        <dsp:cNvPr id="0" name=""/>
        <dsp:cNvSpPr/>
      </dsp:nvSpPr>
      <dsp:spPr>
        <a:xfrm>
          <a:off x="8822635" y="496634"/>
          <a:ext cx="2004303" cy="120258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Recognises the importance of social determinants of health, supporting initiatives to address inequalities in the UK.</a:t>
          </a:r>
        </a:p>
      </dsp:txBody>
      <dsp:txXfrm>
        <a:off x="8822635" y="496634"/>
        <a:ext cx="2004303" cy="1202581"/>
      </dsp:txXfrm>
    </dsp:sp>
    <dsp:sp modelId="{B5B7EA8B-E47B-DD4C-896A-6FF7F9DC958D}">
      <dsp:nvSpPr>
        <dsp:cNvPr id="0" name=""/>
        <dsp:cNvSpPr/>
      </dsp:nvSpPr>
      <dsp:spPr>
        <a:xfrm>
          <a:off x="1106068" y="1899646"/>
          <a:ext cx="2004303" cy="12025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Weaknesses</a:t>
          </a:r>
        </a:p>
      </dsp:txBody>
      <dsp:txXfrm>
        <a:off x="1106068" y="1899646"/>
        <a:ext cx="2004303" cy="1202581"/>
      </dsp:txXfrm>
    </dsp:sp>
    <dsp:sp modelId="{27ABCA2A-F5D1-704A-9D63-16A4A7580734}">
      <dsp:nvSpPr>
        <dsp:cNvPr id="0" name=""/>
        <dsp:cNvSpPr/>
      </dsp:nvSpPr>
      <dsp:spPr>
        <a:xfrm>
          <a:off x="3310802" y="1899646"/>
          <a:ext cx="2004303" cy="12025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Integrating practices across disciplines in a stretched NHS can be difficult due to resource and time limitations.</a:t>
          </a:r>
        </a:p>
      </dsp:txBody>
      <dsp:txXfrm>
        <a:off x="3310802" y="1899646"/>
        <a:ext cx="2004303" cy="1202581"/>
      </dsp:txXfrm>
    </dsp:sp>
    <dsp:sp modelId="{4C0BD778-69E9-E549-8A1E-919DC7677EF7}">
      <dsp:nvSpPr>
        <dsp:cNvPr id="0" name=""/>
        <dsp:cNvSpPr/>
      </dsp:nvSpPr>
      <dsp:spPr>
        <a:xfrm>
          <a:off x="5515535" y="1899646"/>
          <a:ext cx="2004303" cy="12025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The broad scope can complicate diagnosis, treatment planning, and outcome measurement.</a:t>
          </a:r>
        </a:p>
      </dsp:txBody>
      <dsp:txXfrm>
        <a:off x="5515535" y="1899646"/>
        <a:ext cx="2004303" cy="1202581"/>
      </dsp:txXfrm>
    </dsp:sp>
    <dsp:sp modelId="{52A37BD6-3955-AE4E-A279-97173B521D6F}">
      <dsp:nvSpPr>
        <dsp:cNvPr id="0" name=""/>
        <dsp:cNvSpPr/>
      </dsp:nvSpPr>
      <dsp:spPr>
        <a:xfrm>
          <a:off x="7720269" y="1899646"/>
          <a:ext cx="2004303" cy="12025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Some healthcare practitioners may lack adequate training in the psychological and social aspects, which can hinder the efficient adoption of the model.</a:t>
          </a:r>
        </a:p>
      </dsp:txBody>
      <dsp:txXfrm>
        <a:off x="7720269" y="1899646"/>
        <a:ext cx="2004303" cy="12025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AA3ED-9D3F-9C40-AC7B-114F5633441D}">
      <dsp:nvSpPr>
        <dsp:cNvPr id="0" name=""/>
        <dsp:cNvSpPr/>
      </dsp:nvSpPr>
      <dsp:spPr>
        <a:xfrm>
          <a:off x="1146827" y="3329"/>
          <a:ext cx="3486659" cy="9425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Well-being extends beyond physical health to encompass life satisfaction and overall happiness. There are eight dimensions of wellbeing: physical, emotional, intellectual, environmental, financial, social, occupational (or vocational), and spiritual.</a:t>
          </a:r>
        </a:p>
      </dsp:txBody>
      <dsp:txXfrm>
        <a:off x="1174433" y="30935"/>
        <a:ext cx="3431447" cy="887320"/>
      </dsp:txXfrm>
    </dsp:sp>
    <dsp:sp modelId="{40DEB187-6550-B643-8942-34268CC69426}">
      <dsp:nvSpPr>
        <dsp:cNvPr id="0" name=""/>
        <dsp:cNvSpPr/>
      </dsp:nvSpPr>
      <dsp:spPr>
        <a:xfrm rot="5400000">
          <a:off x="2754026" y="964012"/>
          <a:ext cx="272261" cy="326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792143" y="991238"/>
        <a:ext cx="196027" cy="190583"/>
      </dsp:txXfrm>
    </dsp:sp>
    <dsp:sp modelId="{DAF5BA7A-5455-7146-9C4F-E4BCB7250852}">
      <dsp:nvSpPr>
        <dsp:cNvPr id="0" name=""/>
        <dsp:cNvSpPr/>
      </dsp:nvSpPr>
      <dsp:spPr>
        <a:xfrm>
          <a:off x="1438096" y="1308877"/>
          <a:ext cx="2904121" cy="7260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It involves personal assessments of life quality, encompassing purpose, fulfilment, and emotional stability.</a:t>
          </a:r>
        </a:p>
      </dsp:txBody>
      <dsp:txXfrm>
        <a:off x="1459361" y="1330142"/>
        <a:ext cx="2861591" cy="683500"/>
      </dsp:txXfrm>
    </dsp:sp>
    <dsp:sp modelId="{C8DD9E80-B7EF-C241-924F-66975D124EB4}">
      <dsp:nvSpPr>
        <dsp:cNvPr id="0" name=""/>
        <dsp:cNvSpPr/>
      </dsp:nvSpPr>
      <dsp:spPr>
        <a:xfrm rot="5400000">
          <a:off x="2754026" y="2053058"/>
          <a:ext cx="272261" cy="326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792143" y="2080284"/>
        <a:ext cx="196027" cy="190583"/>
      </dsp:txXfrm>
    </dsp:sp>
    <dsp:sp modelId="{5532D610-CD34-2F46-BE17-F8D69EC11D6D}">
      <dsp:nvSpPr>
        <dsp:cNvPr id="0" name=""/>
        <dsp:cNvSpPr/>
      </dsp:nvSpPr>
      <dsp:spPr>
        <a:xfrm>
          <a:off x="1438096" y="2397922"/>
          <a:ext cx="2904121" cy="7260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Key factors, such as resilience, positive relationships, and engaging activities, significantly contribute to overall well-being.</a:t>
          </a:r>
        </a:p>
      </dsp:txBody>
      <dsp:txXfrm>
        <a:off x="1459361" y="2419187"/>
        <a:ext cx="2861591" cy="683500"/>
      </dsp:txXfrm>
    </dsp:sp>
    <dsp:sp modelId="{D966EAAD-F702-BF4C-AA40-FDA5A0086AAF}">
      <dsp:nvSpPr>
        <dsp:cNvPr id="0" name=""/>
        <dsp:cNvSpPr/>
      </dsp:nvSpPr>
      <dsp:spPr>
        <a:xfrm rot="5521994">
          <a:off x="2747244" y="3126027"/>
          <a:ext cx="248303" cy="326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2774704" y="3165255"/>
        <a:ext cx="196027" cy="173812"/>
      </dsp:txXfrm>
    </dsp:sp>
    <dsp:sp modelId="{6BAAEBDF-D4CA-324A-B3E6-4418E6FF6F14}">
      <dsp:nvSpPr>
        <dsp:cNvPr id="0" name=""/>
        <dsp:cNvSpPr/>
      </dsp:nvSpPr>
      <dsp:spPr>
        <a:xfrm>
          <a:off x="1400574" y="3454816"/>
          <a:ext cx="2904121" cy="7260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This multidimensional concept highlights the importance of mental health, social connections, and emotional intelligence in achieving a fulfilling life.</a:t>
          </a:r>
        </a:p>
      </dsp:txBody>
      <dsp:txXfrm>
        <a:off x="1421839" y="3476081"/>
        <a:ext cx="2861591" cy="683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302F-2C1D-8441-A1DE-099E6B308E1B}">
      <dsp:nvSpPr>
        <dsp:cNvPr id="0" name=""/>
        <dsp:cNvSpPr/>
      </dsp:nvSpPr>
      <dsp:spPr>
        <a:xfrm>
          <a:off x="-247506" y="0"/>
          <a:ext cx="9501974" cy="7778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Subjective Well-being: This involves deeply personal perceptions and evaluations related to one’s own sense of happiness and life satisfaction. This aspect emphasises the individual's viewpoint, which may not always align with objective measurements.</a:t>
          </a:r>
          <a:endParaRPr lang="en-US" sz="1600" kern="1200" dirty="0">
            <a:latin typeface="Arial" panose="020B0604020202020204" pitchFamily="34" charset="0"/>
            <a:cs typeface="Arial" panose="020B0604020202020204" pitchFamily="34" charset="0"/>
          </a:endParaRPr>
        </a:p>
      </dsp:txBody>
      <dsp:txXfrm>
        <a:off x="-224722" y="22784"/>
        <a:ext cx="8468635" cy="732325"/>
      </dsp:txXfrm>
    </dsp:sp>
    <dsp:sp modelId="{46E42083-1FC0-E541-8A6D-15C9E38351B3}">
      <dsp:nvSpPr>
        <dsp:cNvPr id="0" name=""/>
        <dsp:cNvSpPr/>
      </dsp:nvSpPr>
      <dsp:spPr>
        <a:xfrm>
          <a:off x="510443" y="885934"/>
          <a:ext cx="9257341" cy="7778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This involves feelings, life satisfaction, and emotional experiences.</a:t>
          </a:r>
          <a:endParaRPr lang="en-US" sz="1600" kern="1200" dirty="0">
            <a:latin typeface="Arial" panose="020B0604020202020204" pitchFamily="34" charset="0"/>
            <a:cs typeface="Arial" panose="020B0604020202020204" pitchFamily="34" charset="0"/>
          </a:endParaRPr>
        </a:p>
      </dsp:txBody>
      <dsp:txXfrm>
        <a:off x="533227" y="908718"/>
        <a:ext cx="7970569" cy="732325"/>
      </dsp:txXfrm>
    </dsp:sp>
    <dsp:sp modelId="{D3304F2A-A9D4-924E-9898-54E78A045C86}">
      <dsp:nvSpPr>
        <dsp:cNvPr id="0" name=""/>
        <dsp:cNvSpPr/>
      </dsp:nvSpPr>
      <dsp:spPr>
        <a:xfrm>
          <a:off x="736906" y="1771868"/>
          <a:ext cx="10075679" cy="7778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Focuses on how individuals perceive their circumstances rather than strictly external realities.</a:t>
          </a:r>
          <a:endParaRPr lang="en-US" sz="1600" kern="1200" dirty="0">
            <a:latin typeface="Arial" panose="020B0604020202020204" pitchFamily="34" charset="0"/>
            <a:cs typeface="Arial" panose="020B0604020202020204" pitchFamily="34" charset="0"/>
          </a:endParaRPr>
        </a:p>
      </dsp:txBody>
      <dsp:txXfrm>
        <a:off x="759690" y="1794652"/>
        <a:ext cx="8679187" cy="732325"/>
      </dsp:txXfrm>
    </dsp:sp>
    <dsp:sp modelId="{4F3F8096-BBD7-4943-ABEB-062214731DBA}">
      <dsp:nvSpPr>
        <dsp:cNvPr id="0" name=""/>
        <dsp:cNvSpPr/>
      </dsp:nvSpPr>
      <dsp:spPr>
        <a:xfrm>
          <a:off x="2051877" y="2619957"/>
          <a:ext cx="8717002" cy="85358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Objective Wellbeing refers to measurable factors that can be evaluated and impact an individual's overall quality of life. These metrics are commonly utilised in social and economic studies to assess the well-being of populations.</a:t>
          </a:r>
          <a:endParaRPr lang="en-US" sz="1600" kern="1200" dirty="0">
            <a:latin typeface="Arial" panose="020B0604020202020204" pitchFamily="34" charset="0"/>
            <a:cs typeface="Arial" panose="020B0604020202020204" pitchFamily="34" charset="0"/>
          </a:endParaRPr>
        </a:p>
      </dsp:txBody>
      <dsp:txXfrm>
        <a:off x="2076878" y="2644958"/>
        <a:ext cx="7498244" cy="803580"/>
      </dsp:txXfrm>
    </dsp:sp>
    <dsp:sp modelId="{038BBD92-4EBC-7E4D-99CA-14B97083F0A7}">
      <dsp:nvSpPr>
        <dsp:cNvPr id="0" name=""/>
        <dsp:cNvSpPr/>
      </dsp:nvSpPr>
      <dsp:spPr>
        <a:xfrm>
          <a:off x="2790036" y="3543736"/>
          <a:ext cx="8511949" cy="77789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Includes aspects such as income, employment status, physical health, education, and living conditions. These indicators can be observed and evaluated by others.</a:t>
          </a:r>
          <a:endParaRPr lang="en-US" sz="1600" kern="1200" dirty="0">
            <a:latin typeface="Arial" panose="020B0604020202020204" pitchFamily="34" charset="0"/>
            <a:cs typeface="Arial" panose="020B0604020202020204" pitchFamily="34" charset="0"/>
          </a:endParaRPr>
        </a:p>
      </dsp:txBody>
      <dsp:txXfrm>
        <a:off x="2812820" y="3566520"/>
        <a:ext cx="7325118" cy="732325"/>
      </dsp:txXfrm>
    </dsp:sp>
    <dsp:sp modelId="{3C697411-E37B-224C-8BCF-C5677B48B643}">
      <dsp:nvSpPr>
        <dsp:cNvPr id="0" name=""/>
        <dsp:cNvSpPr/>
      </dsp:nvSpPr>
      <dsp:spPr>
        <a:xfrm>
          <a:off x="8253825" y="568294"/>
          <a:ext cx="505630" cy="5056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67592" y="568294"/>
        <a:ext cx="278096" cy="380487"/>
      </dsp:txXfrm>
    </dsp:sp>
    <dsp:sp modelId="{00360C71-AF63-4E40-88DC-F2D16671AC7E}">
      <dsp:nvSpPr>
        <dsp:cNvPr id="0" name=""/>
        <dsp:cNvSpPr/>
      </dsp:nvSpPr>
      <dsp:spPr>
        <a:xfrm>
          <a:off x="8889457" y="1454228"/>
          <a:ext cx="505630" cy="5056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003224" y="1454228"/>
        <a:ext cx="278096" cy="380487"/>
      </dsp:txXfrm>
    </dsp:sp>
    <dsp:sp modelId="{64766A55-B39A-AB41-8A06-A32A119B74EE}">
      <dsp:nvSpPr>
        <dsp:cNvPr id="0" name=""/>
        <dsp:cNvSpPr/>
      </dsp:nvSpPr>
      <dsp:spPr>
        <a:xfrm>
          <a:off x="9525090" y="2327197"/>
          <a:ext cx="505630" cy="5056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638857" y="2327197"/>
        <a:ext cx="278096" cy="380487"/>
      </dsp:txXfrm>
    </dsp:sp>
    <dsp:sp modelId="{B549BC7A-A92F-314F-AB0B-BE24479C234B}">
      <dsp:nvSpPr>
        <dsp:cNvPr id="0" name=""/>
        <dsp:cNvSpPr/>
      </dsp:nvSpPr>
      <dsp:spPr>
        <a:xfrm>
          <a:off x="10160722" y="3221775"/>
          <a:ext cx="505630" cy="50563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10274489" y="3221775"/>
        <a:ext cx="278096" cy="3804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9D957-E4DB-944C-8D07-40731F3DA67F}">
      <dsp:nvSpPr>
        <dsp:cNvPr id="0" name=""/>
        <dsp:cNvSpPr/>
      </dsp:nvSpPr>
      <dsp:spPr>
        <a:xfrm>
          <a:off x="106510" y="251170"/>
          <a:ext cx="5093416" cy="32343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3769B5-C166-894D-B26B-6DBDD3651DC5}">
      <dsp:nvSpPr>
        <dsp:cNvPr id="0" name=""/>
        <dsp:cNvSpPr/>
      </dsp:nvSpPr>
      <dsp:spPr>
        <a:xfrm>
          <a:off x="672445" y="788808"/>
          <a:ext cx="5093416" cy="32343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In summary, subjective wellbeing refers to an individual’s internal feelings and overall life satisfaction, offering a more comprehensive understanding of what it means to live well </a:t>
          </a:r>
          <a:r>
            <a:rPr lang="en-GB" sz="1400" b="0" i="0" u="none" kern="1200" dirty="0">
              <a:latin typeface="Arial" panose="020B0604020202020204" pitchFamily="34" charset="0"/>
              <a:cs typeface="Arial" panose="020B0604020202020204" pitchFamily="34" charset="0"/>
            </a:rPr>
            <a:t>(Diener, Oishi and Tay, 2018).</a:t>
          </a:r>
          <a:endParaRPr lang="en-US" sz="1400" kern="1200" dirty="0">
            <a:latin typeface="Arial" panose="020B0604020202020204" pitchFamily="34" charset="0"/>
            <a:cs typeface="Arial" panose="020B0604020202020204" pitchFamily="34" charset="0"/>
          </a:endParaRPr>
        </a:p>
      </dsp:txBody>
      <dsp:txXfrm>
        <a:off x="767175" y="883538"/>
        <a:ext cx="4903956" cy="3044859"/>
      </dsp:txXfrm>
    </dsp:sp>
    <dsp:sp modelId="{4F0CF14F-7EDA-FE4F-9381-F2DB831F6D97}">
      <dsp:nvSpPr>
        <dsp:cNvPr id="0" name=""/>
        <dsp:cNvSpPr/>
      </dsp:nvSpPr>
      <dsp:spPr>
        <a:xfrm>
          <a:off x="5802540" y="299393"/>
          <a:ext cx="4582496" cy="32343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986FB4-8F19-FD43-939B-AE805F5F3424}">
      <dsp:nvSpPr>
        <dsp:cNvPr id="0" name=""/>
        <dsp:cNvSpPr/>
      </dsp:nvSpPr>
      <dsp:spPr>
        <a:xfrm>
          <a:off x="6368475" y="837032"/>
          <a:ext cx="4582496" cy="32343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Objective wellbeing refers to the measurable aspects of an individual's quality of life, evaluated through concrete data such as economic stability, access to healthcare, education, and physical health. Researchers or policymakers typically conduct these assessments using statistical data and societal benchmarks</a:t>
          </a:r>
          <a:r>
            <a:rPr lang="en-GB" sz="1400" b="0" i="0" u="none" kern="1200" dirty="0">
              <a:latin typeface="Arial" panose="020B0604020202020204" pitchFamily="34" charset="0"/>
              <a:cs typeface="Arial" panose="020B0604020202020204" pitchFamily="34" charset="0"/>
            </a:rPr>
            <a:t>(Ruggeri </a:t>
          </a:r>
          <a:r>
            <a:rPr lang="en-GB" sz="1400" b="0" i="1" u="none" kern="1200" dirty="0">
              <a:latin typeface="Arial" panose="020B0604020202020204" pitchFamily="34" charset="0"/>
              <a:cs typeface="Arial" panose="020B0604020202020204" pitchFamily="34" charset="0"/>
            </a:rPr>
            <a:t>et al.</a:t>
          </a:r>
          <a:r>
            <a:rPr lang="en-GB" sz="1400" b="0" i="0" u="none" kern="1200" dirty="0">
              <a:latin typeface="Arial" panose="020B0604020202020204" pitchFamily="34" charset="0"/>
              <a:cs typeface="Arial" panose="020B0604020202020204" pitchFamily="34" charset="0"/>
            </a:rPr>
            <a:t>, 2020).</a:t>
          </a:r>
          <a:endParaRPr lang="en-GB" sz="1400" kern="1200" dirty="0">
            <a:latin typeface="Arial" panose="020B0604020202020204" pitchFamily="34" charset="0"/>
            <a:cs typeface="Arial" panose="020B0604020202020204" pitchFamily="34" charset="0"/>
          </a:endParaRPr>
        </a:p>
      </dsp:txBody>
      <dsp:txXfrm>
        <a:off x="6463205" y="931762"/>
        <a:ext cx="4393036" cy="30448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B3EC1-9E42-44A8-B228-4ED778A0D766}">
      <dsp:nvSpPr>
        <dsp:cNvPr id="0" name=""/>
        <dsp:cNvSpPr/>
      </dsp:nvSpPr>
      <dsp:spPr>
        <a:xfrm>
          <a:off x="0" y="1493"/>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7EE244-659E-41A9-889A-67160DBA895F}">
      <dsp:nvSpPr>
        <dsp:cNvPr id="0" name=""/>
        <dsp:cNvSpPr/>
      </dsp:nvSpPr>
      <dsp:spPr>
        <a:xfrm>
          <a:off x="229029" y="171846"/>
          <a:ext cx="416416" cy="416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165F2D-C034-49CA-BFDB-5BC0FC771095}">
      <dsp:nvSpPr>
        <dsp:cNvPr id="0" name=""/>
        <dsp:cNvSpPr/>
      </dsp:nvSpPr>
      <dsp:spPr>
        <a:xfrm>
          <a:off x="874475" y="1493"/>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Sustainable development addresses current needs, such as health, education, and economic prosperity, while also protecting the environment for future generations. </a:t>
          </a:r>
        </a:p>
      </dsp:txBody>
      <dsp:txXfrm>
        <a:off x="874475" y="1493"/>
        <a:ext cx="8739385" cy="757121"/>
      </dsp:txXfrm>
    </dsp:sp>
    <dsp:sp modelId="{B2EE27B3-89F3-462C-93AD-53DF7949F333}">
      <dsp:nvSpPr>
        <dsp:cNvPr id="0" name=""/>
        <dsp:cNvSpPr/>
      </dsp:nvSpPr>
      <dsp:spPr>
        <a:xfrm>
          <a:off x="0" y="947896"/>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B52A72-5BDE-4E77-9D52-ECA3F9B64E5C}">
      <dsp:nvSpPr>
        <dsp:cNvPr id="0" name=""/>
        <dsp:cNvSpPr/>
      </dsp:nvSpPr>
      <dsp:spPr>
        <a:xfrm>
          <a:off x="229029" y="1118248"/>
          <a:ext cx="416416" cy="416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5F7AF2-4407-415D-AB90-87129B2F3866}">
      <dsp:nvSpPr>
        <dsp:cNvPr id="0" name=""/>
        <dsp:cNvSpPr/>
      </dsp:nvSpPr>
      <dsp:spPr>
        <a:xfrm>
          <a:off x="874475" y="947896"/>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It promotes a balanced approach that integrates economic growth, ecological stewardship, and social equity.</a:t>
          </a:r>
        </a:p>
      </dsp:txBody>
      <dsp:txXfrm>
        <a:off x="874475" y="947896"/>
        <a:ext cx="8739385" cy="757121"/>
      </dsp:txXfrm>
    </dsp:sp>
    <dsp:sp modelId="{9E3A5783-0576-4B0B-8FBC-539CC69F7239}">
      <dsp:nvSpPr>
        <dsp:cNvPr id="0" name=""/>
        <dsp:cNvSpPr/>
      </dsp:nvSpPr>
      <dsp:spPr>
        <a:xfrm>
          <a:off x="0" y="1894298"/>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01907-2F37-4AD2-BB02-9771DB631EB6}">
      <dsp:nvSpPr>
        <dsp:cNvPr id="0" name=""/>
        <dsp:cNvSpPr/>
      </dsp:nvSpPr>
      <dsp:spPr>
        <a:xfrm>
          <a:off x="229029" y="2064650"/>
          <a:ext cx="416416" cy="416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0D06C0-9C9D-4AA5-A630-AD5062B910B1}">
      <dsp:nvSpPr>
        <dsp:cNvPr id="0" name=""/>
        <dsp:cNvSpPr/>
      </dsp:nvSpPr>
      <dsp:spPr>
        <a:xfrm>
          <a:off x="874475" y="1894298"/>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By advocating for practices such as renewable energy, sustainable agriculture, and waste reduction.</a:t>
          </a:r>
        </a:p>
      </dsp:txBody>
      <dsp:txXfrm>
        <a:off x="874475" y="1894298"/>
        <a:ext cx="8739385" cy="757121"/>
      </dsp:txXfrm>
    </dsp:sp>
    <dsp:sp modelId="{9A11DE3B-C244-4BD6-A1FD-9861C7D89635}">
      <dsp:nvSpPr>
        <dsp:cNvPr id="0" name=""/>
        <dsp:cNvSpPr/>
      </dsp:nvSpPr>
      <dsp:spPr>
        <a:xfrm>
          <a:off x="0" y="2840700"/>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229A9-07A1-46BF-B748-0E4EEC8F6E04}">
      <dsp:nvSpPr>
        <dsp:cNvPr id="0" name=""/>
        <dsp:cNvSpPr/>
      </dsp:nvSpPr>
      <dsp:spPr>
        <a:xfrm>
          <a:off x="229029" y="3011052"/>
          <a:ext cx="416416" cy="416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E9DB81-B0DD-4285-90DE-C172E9A376B0}">
      <dsp:nvSpPr>
        <dsp:cNvPr id="0" name=""/>
        <dsp:cNvSpPr/>
      </dsp:nvSpPr>
      <dsp:spPr>
        <a:xfrm>
          <a:off x="874475" y="2840700"/>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Sustainable development fosters resilient communities and policies that support social justice, economic opportunities, and environmental conservation, ultimately leading to a harmonious world.</a:t>
          </a:r>
        </a:p>
      </dsp:txBody>
      <dsp:txXfrm>
        <a:off x="874475" y="2840700"/>
        <a:ext cx="8739385" cy="7571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538DE-D277-F048-AEEC-C6884826EF4C}">
      <dsp:nvSpPr>
        <dsp:cNvPr id="0" name=""/>
        <dsp:cNvSpPr/>
      </dsp:nvSpPr>
      <dsp:spPr>
        <a:xfrm>
          <a:off x="5408" y="59569"/>
          <a:ext cx="5655319" cy="13673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United Nations Sustainable Development Goals (SDGs) comprise 17 interconnected objectives designed to address global challenges, including poverty, inequality, and climate change. Adopted by all UN Member States in September 2015, they promote an integrated approach for a sustainable future by 2030.</a:t>
          </a:r>
        </a:p>
      </dsp:txBody>
      <dsp:txXfrm>
        <a:off x="45455" y="99616"/>
        <a:ext cx="3992758" cy="1287207"/>
      </dsp:txXfrm>
    </dsp:sp>
    <dsp:sp modelId="{442B6076-6F8A-4F4F-BB5F-1850874E3669}">
      <dsp:nvSpPr>
        <dsp:cNvPr id="0" name=""/>
        <dsp:cNvSpPr/>
      </dsp:nvSpPr>
      <dsp:spPr>
        <a:xfrm>
          <a:off x="157987" y="1752597"/>
          <a:ext cx="5491976" cy="11255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SDGs include 169 measurable targets that help countries develop national strategies for sustainable development. Key goals focus on eradicating extreme poverty (Goal 1), promoting good health (Goal 3), ensuring quality education (Goal 4), combating climate change (Goal 13), and fostering partnerships (Goal 17).</a:t>
          </a:r>
        </a:p>
      </dsp:txBody>
      <dsp:txXfrm>
        <a:off x="190953" y="1785563"/>
        <a:ext cx="3962629" cy="1059616"/>
      </dsp:txXfrm>
    </dsp:sp>
    <dsp:sp modelId="{1722FCCD-5591-4349-8DDB-6824E34577ED}">
      <dsp:nvSpPr>
        <dsp:cNvPr id="0" name=""/>
        <dsp:cNvSpPr/>
      </dsp:nvSpPr>
      <dsp:spPr>
        <a:xfrm>
          <a:off x="44955" y="3501451"/>
          <a:ext cx="5960576" cy="10274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This presentation will </a:t>
          </a:r>
          <a:r>
            <a:rPr lang="en-GB" sz="1200" kern="1200" dirty="0">
              <a:latin typeface="Arial" panose="020B0604020202020204" pitchFamily="34" charset="0"/>
              <a:cs typeface="Arial" panose="020B0604020202020204" pitchFamily="34" charset="0"/>
            </a:rPr>
            <a:t>examine Goal 3, focusing on good health and wellbeing,</a:t>
          </a:r>
          <a:r>
            <a:rPr lang="en-US" sz="1200" kern="1200" dirty="0">
              <a:latin typeface="Arial" panose="020B0604020202020204" pitchFamily="34" charset="0"/>
              <a:cs typeface="Arial" panose="020B0604020202020204" pitchFamily="34" charset="0"/>
            </a:rPr>
            <a:t> specifically examining its integration within the health and social care sector in the United Kingdom. </a:t>
          </a:r>
        </a:p>
      </dsp:txBody>
      <dsp:txXfrm>
        <a:off x="75047" y="3531543"/>
        <a:ext cx="4312112" cy="967216"/>
      </dsp:txXfrm>
    </dsp:sp>
    <dsp:sp modelId="{95FCF0BC-DC42-8748-8A01-DEF6F21FBADF}">
      <dsp:nvSpPr>
        <dsp:cNvPr id="0" name=""/>
        <dsp:cNvSpPr/>
      </dsp:nvSpPr>
      <dsp:spPr>
        <a:xfrm>
          <a:off x="4087183" y="1053494"/>
          <a:ext cx="902995" cy="90299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90357" y="1053494"/>
        <a:ext cx="496647" cy="679504"/>
      </dsp:txXfrm>
    </dsp:sp>
    <dsp:sp modelId="{BFEF778D-176D-CE4D-9495-F6523ED8A29F}">
      <dsp:nvSpPr>
        <dsp:cNvPr id="0" name=""/>
        <dsp:cNvSpPr/>
      </dsp:nvSpPr>
      <dsp:spPr>
        <a:xfrm>
          <a:off x="4534226" y="2664993"/>
          <a:ext cx="902995" cy="90299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37400" y="2664993"/>
        <a:ext cx="496647" cy="67950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4EE6B-B495-E74F-872B-A48571261FD3}">
      <dsp:nvSpPr>
        <dsp:cNvPr id="0" name=""/>
        <dsp:cNvSpPr/>
      </dsp:nvSpPr>
      <dsp:spPr>
        <a:xfrm>
          <a:off x="0" y="74837"/>
          <a:ext cx="6261100" cy="12168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Goal 3 focuses on promoting good health and wellbeing, encompassing a comprehensive set of 13 specific targets designed to ensure healthy lives for individuals of all ages. </a:t>
          </a:r>
        </a:p>
      </dsp:txBody>
      <dsp:txXfrm>
        <a:off x="59399" y="134236"/>
        <a:ext cx="6142302" cy="1098002"/>
      </dsp:txXfrm>
    </dsp:sp>
    <dsp:sp modelId="{0822CDE7-98E0-504E-AC8E-E5F8D8B51F6E}">
      <dsp:nvSpPr>
        <dsp:cNvPr id="0" name=""/>
        <dsp:cNvSpPr/>
      </dsp:nvSpPr>
      <dsp:spPr>
        <a:xfrm>
          <a:off x="0" y="1478837"/>
          <a:ext cx="6261100" cy="1216800"/>
        </a:xfrm>
        <a:prstGeom prst="roundRect">
          <a:avLst/>
        </a:prstGeom>
        <a:gradFill rotWithShape="0">
          <a:gsLst>
            <a:gs pos="0">
              <a:schemeClr val="accent2">
                <a:hueOff val="1847440"/>
                <a:satOff val="-318"/>
                <a:lumOff val="-3268"/>
                <a:alphaOff val="0"/>
                <a:tint val="94000"/>
                <a:satMod val="103000"/>
                <a:lumMod val="102000"/>
              </a:schemeClr>
            </a:gs>
            <a:gs pos="50000">
              <a:schemeClr val="accent2">
                <a:hueOff val="1847440"/>
                <a:satOff val="-318"/>
                <a:lumOff val="-3268"/>
                <a:alphaOff val="0"/>
                <a:shade val="100000"/>
                <a:satMod val="110000"/>
                <a:lumMod val="100000"/>
              </a:schemeClr>
            </a:gs>
            <a:gs pos="100000">
              <a:schemeClr val="accent2">
                <a:hueOff val="1847440"/>
                <a:satOff val="-318"/>
                <a:lumOff val="-326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These targets address critical areas, including reducing maternal and child mortality, combating communicable diseases, ensuring universal health coverage, and providing access to essential health services and medicines.</a:t>
          </a:r>
        </a:p>
      </dsp:txBody>
      <dsp:txXfrm>
        <a:off x="59399" y="1538236"/>
        <a:ext cx="6142302" cy="1098002"/>
      </dsp:txXfrm>
    </dsp:sp>
    <dsp:sp modelId="{2D26901B-452F-0C40-B28D-250B697741E8}">
      <dsp:nvSpPr>
        <dsp:cNvPr id="0" name=""/>
        <dsp:cNvSpPr/>
      </dsp:nvSpPr>
      <dsp:spPr>
        <a:xfrm>
          <a:off x="0" y="2882837"/>
          <a:ext cx="6261100" cy="1216800"/>
        </a:xfrm>
        <a:prstGeom prst="roundRect">
          <a:avLst/>
        </a:prstGeom>
        <a:gradFill rotWithShape="0">
          <a:gsLst>
            <a:gs pos="0">
              <a:schemeClr val="accent2">
                <a:hueOff val="3694879"/>
                <a:satOff val="-635"/>
                <a:lumOff val="-6536"/>
                <a:alphaOff val="0"/>
                <a:tint val="94000"/>
                <a:satMod val="103000"/>
                <a:lumMod val="102000"/>
              </a:schemeClr>
            </a:gs>
            <a:gs pos="50000">
              <a:schemeClr val="accent2">
                <a:hueOff val="3694879"/>
                <a:satOff val="-635"/>
                <a:lumOff val="-6536"/>
                <a:alphaOff val="0"/>
                <a:shade val="100000"/>
                <a:satMod val="110000"/>
                <a:lumMod val="100000"/>
              </a:schemeClr>
            </a:gs>
            <a:gs pos="100000">
              <a:schemeClr val="accent2">
                <a:hueOff val="3694879"/>
                <a:satOff val="-635"/>
                <a:lumOff val="-653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Additionally, the goal emphasises the importance of mental health support, health education, and the promotion of healthy lifestyles to foster physical and mental wellbeing for everyone. </a:t>
          </a:r>
        </a:p>
      </dsp:txBody>
      <dsp:txXfrm>
        <a:off x="59399" y="2942236"/>
        <a:ext cx="6142302" cy="1098002"/>
      </dsp:txXfrm>
    </dsp:sp>
    <dsp:sp modelId="{C8D70585-B7E0-154D-AD5C-8004C4EF641A}">
      <dsp:nvSpPr>
        <dsp:cNvPr id="0" name=""/>
        <dsp:cNvSpPr/>
      </dsp:nvSpPr>
      <dsp:spPr>
        <a:xfrm>
          <a:off x="0" y="4286837"/>
          <a:ext cx="6261100" cy="12168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By addressing these issues, Goal 3 aims to create a healthier and more sustainable future for all communities worldwide.</a:t>
          </a:r>
        </a:p>
      </dsp:txBody>
      <dsp:txXfrm>
        <a:off x="59399" y="4346236"/>
        <a:ext cx="6142302" cy="10980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35001-7636-214A-97AE-FE4A68D3A188}">
      <dsp:nvSpPr>
        <dsp:cNvPr id="0" name=""/>
        <dsp:cNvSpPr/>
      </dsp:nvSpPr>
      <dsp:spPr>
        <a:xfrm>
          <a:off x="0"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A75E99-5470-DA4E-95A8-7D21E230AD0F}">
      <dsp:nvSpPr>
        <dsp:cNvPr id="0" name=""/>
        <dsp:cNvSpPr/>
      </dsp:nvSpPr>
      <dsp:spPr>
        <a:xfrm>
          <a:off x="338457"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3.4  Reducing premature mortality from non-communicable diseases through prevention, treatment, and promotion of healthy lifestyles</a:t>
          </a:r>
        </a:p>
      </dsp:txBody>
      <dsp:txXfrm>
        <a:off x="395110" y="1049709"/>
        <a:ext cx="2932811" cy="1820978"/>
      </dsp:txXfrm>
    </dsp:sp>
    <dsp:sp modelId="{373723B9-21B2-D743-994A-738E5F50C14C}">
      <dsp:nvSpPr>
        <dsp:cNvPr id="0" name=""/>
        <dsp:cNvSpPr/>
      </dsp:nvSpPr>
      <dsp:spPr>
        <a:xfrm>
          <a:off x="3723032"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3FE50F-186F-3946-9388-1388B178F334}">
      <dsp:nvSpPr>
        <dsp:cNvPr id="0" name=""/>
        <dsp:cNvSpPr/>
      </dsp:nvSpPr>
      <dsp:spPr>
        <a:xfrm>
          <a:off x="4061490"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3.5 Enhance efforts to prevent and treat substance abuse, focusing on narcotic drugs and harmful alcohol use.</a:t>
          </a:r>
        </a:p>
      </dsp:txBody>
      <dsp:txXfrm>
        <a:off x="4118143" y="1049709"/>
        <a:ext cx="2932811" cy="1820978"/>
      </dsp:txXfrm>
    </dsp:sp>
    <dsp:sp modelId="{DFF6BC6E-ACD1-F543-97B0-AF05531B7255}">
      <dsp:nvSpPr>
        <dsp:cNvPr id="0" name=""/>
        <dsp:cNvSpPr/>
      </dsp:nvSpPr>
      <dsp:spPr>
        <a:xfrm>
          <a:off x="7446065"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93807-6B63-7042-B422-4BC29709633A}">
      <dsp:nvSpPr>
        <dsp:cNvPr id="0" name=""/>
        <dsp:cNvSpPr/>
      </dsp:nvSpPr>
      <dsp:spPr>
        <a:xfrm>
          <a:off x="7784523"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3.6  Reducing the number of deaths from road traffic accidents</a:t>
          </a:r>
        </a:p>
      </dsp:txBody>
      <dsp:txXfrm>
        <a:off x="7841176" y="1049709"/>
        <a:ext cx="2932811" cy="18209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1EF7A-AF8B-4088-9BAE-444D2D503708}">
      <dsp:nvSpPr>
        <dsp:cNvPr id="0" name=""/>
        <dsp:cNvSpPr/>
      </dsp:nvSpPr>
      <dsp:spPr>
        <a:xfrm>
          <a:off x="468250" y="71164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19541-6E9F-48B8-8DAA-47EBE2A2D826}">
      <dsp:nvSpPr>
        <dsp:cNvPr id="0" name=""/>
        <dsp:cNvSpPr/>
      </dsp:nvSpPr>
      <dsp:spPr>
        <a:xfrm>
          <a:off x="666179" y="909574"/>
          <a:ext cx="546661" cy="546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6F4B8A-CAD0-40D7-82C5-C7C7268649D6}">
      <dsp:nvSpPr>
        <dsp:cNvPr id="0" name=""/>
        <dsp:cNvSpPr/>
      </dsp:nvSpPr>
      <dsp:spPr>
        <a:xfrm>
          <a:off x="1612738" y="71164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Health inequalities refer to the disparities in health status or access to healthcare across different population groups, caused by social, economic, environmental, and demographic factors.</a:t>
          </a:r>
          <a:endParaRPr lang="en-US" sz="1200" kern="1200" dirty="0">
            <a:latin typeface="Arial" panose="020B0604020202020204" pitchFamily="34" charset="0"/>
            <a:cs typeface="Arial" panose="020B0604020202020204" pitchFamily="34" charset="0"/>
          </a:endParaRPr>
        </a:p>
      </dsp:txBody>
      <dsp:txXfrm>
        <a:off x="1612738" y="711645"/>
        <a:ext cx="2221654" cy="942519"/>
      </dsp:txXfrm>
    </dsp:sp>
    <dsp:sp modelId="{5366ECEA-C19F-4C2B-AC4B-155D31A4FEFD}">
      <dsp:nvSpPr>
        <dsp:cNvPr id="0" name=""/>
        <dsp:cNvSpPr/>
      </dsp:nvSpPr>
      <dsp:spPr>
        <a:xfrm>
          <a:off x="4221499" y="71164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4C436D-89B8-453B-9BDA-E8FDC69F0F59}">
      <dsp:nvSpPr>
        <dsp:cNvPr id="0" name=""/>
        <dsp:cNvSpPr/>
      </dsp:nvSpPr>
      <dsp:spPr>
        <a:xfrm>
          <a:off x="4419428" y="909574"/>
          <a:ext cx="546661" cy="546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53650-AD7F-4F71-8E63-A7E8DD1D5553}">
      <dsp:nvSpPr>
        <dsp:cNvPr id="0" name=""/>
        <dsp:cNvSpPr/>
      </dsp:nvSpPr>
      <dsp:spPr>
        <a:xfrm>
          <a:off x="5365987" y="71164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1. Life expectancy gaps: Individuals in wealthier regions generally live longer than those in deprived areas, thanks to better healthcare, education, and healthier environments.</a:t>
          </a:r>
          <a:endParaRPr lang="en-US" sz="1200" kern="1200" dirty="0">
            <a:latin typeface="Arial" panose="020B0604020202020204" pitchFamily="34" charset="0"/>
            <a:cs typeface="Arial" panose="020B0604020202020204" pitchFamily="34" charset="0"/>
          </a:endParaRPr>
        </a:p>
      </dsp:txBody>
      <dsp:txXfrm>
        <a:off x="5365987" y="711645"/>
        <a:ext cx="2221654" cy="942519"/>
      </dsp:txXfrm>
    </dsp:sp>
    <dsp:sp modelId="{32687271-6BBE-42A7-9077-0EA93B69DC29}">
      <dsp:nvSpPr>
        <dsp:cNvPr id="0" name=""/>
        <dsp:cNvSpPr/>
      </dsp:nvSpPr>
      <dsp:spPr>
        <a:xfrm>
          <a:off x="7974748" y="71164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493A8-763C-4221-8396-35494867D6DC}">
      <dsp:nvSpPr>
        <dsp:cNvPr id="0" name=""/>
        <dsp:cNvSpPr/>
      </dsp:nvSpPr>
      <dsp:spPr>
        <a:xfrm>
          <a:off x="8172677" y="909574"/>
          <a:ext cx="546661" cy="546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CCF3EA-6CB9-4A6E-B5D3-569F42C44642}">
      <dsp:nvSpPr>
        <dsp:cNvPr id="0" name=""/>
        <dsp:cNvSpPr/>
      </dsp:nvSpPr>
      <dsp:spPr>
        <a:xfrm>
          <a:off x="9119236" y="71164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cs typeface="Arial" panose="020B0604020202020204" pitchFamily="34" charset="0"/>
            </a:rPr>
            <a:t>2. Healthcare access: Rural or remote populations often have fewer hospitals, clinics, and medical professionals compared to urban areas.</a:t>
          </a:r>
        </a:p>
      </dsp:txBody>
      <dsp:txXfrm>
        <a:off x="9119236" y="711645"/>
        <a:ext cx="2221654" cy="942519"/>
      </dsp:txXfrm>
    </dsp:sp>
    <dsp:sp modelId="{F4550B2E-2C7F-4C80-BC2B-E88F4CC54987}">
      <dsp:nvSpPr>
        <dsp:cNvPr id="0" name=""/>
        <dsp:cNvSpPr/>
      </dsp:nvSpPr>
      <dsp:spPr>
        <a:xfrm>
          <a:off x="468250" y="233177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E9962-0514-4082-BE3C-134CFE0C1CA8}">
      <dsp:nvSpPr>
        <dsp:cNvPr id="0" name=""/>
        <dsp:cNvSpPr/>
      </dsp:nvSpPr>
      <dsp:spPr>
        <a:xfrm>
          <a:off x="666179" y="2529704"/>
          <a:ext cx="546661" cy="546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9E9A18-F8C7-4458-9AD9-EA928D565AF3}">
      <dsp:nvSpPr>
        <dsp:cNvPr id="0" name=""/>
        <dsp:cNvSpPr/>
      </dsp:nvSpPr>
      <dsp:spPr>
        <a:xfrm>
          <a:off x="1612738" y="233177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3. Socioeconomic factors: People with lower incomes tend to experience higher illness rates and shorter lifespans.</a:t>
          </a:r>
          <a:endParaRPr lang="en-US" sz="1200" kern="1200" dirty="0">
            <a:latin typeface="Arial" panose="020B0604020202020204" pitchFamily="34" charset="0"/>
            <a:cs typeface="Arial" panose="020B0604020202020204" pitchFamily="34" charset="0"/>
          </a:endParaRPr>
        </a:p>
      </dsp:txBody>
      <dsp:txXfrm>
        <a:off x="1612738" y="2331775"/>
        <a:ext cx="2221654" cy="942519"/>
      </dsp:txXfrm>
    </dsp:sp>
    <dsp:sp modelId="{81EB537E-4A1E-4A0C-949F-B671F0E069A5}">
      <dsp:nvSpPr>
        <dsp:cNvPr id="0" name=""/>
        <dsp:cNvSpPr/>
      </dsp:nvSpPr>
      <dsp:spPr>
        <a:xfrm>
          <a:off x="4221499" y="233177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8AADD-B789-446C-9A3B-875548D986EF}">
      <dsp:nvSpPr>
        <dsp:cNvPr id="0" name=""/>
        <dsp:cNvSpPr/>
      </dsp:nvSpPr>
      <dsp:spPr>
        <a:xfrm>
          <a:off x="4419428" y="2529704"/>
          <a:ext cx="546661" cy="5466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3D1DF0-2C09-4B8E-B758-72976F4BDD7C}">
      <dsp:nvSpPr>
        <dsp:cNvPr id="0" name=""/>
        <dsp:cNvSpPr/>
      </dsp:nvSpPr>
      <dsp:spPr>
        <a:xfrm>
          <a:off x="5365987" y="233177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4. Ethnic and racial disparities: Certain ethnic groups may have higher incidences of diseases such as diabetes or hypertension and encounter obstacles to receiving culturally appropriate care.</a:t>
          </a:r>
          <a:endParaRPr lang="en-US" sz="1200" kern="1200" dirty="0">
            <a:latin typeface="Arial" panose="020B0604020202020204" pitchFamily="34" charset="0"/>
            <a:cs typeface="Arial" panose="020B0604020202020204" pitchFamily="34" charset="0"/>
          </a:endParaRPr>
        </a:p>
      </dsp:txBody>
      <dsp:txXfrm>
        <a:off x="5365987" y="2331775"/>
        <a:ext cx="2221654" cy="942519"/>
      </dsp:txXfrm>
    </dsp:sp>
    <dsp:sp modelId="{8BC39B4D-B092-4000-B86B-704E16C290B1}">
      <dsp:nvSpPr>
        <dsp:cNvPr id="0" name=""/>
        <dsp:cNvSpPr/>
      </dsp:nvSpPr>
      <dsp:spPr>
        <a:xfrm>
          <a:off x="7974748" y="233177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B01A5-1181-4B61-BA28-C1FC0493AB4A}">
      <dsp:nvSpPr>
        <dsp:cNvPr id="0" name=""/>
        <dsp:cNvSpPr/>
      </dsp:nvSpPr>
      <dsp:spPr>
        <a:xfrm>
          <a:off x="8172677" y="2529704"/>
          <a:ext cx="546661" cy="54666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18F4B-D4F8-4302-8B96-2906683EFE64}">
      <dsp:nvSpPr>
        <dsp:cNvPr id="0" name=""/>
        <dsp:cNvSpPr/>
      </dsp:nvSpPr>
      <dsp:spPr>
        <a:xfrm>
          <a:off x="9119236" y="233177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66725">
            <a:lnSpc>
              <a:spcPct val="100000"/>
            </a:lnSpc>
            <a:spcBef>
              <a:spcPct val="0"/>
            </a:spcBef>
            <a:spcAft>
              <a:spcPct val="35000"/>
            </a:spcAft>
            <a:buNone/>
          </a:pPr>
          <a:r>
            <a:rPr lang="en-GB" sz="1050" kern="1200" dirty="0">
              <a:latin typeface="Arial" panose="020B0604020202020204" pitchFamily="34" charset="0"/>
              <a:cs typeface="Arial" panose="020B0604020202020204" pitchFamily="34" charset="0"/>
            </a:rPr>
            <a:t>The Office for National Statistics (ONS) in the UK provides data on ethnic and racial inequality. There are noticeable disparities in employment rates; in 2022, 77% of White British individuals were employed compared to only 69% of those from Black, Asian, and Minority Ethnic (BAME) backgrounds</a:t>
          </a:r>
        </a:p>
      </dsp:txBody>
      <dsp:txXfrm>
        <a:off x="9119236" y="2331775"/>
        <a:ext cx="2221654" cy="94251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2183D-6809-E540-B992-68E59076BCF3}">
      <dsp:nvSpPr>
        <dsp:cNvPr id="0" name=""/>
        <dsp:cNvSpPr/>
      </dsp:nvSpPr>
      <dsp:spPr>
        <a:xfrm>
          <a:off x="623" y="989765"/>
          <a:ext cx="2187255" cy="13889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59D9F-C14E-CE4B-AA00-3E86EB50FA2A}">
      <dsp:nvSpPr>
        <dsp:cNvPr id="0" name=""/>
        <dsp:cNvSpPr/>
      </dsp:nvSpPr>
      <dsp:spPr>
        <a:xfrm>
          <a:off x="243651" y="1220642"/>
          <a:ext cx="2187255" cy="13889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a:t>The Health Equity Framework focuses on achieving equitable health outcomes by addressing the root causes of health disparities. </a:t>
          </a:r>
          <a:endParaRPr lang="en-US" sz="1300" kern="1200"/>
        </a:p>
      </dsp:txBody>
      <dsp:txXfrm>
        <a:off x="284331" y="1261322"/>
        <a:ext cx="2105895" cy="1307547"/>
      </dsp:txXfrm>
    </dsp:sp>
    <dsp:sp modelId="{833057EA-1FA8-1C4B-B6BF-79A26A2C3D5B}">
      <dsp:nvSpPr>
        <dsp:cNvPr id="0" name=""/>
        <dsp:cNvSpPr/>
      </dsp:nvSpPr>
      <dsp:spPr>
        <a:xfrm>
          <a:off x="2673935" y="989765"/>
          <a:ext cx="2187255" cy="13889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1CF849-9795-0D4A-892C-9DD6BA073911}">
      <dsp:nvSpPr>
        <dsp:cNvPr id="0" name=""/>
        <dsp:cNvSpPr/>
      </dsp:nvSpPr>
      <dsp:spPr>
        <a:xfrm>
          <a:off x="2916964" y="1220642"/>
          <a:ext cx="2187255" cy="13889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a:t>It emphasises the need for policies and interventions that specifically target vulnerable populations to promote fairness in health.</a:t>
          </a:r>
          <a:endParaRPr lang="en-US" sz="1300" kern="1200"/>
        </a:p>
      </dsp:txBody>
      <dsp:txXfrm>
        <a:off x="2957644" y="1261322"/>
        <a:ext cx="2105895" cy="130754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9A050-B80B-2440-80A6-A4DAE3402CA6}">
      <dsp:nvSpPr>
        <dsp:cNvPr id="0" name=""/>
        <dsp:cNvSpPr/>
      </dsp:nvSpPr>
      <dsp:spPr>
        <a:xfrm>
          <a:off x="0" y="0"/>
          <a:ext cx="9206044" cy="107965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UK has a range of policies and legislation that govern health and social care, ensuring the safety, quality, and accessibility of services.</a:t>
          </a:r>
        </a:p>
      </dsp:txBody>
      <dsp:txXfrm>
        <a:off x="31622" y="31622"/>
        <a:ext cx="8041008" cy="1016414"/>
      </dsp:txXfrm>
    </dsp:sp>
    <dsp:sp modelId="{518500AB-4309-DA4F-9E5B-988BB3117FEC}">
      <dsp:nvSpPr>
        <dsp:cNvPr id="0" name=""/>
        <dsp:cNvSpPr/>
      </dsp:nvSpPr>
      <dsp:spPr>
        <a:xfrm>
          <a:off x="812298" y="1259602"/>
          <a:ext cx="9206044" cy="10796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Care Act 2014 emphasises adult care, highlighting well-being, the right to participate in care planning, and safeguarding vulnerable adults.</a:t>
          </a:r>
        </a:p>
      </dsp:txBody>
      <dsp:txXfrm>
        <a:off x="843920" y="1291224"/>
        <a:ext cx="7628724" cy="1016414"/>
      </dsp:txXfrm>
    </dsp:sp>
    <dsp:sp modelId="{5630228C-5BF3-E640-8BE3-86146467210C}">
      <dsp:nvSpPr>
        <dsp:cNvPr id="0" name=""/>
        <dsp:cNvSpPr/>
      </dsp:nvSpPr>
      <dsp:spPr>
        <a:xfrm>
          <a:off x="1624596" y="2519204"/>
          <a:ext cx="9206044" cy="10796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Equality Act 2010 safeguards against discrimination in service provision, guaranteeing equal access to health and social care for all, regardless of characteristics such as age, disability, gender, race, or sexual orientation.</a:t>
          </a:r>
        </a:p>
      </dsp:txBody>
      <dsp:txXfrm>
        <a:off x="1656218" y="2550826"/>
        <a:ext cx="7628724" cy="1016414"/>
      </dsp:txXfrm>
    </dsp:sp>
    <dsp:sp modelId="{FFEE5066-8FF1-F046-B4AD-31B1DF824730}">
      <dsp:nvSpPr>
        <dsp:cNvPr id="0" name=""/>
        <dsp:cNvSpPr/>
      </dsp:nvSpPr>
      <dsp:spPr>
        <a:xfrm>
          <a:off x="8504266" y="818741"/>
          <a:ext cx="701778" cy="70177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62166" y="818741"/>
        <a:ext cx="385978" cy="528088"/>
      </dsp:txXfrm>
    </dsp:sp>
    <dsp:sp modelId="{F6A79B35-E80C-CF42-BAA0-0A2134028178}">
      <dsp:nvSpPr>
        <dsp:cNvPr id="0" name=""/>
        <dsp:cNvSpPr/>
      </dsp:nvSpPr>
      <dsp:spPr>
        <a:xfrm>
          <a:off x="9316564" y="2071145"/>
          <a:ext cx="701778" cy="70177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74464" y="2071145"/>
        <a:ext cx="385978" cy="5280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37D9A-2415-450F-9426-DFCE639089C0}">
      <dsp:nvSpPr>
        <dsp:cNvPr id="0" name=""/>
        <dsp:cNvSpPr/>
      </dsp:nvSpPr>
      <dsp:spPr>
        <a:xfrm>
          <a:off x="0" y="584888"/>
          <a:ext cx="9613860" cy="10797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40CE4-60BC-4F1E-B53F-6BB23A058498}">
      <dsp:nvSpPr>
        <dsp:cNvPr id="0" name=""/>
        <dsp:cNvSpPr/>
      </dsp:nvSpPr>
      <dsp:spPr>
        <a:xfrm>
          <a:off x="326637" y="827842"/>
          <a:ext cx="593887" cy="593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305782-7B8D-406B-8CFF-C2805D7FBF66}">
      <dsp:nvSpPr>
        <dsp:cNvPr id="0" name=""/>
        <dsp:cNvSpPr/>
      </dsp:nvSpPr>
      <dsp:spPr>
        <a:xfrm>
          <a:off x="1247162" y="584888"/>
          <a:ext cx="8366698" cy="1079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78" tIns="114278" rIns="114278" bIns="11427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bg1"/>
              </a:solidFill>
              <a:latin typeface="Arial" panose="020B0604020202020204" pitchFamily="34" charset="0"/>
              <a:cs typeface="Arial" panose="020B0604020202020204" pitchFamily="34" charset="0"/>
            </a:rPr>
            <a:t>The NHS Long Term Plan, published in January 2019, outlines key strategies and priorities for the National Health Service in England over a </a:t>
          </a:r>
          <a:r>
            <a:rPr lang="en-GB" sz="1900" kern="1200" dirty="0">
              <a:solidFill>
                <a:schemeClr val="bg1"/>
              </a:solidFill>
              <a:latin typeface="Arial" panose="020B0604020202020204" pitchFamily="34" charset="0"/>
              <a:cs typeface="Arial" panose="020B0604020202020204" pitchFamily="34" charset="0"/>
            </a:rPr>
            <a:t>decade, working towards goal 3.</a:t>
          </a:r>
          <a:endParaRPr lang="en-US" sz="1900" kern="1200" dirty="0">
            <a:solidFill>
              <a:schemeClr val="bg1"/>
            </a:solidFill>
            <a:latin typeface="Arial" panose="020B0604020202020204" pitchFamily="34" charset="0"/>
            <a:cs typeface="Arial" panose="020B0604020202020204" pitchFamily="34" charset="0"/>
          </a:endParaRPr>
        </a:p>
      </dsp:txBody>
      <dsp:txXfrm>
        <a:off x="1247162" y="584888"/>
        <a:ext cx="8366698" cy="1079794"/>
      </dsp:txXfrm>
    </dsp:sp>
    <dsp:sp modelId="{2ADD4C47-9F99-4E0D-A3CD-FA92D3C7D823}">
      <dsp:nvSpPr>
        <dsp:cNvPr id="0" name=""/>
        <dsp:cNvSpPr/>
      </dsp:nvSpPr>
      <dsp:spPr>
        <a:xfrm>
          <a:off x="0" y="1934632"/>
          <a:ext cx="9613860" cy="10797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F21EA-AC83-4C3B-9E63-A16E1F79C17B}">
      <dsp:nvSpPr>
        <dsp:cNvPr id="0" name=""/>
        <dsp:cNvSpPr/>
      </dsp:nvSpPr>
      <dsp:spPr>
        <a:xfrm>
          <a:off x="326637" y="2177586"/>
          <a:ext cx="593887" cy="593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87055-AC1E-4309-85F8-5FB5F6734304}">
      <dsp:nvSpPr>
        <dsp:cNvPr id="0" name=""/>
        <dsp:cNvSpPr/>
      </dsp:nvSpPr>
      <dsp:spPr>
        <a:xfrm>
          <a:off x="1247162" y="1934632"/>
          <a:ext cx="8366698" cy="1079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78" tIns="114278" rIns="114278" bIns="11427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bg1"/>
              </a:solidFill>
              <a:latin typeface="Arial" panose="020B0604020202020204" pitchFamily="34" charset="0"/>
              <a:cs typeface="Arial" panose="020B0604020202020204" pitchFamily="34" charset="0"/>
            </a:rPr>
            <a:t>Improving Prevention, Integration of Services, Digitisation, Expansion of Services, Workforce Development, Research, and innovation to prevent illness and improve health outcomes. </a:t>
          </a:r>
        </a:p>
      </dsp:txBody>
      <dsp:txXfrm>
        <a:off x="1247162" y="1934632"/>
        <a:ext cx="8366698" cy="10797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8D9FE-5DA5-475B-AE80-9447A2D19890}">
      <dsp:nvSpPr>
        <dsp:cNvPr id="0" name=""/>
        <dsp:cNvSpPr/>
      </dsp:nvSpPr>
      <dsp:spPr>
        <a:xfrm>
          <a:off x="0" y="2315"/>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3C7180-3B3B-4013-A006-793D3AB480DA}">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DDFF04-855F-43B1-9907-501B852A0603}">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GB" sz="1400" b="1" kern="1200" dirty="0"/>
            <a:t>Jess’s Rule: Three strikes and we rethink</a:t>
          </a:r>
          <a:endParaRPr lang="en-US" sz="1400" kern="1200" dirty="0"/>
        </a:p>
      </dsp:txBody>
      <dsp:txXfrm>
        <a:off x="1355324" y="2315"/>
        <a:ext cx="4905775" cy="1173440"/>
      </dsp:txXfrm>
    </dsp:sp>
    <dsp:sp modelId="{92692E83-7E49-42A8-B6C7-937B84CB9981}">
      <dsp:nvSpPr>
        <dsp:cNvPr id="0" name=""/>
        <dsp:cNvSpPr/>
      </dsp:nvSpPr>
      <dsp:spPr>
        <a:xfrm>
          <a:off x="0" y="1469116"/>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9DA75-8E93-4D04-B3E3-4FCA1AAFF0D0}">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896AAB-71DB-4D04-B8BE-31697F2A4174}">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US" sz="1400" kern="1200"/>
            <a:t>Jess's Rule is a guideline implemented by the NHS to enhance the care of children and young people.</a:t>
          </a:r>
        </a:p>
      </dsp:txBody>
      <dsp:txXfrm>
        <a:off x="1355324" y="1469116"/>
        <a:ext cx="4905775" cy="1173440"/>
      </dsp:txXfrm>
    </dsp:sp>
    <dsp:sp modelId="{2B15864C-0C78-463C-8D3C-F92F2EF33C0B}">
      <dsp:nvSpPr>
        <dsp:cNvPr id="0" name=""/>
        <dsp:cNvSpPr/>
      </dsp:nvSpPr>
      <dsp:spPr>
        <a:xfrm>
          <a:off x="0" y="2935917"/>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5D3BE-EB06-4F8C-9652-F0F8FF2D525A}">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A16421-33A8-4028-832F-121EFA20F8DE}">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US" sz="1400" kern="1200"/>
            <a:t>It aims to ensure that healthcare professionals consistently consider the needs and voices of young patients when making decisions about their treatment.</a:t>
          </a:r>
        </a:p>
      </dsp:txBody>
      <dsp:txXfrm>
        <a:off x="1355324" y="2935917"/>
        <a:ext cx="4905775" cy="1173440"/>
      </dsp:txXfrm>
    </dsp:sp>
    <dsp:sp modelId="{68A716E1-3F5C-4DB7-8E1E-0DF64FF2A2E8}">
      <dsp:nvSpPr>
        <dsp:cNvPr id="0" name=""/>
        <dsp:cNvSpPr/>
      </dsp:nvSpPr>
      <dsp:spPr>
        <a:xfrm>
          <a:off x="0" y="4402718"/>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C6262D-E3AE-43AB-8C20-1BCE1A157059}">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361724-95E2-497A-9441-7F8D90AA4B1F}">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US" sz="1400" kern="1200"/>
            <a:t>In September 2025, the NHS named the rule after Jess, a young patient who struggled with her care because her specific needs were not properly addressed, leading to her death in 2020 when she sought private treatment.</a:t>
          </a:r>
        </a:p>
      </dsp:txBody>
      <dsp:txXfrm>
        <a:off x="1355324" y="4402718"/>
        <a:ext cx="4905775" cy="11734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60346-F3EF-BA4A-B8FD-E3D168303B4B}">
      <dsp:nvSpPr>
        <dsp:cNvPr id="0" name=""/>
        <dsp:cNvSpPr/>
      </dsp:nvSpPr>
      <dsp:spPr>
        <a:xfrm>
          <a:off x="2650" y="0"/>
          <a:ext cx="1984786" cy="42424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Sustainable Development Goal 3 (SDG 3) seeks to ensure healthy lives and promote well-being for individuals of all ages. To support the UK in achieving SDG 3, a series of targeted recommendations has been developed based on extensive reports from the Office for National Statistics (ONS) and relevant UN SDG documents (SDG Knowledge Hub and Earth Negotiations Bulletin, 2025; GOV.UK, 2021; Office for National Statistics, 2021a).</a:t>
          </a:r>
          <a:endParaRPr lang="en-US" sz="1200" kern="1200" dirty="0">
            <a:latin typeface="Arial" panose="020B0604020202020204" pitchFamily="34" charset="0"/>
            <a:cs typeface="Arial" panose="020B0604020202020204" pitchFamily="34" charset="0"/>
          </a:endParaRPr>
        </a:p>
      </dsp:txBody>
      <dsp:txXfrm>
        <a:off x="2650" y="0"/>
        <a:ext cx="1984786" cy="4242420"/>
      </dsp:txXfrm>
    </dsp:sp>
    <dsp:sp modelId="{B789F56A-48B9-2C4C-B3BC-740178A579A8}">
      <dsp:nvSpPr>
        <dsp:cNvPr id="0" name=""/>
        <dsp:cNvSpPr/>
      </dsp:nvSpPr>
      <dsp:spPr>
        <a:xfrm>
          <a:off x="2015162" y="1999710"/>
          <a:ext cx="297717" cy="243000"/>
        </a:xfrm>
        <a:prstGeom prst="rightArrow">
          <a:avLst>
            <a:gd name="adj1" fmla="val 50000"/>
            <a:gd name="adj2" fmla="val 50000"/>
          </a:avLst>
        </a:prstGeom>
        <a:solidFill>
          <a:schemeClr val="accent2">
            <a:hueOff val="692790"/>
            <a:satOff val="-119"/>
            <a:lumOff val="-122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AD3E5-D155-F24D-9A25-92CF4A00A808}">
      <dsp:nvSpPr>
        <dsp:cNvPr id="0" name=""/>
        <dsp:cNvSpPr/>
      </dsp:nvSpPr>
      <dsp:spPr>
        <a:xfrm>
          <a:off x="2340605" y="49545"/>
          <a:ext cx="1984786" cy="4143329"/>
        </a:xfrm>
        <a:prstGeom prst="rect">
          <a:avLst/>
        </a:prstGeom>
        <a:solidFill>
          <a:schemeClr val="accent2">
            <a:hueOff val="1385580"/>
            <a:satOff val="-238"/>
            <a:lumOff val="-24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Tackling health inequalities requires urgent action to address disparities caused by ethnicity, income, and location. This involves providing targeted support for marginalised communities, enhancing outreach programs, and offering accessible healthcare, including transportation and language support, to ensure vulnerable populations receive the necessary care(Public Health England, 2018; Office for National Statistics, 2021b).</a:t>
          </a:r>
          <a:endParaRPr lang="en-US" sz="1200" kern="1200" dirty="0">
            <a:latin typeface="Arial" panose="020B0604020202020204" pitchFamily="34" charset="0"/>
            <a:cs typeface="Arial" panose="020B0604020202020204" pitchFamily="34" charset="0"/>
          </a:endParaRPr>
        </a:p>
      </dsp:txBody>
      <dsp:txXfrm>
        <a:off x="2340605" y="49545"/>
        <a:ext cx="1984786" cy="4143329"/>
      </dsp:txXfrm>
    </dsp:sp>
    <dsp:sp modelId="{0BAD7A3D-A7D7-0B4E-A12C-36552B1731D1}">
      <dsp:nvSpPr>
        <dsp:cNvPr id="0" name=""/>
        <dsp:cNvSpPr/>
      </dsp:nvSpPr>
      <dsp:spPr>
        <a:xfrm>
          <a:off x="4353116" y="1999710"/>
          <a:ext cx="297717" cy="243000"/>
        </a:xfrm>
        <a:prstGeom prst="rightArrow">
          <a:avLst>
            <a:gd name="adj1" fmla="val 50000"/>
            <a:gd name="adj2" fmla="val 50000"/>
          </a:avLst>
        </a:prstGeom>
        <a:solidFill>
          <a:schemeClr val="accent2">
            <a:hueOff val="2078370"/>
            <a:satOff val="-357"/>
            <a:lumOff val="-36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9EDA2D-0E3C-B74A-B284-BCBF4767FE8F}">
      <dsp:nvSpPr>
        <dsp:cNvPr id="0" name=""/>
        <dsp:cNvSpPr/>
      </dsp:nvSpPr>
      <dsp:spPr>
        <a:xfrm>
          <a:off x="4667408" y="0"/>
          <a:ext cx="1984786" cy="4005876"/>
        </a:xfrm>
        <a:prstGeom prst="rect">
          <a:avLst/>
        </a:prstGeom>
        <a:solidFill>
          <a:schemeClr val="accent2">
            <a:hueOff val="2771159"/>
            <a:satOff val="-477"/>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It is essential to enhance healthcare Quality and Access to ensure timely and affordable access to high-quality healthcare services across all UK regions, including reducing waiting times for patients seeking care and enhancing the integration of primary care services(NHS Confederation, 2025).</a:t>
          </a:r>
          <a:endParaRPr lang="en-US" sz="1200" kern="1200" dirty="0">
            <a:latin typeface="Arial" panose="020B0604020202020204" pitchFamily="34" charset="0"/>
            <a:cs typeface="Arial" panose="020B0604020202020204" pitchFamily="34" charset="0"/>
          </a:endParaRPr>
        </a:p>
      </dsp:txBody>
      <dsp:txXfrm>
        <a:off x="4667408" y="0"/>
        <a:ext cx="1984786" cy="4005876"/>
      </dsp:txXfrm>
    </dsp:sp>
    <dsp:sp modelId="{411698D6-FC6A-A141-AB8F-1DCCE8C1AF77}">
      <dsp:nvSpPr>
        <dsp:cNvPr id="0" name=""/>
        <dsp:cNvSpPr/>
      </dsp:nvSpPr>
      <dsp:spPr>
        <a:xfrm>
          <a:off x="6691071" y="1999710"/>
          <a:ext cx="297717" cy="243000"/>
        </a:xfrm>
        <a:prstGeom prst="rightArrow">
          <a:avLst>
            <a:gd name="adj1" fmla="val 50000"/>
            <a:gd name="adj2" fmla="val 50000"/>
          </a:avLst>
        </a:prstGeom>
        <a:solidFill>
          <a:schemeClr val="accent2">
            <a:hueOff val="3463949"/>
            <a:satOff val="-596"/>
            <a:lumOff val="-61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523BA7-4008-7945-ADCE-CA97007DB771}">
      <dsp:nvSpPr>
        <dsp:cNvPr id="0" name=""/>
        <dsp:cNvSpPr/>
      </dsp:nvSpPr>
      <dsp:spPr>
        <a:xfrm>
          <a:off x="7016514" y="144970"/>
          <a:ext cx="2240149" cy="4019383"/>
        </a:xfrm>
        <a:prstGeom prst="rect">
          <a:avLst/>
        </a:prstGeom>
        <a:solidFill>
          <a:schemeClr val="accent2">
            <a:hueOff val="4156739"/>
            <a:satOff val="-715"/>
            <a:lumOff val="-7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Addressing stigma and discrimination is crucial for fostering inclusivity and combating prejudice in healthcare. Training programs for professionals must promote fair treatment and cultural awareness for all groups. Public initiatives should showcase success stories of diverse individuals to enhance understanding and acceptance(THE NHS STAFF COUNCIL, 2019; NHS, 20231).</a:t>
          </a:r>
          <a:endParaRPr lang="en-US" sz="1200" kern="1200" dirty="0">
            <a:latin typeface="Arial" panose="020B0604020202020204" pitchFamily="34" charset="0"/>
            <a:cs typeface="Arial" panose="020B0604020202020204" pitchFamily="34" charset="0"/>
          </a:endParaRPr>
        </a:p>
      </dsp:txBody>
      <dsp:txXfrm>
        <a:off x="7016514" y="144970"/>
        <a:ext cx="2240149" cy="4019383"/>
      </dsp:txXfrm>
    </dsp:sp>
    <dsp:sp modelId="{F30FFFD5-8BD6-B242-B589-B7688E21AF88}">
      <dsp:nvSpPr>
        <dsp:cNvPr id="0" name=""/>
        <dsp:cNvSpPr/>
      </dsp:nvSpPr>
      <dsp:spPr>
        <a:xfrm>
          <a:off x="9284388" y="1999710"/>
          <a:ext cx="297717" cy="243000"/>
        </a:xfrm>
        <a:prstGeom prst="rightArrow">
          <a:avLst>
            <a:gd name="adj1" fmla="val 50000"/>
            <a:gd name="adj2" fmla="val 50000"/>
          </a:avLst>
        </a:prstGeom>
        <a:solidFill>
          <a:schemeClr val="accent2">
            <a:hueOff val="4849529"/>
            <a:satOff val="-834"/>
            <a:lumOff val="-85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855A98-B5E8-5B43-A963-93E85BEB4B57}">
      <dsp:nvSpPr>
        <dsp:cNvPr id="0" name=""/>
        <dsp:cNvSpPr/>
      </dsp:nvSpPr>
      <dsp:spPr>
        <a:xfrm>
          <a:off x="9531772" y="229715"/>
          <a:ext cx="1984786" cy="3720996"/>
        </a:xfrm>
        <a:prstGeom prst="rect">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By implementing these recommendations, the UK can make significant strides toward achieving SDG 3, ultimately fostering a healthier, more equitable society for all.</a:t>
          </a:r>
          <a:endParaRPr lang="en-US" sz="1200" kern="1200" dirty="0">
            <a:latin typeface="Arial" panose="020B0604020202020204" pitchFamily="34" charset="0"/>
            <a:cs typeface="Arial" panose="020B0604020202020204" pitchFamily="34" charset="0"/>
          </a:endParaRPr>
        </a:p>
      </dsp:txBody>
      <dsp:txXfrm>
        <a:off x="9531772" y="229715"/>
        <a:ext cx="1984786" cy="372099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5181A-716A-C44D-8456-4F543CD42E28}">
      <dsp:nvSpPr>
        <dsp:cNvPr id="0" name=""/>
        <dsp:cNvSpPr/>
      </dsp:nvSpPr>
      <dsp:spPr>
        <a:xfrm>
          <a:off x="860" y="0"/>
          <a:ext cx="3486479" cy="382092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4387" tIns="0" rIns="344387" bIns="330200" numCol="1" spcCol="1270" anchor="t"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Promoting well-being alongside sustainable development requires a concerted effort, innovative thinking, and a steadfast commitment to long-term change. </a:t>
          </a:r>
        </a:p>
      </dsp:txBody>
      <dsp:txXfrm>
        <a:off x="860" y="1528368"/>
        <a:ext cx="3486479" cy="2292553"/>
      </dsp:txXfrm>
    </dsp:sp>
    <dsp:sp modelId="{416178E9-323F-CD4B-8A7C-F0E5F69B5896}">
      <dsp:nvSpPr>
        <dsp:cNvPr id="0" name=""/>
        <dsp:cNvSpPr/>
      </dsp:nvSpPr>
      <dsp:spPr>
        <a:xfrm>
          <a:off x="860" y="0"/>
          <a:ext cx="3486479" cy="152836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4387" tIns="165100" rIns="34438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60" y="0"/>
        <a:ext cx="3486479" cy="1528368"/>
      </dsp:txXfrm>
    </dsp:sp>
    <dsp:sp modelId="{7875E8D2-474E-304A-BB22-D40D63766B4D}">
      <dsp:nvSpPr>
        <dsp:cNvPr id="0" name=""/>
        <dsp:cNvSpPr/>
      </dsp:nvSpPr>
      <dsp:spPr>
        <a:xfrm>
          <a:off x="3766258" y="0"/>
          <a:ext cx="3486479" cy="382092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4387" tIns="0" rIns="344387" bIns="33020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Collaboration among governments, businesses, and communities is essential for fostering a resilient and thriving global society. The interconnectedness of our health and well-being highlights the necessity of prioritising sustainable development goals (SDGs) within our local and global communities.</a:t>
          </a:r>
        </a:p>
      </dsp:txBody>
      <dsp:txXfrm>
        <a:off x="3766258" y="1528368"/>
        <a:ext cx="3486479" cy="2292553"/>
      </dsp:txXfrm>
    </dsp:sp>
    <dsp:sp modelId="{069FC61B-33F5-0849-8832-1DAF12EAA64F}">
      <dsp:nvSpPr>
        <dsp:cNvPr id="0" name=""/>
        <dsp:cNvSpPr/>
      </dsp:nvSpPr>
      <dsp:spPr>
        <a:xfrm>
          <a:off x="3766258" y="0"/>
          <a:ext cx="3486479" cy="152836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4387" tIns="165100" rIns="34438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66258" y="0"/>
        <a:ext cx="3486479" cy="1528368"/>
      </dsp:txXfrm>
    </dsp:sp>
    <dsp:sp modelId="{A2402AA7-3345-3D43-863B-0D3DDFC40858}">
      <dsp:nvSpPr>
        <dsp:cNvPr id="0" name=""/>
        <dsp:cNvSpPr/>
      </dsp:nvSpPr>
      <dsp:spPr>
        <a:xfrm>
          <a:off x="7531656" y="0"/>
          <a:ext cx="3486479" cy="382092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4387" tIns="0" rIns="344387" bIns="33020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Although significant progress is still needed to meet the 2030 SDG targets, there is optimism that ongoing efforts will lead to meaningful advancements.</a:t>
          </a:r>
        </a:p>
      </dsp:txBody>
      <dsp:txXfrm>
        <a:off x="7531656" y="1528368"/>
        <a:ext cx="3486479" cy="2292553"/>
      </dsp:txXfrm>
    </dsp:sp>
    <dsp:sp modelId="{9C27DE0A-BA84-E443-BAF9-5BF809D51C2D}">
      <dsp:nvSpPr>
        <dsp:cNvPr id="0" name=""/>
        <dsp:cNvSpPr/>
      </dsp:nvSpPr>
      <dsp:spPr>
        <a:xfrm>
          <a:off x="7531656" y="0"/>
          <a:ext cx="3486479" cy="152836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4387" tIns="165100" rIns="34438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531656" y="0"/>
        <a:ext cx="3486479" cy="152836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A7A1CF-ADF1-6944-8151-6721100D1A34}" type="datetimeFigureOut">
              <a:rPr lang="en-US" smtClean="0"/>
              <a:t>10/8/25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16E7A0-C0CC-7F44-AF90-9159911430FC}" type="slidenum">
              <a:rPr lang="en-US" smtClean="0"/>
              <a:t>‹#›</a:t>
            </a:fld>
            <a:endParaRPr lang="en-US"/>
          </a:p>
        </p:txBody>
      </p:sp>
    </p:spTree>
    <p:extLst>
      <p:ext uri="{BB962C8B-B14F-4D97-AF65-F5344CB8AC3E}">
        <p14:creationId xmlns:p14="http://schemas.microsoft.com/office/powerpoint/2010/main" val="3111732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3</a:t>
            </a:fld>
            <a:endParaRPr lang="en-US"/>
          </a:p>
        </p:txBody>
      </p:sp>
    </p:spTree>
    <p:extLst>
      <p:ext uri="{BB962C8B-B14F-4D97-AF65-F5344CB8AC3E}">
        <p14:creationId xmlns:p14="http://schemas.microsoft.com/office/powerpoint/2010/main" val="2697930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4</a:t>
            </a:fld>
            <a:endParaRPr lang="en-US"/>
          </a:p>
        </p:txBody>
      </p:sp>
    </p:spTree>
    <p:extLst>
      <p:ext uri="{BB962C8B-B14F-4D97-AF65-F5344CB8AC3E}">
        <p14:creationId xmlns:p14="http://schemas.microsoft.com/office/powerpoint/2010/main" val="427143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5</a:t>
            </a:fld>
            <a:endParaRPr lang="en-US"/>
          </a:p>
        </p:txBody>
      </p:sp>
    </p:spTree>
    <p:extLst>
      <p:ext uri="{BB962C8B-B14F-4D97-AF65-F5344CB8AC3E}">
        <p14:creationId xmlns:p14="http://schemas.microsoft.com/office/powerpoint/2010/main" val="3208287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6</a:t>
            </a:fld>
            <a:endParaRPr lang="en-US"/>
          </a:p>
        </p:txBody>
      </p:sp>
    </p:spTree>
    <p:extLst>
      <p:ext uri="{BB962C8B-B14F-4D97-AF65-F5344CB8AC3E}">
        <p14:creationId xmlns:p14="http://schemas.microsoft.com/office/powerpoint/2010/main" val="372277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9</a:t>
            </a:fld>
            <a:endParaRPr lang="en-US"/>
          </a:p>
        </p:txBody>
      </p:sp>
    </p:spTree>
    <p:extLst>
      <p:ext uri="{BB962C8B-B14F-4D97-AF65-F5344CB8AC3E}">
        <p14:creationId xmlns:p14="http://schemas.microsoft.com/office/powerpoint/2010/main" val="1412587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10</a:t>
            </a:fld>
            <a:endParaRPr lang="en-US"/>
          </a:p>
        </p:txBody>
      </p:sp>
    </p:spTree>
    <p:extLst>
      <p:ext uri="{BB962C8B-B14F-4D97-AF65-F5344CB8AC3E}">
        <p14:creationId xmlns:p14="http://schemas.microsoft.com/office/powerpoint/2010/main" val="121851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11</a:t>
            </a:fld>
            <a:endParaRPr lang="en-US"/>
          </a:p>
        </p:txBody>
      </p:sp>
    </p:spTree>
    <p:extLst>
      <p:ext uri="{BB962C8B-B14F-4D97-AF65-F5344CB8AC3E}">
        <p14:creationId xmlns:p14="http://schemas.microsoft.com/office/powerpoint/2010/main" val="4252533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17</a:t>
            </a:fld>
            <a:endParaRPr lang="en-US"/>
          </a:p>
        </p:txBody>
      </p:sp>
    </p:spTree>
    <p:extLst>
      <p:ext uri="{BB962C8B-B14F-4D97-AF65-F5344CB8AC3E}">
        <p14:creationId xmlns:p14="http://schemas.microsoft.com/office/powerpoint/2010/main" val="2600460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 Gender differences: Women may face challenges in accessing maternal and reproductive health services, while men may be at higher risk for certain other conditions, like heart disease.</a:t>
            </a:r>
          </a:p>
          <a:p>
            <a:endParaRPr lang="en-US" dirty="0"/>
          </a:p>
          <a:p>
            <a:r>
              <a:rPr lang="en-US" dirty="0"/>
              <a:t> 6. Education: Lower levels of education are linked with poorer health outcomes due to limited health knowledge and fewer opportunities.</a:t>
            </a:r>
          </a:p>
          <a:p>
            <a:endParaRPr lang="en-US" dirty="0"/>
          </a:p>
          <a:p>
            <a:r>
              <a:rPr lang="en-US" dirty="0"/>
              <a:t>7. Disability: Individuals with disabilities face challenges in accessing healthcare and health-promoting activities, leading to inequalities both within and between countries. Addressing these disparities is essential for public health and sustainable development.</a:t>
            </a:r>
          </a:p>
        </p:txBody>
      </p:sp>
      <p:sp>
        <p:nvSpPr>
          <p:cNvPr id="4" name="Slide Number Placeholder 3"/>
          <p:cNvSpPr>
            <a:spLocks noGrp="1"/>
          </p:cNvSpPr>
          <p:nvPr>
            <p:ph type="sldNum" sz="quarter" idx="5"/>
          </p:nvPr>
        </p:nvSpPr>
        <p:spPr/>
        <p:txBody>
          <a:bodyPr/>
          <a:lstStyle/>
          <a:p>
            <a:fld id="{4A16E7A0-C0CC-7F44-AF90-9159911430FC}" type="slidenum">
              <a:rPr lang="en-US" smtClean="0"/>
              <a:t>18</a:t>
            </a:fld>
            <a:endParaRPr lang="en-US"/>
          </a:p>
        </p:txBody>
      </p:sp>
    </p:spTree>
    <p:extLst>
      <p:ext uri="{BB962C8B-B14F-4D97-AF65-F5344CB8AC3E}">
        <p14:creationId xmlns:p14="http://schemas.microsoft.com/office/powerpoint/2010/main" val="3312856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The rule was named after Jessica Brady, a young patient who experienced challenges in her care due to a lack of consideration for her specific needs. The primary objective of the rule is to ensure that the experiences, preferences, and concerns of children and young people are prioritised in their healthcare decisions. This approach enhances communication among patients, their families, and healthcare providers, ultimately leading to improved health outcomes.</a:t>
            </a:r>
          </a:p>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22</a:t>
            </a:fld>
            <a:endParaRPr lang="en-US"/>
          </a:p>
        </p:txBody>
      </p:sp>
    </p:spTree>
    <p:extLst>
      <p:ext uri="{BB962C8B-B14F-4D97-AF65-F5344CB8AC3E}">
        <p14:creationId xmlns:p14="http://schemas.microsoft.com/office/powerpoint/2010/main" val="1944068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27</a:t>
            </a:fld>
            <a:endParaRPr lang="en-US"/>
          </a:p>
        </p:txBody>
      </p:sp>
    </p:spTree>
    <p:extLst>
      <p:ext uri="{BB962C8B-B14F-4D97-AF65-F5344CB8AC3E}">
        <p14:creationId xmlns:p14="http://schemas.microsoft.com/office/powerpoint/2010/main" val="2648431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29</a:t>
            </a:fld>
            <a:endParaRPr lang="en-US"/>
          </a:p>
        </p:txBody>
      </p:sp>
    </p:spTree>
    <p:extLst>
      <p:ext uri="{BB962C8B-B14F-4D97-AF65-F5344CB8AC3E}">
        <p14:creationId xmlns:p14="http://schemas.microsoft.com/office/powerpoint/2010/main" val="3630286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31</a:t>
            </a:fld>
            <a:endParaRPr lang="en-US"/>
          </a:p>
        </p:txBody>
      </p:sp>
    </p:spTree>
    <p:extLst>
      <p:ext uri="{BB962C8B-B14F-4D97-AF65-F5344CB8AC3E}">
        <p14:creationId xmlns:p14="http://schemas.microsoft.com/office/powerpoint/2010/main" val="11015880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10/8/25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10/8/25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10/8/25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10/8/25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10/8/25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10/8/25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10/8/25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1.png"/><Relationship Id="rId7" Type="http://schemas.openxmlformats.org/officeDocument/2006/relationships/diagramData" Target="../diagrams/data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file:////Users/sal/Library/Group%20Containers/UBF8T346G9.ms/WebArchiveCopyPasteTempFiles/com.microsoft.Word/Depiction-of-the-biomedical-and-biopsychosocial-models-of-healthcare.png" TargetMode="External"/><Relationship Id="rId11" Type="http://schemas.microsoft.com/office/2007/relationships/diagramDrawing" Target="../diagrams/drawing4.xml"/><Relationship Id="rId5" Type="http://schemas.openxmlformats.org/officeDocument/2006/relationships/image" Target="../media/image15.png"/><Relationship Id="rId10" Type="http://schemas.openxmlformats.org/officeDocument/2006/relationships/diagramColors" Target="../diagrams/colors4.xml"/><Relationship Id="rId4" Type="http://schemas.openxmlformats.org/officeDocument/2006/relationships/image" Target="../media/image2.png"/><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image" Target="file:////Users/sal/Library/Group%20Containers/UBF8T346G9.ms/WebArchiveCopyPasteTempFiles/com.microsoft.Word/400px-Biopsychosocial-model-of-health.PNG" TargetMode="External"/><Relationship Id="rId3" Type="http://schemas.openxmlformats.org/officeDocument/2006/relationships/diagramLayout" Target="../diagrams/layout6.xml"/><Relationship Id="rId7" Type="http://schemas.openxmlformats.org/officeDocument/2006/relationships/image" Target="../media/image16.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pn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10" Type="http://schemas.openxmlformats.org/officeDocument/2006/relationships/image" Target="../media/image2.png"/><Relationship Id="rId4" Type="http://schemas.openxmlformats.org/officeDocument/2006/relationships/diagramData" Target="../diagrams/data8.xml"/><Relationship Id="rId9"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6.png"/></Relationships>
</file>

<file path=ppt/slides/_rels/slide1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4.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file:////Users/sal/Library/Group%20Containers/UBF8T346G9.ms/WebArchiveCopyPasteTempFiles/com.microsoft.Word/coaching-image-aspect-ratio-500-500.png" TargetMode="External"/><Relationship Id="rId5" Type="http://schemas.openxmlformats.org/officeDocument/2006/relationships/image" Target="../media/image2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png"/><Relationship Id="rId7" Type="http://schemas.openxmlformats.org/officeDocument/2006/relationships/diagramColors" Target="../diagrams/colors1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10" Type="http://schemas.openxmlformats.org/officeDocument/2006/relationships/image" Target="file:////Users/sal/Library/Group%20Containers/UBF8T346G9.ms/WebArchiveCopyPasteTempFiles/com.microsoft.Word/Exec_summary.png" TargetMode="External"/><Relationship Id="rId4" Type="http://schemas.openxmlformats.org/officeDocument/2006/relationships/diagramData" Target="../diagrams/data16.xml"/><Relationship Id="rId9"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image" Target="../media/image1.png"/><Relationship Id="rId7" Type="http://schemas.openxmlformats.org/officeDocument/2006/relationships/diagramQuickStyle" Target="../diagrams/quickStyle1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4.png"/><Relationship Id="rId9" Type="http://schemas.microsoft.com/office/2007/relationships/diagramDrawing" Target="../diagrams/drawing1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image" Target="../media/image2.png"/><Relationship Id="rId7" Type="http://schemas.openxmlformats.org/officeDocument/2006/relationships/diagramQuickStyle" Target="../diagrams/quickStyle2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3.png"/><Relationship Id="rId9" Type="http://schemas.microsoft.com/office/2007/relationships/diagramDrawing" Target="../diagrams/drawing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1.png"/><Relationship Id="rId7"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3CF8DE-6849-40CA-A1EC-753970FDC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5D066A5-7DF3-4044-8366-82472E57C9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DB7FE69-379F-D528-E724-7AF1FE032354}"/>
              </a:ext>
            </a:extLst>
          </p:cNvPr>
          <p:cNvSpPr>
            <a:spLocks noGrp="1"/>
          </p:cNvSpPr>
          <p:nvPr>
            <p:ph type="ctrTitle"/>
          </p:nvPr>
        </p:nvSpPr>
        <p:spPr>
          <a:xfrm>
            <a:off x="245327" y="643466"/>
            <a:ext cx="8204815" cy="4868259"/>
          </a:xfrm>
          <a:effectLst>
            <a:innerShdw blurRad="88900" dist="50800" dir="13500000">
              <a:prstClr val="black">
                <a:alpha val="30000"/>
              </a:prstClr>
            </a:innerShdw>
          </a:effectLst>
        </p:spPr>
        <p:txBody>
          <a:bodyPr anchor="t">
            <a:normAutofit/>
          </a:bodyPr>
          <a:lstStyle/>
          <a:p>
            <a:pPr algn="l">
              <a:lnSpc>
                <a:spcPct val="150000"/>
              </a:lnSpc>
            </a:pPr>
            <a:r>
              <a:rPr lang="en-US" sz="3600" b="1" dirty="0">
                <a:latin typeface="Arial" panose="020B0604020202020204" pitchFamily="34" charset="0"/>
                <a:cs typeface="Arial" panose="020B0604020202020204" pitchFamily="34" charset="0"/>
              </a:rPr>
              <a:t>Student Name: Mariama Aliu Sal</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Student Number: 2127362</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BMHP6030_BIRM – Component 1</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Lecturer: Parese Ahmed</a:t>
            </a:r>
            <a:endParaRPr lang="en-US" sz="3600" dirty="0"/>
          </a:p>
        </p:txBody>
      </p:sp>
      <p:sp>
        <p:nvSpPr>
          <p:cNvPr id="3" name="Subtitle 2">
            <a:extLst>
              <a:ext uri="{FF2B5EF4-FFF2-40B4-BE49-F238E27FC236}">
                <a16:creationId xmlns:a16="http://schemas.microsoft.com/office/drawing/2014/main" id="{0BDD2452-FC05-83E8-C2AF-E4DA078FDF72}"/>
              </a:ext>
            </a:extLst>
          </p:cNvPr>
          <p:cNvSpPr>
            <a:spLocks noGrp="1"/>
          </p:cNvSpPr>
          <p:nvPr>
            <p:ph type="subTitle" idx="1"/>
          </p:nvPr>
        </p:nvSpPr>
        <p:spPr>
          <a:xfrm>
            <a:off x="7761250" y="2655130"/>
            <a:ext cx="4185424" cy="2724369"/>
          </a:xfrm>
          <a:effectLst>
            <a:outerShdw blurRad="88900" dist="38100" dir="2700000" algn="tl" rotWithShape="0">
              <a:prstClr val="black">
                <a:alpha val="30000"/>
              </a:prstClr>
            </a:outerShdw>
          </a:effectLst>
        </p:spPr>
        <p:txBody>
          <a:bodyPr anchor="b">
            <a:normAutofit/>
          </a:bodyPr>
          <a:lstStyle/>
          <a:p>
            <a:r>
              <a:rPr lang="en-US" b="1" dirty="0">
                <a:latin typeface="Arial" panose="020B0604020202020204" pitchFamily="34" charset="0"/>
                <a:cs typeface="Arial" panose="020B0604020202020204" pitchFamily="34" charset="0"/>
              </a:rPr>
              <a:t>Title:</a:t>
            </a:r>
            <a:r>
              <a:rPr lang="en-GB" b="1" dirty="0">
                <a:latin typeface="Arial" panose="020B0604020202020204" pitchFamily="34" charset="0"/>
                <a:cs typeface="Arial" panose="020B0604020202020204" pitchFamily="34" charset="0"/>
              </a:rPr>
              <a:t> Health, Well-being and Sustainable Development</a:t>
            </a:r>
          </a:p>
          <a:p>
            <a:endParaRPr lang="en-US" dirty="0"/>
          </a:p>
        </p:txBody>
      </p:sp>
      <p:pic>
        <p:nvPicPr>
          <p:cNvPr id="12" name="Picture 11">
            <a:extLst>
              <a:ext uri="{FF2B5EF4-FFF2-40B4-BE49-F238E27FC236}">
                <a16:creationId xmlns:a16="http://schemas.microsoft.com/office/drawing/2014/main" id="{D44AE4AF-64DE-466A-97C7-E9971A3026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0585825" y="2006420"/>
            <a:ext cx="1602997" cy="144270"/>
          </a:xfrm>
          <a:prstGeom prst="rect">
            <a:avLst/>
          </a:prstGeom>
        </p:spPr>
      </p:pic>
      <p:sp>
        <p:nvSpPr>
          <p:cNvPr id="14" name="Rectangle 13">
            <a:extLst>
              <a:ext uri="{FF2B5EF4-FFF2-40B4-BE49-F238E27FC236}">
                <a16:creationId xmlns:a16="http://schemas.microsoft.com/office/drawing/2014/main" id="{D91122A9-E50F-49AF-86CE-ACC382FBD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9003" y="643466"/>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436077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3763-8765-A79B-3BE2-9A82A133B10D}"/>
              </a:ext>
            </a:extLst>
          </p:cNvPr>
          <p:cNvSpPr>
            <a:spLocks noGrp="1"/>
          </p:cNvSpPr>
          <p:nvPr>
            <p:ph type="title"/>
          </p:nvPr>
        </p:nvSpPr>
        <p:spPr>
          <a:xfrm>
            <a:off x="680321" y="753228"/>
            <a:ext cx="9682879" cy="1080938"/>
          </a:xfrm>
        </p:spPr>
        <p:txBody>
          <a:bodyPr>
            <a:normAutofit/>
          </a:bodyPr>
          <a:lstStyle/>
          <a:p>
            <a:r>
              <a:rPr lang="en-GB" sz="2800" dirty="0">
                <a:latin typeface="Arial" panose="020B0604020202020204" pitchFamily="34" charset="0"/>
                <a:cs typeface="Arial" panose="020B0604020202020204" pitchFamily="34" charset="0"/>
              </a:rPr>
              <a:t>Health, Wellbeing and Sustainable Development</a:t>
            </a:r>
            <a:endParaRPr lang="en-US" sz="2800" dirty="0"/>
          </a:p>
        </p:txBody>
      </p:sp>
      <p:graphicFrame>
        <p:nvGraphicFramePr>
          <p:cNvPr id="7" name="Content Placeholder 2">
            <a:extLst>
              <a:ext uri="{FF2B5EF4-FFF2-40B4-BE49-F238E27FC236}">
                <a16:creationId xmlns:a16="http://schemas.microsoft.com/office/drawing/2014/main" id="{C536248F-198F-CFEC-920C-745BE9CE00DF}"/>
              </a:ext>
            </a:extLst>
          </p:cNvPr>
          <p:cNvGraphicFramePr>
            <a:graphicFrameLocks noGrp="1"/>
          </p:cNvGraphicFramePr>
          <p:nvPr>
            <p:ph idx="1"/>
            <p:extLst>
              <p:ext uri="{D42A27DB-BD31-4B8C-83A1-F6EECF244321}">
                <p14:modId xmlns:p14="http://schemas.microsoft.com/office/powerpoint/2010/main" val="3695350749"/>
              </p:ext>
            </p:extLst>
          </p:nvPr>
        </p:nvGraphicFramePr>
        <p:xfrm>
          <a:off x="163286" y="2336800"/>
          <a:ext cx="11832771" cy="37679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B8CD468-6DD3-8D1A-8197-63BD925045A9}"/>
              </a:ext>
            </a:extLst>
          </p:cNvPr>
          <p:cNvSpPr txBox="1"/>
          <p:nvPr/>
        </p:nvSpPr>
        <p:spPr>
          <a:xfrm>
            <a:off x="3211286" y="6238074"/>
            <a:ext cx="6096000" cy="461665"/>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(Chaigneau </a:t>
            </a:r>
            <a:r>
              <a:rPr lang="en-GB" sz="1200" b="0" i="1" u="none" strike="noStrike" dirty="0">
                <a:solidFill>
                  <a:srgbClr val="000000"/>
                </a:solidFill>
                <a:effectLst/>
                <a:latin typeface="Arial" panose="020B0604020202020204" pitchFamily="34" charset="0"/>
                <a:cs typeface="Arial" panose="020B0604020202020204" pitchFamily="34" charset="0"/>
              </a:rPr>
              <a:t>et al.</a:t>
            </a:r>
            <a:r>
              <a:rPr lang="en-GB" sz="1200" b="0" i="0" u="none" strike="noStrike" dirty="0">
                <a:solidFill>
                  <a:srgbClr val="000000"/>
                </a:solidFill>
                <a:effectLst/>
                <a:latin typeface="Arial" panose="020B0604020202020204" pitchFamily="34" charset="0"/>
                <a:cs typeface="Arial" panose="020B0604020202020204" pitchFamily="34" charset="0"/>
              </a:rPr>
              <a:t>, 2021;</a:t>
            </a:r>
            <a:r>
              <a:rPr lang="en-GB" sz="1200" dirty="0">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rPr>
              <a:t>United Nations, 2015; GOV.UK, 2023)</a:t>
            </a:r>
          </a:p>
          <a:p>
            <a:r>
              <a:rPr lang="en-GB" sz="1200" dirty="0">
                <a:solidFill>
                  <a:schemeClr val="bg1"/>
                </a:solidFill>
                <a:latin typeface="Arial" panose="020B0604020202020204" pitchFamily="34" charset="0"/>
                <a:cs typeface="Arial" panose="020B0604020202020204" pitchFamily="34" charset="0"/>
              </a:rPr>
              <a:t> </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717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1" name="Rectangle 30">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C9E7E07-3503-6262-E4A8-4ED73A2BAEC9}"/>
              </a:ext>
            </a:extLst>
          </p:cNvPr>
          <p:cNvSpPr>
            <a:spLocks noGrp="1"/>
          </p:cNvSpPr>
          <p:nvPr>
            <p:ph type="title"/>
          </p:nvPr>
        </p:nvSpPr>
        <p:spPr>
          <a:xfrm>
            <a:off x="680321" y="2063262"/>
            <a:ext cx="3739279" cy="2661052"/>
          </a:xfrm>
        </p:spPr>
        <p:txBody>
          <a:bodyPr>
            <a:normAutofit/>
          </a:bodyPr>
          <a:lstStyle/>
          <a:p>
            <a:pPr algn="r"/>
            <a:r>
              <a:rPr lang="en-US" sz="44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Concepts of health</a:t>
            </a:r>
            <a:endParaRPr lang="en-US" sz="2800" dirty="0"/>
          </a:p>
        </p:txBody>
      </p:sp>
      <p:graphicFrame>
        <p:nvGraphicFramePr>
          <p:cNvPr id="5" name="Content Placeholder 2">
            <a:extLst>
              <a:ext uri="{FF2B5EF4-FFF2-40B4-BE49-F238E27FC236}">
                <a16:creationId xmlns:a16="http://schemas.microsoft.com/office/drawing/2014/main" id="{F60272B6-9BA2-A387-F444-972671D4464F}"/>
              </a:ext>
            </a:extLst>
          </p:cNvPr>
          <p:cNvGraphicFramePr>
            <a:graphicFrameLocks noGrp="1"/>
          </p:cNvGraphicFramePr>
          <p:nvPr>
            <p:ph idx="1"/>
            <p:extLst>
              <p:ext uri="{D42A27DB-BD31-4B8C-83A1-F6EECF244321}">
                <p14:modId xmlns:p14="http://schemas.microsoft.com/office/powerpoint/2010/main" val="2997505668"/>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8827075B-B3A9-AD1F-DA8D-F6A8E7AC9792}"/>
              </a:ext>
            </a:extLst>
          </p:cNvPr>
          <p:cNvSpPr txBox="1"/>
          <p:nvPr/>
        </p:nvSpPr>
        <p:spPr>
          <a:xfrm>
            <a:off x="5725886" y="6353453"/>
            <a:ext cx="4906734" cy="285015"/>
          </a:xfrm>
          <a:prstGeom prst="rect">
            <a:avLst/>
          </a:prstGeom>
          <a:noFill/>
        </p:spPr>
        <p:txBody>
          <a:bodyPr wrap="square">
            <a:spAutoFit/>
          </a:bodyPr>
          <a:lstStyle/>
          <a:p>
            <a:r>
              <a:rPr lang="en-GB" sz="1200" i="0" u="none" strike="noStrike" dirty="0">
                <a:solidFill>
                  <a:srgbClr val="000000"/>
                </a:solidFill>
                <a:effectLst/>
                <a:latin typeface="Arial" panose="020B0604020202020204" pitchFamily="34" charset="0"/>
                <a:cs typeface="Arial" panose="020B0604020202020204" pitchFamily="34" charset="0"/>
              </a:rPr>
              <a:t>(Ni </a:t>
            </a:r>
            <a:r>
              <a:rPr lang="en-GB" sz="1200" i="1" u="none" strike="noStrike" dirty="0">
                <a:solidFill>
                  <a:srgbClr val="000000"/>
                </a:solidFill>
                <a:effectLst/>
                <a:latin typeface="Arial" panose="020B0604020202020204" pitchFamily="34" charset="0"/>
                <a:cs typeface="Arial" panose="020B0604020202020204" pitchFamily="34" charset="0"/>
              </a:rPr>
              <a:t>et al.</a:t>
            </a:r>
            <a:r>
              <a:rPr lang="en-GB" sz="1200" i="0" u="none" strike="noStrike" dirty="0">
                <a:solidFill>
                  <a:srgbClr val="000000"/>
                </a:solidFill>
                <a:effectLst/>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rPr>
              <a:t>2019; </a:t>
            </a:r>
            <a:r>
              <a:rPr lang="en-GB" sz="1200" i="0" u="none" strike="noStrike" dirty="0">
                <a:solidFill>
                  <a:srgbClr val="000000"/>
                </a:solidFill>
                <a:effectLst/>
                <a:latin typeface="Arial" panose="020B0604020202020204" pitchFamily="34" charset="0"/>
                <a:cs typeface="Arial" panose="020B0604020202020204" pitchFamily="34" charset="0"/>
              </a:rPr>
              <a:t>United Nations, 2015b)</a:t>
            </a:r>
            <a:r>
              <a:rPr lang="en-US" sz="1200" i="0" u="none" strike="noStrike" dirty="0">
                <a:solidFill>
                  <a:srgbClr val="000000"/>
                </a:solidFill>
                <a:effectLst/>
                <a:latin typeface="Arial" panose="020B0604020202020204" pitchFamily="34" charset="0"/>
                <a:cs typeface="Arial" panose="020B0604020202020204" pitchFamily="34" charset="0"/>
              </a:rPr>
              <a:t> </a:t>
            </a:r>
            <a:endParaRPr lang="en-GB" sz="120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3268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51F3E-64E8-6456-BB46-5DBF014134CF}"/>
              </a:ext>
            </a:extLst>
          </p:cNvPr>
          <p:cNvSpPr>
            <a:spLocks noGrp="1"/>
          </p:cNvSpPr>
          <p:nvPr>
            <p:ph type="title"/>
          </p:nvPr>
        </p:nvSpPr>
        <p:spPr>
          <a:xfrm>
            <a:off x="680321" y="753228"/>
            <a:ext cx="9613861" cy="1080938"/>
          </a:xfrm>
        </p:spPr>
        <p:txBody>
          <a:bodyPr>
            <a:normAutofit/>
          </a:bodyPr>
          <a:lstStyle/>
          <a:p>
            <a:r>
              <a:rPr lang="en-US">
                <a:latin typeface="Arial" panose="020B0604020202020204" pitchFamily="34" charset="0"/>
                <a:cs typeface="Arial" panose="020B0604020202020204" pitchFamily="34" charset="0"/>
              </a:rPr>
              <a:t>               Health Model </a:t>
            </a:r>
            <a:endParaRPr lang="en-US"/>
          </a:p>
        </p:txBody>
      </p:sp>
      <p:graphicFrame>
        <p:nvGraphicFramePr>
          <p:cNvPr id="5" name="Content Placeholder 2">
            <a:extLst>
              <a:ext uri="{FF2B5EF4-FFF2-40B4-BE49-F238E27FC236}">
                <a16:creationId xmlns:a16="http://schemas.microsoft.com/office/drawing/2014/main" id="{69B777FA-6D2C-A9A7-5FD6-2C79470E27BB}"/>
              </a:ext>
            </a:extLst>
          </p:cNvPr>
          <p:cNvGraphicFramePr>
            <a:graphicFrameLocks noGrp="1"/>
          </p:cNvGraphicFramePr>
          <p:nvPr>
            <p:ph idx="1"/>
            <p:extLst>
              <p:ext uri="{D42A27DB-BD31-4B8C-83A1-F6EECF244321}">
                <p14:modId xmlns:p14="http://schemas.microsoft.com/office/powerpoint/2010/main" val="2026905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67E1BA1A-9C0C-D7FC-3BBD-4DCA70EBB77C}"/>
              </a:ext>
            </a:extLst>
          </p:cNvPr>
          <p:cNvSpPr txBox="1"/>
          <p:nvPr/>
        </p:nvSpPr>
        <p:spPr>
          <a:xfrm>
            <a:off x="3048000" y="6068965"/>
            <a:ext cx="2100943" cy="307777"/>
          </a:xfrm>
          <a:prstGeom prst="rect">
            <a:avLst/>
          </a:prstGeom>
          <a:noFill/>
        </p:spPr>
        <p:txBody>
          <a:bodyPr wrap="square">
            <a:spAutoFit/>
          </a:bodyPr>
          <a:lstStyle/>
          <a:p>
            <a:r>
              <a:rPr lang="en-GB" sz="1400" b="0" i="0" u="none" strike="noStrike" dirty="0">
                <a:solidFill>
                  <a:srgbClr val="000000"/>
                </a:solidFill>
                <a:effectLst/>
                <a:latin typeface="Arial" panose="020B0604020202020204" pitchFamily="34" charset="0"/>
                <a:cs typeface="Arial" panose="020B0604020202020204" pitchFamily="34" charset="0"/>
              </a:rPr>
              <a:t>(Natalina </a:t>
            </a:r>
            <a:r>
              <a:rPr lang="en-GB" sz="1400" b="0" i="1" u="none" strike="noStrike" dirty="0">
                <a:solidFill>
                  <a:srgbClr val="000000"/>
                </a:solidFill>
                <a:effectLst/>
                <a:latin typeface="Arial" panose="020B0604020202020204" pitchFamily="34" charset="0"/>
                <a:cs typeface="Arial" panose="020B0604020202020204" pitchFamily="34" charset="0"/>
              </a:rPr>
              <a:t>et al.</a:t>
            </a:r>
            <a:r>
              <a:rPr lang="en-GB" sz="1400" b="0" i="0" u="none" strike="noStrike" dirty="0">
                <a:solidFill>
                  <a:srgbClr val="000000"/>
                </a:solidFill>
                <a:effectLst/>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6225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4" name="Picture 1033">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36" name="Rectangle 1035">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3178C5B-636A-756D-7BC2-A9FBE7057855}"/>
              </a:ext>
            </a:extLst>
          </p:cNvPr>
          <p:cNvSpPr>
            <a:spLocks noGrp="1"/>
          </p:cNvSpPr>
          <p:nvPr>
            <p:ph type="title"/>
          </p:nvPr>
        </p:nvSpPr>
        <p:spPr>
          <a:xfrm>
            <a:off x="680321" y="753228"/>
            <a:ext cx="4136123" cy="1080938"/>
          </a:xfrm>
        </p:spPr>
        <p:txBody>
          <a:bodyPr>
            <a:normAutofit/>
          </a:bodyPr>
          <a:lstStyle/>
          <a:p>
            <a:r>
              <a:rPr lang="en-US" sz="2400">
                <a:latin typeface="Arial" panose="020B0604020202020204" pitchFamily="34" charset="0"/>
                <a:cs typeface="Arial" panose="020B0604020202020204" pitchFamily="34" charset="0"/>
              </a:rPr>
              <a:t>Biomedical Model of Health</a:t>
            </a:r>
          </a:p>
        </p:txBody>
      </p:sp>
      <p:pic>
        <p:nvPicPr>
          <p:cNvPr id="1038" name="Picture 1037">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pic>
        <p:nvPicPr>
          <p:cNvPr id="1027" name="Picture 5" descr="Depiction of the biomedical and biopsychosocial models of healthcare |  Download Scientific Diagram">
            <a:extLst>
              <a:ext uri="{FF2B5EF4-FFF2-40B4-BE49-F238E27FC236}">
                <a16:creationId xmlns:a16="http://schemas.microsoft.com/office/drawing/2014/main" id="{74AFB305-B288-3543-F52A-03DE33F993C4}"/>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t="-906" r="47438" b="-317"/>
          <a:stretch>
            <a:fillRect/>
          </a:stretch>
        </p:blipFill>
        <p:spPr bwMode="auto">
          <a:xfrm>
            <a:off x="5471078" y="609600"/>
            <a:ext cx="5913158" cy="5608320"/>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graphicFrame>
        <p:nvGraphicFramePr>
          <p:cNvPr id="24" name="Content Placeholder 2">
            <a:extLst>
              <a:ext uri="{FF2B5EF4-FFF2-40B4-BE49-F238E27FC236}">
                <a16:creationId xmlns:a16="http://schemas.microsoft.com/office/drawing/2014/main" id="{D6BD045A-270D-C6FE-E4B7-B9180C675552}"/>
              </a:ext>
            </a:extLst>
          </p:cNvPr>
          <p:cNvGraphicFramePr>
            <a:graphicFrameLocks noGrp="1"/>
          </p:cNvGraphicFramePr>
          <p:nvPr>
            <p:ph idx="1"/>
            <p:extLst>
              <p:ext uri="{D42A27DB-BD31-4B8C-83A1-F6EECF244321}">
                <p14:modId xmlns:p14="http://schemas.microsoft.com/office/powerpoint/2010/main" val="2023939501"/>
              </p:ext>
            </p:extLst>
          </p:nvPr>
        </p:nvGraphicFramePr>
        <p:xfrm>
          <a:off x="680321" y="2336873"/>
          <a:ext cx="4136123" cy="35993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4">
            <a:extLst>
              <a:ext uri="{FF2B5EF4-FFF2-40B4-BE49-F238E27FC236}">
                <a16:creationId xmlns:a16="http://schemas.microsoft.com/office/drawing/2014/main" id="{AB54BD7C-A32D-611F-4DC7-061C1A32ED6D}"/>
              </a:ext>
            </a:extLst>
          </p:cNvPr>
          <p:cNvSpPr>
            <a:spLocks noChangeArrowheads="1"/>
          </p:cNvSpPr>
          <p:nvPr/>
        </p:nvSpPr>
        <p:spPr bwMode="auto">
          <a:xfrm>
            <a:off x="1038430" y="423725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2" name="TextBox 11">
            <a:extLst>
              <a:ext uri="{FF2B5EF4-FFF2-40B4-BE49-F238E27FC236}">
                <a16:creationId xmlns:a16="http://schemas.microsoft.com/office/drawing/2014/main" id="{5AF782C2-9440-9091-0EE5-EDA04B0885F7}"/>
              </a:ext>
            </a:extLst>
          </p:cNvPr>
          <p:cNvSpPr txBox="1"/>
          <p:nvPr/>
        </p:nvSpPr>
        <p:spPr>
          <a:xfrm>
            <a:off x="239486" y="6137644"/>
            <a:ext cx="3450771"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(Kusnanto, Agustian and Hilmanto, 2018)</a:t>
            </a:r>
            <a:endParaRPr lang="en-US" sz="11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60DEDB42-0847-22C3-3E75-A869B593A4A7}"/>
              </a:ext>
            </a:extLst>
          </p:cNvPr>
          <p:cNvSpPr txBox="1"/>
          <p:nvPr/>
        </p:nvSpPr>
        <p:spPr>
          <a:xfrm>
            <a:off x="5976257" y="6217920"/>
            <a:ext cx="4626429" cy="461665"/>
          </a:xfrm>
          <a:prstGeom prst="rect">
            <a:avLst/>
          </a:prstGeom>
          <a:noFill/>
        </p:spPr>
        <p:txBody>
          <a:bodyPr wrap="square">
            <a:spAutoFit/>
          </a:bodyPr>
          <a:lstStyle/>
          <a:p>
            <a:r>
              <a:rPr lang="en-GB" sz="12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Figure 1: Diagram of the Biomedical Model (ResearchGate, 2025)</a:t>
            </a:r>
          </a:p>
          <a:p>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endParaRPr lang="en-US" sz="1200" dirty="0"/>
          </a:p>
        </p:txBody>
      </p:sp>
    </p:spTree>
    <p:extLst>
      <p:ext uri="{BB962C8B-B14F-4D97-AF65-F5344CB8AC3E}">
        <p14:creationId xmlns:p14="http://schemas.microsoft.com/office/powerpoint/2010/main" val="44057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 name="Rectangle 27">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2" name="Rectangle 31">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5891189-B0C7-AC34-F39E-16149C120C6C}"/>
              </a:ext>
            </a:extLst>
          </p:cNvPr>
          <p:cNvSpPr>
            <a:spLocks noGrp="1"/>
          </p:cNvSpPr>
          <p:nvPr>
            <p:ph type="title"/>
          </p:nvPr>
        </p:nvSpPr>
        <p:spPr>
          <a:xfrm>
            <a:off x="337457" y="2063262"/>
            <a:ext cx="3233057" cy="2661052"/>
          </a:xfrm>
        </p:spPr>
        <p:txBody>
          <a:bodyPr>
            <a:normAutofit/>
          </a:bodyPr>
          <a:lstStyle/>
          <a:p>
            <a:pPr algn="r"/>
            <a:r>
              <a:rPr lang="en-US" sz="3200" dirty="0">
                <a:latin typeface="Arial" panose="020B0604020202020204" pitchFamily="34" charset="0"/>
                <a:cs typeface="Arial" panose="020B0604020202020204" pitchFamily="34" charset="0"/>
              </a:rPr>
              <a:t>Strengths and Weaknesses</a:t>
            </a:r>
          </a:p>
        </p:txBody>
      </p:sp>
      <p:graphicFrame>
        <p:nvGraphicFramePr>
          <p:cNvPr id="19" name="Content Placeholder 2">
            <a:extLst>
              <a:ext uri="{FF2B5EF4-FFF2-40B4-BE49-F238E27FC236}">
                <a16:creationId xmlns:a16="http://schemas.microsoft.com/office/drawing/2014/main" id="{4AB83B18-13BF-BB58-F83C-5698749D52FF}"/>
              </a:ext>
            </a:extLst>
          </p:cNvPr>
          <p:cNvGraphicFramePr>
            <a:graphicFrameLocks noGrp="1"/>
          </p:cNvGraphicFramePr>
          <p:nvPr>
            <p:ph idx="1"/>
            <p:extLst>
              <p:ext uri="{D42A27DB-BD31-4B8C-83A1-F6EECF244321}">
                <p14:modId xmlns:p14="http://schemas.microsoft.com/office/powerpoint/2010/main" val="4002593700"/>
              </p:ext>
            </p:extLst>
          </p:nvPr>
        </p:nvGraphicFramePr>
        <p:xfrm>
          <a:off x="5138057" y="304801"/>
          <a:ext cx="6814458" cy="62592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619CF57E-DE11-2D42-CF00-D2E359646C48}"/>
              </a:ext>
            </a:extLst>
          </p:cNvPr>
          <p:cNvSpPr txBox="1"/>
          <p:nvPr/>
        </p:nvSpPr>
        <p:spPr>
          <a:xfrm>
            <a:off x="7177307" y="5878873"/>
            <a:ext cx="1367979" cy="276999"/>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(Hewa, 2016)</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9996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B04EB-75B8-4589-D370-EE2FF5EB1138}"/>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The Biopsychosocial Model</a:t>
            </a:r>
          </a:p>
        </p:txBody>
      </p:sp>
      <p:graphicFrame>
        <p:nvGraphicFramePr>
          <p:cNvPr id="5" name="Content Placeholder 2">
            <a:extLst>
              <a:ext uri="{FF2B5EF4-FFF2-40B4-BE49-F238E27FC236}">
                <a16:creationId xmlns:a16="http://schemas.microsoft.com/office/drawing/2014/main" id="{021BDB28-6572-370C-1CC0-B5281F70F89C}"/>
              </a:ext>
            </a:extLst>
          </p:cNvPr>
          <p:cNvGraphicFramePr>
            <a:graphicFrameLocks noGrp="1"/>
          </p:cNvGraphicFramePr>
          <p:nvPr>
            <p:ph idx="1"/>
            <p:extLst>
              <p:ext uri="{D42A27DB-BD31-4B8C-83A1-F6EECF244321}">
                <p14:modId xmlns:p14="http://schemas.microsoft.com/office/powerpoint/2010/main" val="1086485945"/>
              </p:ext>
            </p:extLst>
          </p:nvPr>
        </p:nvGraphicFramePr>
        <p:xfrm>
          <a:off x="185057" y="2336873"/>
          <a:ext cx="6215743" cy="409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4">
            <a:extLst>
              <a:ext uri="{FF2B5EF4-FFF2-40B4-BE49-F238E27FC236}">
                <a16:creationId xmlns:a16="http://schemas.microsoft.com/office/drawing/2014/main" id="{2127C623-2D9B-B827-C3CC-C6426235D03D}"/>
              </a:ext>
            </a:extLst>
          </p:cNvPr>
          <p:cNvSpPr>
            <a:spLocks noChangeArrowheads="1"/>
          </p:cNvSpPr>
          <p:nvPr/>
        </p:nvSpPr>
        <p:spPr bwMode="auto">
          <a:xfrm>
            <a:off x="7358062" y="26289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1" name="Picture 1" descr="Biopsychosocial Model - Physiopedia">
            <a:extLst>
              <a:ext uri="{FF2B5EF4-FFF2-40B4-BE49-F238E27FC236}">
                <a16:creationId xmlns:a16="http://schemas.microsoft.com/office/drawing/2014/main" id="{3C3C77DE-B377-A18A-7783-53AAC7E7CFF5}"/>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7358062" y="2628900"/>
            <a:ext cx="3886200" cy="3276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686A89A-8346-E56C-3EC3-732C543C3788}"/>
              </a:ext>
            </a:extLst>
          </p:cNvPr>
          <p:cNvSpPr txBox="1"/>
          <p:nvPr/>
        </p:nvSpPr>
        <p:spPr>
          <a:xfrm>
            <a:off x="555173" y="6509657"/>
            <a:ext cx="3984170"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(Bolton and Gillett, 2019)</a:t>
            </a:r>
            <a:endParaRPr lang="en-US" sz="11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A257DC0-FAEC-F18B-1C88-775D05BBCE9C}"/>
              </a:ext>
            </a:extLst>
          </p:cNvPr>
          <p:cNvSpPr txBox="1"/>
          <p:nvPr/>
        </p:nvSpPr>
        <p:spPr>
          <a:xfrm>
            <a:off x="6705601" y="5905500"/>
            <a:ext cx="4680856" cy="261610"/>
          </a:xfrm>
          <a:prstGeom prst="rect">
            <a:avLst/>
          </a:prstGeom>
          <a:noFill/>
        </p:spPr>
        <p:txBody>
          <a:bodyPr wrap="square">
            <a:spAutoFit/>
          </a:bodyPr>
          <a:lstStyle/>
          <a:p>
            <a:r>
              <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Figure 2:  diagram of the Biopsychosocial Model (Physiopedia, 2025)</a:t>
            </a:r>
          </a:p>
        </p:txBody>
      </p:sp>
    </p:spTree>
    <p:extLst>
      <p:ext uri="{BB962C8B-B14F-4D97-AF65-F5344CB8AC3E}">
        <p14:creationId xmlns:p14="http://schemas.microsoft.com/office/powerpoint/2010/main" val="992532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7EB23-CFCB-71F4-D345-A5AF33A36D9B}"/>
              </a:ext>
            </a:extLst>
          </p:cNvPr>
          <p:cNvSpPr>
            <a:spLocks noGrp="1"/>
          </p:cNvSpPr>
          <p:nvPr>
            <p:ph type="title"/>
          </p:nvPr>
        </p:nvSpPr>
        <p:spPr>
          <a:xfrm>
            <a:off x="680321" y="753228"/>
            <a:ext cx="9613861" cy="1080938"/>
          </a:xfrm>
        </p:spPr>
        <p:txBody>
          <a:bodyPr>
            <a:normAutofit/>
          </a:bodyPr>
          <a:lstStyle/>
          <a:p>
            <a:r>
              <a:rPr lang="en-US">
                <a:latin typeface="Arial" panose="020B0604020202020204" pitchFamily="34" charset="0"/>
                <a:cs typeface="Arial" panose="020B0604020202020204" pitchFamily="34" charset="0"/>
              </a:rPr>
              <a:t>Strengths and Weaknesses</a:t>
            </a:r>
            <a:endParaRPr lang="en-US"/>
          </a:p>
        </p:txBody>
      </p:sp>
      <p:graphicFrame>
        <p:nvGraphicFramePr>
          <p:cNvPr id="5" name="Content Placeholder 2">
            <a:extLst>
              <a:ext uri="{FF2B5EF4-FFF2-40B4-BE49-F238E27FC236}">
                <a16:creationId xmlns:a16="http://schemas.microsoft.com/office/drawing/2014/main" id="{BEC8F8E0-29F0-56FA-1387-D356F367A8B9}"/>
              </a:ext>
            </a:extLst>
          </p:cNvPr>
          <p:cNvGraphicFramePr>
            <a:graphicFrameLocks noGrp="1"/>
          </p:cNvGraphicFramePr>
          <p:nvPr>
            <p:ph idx="1"/>
            <p:extLst>
              <p:ext uri="{D42A27DB-BD31-4B8C-83A1-F6EECF244321}">
                <p14:modId xmlns:p14="http://schemas.microsoft.com/office/powerpoint/2010/main" val="418981317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525B5FF-D9F8-B934-00CF-63EA358177DF}"/>
              </a:ext>
            </a:extLst>
          </p:cNvPr>
          <p:cNvSpPr txBox="1"/>
          <p:nvPr/>
        </p:nvSpPr>
        <p:spPr>
          <a:xfrm>
            <a:off x="9736592" y="5497676"/>
            <a:ext cx="1774371" cy="276999"/>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(Pilgrim, 2015)</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817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graphicFrame>
        <p:nvGraphicFramePr>
          <p:cNvPr id="17" name="Content Placeholder 2">
            <a:extLst>
              <a:ext uri="{FF2B5EF4-FFF2-40B4-BE49-F238E27FC236}">
                <a16:creationId xmlns:a16="http://schemas.microsoft.com/office/drawing/2014/main" id="{F475F5D5-37FF-506C-F50A-92A5F7C9C423}"/>
              </a:ext>
            </a:extLst>
          </p:cNvPr>
          <p:cNvGraphicFramePr>
            <a:graphicFrameLocks noGrp="1"/>
          </p:cNvGraphicFramePr>
          <p:nvPr>
            <p:ph idx="1"/>
            <p:extLst>
              <p:ext uri="{D42A27DB-BD31-4B8C-83A1-F6EECF244321}">
                <p14:modId xmlns:p14="http://schemas.microsoft.com/office/powerpoint/2010/main" val="1749400204"/>
              </p:ext>
            </p:extLst>
          </p:nvPr>
        </p:nvGraphicFramePr>
        <p:xfrm>
          <a:off x="195943" y="2336872"/>
          <a:ext cx="5780314" cy="42163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Hands holding each other's wrists and interlinked to form a circle">
            <a:extLst>
              <a:ext uri="{FF2B5EF4-FFF2-40B4-BE49-F238E27FC236}">
                <a16:creationId xmlns:a16="http://schemas.microsoft.com/office/drawing/2014/main" id="{ADF59202-F527-A5A1-208C-A5317AAD8B74}"/>
              </a:ext>
            </a:extLst>
          </p:cNvPr>
          <p:cNvPicPr>
            <a:picLocks noChangeAspect="1"/>
          </p:cNvPicPr>
          <p:nvPr/>
        </p:nvPicPr>
        <p:blipFill>
          <a:blip r:embed="rId9"/>
          <a:srcRect l="22158" r="18524"/>
          <a:stretch>
            <a:fillRect/>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5D5BAE8-964E-5FD3-4D83-1F70721BCD2D}"/>
              </a:ext>
            </a:extLst>
          </p:cNvPr>
          <p:cNvSpPr>
            <a:spLocks noGrp="1"/>
          </p:cNvSpPr>
          <p:nvPr>
            <p:ph type="title"/>
          </p:nvPr>
        </p:nvSpPr>
        <p:spPr>
          <a:xfrm>
            <a:off x="293914" y="753228"/>
            <a:ext cx="5802085" cy="1080938"/>
          </a:xfrm>
        </p:spPr>
        <p:txBody>
          <a:bodyPr>
            <a:normAutofit/>
          </a:bodyPr>
          <a:lstStyle/>
          <a:p>
            <a:r>
              <a:rPr lang="en-US"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Concepts of Wellbeing</a:t>
            </a:r>
            <a:endParaRPr lang="en-US" sz="2800" dirty="0"/>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0">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6" name="TextBox 5">
            <a:extLst>
              <a:ext uri="{FF2B5EF4-FFF2-40B4-BE49-F238E27FC236}">
                <a16:creationId xmlns:a16="http://schemas.microsoft.com/office/drawing/2014/main" id="{DEDE5B30-A184-596A-F3BD-12E738ECA025}"/>
              </a:ext>
            </a:extLst>
          </p:cNvPr>
          <p:cNvSpPr txBox="1"/>
          <p:nvPr/>
        </p:nvSpPr>
        <p:spPr>
          <a:xfrm>
            <a:off x="2930752" y="6553200"/>
            <a:ext cx="2109107" cy="276999"/>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(Ruggeri </a:t>
            </a:r>
            <a:r>
              <a:rPr lang="en-GB" sz="1200" b="0" i="1" u="none" strike="noStrike" dirty="0">
                <a:solidFill>
                  <a:srgbClr val="000000"/>
                </a:solidFill>
                <a:effectLst/>
                <a:latin typeface="Arial" panose="020B0604020202020204" pitchFamily="34" charset="0"/>
                <a:cs typeface="Arial" panose="020B0604020202020204" pitchFamily="34" charset="0"/>
              </a:rPr>
              <a:t>et al.</a:t>
            </a:r>
            <a:r>
              <a:rPr lang="en-GB" sz="1200" b="0" i="0" u="none" strike="noStrike" dirty="0">
                <a:solidFill>
                  <a:srgbClr val="000000"/>
                </a:solidFill>
                <a:effectLst/>
                <a:latin typeface="Arial" panose="020B0604020202020204" pitchFamily="34" charset="0"/>
                <a:cs typeface="Arial" panose="020B0604020202020204" pitchFamily="34" charset="0"/>
              </a:rPr>
              <a:t>, 2020)</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324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7B1F3-F9F4-19B4-5511-F3CF34159F08}"/>
              </a:ext>
            </a:extLst>
          </p:cNvPr>
          <p:cNvSpPr>
            <a:spLocks noGrp="1"/>
          </p:cNvSpPr>
          <p:nvPr>
            <p:ph type="title"/>
          </p:nvPr>
        </p:nvSpPr>
        <p:spPr>
          <a:xfrm>
            <a:off x="680321" y="753228"/>
            <a:ext cx="9613861" cy="1080938"/>
          </a:xfrm>
        </p:spPr>
        <p:txBody>
          <a:bodyPr>
            <a:normAutofit/>
          </a:bodyPr>
          <a:lstStyle/>
          <a:p>
            <a:r>
              <a:rPr lang="en-GB" sz="2800" dirty="0">
                <a:latin typeface="Arial" panose="020B0604020202020204" pitchFamily="34" charset="0"/>
                <a:cs typeface="Arial" panose="020B0604020202020204" pitchFamily="34" charset="0"/>
              </a:rPr>
              <a:t>Wellbeing Subjective and Objective Indicators </a:t>
            </a:r>
            <a:endParaRPr lang="en-US" sz="2800" dirty="0"/>
          </a:p>
        </p:txBody>
      </p:sp>
      <p:graphicFrame>
        <p:nvGraphicFramePr>
          <p:cNvPr id="5" name="Content Placeholder 2">
            <a:extLst>
              <a:ext uri="{FF2B5EF4-FFF2-40B4-BE49-F238E27FC236}">
                <a16:creationId xmlns:a16="http://schemas.microsoft.com/office/drawing/2014/main" id="{12FC86EF-D8B0-66D6-DF1F-B9D065C6984F}"/>
              </a:ext>
            </a:extLst>
          </p:cNvPr>
          <p:cNvGraphicFramePr>
            <a:graphicFrameLocks noGrp="1"/>
          </p:cNvGraphicFramePr>
          <p:nvPr>
            <p:ph idx="1"/>
            <p:extLst>
              <p:ext uri="{D42A27DB-BD31-4B8C-83A1-F6EECF244321}">
                <p14:modId xmlns:p14="http://schemas.microsoft.com/office/powerpoint/2010/main" val="3921843578"/>
              </p:ext>
            </p:extLst>
          </p:nvPr>
        </p:nvGraphicFramePr>
        <p:xfrm>
          <a:off x="680321" y="2198914"/>
          <a:ext cx="11054480" cy="4321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08B9544-3E96-52AC-8237-0D0DB6A97B55}"/>
              </a:ext>
            </a:extLst>
          </p:cNvPr>
          <p:cNvSpPr txBox="1"/>
          <p:nvPr/>
        </p:nvSpPr>
        <p:spPr>
          <a:xfrm>
            <a:off x="5344886" y="6520544"/>
            <a:ext cx="2808514"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(Ruggeri </a:t>
            </a:r>
            <a:r>
              <a:rPr lang="en-GB" sz="1100" b="0" i="1" u="none" strike="noStrike" dirty="0">
                <a:solidFill>
                  <a:srgbClr val="000000"/>
                </a:solidFill>
                <a:effectLst/>
                <a:latin typeface="Arial" panose="020B0604020202020204" pitchFamily="34" charset="0"/>
                <a:cs typeface="Arial" panose="020B0604020202020204" pitchFamily="34" charset="0"/>
              </a:rPr>
              <a:t>et al.</a:t>
            </a:r>
            <a:r>
              <a:rPr lang="en-GB" sz="1100" b="0" i="0" u="none" strike="noStrike" dirty="0">
                <a:solidFill>
                  <a:srgbClr val="000000"/>
                </a:solidFill>
                <a:effectLst/>
                <a:latin typeface="Arial" panose="020B0604020202020204" pitchFamily="34" charset="0"/>
                <a:cs typeface="Arial" panose="020B0604020202020204" pitchFamily="34" charset="0"/>
              </a:rPr>
              <a:t>, 2020)</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514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9BB918F-B72B-A956-48A7-545BC21F8E42}"/>
              </a:ext>
            </a:extLst>
          </p:cNvPr>
          <p:cNvGraphicFramePr>
            <a:graphicFrameLocks noGrp="1"/>
          </p:cNvGraphicFramePr>
          <p:nvPr>
            <p:ph idx="1"/>
            <p:extLst>
              <p:ext uri="{D42A27DB-BD31-4B8C-83A1-F6EECF244321}">
                <p14:modId xmlns:p14="http://schemas.microsoft.com/office/powerpoint/2010/main" val="2129928992"/>
              </p:ext>
            </p:extLst>
          </p:nvPr>
        </p:nvGraphicFramePr>
        <p:xfrm>
          <a:off x="434899" y="2007220"/>
          <a:ext cx="11374242" cy="4393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2031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9E455-F859-3A6F-8C4F-36B0A2242BCA}"/>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Concepts of Sustainable Development Integration </a:t>
            </a:r>
            <a:endParaRPr lang="en-US" sz="2800" dirty="0"/>
          </a:p>
        </p:txBody>
      </p:sp>
      <p:graphicFrame>
        <p:nvGraphicFramePr>
          <p:cNvPr id="5" name="Content Placeholder 2">
            <a:extLst>
              <a:ext uri="{FF2B5EF4-FFF2-40B4-BE49-F238E27FC236}">
                <a16:creationId xmlns:a16="http://schemas.microsoft.com/office/drawing/2014/main" id="{A799D80B-E001-2132-D6A8-158F11C577FD}"/>
              </a:ext>
            </a:extLst>
          </p:cNvPr>
          <p:cNvGraphicFramePr>
            <a:graphicFrameLocks noGrp="1"/>
          </p:cNvGraphicFramePr>
          <p:nvPr>
            <p:ph idx="1"/>
            <p:extLst>
              <p:ext uri="{D42A27DB-BD31-4B8C-83A1-F6EECF244321}">
                <p14:modId xmlns:p14="http://schemas.microsoft.com/office/powerpoint/2010/main" val="2116885646"/>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CE4E51E-FDDC-3DB2-D08E-1C8BE70EA1EA}"/>
              </a:ext>
            </a:extLst>
          </p:cNvPr>
          <p:cNvSpPr txBox="1"/>
          <p:nvPr/>
        </p:nvSpPr>
        <p:spPr>
          <a:xfrm>
            <a:off x="2873828" y="6001503"/>
            <a:ext cx="2514600"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(Kaimovs and Skarupins, 2024)</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7800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20512F2-E8DA-3946-AC34-BA99C38DC56D}"/>
              </a:ext>
            </a:extLst>
          </p:cNvPr>
          <p:cNvSpPr>
            <a:spLocks noGrp="1"/>
          </p:cNvSpPr>
          <p:nvPr>
            <p:ph type="title"/>
          </p:nvPr>
        </p:nvSpPr>
        <p:spPr>
          <a:xfrm>
            <a:off x="680321" y="753228"/>
            <a:ext cx="4136123" cy="1080938"/>
          </a:xfrm>
        </p:spPr>
        <p:txBody>
          <a:bodyPr>
            <a:normAutofit/>
          </a:bodyPr>
          <a:lstStyle/>
          <a:p>
            <a:r>
              <a:rPr lang="en-US" sz="2400" dirty="0">
                <a:latin typeface="Arial" panose="020B0604020202020204" pitchFamily="34" charset="0"/>
                <a:cs typeface="Arial" panose="020B0604020202020204" pitchFamily="34" charset="0"/>
              </a:rPr>
              <a:t>Sustainable Development Integration Goals</a:t>
            </a:r>
            <a:endParaRPr lang="en-US" sz="2400" dirty="0"/>
          </a:p>
        </p:txBody>
      </p:sp>
      <p:pic>
        <p:nvPicPr>
          <p:cNvPr id="10" name="Picture 9">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graphicFrame>
        <p:nvGraphicFramePr>
          <p:cNvPr id="14" name="Content Placeholder 2">
            <a:extLst>
              <a:ext uri="{FF2B5EF4-FFF2-40B4-BE49-F238E27FC236}">
                <a16:creationId xmlns:a16="http://schemas.microsoft.com/office/drawing/2014/main" id="{EF97225C-2D1F-D9DF-7D9A-FAD829D7FC83}"/>
              </a:ext>
            </a:extLst>
          </p:cNvPr>
          <p:cNvGraphicFramePr>
            <a:graphicFrameLocks noGrp="1"/>
          </p:cNvGraphicFramePr>
          <p:nvPr>
            <p:ph idx="1"/>
            <p:extLst>
              <p:ext uri="{D42A27DB-BD31-4B8C-83A1-F6EECF244321}">
                <p14:modId xmlns:p14="http://schemas.microsoft.com/office/powerpoint/2010/main" val="3089687868"/>
              </p:ext>
            </p:extLst>
          </p:nvPr>
        </p:nvGraphicFramePr>
        <p:xfrm>
          <a:off x="135420" y="1911570"/>
          <a:ext cx="5960579" cy="46307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descr="Global goals">
            <a:extLst>
              <a:ext uri="{FF2B5EF4-FFF2-40B4-BE49-F238E27FC236}">
                <a16:creationId xmlns:a16="http://schemas.microsoft.com/office/drawing/2014/main" id="{796F9A60-FCD0-3879-9640-E916A255619F}"/>
              </a:ext>
            </a:extLst>
          </p:cNvPr>
          <p:cNvPicPr>
            <a:picLocks noChangeAspect="1"/>
          </p:cNvPicPr>
          <p:nvPr/>
        </p:nvPicPr>
        <p:blipFill rotWithShape="1">
          <a:blip r:embed="rId9">
            <a:extLst>
              <a:ext uri="{28A0092B-C50C-407E-A947-70E740481C1C}">
                <a14:useLocalDpi xmlns:a14="http://schemas.microsoft.com/office/drawing/2010/main" val="0"/>
              </a:ext>
            </a:extLst>
          </a:blip>
          <a:srcRect l="6667" t="22702" r="6466" b="13352"/>
          <a:stretch>
            <a:fillRect/>
          </a:stretch>
        </p:blipFill>
        <p:spPr bwMode="auto">
          <a:xfrm>
            <a:off x="6531428" y="1911570"/>
            <a:ext cx="5377543" cy="3781659"/>
          </a:xfrm>
          <a:prstGeom prst="rect">
            <a:avLst/>
          </a:prstGeom>
          <a:noFill/>
          <a:ln>
            <a:noFill/>
          </a:ln>
          <a:effectLst>
            <a:outerShdw blurRad="76200" dist="63500" dir="5040000" algn="tl" rotWithShape="0">
              <a:srgbClr val="000000">
                <a:alpha val="41000"/>
              </a:srgbClr>
            </a:outerShdw>
          </a:effectLst>
          <a:extLst>
            <a:ext uri="{53640926-AAD7-44D8-BBD7-CCE9431645EC}">
              <a14:shadowObscured xmlns:a14="http://schemas.microsoft.com/office/drawing/2010/main"/>
            </a:ext>
          </a:extLst>
        </p:spPr>
      </p:pic>
      <p:sp>
        <p:nvSpPr>
          <p:cNvPr id="16" name="TextBox 15">
            <a:extLst>
              <a:ext uri="{FF2B5EF4-FFF2-40B4-BE49-F238E27FC236}">
                <a16:creationId xmlns:a16="http://schemas.microsoft.com/office/drawing/2014/main" id="{16015058-339E-9090-E219-FB99014042B0}"/>
              </a:ext>
            </a:extLst>
          </p:cNvPr>
          <p:cNvSpPr txBox="1"/>
          <p:nvPr/>
        </p:nvSpPr>
        <p:spPr>
          <a:xfrm>
            <a:off x="7271657" y="5737005"/>
            <a:ext cx="4784923" cy="538609"/>
          </a:xfrm>
          <a:prstGeom prst="rect">
            <a:avLst/>
          </a:prstGeom>
          <a:noFill/>
        </p:spPr>
        <p:txBody>
          <a:bodyPr wrap="square">
            <a:spAutoFit/>
          </a:bodyPr>
          <a:lstStyle/>
          <a:p>
            <a:r>
              <a:rPr lang="en-GB" sz="11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Figure 3: Diagram of the Sustainable Development Goals (GOV.UK, 2019a)</a:t>
            </a:r>
          </a:p>
          <a:p>
            <a:r>
              <a:rPr lang="en-GB"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  </a:t>
            </a:r>
            <a:endParaRPr lang="en-US" dirty="0"/>
          </a:p>
        </p:txBody>
      </p:sp>
      <p:sp>
        <p:nvSpPr>
          <p:cNvPr id="25" name="TextBox 24">
            <a:extLst>
              <a:ext uri="{FF2B5EF4-FFF2-40B4-BE49-F238E27FC236}">
                <a16:creationId xmlns:a16="http://schemas.microsoft.com/office/drawing/2014/main" id="{AC4B8821-E511-4C5F-7D69-C2FEDBB79730}"/>
              </a:ext>
            </a:extLst>
          </p:cNvPr>
          <p:cNvSpPr txBox="1"/>
          <p:nvPr/>
        </p:nvSpPr>
        <p:spPr>
          <a:xfrm>
            <a:off x="1803173" y="6470180"/>
            <a:ext cx="2862943" cy="261610"/>
          </a:xfrm>
          <a:prstGeom prst="rect">
            <a:avLst/>
          </a:prstGeom>
          <a:noFill/>
        </p:spPr>
        <p:txBody>
          <a:bodyPr wrap="square">
            <a:spAutoFit/>
          </a:bodyPr>
          <a:lstStyle/>
          <a:p>
            <a:r>
              <a:rPr lang="en-GB" sz="11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(United Nations, 2025a; Blanc, 2015)</a:t>
            </a:r>
          </a:p>
        </p:txBody>
      </p:sp>
    </p:spTree>
    <p:extLst>
      <p:ext uri="{BB962C8B-B14F-4D97-AF65-F5344CB8AC3E}">
        <p14:creationId xmlns:p14="http://schemas.microsoft.com/office/powerpoint/2010/main" val="1015286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87682F1-6CEF-8178-29EF-813EA5B21A75}"/>
              </a:ext>
            </a:extLst>
          </p:cNvPr>
          <p:cNvSpPr>
            <a:spLocks noGrp="1"/>
          </p:cNvSpPr>
          <p:nvPr>
            <p:ph type="title"/>
          </p:nvPr>
        </p:nvSpPr>
        <p:spPr>
          <a:xfrm>
            <a:off x="680321" y="2063262"/>
            <a:ext cx="3739279" cy="2661052"/>
          </a:xfrm>
        </p:spPr>
        <p:txBody>
          <a:bodyPr>
            <a:normAutofit/>
          </a:bodyPr>
          <a:lstStyle/>
          <a:p>
            <a:pPr algn="r"/>
            <a:r>
              <a:rPr lang="en-US" sz="44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Sustainable Development Goals 3 </a:t>
            </a:r>
            <a:endParaRPr lang="en-US" sz="2800" dirty="0"/>
          </a:p>
        </p:txBody>
      </p:sp>
      <p:graphicFrame>
        <p:nvGraphicFramePr>
          <p:cNvPr id="5" name="Content Placeholder 2">
            <a:extLst>
              <a:ext uri="{FF2B5EF4-FFF2-40B4-BE49-F238E27FC236}">
                <a16:creationId xmlns:a16="http://schemas.microsoft.com/office/drawing/2014/main" id="{9261329A-3ADC-9602-6DCE-C151CDFA591C}"/>
              </a:ext>
            </a:extLst>
          </p:cNvPr>
          <p:cNvGraphicFramePr>
            <a:graphicFrameLocks noGrp="1"/>
          </p:cNvGraphicFramePr>
          <p:nvPr>
            <p:ph idx="1"/>
            <p:extLst>
              <p:ext uri="{D42A27DB-BD31-4B8C-83A1-F6EECF244321}">
                <p14:modId xmlns:p14="http://schemas.microsoft.com/office/powerpoint/2010/main" val="3591622926"/>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5A01D887-6274-2D69-25FD-5B66F5ECC41D}"/>
              </a:ext>
            </a:extLst>
          </p:cNvPr>
          <p:cNvSpPr txBox="1"/>
          <p:nvPr/>
        </p:nvSpPr>
        <p:spPr>
          <a:xfrm>
            <a:off x="6632122" y="6218237"/>
            <a:ext cx="4057649" cy="523220"/>
          </a:xfrm>
          <a:prstGeom prst="rect">
            <a:avLst/>
          </a:prstGeom>
          <a:noFill/>
        </p:spPr>
        <p:txBody>
          <a:bodyPr wrap="square">
            <a:spAutoFit/>
          </a:bodyPr>
          <a:lstStyle/>
          <a:p>
            <a:pPr>
              <a:buNone/>
            </a:pP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(United Nations, 2025b; Acharya, Lin and Dhingra, 2018)</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424917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8E82F-5222-6690-4BB3-60929B2A32ED}"/>
              </a:ext>
            </a:extLst>
          </p:cNvPr>
          <p:cNvSpPr>
            <a:spLocks noGrp="1"/>
          </p:cNvSpPr>
          <p:nvPr>
            <p:ph type="title"/>
          </p:nvPr>
        </p:nvSpPr>
        <p:spPr>
          <a:xfrm>
            <a:off x="680321" y="753228"/>
            <a:ext cx="9613861" cy="1080938"/>
          </a:xfrm>
        </p:spPr>
        <p:txBody>
          <a:bodyPr>
            <a:normAutofit/>
          </a:bodyPr>
          <a:lstStyle/>
          <a:p>
            <a:r>
              <a:rPr lang="en-US">
                <a:latin typeface="Arial" panose="020B0604020202020204" pitchFamily="34" charset="0"/>
                <a:cs typeface="Arial" panose="020B0604020202020204" pitchFamily="34" charset="0"/>
              </a:rPr>
              <a:t>UK goal 3 specific targets</a:t>
            </a:r>
          </a:p>
        </p:txBody>
      </p:sp>
      <p:graphicFrame>
        <p:nvGraphicFramePr>
          <p:cNvPr id="5" name="Content Placeholder 2">
            <a:extLst>
              <a:ext uri="{FF2B5EF4-FFF2-40B4-BE49-F238E27FC236}">
                <a16:creationId xmlns:a16="http://schemas.microsoft.com/office/drawing/2014/main" id="{9CB9E9DF-086C-2D4C-6C75-A46814BAAEB2}"/>
              </a:ext>
            </a:extLst>
          </p:cNvPr>
          <p:cNvGraphicFramePr>
            <a:graphicFrameLocks noGrp="1"/>
          </p:cNvGraphicFramePr>
          <p:nvPr>
            <p:ph idx="1"/>
            <p:extLst>
              <p:ext uri="{D42A27DB-BD31-4B8C-83A1-F6EECF244321}">
                <p14:modId xmlns:p14="http://schemas.microsoft.com/office/powerpoint/2010/main" val="248215067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D6D6C47-F114-029B-A931-0946EC236C86}"/>
              </a:ext>
            </a:extLst>
          </p:cNvPr>
          <p:cNvSpPr txBox="1"/>
          <p:nvPr/>
        </p:nvSpPr>
        <p:spPr>
          <a:xfrm>
            <a:off x="2123565" y="6299797"/>
            <a:ext cx="6096000" cy="276999"/>
          </a:xfrm>
          <a:prstGeom prst="rect">
            <a:avLst/>
          </a:prstGeom>
          <a:noFill/>
        </p:spPr>
        <p:txBody>
          <a:bodyPr wrap="square">
            <a:spAutoFit/>
          </a:bodyPr>
          <a:lstStyle/>
          <a:p>
            <a:r>
              <a:rPr lang="en-GB" sz="1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(The Sustainable Development Report, 2024; </a:t>
            </a:r>
            <a:r>
              <a:rPr lang="en-GB" sz="1200" dirty="0">
                <a:solidFill>
                  <a:schemeClr val="bg1"/>
                </a:solidFill>
                <a:latin typeface="Arial" panose="020B0604020202020204" pitchFamily="34" charset="0"/>
                <a:cs typeface="Arial" panose="020B0604020202020204" pitchFamily="34" charset="0"/>
              </a:rPr>
              <a:t>Frieden  </a:t>
            </a:r>
            <a:r>
              <a:rPr lang="en-GB" sz="1200" i="1" dirty="0">
                <a:solidFill>
                  <a:schemeClr val="bg1"/>
                </a:solidFill>
                <a:latin typeface="Arial" panose="020B0604020202020204" pitchFamily="34" charset="0"/>
                <a:cs typeface="Arial" panose="020B0604020202020204" pitchFamily="34" charset="0"/>
              </a:rPr>
              <a:t>et al.</a:t>
            </a:r>
            <a:r>
              <a:rPr lang="en-GB" sz="1200" dirty="0">
                <a:solidFill>
                  <a:schemeClr val="bg1"/>
                </a:solidFill>
                <a:latin typeface="Arial" panose="020B0604020202020204" pitchFamily="34" charset="0"/>
                <a:cs typeface="Arial" panose="020B0604020202020204" pitchFamily="34" charset="0"/>
              </a:rPr>
              <a:t>, 2020)</a:t>
            </a:r>
            <a:endParaRPr lang="en-GB" sz="12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615050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B8C3F18-2A17-4372-BAE1-DB295E2ACB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2" name="Picture 21">
            <a:extLst>
              <a:ext uri="{FF2B5EF4-FFF2-40B4-BE49-F238E27FC236}">
                <a16:creationId xmlns:a16="http://schemas.microsoft.com/office/drawing/2014/main" id="{DCBB5819-B198-483A-901B-E94678953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FC0814F6-DCDA-4612-801B-FEB1C2B81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94CF788-1E16-4F1F-AAF8-5644BBA94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156A5C6-4899-15C7-6CD5-1D6DEC59EE36}"/>
              </a:ext>
            </a:extLst>
          </p:cNvPr>
          <p:cNvSpPr>
            <a:spLocks noGrp="1"/>
          </p:cNvSpPr>
          <p:nvPr>
            <p:ph type="title"/>
          </p:nvPr>
        </p:nvSpPr>
        <p:spPr>
          <a:xfrm>
            <a:off x="680321" y="753228"/>
            <a:ext cx="7087552" cy="1080938"/>
          </a:xfrm>
        </p:spPr>
        <p:txBody>
          <a:bodyPr>
            <a:normAutofit/>
          </a:bodyPr>
          <a:lstStyle/>
          <a:p>
            <a:r>
              <a:rPr lang="en-US" dirty="0">
                <a:solidFill>
                  <a:srgbClr val="FFFFFF"/>
                </a:solidFill>
                <a:latin typeface="Arial" panose="020B0604020202020204" pitchFamily="34" charset="0"/>
                <a:cs typeface="Arial" panose="020B0604020202020204" pitchFamily="34" charset="0"/>
              </a:rPr>
              <a:t>UK case study/campaign</a:t>
            </a:r>
          </a:p>
        </p:txBody>
      </p:sp>
      <p:pic>
        <p:nvPicPr>
          <p:cNvPr id="28" name="Picture 27">
            <a:extLst>
              <a:ext uri="{FF2B5EF4-FFF2-40B4-BE49-F238E27FC236}">
                <a16:creationId xmlns:a16="http://schemas.microsoft.com/office/drawing/2014/main" id="{484AEBEF-EF01-44A6-A9AC-E21D52665E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1EBAC276-04C5-941B-78EA-7A0CB27D3746}"/>
              </a:ext>
            </a:extLst>
          </p:cNvPr>
          <p:cNvSpPr>
            <a:spLocks noGrp="1"/>
          </p:cNvSpPr>
          <p:nvPr>
            <p:ph idx="1"/>
          </p:nvPr>
        </p:nvSpPr>
        <p:spPr>
          <a:xfrm>
            <a:off x="680321" y="2336873"/>
            <a:ext cx="6423211" cy="3599316"/>
          </a:xfrm>
        </p:spPr>
        <p:txBody>
          <a:bodyPr>
            <a:normAutofit/>
          </a:bodyPr>
          <a:lstStyle/>
          <a:p>
            <a:pPr marL="0" indent="0">
              <a:lnSpc>
                <a:spcPct val="150000"/>
              </a:lnSpc>
              <a:buNone/>
            </a:pPr>
            <a:r>
              <a:rPr lang="en-US" dirty="0">
                <a:solidFill>
                  <a:srgbClr val="FFFFFF"/>
                </a:solidFill>
                <a:latin typeface="Arial" panose="020B0604020202020204" pitchFamily="34" charset="0"/>
                <a:cs typeface="Arial" panose="020B0604020202020204" pitchFamily="34" charset="0"/>
              </a:rPr>
              <a:t>The UK's commitment to achieving Goal 3 of the SDGs involves addressing preventive health measures and reducing fatalities in various areas through campaign initiatives.</a:t>
            </a:r>
          </a:p>
          <a:p>
            <a:pPr marL="0" indent="0">
              <a:lnSpc>
                <a:spcPct val="150000"/>
              </a:lnSpc>
              <a:buNone/>
            </a:pPr>
            <a:r>
              <a:rPr lang="en-GB" sz="1100" dirty="0">
                <a:latin typeface="Arial" panose="020B0604020202020204" pitchFamily="34" charset="0"/>
                <a:cs typeface="Arial" panose="020B0604020202020204" pitchFamily="34" charset="0"/>
              </a:rPr>
              <a:t>(House of Lords Library, 2020)</a:t>
            </a:r>
          </a:p>
          <a:p>
            <a:pPr marL="0" indent="0">
              <a:lnSpc>
                <a:spcPct val="150000"/>
              </a:lnSpc>
              <a:buNone/>
            </a:pPr>
            <a:endParaRPr lang="en-US" dirty="0">
              <a:solidFill>
                <a:srgbClr val="FFFFFF"/>
              </a:solidFill>
              <a:latin typeface="Arial" panose="020B0604020202020204" pitchFamily="34" charset="0"/>
              <a:cs typeface="Arial" panose="020B0604020202020204" pitchFamily="34" charset="0"/>
            </a:endParaRPr>
          </a:p>
        </p:txBody>
      </p:sp>
      <p:sp useBgFill="1">
        <p:nvSpPr>
          <p:cNvPr id="30" name="Rectangle 29">
            <a:extLst>
              <a:ext uri="{FF2B5EF4-FFF2-40B4-BE49-F238E27FC236}">
                <a16:creationId xmlns:a16="http://schemas.microsoft.com/office/drawing/2014/main" id="{11D6DEA9-466D-4CF0-B302-39178915E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0FB9EDC4-7295-FBA7-EA68-562D500B6C36}"/>
              </a:ext>
            </a:extLst>
          </p:cNvPr>
          <p:cNvPicPr>
            <a:picLocks noChangeAspect="1"/>
          </p:cNvPicPr>
          <p:nvPr/>
        </p:nvPicPr>
        <p:blipFill>
          <a:blip r:embed="rId4"/>
          <a:srcRect l="10872" r="10639" b="-1"/>
          <a:stretch>
            <a:fillRect/>
          </a:stretch>
        </p:blipFill>
        <p:spPr>
          <a:xfrm>
            <a:off x="8563287" y="2185952"/>
            <a:ext cx="2731172" cy="2479301"/>
          </a:xfrm>
          <a:prstGeom prst="rect">
            <a:avLst/>
          </a:prstGeom>
          <a:ln>
            <a:noFill/>
          </a:ln>
          <a:effectLst/>
        </p:spPr>
      </p:pic>
    </p:spTree>
    <p:extLst>
      <p:ext uri="{BB962C8B-B14F-4D97-AF65-F5344CB8AC3E}">
        <p14:creationId xmlns:p14="http://schemas.microsoft.com/office/powerpoint/2010/main" val="104133667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98" name="Rectangle 3097">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00" name="Picture 3099">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102" name="Rectangle 3101">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4" name="Rectangle 3103">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FF03AA5-CA10-CAB5-B1E3-D0583E5C9E23}"/>
              </a:ext>
            </a:extLst>
          </p:cNvPr>
          <p:cNvSpPr>
            <a:spLocks noGrp="1"/>
          </p:cNvSpPr>
          <p:nvPr>
            <p:ph type="title"/>
          </p:nvPr>
        </p:nvSpPr>
        <p:spPr>
          <a:xfrm>
            <a:off x="680321" y="753228"/>
            <a:ext cx="7087552" cy="1080938"/>
          </a:xfrm>
        </p:spPr>
        <p:txBody>
          <a:bodyPr>
            <a:normAutofit/>
          </a:bodyPr>
          <a:lstStyle/>
          <a:p>
            <a:r>
              <a:rPr lang="en-US" dirty="0">
                <a:latin typeface="Arial" panose="020B0604020202020204" pitchFamily="34" charset="0"/>
                <a:cs typeface="Arial" panose="020B0604020202020204" pitchFamily="34" charset="0"/>
              </a:rPr>
              <a:t>            Change4Life</a:t>
            </a:r>
          </a:p>
        </p:txBody>
      </p:sp>
      <p:pic>
        <p:nvPicPr>
          <p:cNvPr id="3106" name="Picture 3105">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BEA62A6F-8CDC-96BB-60CD-F0C73A37F688}"/>
              </a:ext>
            </a:extLst>
          </p:cNvPr>
          <p:cNvSpPr>
            <a:spLocks noGrp="1"/>
          </p:cNvSpPr>
          <p:nvPr>
            <p:ph idx="1"/>
          </p:nvPr>
        </p:nvSpPr>
        <p:spPr>
          <a:xfrm>
            <a:off x="680321" y="2336873"/>
            <a:ext cx="6423211" cy="3599316"/>
          </a:xfrm>
        </p:spPr>
        <p:txBody>
          <a:bodyPr>
            <a:normAutofit/>
          </a:bodyPr>
          <a:lstStyle/>
          <a:p>
            <a:r>
              <a:rPr lang="en-US" sz="1400" dirty="0">
                <a:latin typeface="Arial" panose="020B0604020202020204" pitchFamily="34" charset="0"/>
                <a:cs typeface="Arial" panose="020B0604020202020204" pitchFamily="34" charset="0"/>
              </a:rPr>
              <a:t>The "Change4Life" campaign, now run by the UK Health Security Agency and the Office for Health Improvement and Disparities, promotes SDG Goal 3 by encouraging healthier lifestyles among children and families to cut early deaths from non-communicable diseases through increased physical activity and better nutrition.</a:t>
            </a:r>
            <a:endParaRPr lang="en-GB"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Educational Resources: The campaign provides resources, including meal planning guides and physical activity ideas, to help families make healthier choices.</a:t>
            </a:r>
          </a:p>
          <a:p>
            <a:r>
              <a:rPr lang="en-US" sz="1400" dirty="0">
                <a:latin typeface="Arial" panose="020B0604020202020204" pitchFamily="34" charset="0"/>
                <a:cs typeface="Arial" panose="020B0604020202020204" pitchFamily="34" charset="0"/>
              </a:rPr>
              <a:t>Community Engagement: Local events and activities are organised to engage communities and encourage participation in active lifestyles.</a:t>
            </a:r>
          </a:p>
          <a:p>
            <a:r>
              <a:rPr lang="en-US" sz="1400" dirty="0">
                <a:latin typeface="Arial" panose="020B0604020202020204" pitchFamily="34" charset="0"/>
                <a:cs typeface="Arial" panose="020B0604020202020204" pitchFamily="34" charset="0"/>
              </a:rPr>
              <a:t>Partnerships: Collaborations with schools, health professionals, and local authorities enhance the campaign's reach and effectiveness.</a:t>
            </a:r>
          </a:p>
          <a:p>
            <a:pPr marL="0" indent="0">
              <a:buNone/>
            </a:pPr>
            <a:r>
              <a:rPr lang="en-GB" sz="1400">
                <a:latin typeface="Arial" panose="020B0604020202020204" pitchFamily="34" charset="0"/>
                <a:cs typeface="Arial" panose="020B0604020202020204" pitchFamily="34" charset="0"/>
              </a:rPr>
              <a:t>(GOV.UK, 2017)</a:t>
            </a:r>
          </a:p>
          <a:p>
            <a:pPr marL="0" indent="0">
              <a:buNone/>
            </a:pPr>
            <a:endParaRPr lang="en-US" sz="1400"/>
          </a:p>
        </p:txBody>
      </p:sp>
      <p:pic>
        <p:nvPicPr>
          <p:cNvPr id="3073" name="Picture 1" descr="Change4Life Service - Family Action">
            <a:extLst>
              <a:ext uri="{FF2B5EF4-FFF2-40B4-BE49-F238E27FC236}">
                <a16:creationId xmlns:a16="http://schemas.microsoft.com/office/drawing/2014/main" id="{36AF93DD-3173-F183-2F2F-6EFBFCC84A16}"/>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l="184" r="10949" b="-3"/>
          <a:stretch>
            <a:fillRect/>
          </a:stretch>
        </p:blipFill>
        <p:spPr bwMode="auto">
          <a:xfrm>
            <a:off x="8187091" y="1539334"/>
            <a:ext cx="3358478" cy="3779331"/>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DEB4BCD-050E-A8DA-8F25-CA94602A7A00}"/>
              </a:ext>
            </a:extLst>
          </p:cNvPr>
          <p:cNvSpPr txBox="1"/>
          <p:nvPr/>
        </p:nvSpPr>
        <p:spPr>
          <a:xfrm>
            <a:off x="7764236" y="6594710"/>
            <a:ext cx="4710793" cy="261610"/>
          </a:xfrm>
          <a:prstGeom prst="rect">
            <a:avLst/>
          </a:prstGeom>
          <a:noFill/>
        </p:spPr>
        <p:txBody>
          <a:bodyPr wrap="square">
            <a:spAutoFit/>
          </a:bodyPr>
          <a:lstStyle/>
          <a:p>
            <a:pPr>
              <a:spcAft>
                <a:spcPts val="600"/>
              </a:spcAft>
            </a:pPr>
            <a:r>
              <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Figure 3: Diagram of the Change4Life poster (Family Action, 2024)</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704DA906-393D-3BF6-8FF9-16EAC650D6B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973691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36B4-CCF3-40B2-6544-A65B6E587B14}"/>
              </a:ext>
            </a:extLst>
          </p:cNvPr>
          <p:cNvSpPr>
            <a:spLocks noGrp="1"/>
          </p:cNvSpPr>
          <p:nvPr>
            <p:ph type="title"/>
          </p:nvPr>
        </p:nvSpPr>
        <p:spPr>
          <a:xfrm>
            <a:off x="680321" y="753228"/>
            <a:ext cx="9613861" cy="1080938"/>
          </a:xfrm>
        </p:spPr>
        <p:txBody>
          <a:bodyPr>
            <a:normAutofit/>
          </a:bodyPr>
          <a:lstStyle/>
          <a:p>
            <a:r>
              <a:rPr lang="en-US" dirty="0">
                <a:latin typeface="Arial" panose="020B0604020202020204" pitchFamily="34" charset="0"/>
                <a:cs typeface="Arial" panose="020B0604020202020204" pitchFamily="34" charset="0"/>
              </a:rPr>
              <a:t>       Health inequalities</a:t>
            </a:r>
          </a:p>
        </p:txBody>
      </p:sp>
      <p:graphicFrame>
        <p:nvGraphicFramePr>
          <p:cNvPr id="5" name="Content Placeholder 2">
            <a:extLst>
              <a:ext uri="{FF2B5EF4-FFF2-40B4-BE49-F238E27FC236}">
                <a16:creationId xmlns:a16="http://schemas.microsoft.com/office/drawing/2014/main" id="{14C1A96E-4B98-ABCC-6585-B2340BA2C259}"/>
              </a:ext>
            </a:extLst>
          </p:cNvPr>
          <p:cNvGraphicFramePr>
            <a:graphicFrameLocks noGrp="1"/>
          </p:cNvGraphicFramePr>
          <p:nvPr>
            <p:ph idx="1"/>
            <p:extLst>
              <p:ext uri="{D42A27DB-BD31-4B8C-83A1-F6EECF244321}">
                <p14:modId xmlns:p14="http://schemas.microsoft.com/office/powerpoint/2010/main" val="488892635"/>
              </p:ext>
            </p:extLst>
          </p:nvPr>
        </p:nvGraphicFramePr>
        <p:xfrm>
          <a:off x="167268" y="2336800"/>
          <a:ext cx="11809141" cy="3985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4DE909-7C61-306E-7D5F-B4882EC15A17}"/>
              </a:ext>
            </a:extLst>
          </p:cNvPr>
          <p:cNvSpPr txBox="1"/>
          <p:nvPr/>
        </p:nvSpPr>
        <p:spPr>
          <a:xfrm>
            <a:off x="2564780" y="6322741"/>
            <a:ext cx="4984596" cy="261610"/>
          </a:xfrm>
          <a:prstGeom prst="rect">
            <a:avLst/>
          </a:prstGeom>
          <a:noFill/>
        </p:spPr>
        <p:txBody>
          <a:bodyPr wrap="square">
            <a:spAutoFit/>
          </a:bodyPr>
          <a:lstStyle/>
          <a:p>
            <a:r>
              <a:rPr lang="en-GB" sz="1100" dirty="0">
                <a:solidFill>
                  <a:schemeClr val="bg1"/>
                </a:solidFill>
                <a:latin typeface="Arial" panose="020B0604020202020204" pitchFamily="34" charset="0"/>
                <a:cs typeface="Arial" panose="020B0604020202020204" pitchFamily="34" charset="0"/>
              </a:rPr>
              <a:t>The King's Fund,2025;t</a:t>
            </a:r>
            <a:r>
              <a:rPr lang="en-GB" sz="1100" kern="100" dirty="0">
                <a:solidFill>
                  <a:schemeClr val="bg1"/>
                </a:solidFill>
                <a:latin typeface="Arial" panose="020B0604020202020204" pitchFamily="34" charset="0"/>
                <a:ea typeface="Aptos" panose="020B0004020202020204" pitchFamily="34" charset="0"/>
                <a:cs typeface="Arial" panose="020B0604020202020204" pitchFamily="34" charset="0"/>
              </a:rPr>
              <a:t>he Office for National Statistics, 2023; GOV.UK, 2023)</a:t>
            </a:r>
            <a:endParaRPr lang="en-GB" sz="11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48803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44" name="Picture 5143">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5146" name="Picture 5145">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48" name="Rectangle 5147">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0" name="Rectangle 5149">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1FF9F59-B796-003E-A901-80BF346A8557}"/>
              </a:ext>
            </a:extLst>
          </p:cNvPr>
          <p:cNvSpPr>
            <a:spLocks noGrp="1"/>
          </p:cNvSpPr>
          <p:nvPr>
            <p:ph type="title"/>
          </p:nvPr>
        </p:nvSpPr>
        <p:spPr>
          <a:xfrm>
            <a:off x="680321" y="753228"/>
            <a:ext cx="5584677" cy="1080938"/>
          </a:xfrm>
        </p:spPr>
        <p:txBody>
          <a:bodyPr>
            <a:normAutofit/>
          </a:bodyPr>
          <a:lstStyle/>
          <a:p>
            <a:r>
              <a:rPr lang="en-GB" dirty="0">
                <a:solidFill>
                  <a:srgbClr val="FFFFFF"/>
                </a:solidFill>
                <a:latin typeface="Arial" panose="020B0604020202020204" pitchFamily="34" charset="0"/>
                <a:cs typeface="Arial" panose="020B0604020202020204" pitchFamily="34" charset="0"/>
              </a:rPr>
              <a:t>     Health Equity Framework</a:t>
            </a:r>
            <a:endParaRPr lang="en-US" dirty="0">
              <a:solidFill>
                <a:srgbClr val="FFFFFF"/>
              </a:solidFill>
              <a:latin typeface="Arial" panose="020B0604020202020204" pitchFamily="34" charset="0"/>
              <a:cs typeface="Arial" panose="020B0604020202020204" pitchFamily="34" charset="0"/>
            </a:endParaRPr>
          </a:p>
        </p:txBody>
      </p:sp>
      <p:pic>
        <p:nvPicPr>
          <p:cNvPr id="5147" name="Picture 5146">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graphicFrame>
        <p:nvGraphicFramePr>
          <p:cNvPr id="5152" name="Content Placeholder 2">
            <a:extLst>
              <a:ext uri="{FF2B5EF4-FFF2-40B4-BE49-F238E27FC236}">
                <a16:creationId xmlns:a16="http://schemas.microsoft.com/office/drawing/2014/main" id="{02A4DAD5-4259-596A-E2A4-3463ECFD55C6}"/>
              </a:ext>
            </a:extLst>
          </p:cNvPr>
          <p:cNvGraphicFramePr>
            <a:graphicFrameLocks noGrp="1"/>
          </p:cNvGraphicFramePr>
          <p:nvPr>
            <p:ph idx="1"/>
            <p:extLst>
              <p:ext uri="{D42A27DB-BD31-4B8C-83A1-F6EECF244321}">
                <p14:modId xmlns:p14="http://schemas.microsoft.com/office/powerpoint/2010/main" val="3353752775"/>
              </p:ext>
            </p:extLst>
          </p:nvPr>
        </p:nvGraphicFramePr>
        <p:xfrm>
          <a:off x="680321" y="2336873"/>
          <a:ext cx="5104843" cy="35993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useBgFill="1">
        <p:nvSpPr>
          <p:cNvPr id="5149" name="Rectangle 5148">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5" name="Picture 2" descr="A diagram of different groups of people&#10;&#10;AI-generated content may be incorrect.">
            <a:extLst>
              <a:ext uri="{FF2B5EF4-FFF2-40B4-BE49-F238E27FC236}">
                <a16:creationId xmlns:a16="http://schemas.microsoft.com/office/drawing/2014/main" id="{EA24679C-71CF-31A8-E74F-6256E066691E}"/>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l="11929" r="12634" b="-6"/>
          <a:stretch>
            <a:fillRect/>
          </a:stretch>
        </p:blipFill>
        <p:spPr bwMode="auto">
          <a:xfrm>
            <a:off x="6822502" y="1576867"/>
            <a:ext cx="4664099" cy="4127247"/>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703EC4DC-CB0F-1668-8179-9E107CEB1064}"/>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6">
            <a:extLst>
              <a:ext uri="{FF2B5EF4-FFF2-40B4-BE49-F238E27FC236}">
                <a16:creationId xmlns:a16="http://schemas.microsoft.com/office/drawing/2014/main" id="{D30B9C1E-E145-E201-C120-BCD2C00E1895}"/>
              </a:ext>
            </a:extLst>
          </p:cNvPr>
          <p:cNvSpPr>
            <a:spLocks noChangeArrowheads="1"/>
          </p:cNvSpPr>
          <p:nvPr/>
        </p:nvSpPr>
        <p:spPr bwMode="auto">
          <a:xfrm>
            <a:off x="5863047" y="42552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TextBox 6">
            <a:extLst>
              <a:ext uri="{FF2B5EF4-FFF2-40B4-BE49-F238E27FC236}">
                <a16:creationId xmlns:a16="http://schemas.microsoft.com/office/drawing/2014/main" id="{CFB74D64-5AA1-4980-8E37-C941366B31EA}"/>
              </a:ext>
            </a:extLst>
          </p:cNvPr>
          <p:cNvSpPr txBox="1"/>
          <p:nvPr/>
        </p:nvSpPr>
        <p:spPr>
          <a:xfrm>
            <a:off x="849086" y="5427115"/>
            <a:ext cx="2198914" cy="276999"/>
          </a:xfrm>
          <a:prstGeom prst="rect">
            <a:avLst/>
          </a:prstGeom>
          <a:noFill/>
        </p:spPr>
        <p:txBody>
          <a:bodyPr wrap="square">
            <a:spAutoFit/>
          </a:bodyPr>
          <a:lstStyle/>
          <a:p>
            <a:r>
              <a:rPr lang="en-GB" sz="1200" kern="100" dirty="0">
                <a:effectLst/>
                <a:latin typeface="Arial" panose="020B0604020202020204" pitchFamily="34" charset="0"/>
                <a:ea typeface="Aptos" panose="020B0004020202020204" pitchFamily="34" charset="0"/>
                <a:cs typeface="Arial" panose="020B0604020202020204" pitchFamily="34" charset="0"/>
              </a:rPr>
              <a:t>(GOV.UK, 2024a)</a:t>
            </a:r>
          </a:p>
        </p:txBody>
      </p:sp>
      <p:sp>
        <p:nvSpPr>
          <p:cNvPr id="9" name="TextBox 8">
            <a:extLst>
              <a:ext uri="{FF2B5EF4-FFF2-40B4-BE49-F238E27FC236}">
                <a16:creationId xmlns:a16="http://schemas.microsoft.com/office/drawing/2014/main" id="{3D5CC11A-6971-8E2C-B293-287E83C4FBD7}"/>
              </a:ext>
            </a:extLst>
          </p:cNvPr>
          <p:cNvSpPr txBox="1"/>
          <p:nvPr/>
        </p:nvSpPr>
        <p:spPr>
          <a:xfrm>
            <a:off x="6881470" y="6285637"/>
            <a:ext cx="4664099" cy="584775"/>
          </a:xfrm>
          <a:prstGeom prst="rect">
            <a:avLst/>
          </a:prstGeom>
          <a:noFill/>
        </p:spPr>
        <p:txBody>
          <a:bodyPr wrap="square">
            <a:spAutoFit/>
          </a:bodyPr>
          <a:lstStyle/>
          <a:p>
            <a:pPr>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Figure 4: Diagram of Health Equity Framework (GOV.UK, 2024b)</a:t>
            </a:r>
          </a:p>
          <a:p>
            <a:r>
              <a:rPr lang="en-GB" sz="2000" kern="100" dirty="0">
                <a:solidFill>
                  <a:srgbClr val="000000"/>
                </a:solidFill>
                <a:effectLst/>
                <a:latin typeface="-webkit-standard"/>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82558804"/>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C64BB-37AA-3F00-A75E-6243D482ADDC}"/>
              </a:ext>
            </a:extLst>
          </p:cNvPr>
          <p:cNvSpPr>
            <a:spLocks noGrp="1"/>
          </p:cNvSpPr>
          <p:nvPr>
            <p:ph type="title"/>
          </p:nvPr>
        </p:nvSpPr>
        <p:spPr>
          <a:xfrm>
            <a:off x="680321" y="753228"/>
            <a:ext cx="9613861" cy="1080938"/>
          </a:xfrm>
        </p:spPr>
        <p:txBody>
          <a:bodyPr>
            <a:normAutofit/>
          </a:bodyPr>
          <a:lstStyle/>
          <a:p>
            <a:r>
              <a:rPr lang="en-GB" dirty="0"/>
              <a:t>      </a:t>
            </a:r>
            <a:r>
              <a:rPr lang="en-GB">
                <a:latin typeface="Arial" panose="020B0604020202020204" pitchFamily="34" charset="0"/>
                <a:cs typeface="Arial" panose="020B0604020202020204" pitchFamily="34" charset="0"/>
              </a:rPr>
              <a:t>Policies and Legislation</a:t>
            </a:r>
            <a:endParaRPr lang="en-U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6C4B160-C9FE-3783-95B1-BD21AC977E0B}"/>
              </a:ext>
            </a:extLst>
          </p:cNvPr>
          <p:cNvGraphicFramePr>
            <a:graphicFrameLocks noGrp="1"/>
          </p:cNvGraphicFramePr>
          <p:nvPr>
            <p:ph idx="1"/>
            <p:extLst>
              <p:ext uri="{D42A27DB-BD31-4B8C-83A1-F6EECF244321}">
                <p14:modId xmlns:p14="http://schemas.microsoft.com/office/powerpoint/2010/main" val="364727460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CF2AFDC-E1E3-0DCF-71B8-CBFE93DF1CBE}"/>
              </a:ext>
            </a:extLst>
          </p:cNvPr>
          <p:cNvSpPr txBox="1"/>
          <p:nvPr/>
        </p:nvSpPr>
        <p:spPr>
          <a:xfrm>
            <a:off x="3385457" y="6161298"/>
            <a:ext cx="3984171" cy="276999"/>
          </a:xfrm>
          <a:prstGeom prst="rect">
            <a:avLst/>
          </a:prstGeom>
          <a:noFill/>
        </p:spPr>
        <p:txBody>
          <a:bodyPr wrap="square">
            <a:spAutoFit/>
          </a:bodyPr>
          <a:lstStyle/>
          <a:p>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(GOV.UK, 2015; Local Government Association, 2023)</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995473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D402-34E7-B9AD-085D-B81C10254290}"/>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              The NHS Long Term Plan</a:t>
            </a:r>
          </a:p>
        </p:txBody>
      </p:sp>
      <p:graphicFrame>
        <p:nvGraphicFramePr>
          <p:cNvPr id="5" name="Content Placeholder 2">
            <a:extLst>
              <a:ext uri="{FF2B5EF4-FFF2-40B4-BE49-F238E27FC236}">
                <a16:creationId xmlns:a16="http://schemas.microsoft.com/office/drawing/2014/main" id="{ADC3BE63-2390-DCEA-44AA-6DC820C17507}"/>
              </a:ext>
            </a:extLst>
          </p:cNvPr>
          <p:cNvGraphicFramePr>
            <a:graphicFrameLocks noGrp="1"/>
          </p:cNvGraphicFramePr>
          <p:nvPr>
            <p:ph idx="1"/>
            <p:extLst>
              <p:ext uri="{D42A27DB-BD31-4B8C-83A1-F6EECF244321}">
                <p14:modId xmlns:p14="http://schemas.microsoft.com/office/powerpoint/2010/main" val="2419257594"/>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2FD4A0E-ED22-2E0D-A47A-63F506F67675}"/>
              </a:ext>
            </a:extLst>
          </p:cNvPr>
          <p:cNvSpPr txBox="1"/>
          <p:nvPr/>
        </p:nvSpPr>
        <p:spPr>
          <a:xfrm>
            <a:off x="2971800" y="5659190"/>
            <a:ext cx="3526971" cy="276999"/>
          </a:xfrm>
          <a:prstGeom prst="rect">
            <a:avLst/>
          </a:prstGeom>
          <a:noFill/>
        </p:spPr>
        <p:txBody>
          <a:bodyPr wrap="square">
            <a:spAutoFit/>
          </a:bodyPr>
          <a:lstStyle/>
          <a:p>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(NHS England, 2024; GOV.UK,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18934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38DBC85-6217-BEFF-28A1-64F6FD30B20C}"/>
              </a:ext>
            </a:extLst>
          </p:cNvPr>
          <p:cNvSpPr>
            <a:spLocks noGrp="1"/>
          </p:cNvSpPr>
          <p:nvPr>
            <p:ph type="title"/>
          </p:nvPr>
        </p:nvSpPr>
        <p:spPr>
          <a:xfrm>
            <a:off x="680321" y="2063262"/>
            <a:ext cx="3739279" cy="2661052"/>
          </a:xfrm>
        </p:spPr>
        <p:txBody>
          <a:bodyPr>
            <a:normAutofit/>
          </a:bodyPr>
          <a:lstStyle/>
          <a:p>
            <a:pPr algn="r"/>
            <a:r>
              <a:rPr lang="en-GB" sz="4400" b="1">
                <a:latin typeface="Arial" panose="020B0604020202020204" pitchFamily="34" charset="0"/>
                <a:cs typeface="Arial" panose="020B0604020202020204" pitchFamily="34" charset="0"/>
              </a:rPr>
              <a:t>Jess’s Rule</a:t>
            </a:r>
            <a:br>
              <a:rPr lang="en-GB" sz="4400" b="1"/>
            </a:br>
            <a:endParaRPr lang="en-US" sz="4400"/>
          </a:p>
        </p:txBody>
      </p:sp>
      <p:graphicFrame>
        <p:nvGraphicFramePr>
          <p:cNvPr id="5" name="Content Placeholder 2">
            <a:extLst>
              <a:ext uri="{FF2B5EF4-FFF2-40B4-BE49-F238E27FC236}">
                <a16:creationId xmlns:a16="http://schemas.microsoft.com/office/drawing/2014/main" id="{20125CD4-C9D4-7BB2-C10F-827B4A942223}"/>
              </a:ext>
            </a:extLst>
          </p:cNvPr>
          <p:cNvGraphicFramePr>
            <a:graphicFrameLocks noGrp="1"/>
          </p:cNvGraphicFramePr>
          <p:nvPr>
            <p:ph idx="1"/>
            <p:extLst>
              <p:ext uri="{D42A27DB-BD31-4B8C-83A1-F6EECF244321}">
                <p14:modId xmlns:p14="http://schemas.microsoft.com/office/powerpoint/2010/main" val="252999104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F854AF81-6B96-88EF-570C-890787A064EA}"/>
              </a:ext>
            </a:extLst>
          </p:cNvPr>
          <p:cNvSpPr txBox="1"/>
          <p:nvPr/>
        </p:nvSpPr>
        <p:spPr>
          <a:xfrm>
            <a:off x="4997903" y="6261119"/>
            <a:ext cx="2138771" cy="276999"/>
          </a:xfrm>
          <a:prstGeom prst="rect">
            <a:avLst/>
          </a:prstGeom>
          <a:noFill/>
        </p:spPr>
        <p:txBody>
          <a:bodyPr wrap="square">
            <a:spAutoFit/>
          </a:bodyPr>
          <a:lstStyle/>
          <a:p>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(NHS England,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62998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DDDD4-9B44-E55B-5476-363FDD6E550B}"/>
              </a:ext>
            </a:extLst>
          </p:cNvPr>
          <p:cNvSpPr>
            <a:spLocks noGrp="1"/>
          </p:cNvSpPr>
          <p:nvPr>
            <p:ph type="title"/>
          </p:nvPr>
        </p:nvSpPr>
        <p:spPr>
          <a:xfrm>
            <a:off x="680321" y="753228"/>
            <a:ext cx="9613861" cy="1080938"/>
          </a:xfrm>
        </p:spPr>
        <p:txBody>
          <a:bodyPr>
            <a:normAutofit/>
          </a:bodyPr>
          <a:lstStyle/>
          <a:p>
            <a:r>
              <a:rPr lang="en-US"/>
              <a:t>Recommendations </a:t>
            </a:r>
            <a:endParaRPr lang="en-US" dirty="0"/>
          </a:p>
        </p:txBody>
      </p:sp>
      <p:graphicFrame>
        <p:nvGraphicFramePr>
          <p:cNvPr id="18" name="Content Placeholder 4">
            <a:extLst>
              <a:ext uri="{FF2B5EF4-FFF2-40B4-BE49-F238E27FC236}">
                <a16:creationId xmlns:a16="http://schemas.microsoft.com/office/drawing/2014/main" id="{C6117E0E-8F0B-D258-5BF0-257FC6B18128}"/>
              </a:ext>
            </a:extLst>
          </p:cNvPr>
          <p:cNvGraphicFramePr>
            <a:graphicFrameLocks noGrp="1"/>
          </p:cNvGraphicFramePr>
          <p:nvPr>
            <p:ph idx="1"/>
            <p:extLst>
              <p:ext uri="{D42A27DB-BD31-4B8C-83A1-F6EECF244321}">
                <p14:modId xmlns:p14="http://schemas.microsoft.com/office/powerpoint/2010/main" val="1369915781"/>
              </p:ext>
            </p:extLst>
          </p:nvPr>
        </p:nvGraphicFramePr>
        <p:xfrm>
          <a:off x="278780" y="2336800"/>
          <a:ext cx="11597269" cy="4242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8186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9EDD213-62C3-3835-D3D7-77677F9BF3A3}"/>
              </a:ext>
            </a:extLst>
          </p:cNvPr>
          <p:cNvSpPr>
            <a:spLocks noGrp="1"/>
          </p:cNvSpPr>
          <p:nvPr>
            <p:ph type="title"/>
          </p:nvPr>
        </p:nvSpPr>
        <p:spPr>
          <a:xfrm>
            <a:off x="680321" y="753228"/>
            <a:ext cx="9613861" cy="1080938"/>
          </a:xfrm>
        </p:spPr>
        <p:txBody>
          <a:bodyPr>
            <a:normAutofit/>
          </a:bodyPr>
          <a:lstStyle/>
          <a:p>
            <a:r>
              <a:rPr lang="en-US"/>
              <a:t>      </a:t>
            </a:r>
            <a:r>
              <a:rPr lang="en-US">
                <a:latin typeface="Arial" panose="020B0604020202020204" pitchFamily="34" charset="0"/>
                <a:cs typeface="Arial" panose="020B0604020202020204" pitchFamily="34" charset="0"/>
              </a:rPr>
              <a:t>Conclusions </a:t>
            </a:r>
            <a:endParaRPr lang="en-US"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0"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2749B6B3-FA32-F210-35F6-6EADE73D52F8}"/>
              </a:ext>
            </a:extLst>
          </p:cNvPr>
          <p:cNvGraphicFramePr>
            <a:graphicFrameLocks noGrp="1"/>
          </p:cNvGraphicFramePr>
          <p:nvPr>
            <p:ph idx="1"/>
            <p:extLst>
              <p:ext uri="{D42A27DB-BD31-4B8C-83A1-F6EECF244321}">
                <p14:modId xmlns:p14="http://schemas.microsoft.com/office/powerpoint/2010/main" val="1229156977"/>
              </p:ext>
            </p:extLst>
          </p:nvPr>
        </p:nvGraphicFramePr>
        <p:xfrm>
          <a:off x="345688" y="2427478"/>
          <a:ext cx="11018997" cy="38209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8726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92E9-AE3E-2E7F-74F9-E73BA956FD91}"/>
              </a:ext>
            </a:extLst>
          </p:cNvPr>
          <p:cNvSpPr>
            <a:spLocks noGrp="1"/>
          </p:cNvSpPr>
          <p:nvPr>
            <p:ph type="title"/>
          </p:nvPr>
        </p:nvSpPr>
        <p:spPr>
          <a:xfrm>
            <a:off x="680321" y="753228"/>
            <a:ext cx="9613861" cy="952909"/>
          </a:xfrm>
        </p:spPr>
        <p:txBody>
          <a:bodyPr>
            <a:normAutofit/>
          </a:bodyPr>
          <a:lstStyle/>
          <a:p>
            <a:r>
              <a:rPr lang="en-US" sz="3200" dirty="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366955AB-3696-2509-B3DA-F3E4786E861E}"/>
              </a:ext>
            </a:extLst>
          </p:cNvPr>
          <p:cNvSpPr>
            <a:spLocks noGrp="1"/>
          </p:cNvSpPr>
          <p:nvPr>
            <p:ph idx="1"/>
          </p:nvPr>
        </p:nvSpPr>
        <p:spPr>
          <a:xfrm>
            <a:off x="200723" y="2336872"/>
            <a:ext cx="11786838" cy="4320405"/>
          </a:xfrm>
        </p:spPr>
        <p:txBody>
          <a:bodyPr>
            <a:normAutofit fontScale="55000" lnSpcReduction="20000"/>
          </a:bodyPr>
          <a:lstStyle/>
          <a:p>
            <a:pPr>
              <a:lnSpc>
                <a:spcPct val="120000"/>
              </a:lnSpc>
            </a:pPr>
            <a:r>
              <a:rPr lang="en-GB" sz="2200" dirty="0">
                <a:latin typeface="Arial" panose="020B0604020202020204" pitchFamily="34" charset="0"/>
                <a:cs typeface="Arial" panose="020B0604020202020204" pitchFamily="34" charset="0"/>
              </a:rPr>
              <a:t>Acharya, S., Lin, V. and Dhingra, N. (2018) 'The role of health in achieving the sustainable development goals,' </a:t>
            </a:r>
            <a:r>
              <a:rPr lang="en-GB" sz="2200" i="1" dirty="0">
                <a:latin typeface="Arial" panose="020B0604020202020204" pitchFamily="34" charset="0"/>
                <a:cs typeface="Arial" panose="020B0604020202020204" pitchFamily="34" charset="0"/>
              </a:rPr>
              <a:t>Bulletin of the World Health Organization</a:t>
            </a:r>
            <a:r>
              <a:rPr lang="en-GB" sz="2200" dirty="0">
                <a:latin typeface="Arial" panose="020B0604020202020204" pitchFamily="34" charset="0"/>
                <a:cs typeface="Arial" panose="020B0604020202020204" pitchFamily="34" charset="0"/>
              </a:rPr>
              <a:t>, 96(9), pp. 591-591A. </a:t>
            </a:r>
          </a:p>
          <a:p>
            <a:pPr marL="0" indent="0">
              <a:lnSpc>
                <a:spcPct val="120000"/>
              </a:lnSpc>
              <a:buNone/>
            </a:pPr>
            <a:r>
              <a:rPr lang="en-GB" sz="2200" dirty="0">
                <a:latin typeface="Arial" panose="020B0604020202020204" pitchFamily="34" charset="0"/>
                <a:cs typeface="Arial" panose="020B0604020202020204" pitchFamily="34" charset="0"/>
              </a:rPr>
              <a:t> </a:t>
            </a:r>
          </a:p>
          <a:p>
            <a:pPr>
              <a:lnSpc>
                <a:spcPct val="120000"/>
              </a:lnSpc>
            </a:pPr>
            <a:r>
              <a:rPr lang="en-GB" sz="2200" dirty="0">
                <a:latin typeface="Arial" panose="020B0604020202020204" pitchFamily="34" charset="0"/>
                <a:cs typeface="Arial" panose="020B0604020202020204" pitchFamily="34" charset="0"/>
              </a:rPr>
              <a:t>Blanc, D.L. (2015) 'Towards integration at last? the sustainable development goals as a network of targets,' </a:t>
            </a:r>
            <a:r>
              <a:rPr lang="en-GB" sz="2200" i="1" dirty="0">
                <a:latin typeface="Arial" panose="020B0604020202020204" pitchFamily="34" charset="0"/>
                <a:cs typeface="Arial" panose="020B0604020202020204" pitchFamily="34" charset="0"/>
              </a:rPr>
              <a:t>Sustainable Development</a:t>
            </a:r>
            <a:r>
              <a:rPr lang="en-GB" sz="2200" dirty="0">
                <a:latin typeface="Arial" panose="020B0604020202020204" pitchFamily="34" charset="0"/>
                <a:cs typeface="Arial" panose="020B0604020202020204" pitchFamily="34" charset="0"/>
              </a:rPr>
              <a:t>, 23(3), pp. 176–187. </a:t>
            </a:r>
          </a:p>
          <a:p>
            <a:pPr marL="0" indent="0">
              <a:lnSpc>
                <a:spcPct val="120000"/>
              </a:lnSpc>
              <a:buNone/>
            </a:pPr>
            <a:r>
              <a:rPr lang="en-GB" sz="2200" dirty="0">
                <a:latin typeface="Arial" panose="020B0604020202020204" pitchFamily="34" charset="0"/>
                <a:cs typeface="Arial" panose="020B0604020202020204" pitchFamily="34" charset="0"/>
              </a:rPr>
              <a:t> </a:t>
            </a:r>
          </a:p>
          <a:p>
            <a:pPr>
              <a:lnSpc>
                <a:spcPct val="120000"/>
              </a:lnSpc>
            </a:pPr>
            <a:r>
              <a:rPr lang="en-GB" sz="2200" dirty="0">
                <a:latin typeface="Arial" panose="020B0604020202020204" pitchFamily="34" charset="0"/>
                <a:cs typeface="Arial" panose="020B0604020202020204" pitchFamily="34" charset="0"/>
              </a:rPr>
              <a:t>Bolton, D. and Gillett, G. (2019) 'The biopsychosocial model 40 years on,' in </a:t>
            </a:r>
            <a:r>
              <a:rPr lang="en-GB" sz="2200" i="1" dirty="0">
                <a:latin typeface="Arial" panose="020B0604020202020204" pitchFamily="34" charset="0"/>
                <a:cs typeface="Arial" panose="020B0604020202020204" pitchFamily="34" charset="0"/>
              </a:rPr>
              <a:t>Springer eBooks</a:t>
            </a:r>
            <a:r>
              <a:rPr lang="en-GB" sz="2200" dirty="0">
                <a:latin typeface="Arial" panose="020B0604020202020204" pitchFamily="34" charset="0"/>
                <a:cs typeface="Arial" panose="020B0604020202020204" pitchFamily="34" charset="0"/>
              </a:rPr>
              <a:t>, pp. 1–43. </a:t>
            </a:r>
          </a:p>
          <a:p>
            <a:pPr>
              <a:lnSpc>
                <a:spcPct val="120000"/>
              </a:lnSpc>
            </a:pPr>
            <a:r>
              <a:rPr lang="en-GB" sz="2200" dirty="0">
                <a:latin typeface="Arial" panose="020B0604020202020204" pitchFamily="34" charset="0"/>
                <a:cs typeface="Arial" panose="020B0604020202020204" pitchFamily="34" charset="0"/>
              </a:rPr>
              <a:t> </a:t>
            </a:r>
          </a:p>
          <a:p>
            <a:pPr>
              <a:lnSpc>
                <a:spcPct val="120000"/>
              </a:lnSpc>
            </a:pPr>
            <a:r>
              <a:rPr lang="en-GB" sz="2200" dirty="0">
                <a:latin typeface="Arial" panose="020B0604020202020204" pitchFamily="34" charset="0"/>
                <a:cs typeface="Arial" panose="020B0604020202020204" pitchFamily="34" charset="0"/>
              </a:rPr>
              <a:t>Chaigneau, T. </a:t>
            </a:r>
            <a:r>
              <a:rPr lang="en-GB" sz="2200" i="1" dirty="0">
                <a:latin typeface="Arial" panose="020B0604020202020204" pitchFamily="34" charset="0"/>
                <a:cs typeface="Arial" panose="020B0604020202020204" pitchFamily="34" charset="0"/>
              </a:rPr>
              <a:t>et al.</a:t>
            </a:r>
            <a:r>
              <a:rPr lang="en-GB" sz="2200" dirty="0">
                <a:latin typeface="Arial" panose="020B0604020202020204" pitchFamily="34" charset="0"/>
                <a:cs typeface="Arial" panose="020B0604020202020204" pitchFamily="34" charset="0"/>
              </a:rPr>
              <a:t> (2021) 'Reconciling well-being and resilience for sustainable development,' </a:t>
            </a:r>
            <a:r>
              <a:rPr lang="en-GB" sz="2200" i="1" dirty="0">
                <a:latin typeface="Arial" panose="020B0604020202020204" pitchFamily="34" charset="0"/>
                <a:cs typeface="Arial" panose="020B0604020202020204" pitchFamily="34" charset="0"/>
              </a:rPr>
              <a:t>Nature Sustainability</a:t>
            </a:r>
            <a:r>
              <a:rPr lang="en-GB" sz="2200" dirty="0">
                <a:latin typeface="Arial" panose="020B0604020202020204" pitchFamily="34" charset="0"/>
                <a:cs typeface="Arial" panose="020B0604020202020204" pitchFamily="34" charset="0"/>
              </a:rPr>
              <a:t>, 5(4), pp. 287–293. </a:t>
            </a:r>
          </a:p>
          <a:p>
            <a:pPr>
              <a:lnSpc>
                <a:spcPct val="120000"/>
              </a:lnSpc>
            </a:pPr>
            <a:r>
              <a:rPr lang="en-GB" sz="2200" dirty="0">
                <a:latin typeface="Arial" panose="020B0604020202020204" pitchFamily="34" charset="0"/>
                <a:cs typeface="Arial" panose="020B0604020202020204" pitchFamily="34" charset="0"/>
              </a:rPr>
              <a:t> </a:t>
            </a:r>
          </a:p>
          <a:p>
            <a:pPr>
              <a:lnSpc>
                <a:spcPct val="120000"/>
              </a:lnSpc>
            </a:pPr>
            <a:r>
              <a:rPr lang="en-GB" sz="2200" dirty="0">
                <a:latin typeface="Arial" panose="020B0604020202020204" pitchFamily="34" charset="0"/>
                <a:cs typeface="Arial" panose="020B0604020202020204" pitchFamily="34" charset="0"/>
              </a:rPr>
              <a:t>Diener, E., Oishi, S. and Tay, L. (2018) 'Advances in subjective well-being research,' </a:t>
            </a:r>
            <a:r>
              <a:rPr lang="en-GB" sz="2200" i="1" dirty="0">
                <a:latin typeface="Arial" panose="020B0604020202020204" pitchFamily="34" charset="0"/>
                <a:cs typeface="Arial" panose="020B0604020202020204" pitchFamily="34" charset="0"/>
              </a:rPr>
              <a:t>Nature Human Behaviour</a:t>
            </a:r>
            <a:r>
              <a:rPr lang="en-GB" sz="2200" dirty="0">
                <a:latin typeface="Arial" panose="020B0604020202020204" pitchFamily="34" charset="0"/>
                <a:cs typeface="Arial" panose="020B0604020202020204" pitchFamily="34" charset="0"/>
              </a:rPr>
              <a:t>, 2(4), pp. 253–260. </a:t>
            </a:r>
          </a:p>
          <a:p>
            <a:pPr marL="0" indent="0">
              <a:lnSpc>
                <a:spcPct val="120000"/>
              </a:lnSpc>
              <a:buNone/>
            </a:pPr>
            <a:r>
              <a:rPr lang="en-GB" sz="2200" dirty="0">
                <a:latin typeface="Arial" panose="020B0604020202020204" pitchFamily="34" charset="0"/>
                <a:cs typeface="Arial" panose="020B0604020202020204" pitchFamily="34" charset="0"/>
              </a:rPr>
              <a:t> </a:t>
            </a:r>
          </a:p>
          <a:p>
            <a:pPr>
              <a:lnSpc>
                <a:spcPct val="120000"/>
              </a:lnSpc>
            </a:pPr>
            <a:r>
              <a:rPr lang="en-GB" sz="2200" dirty="0">
                <a:latin typeface="Arial" panose="020B0604020202020204" pitchFamily="34" charset="0"/>
                <a:cs typeface="Arial" panose="020B0604020202020204" pitchFamily="34" charset="0"/>
              </a:rPr>
              <a:t>Department for Transport, (2022). </a:t>
            </a:r>
            <a:r>
              <a:rPr lang="en-GB" sz="2200" i="1" dirty="0">
                <a:latin typeface="Arial" panose="020B0604020202020204" pitchFamily="34" charset="0"/>
                <a:cs typeface="Arial" panose="020B0604020202020204" pitchFamily="34" charset="0"/>
              </a:rPr>
              <a:t>Drink a Little, risk a Lot.. </a:t>
            </a:r>
            <a:r>
              <a:rPr lang="en-GB" sz="2200" dirty="0">
                <a:latin typeface="Arial" panose="020B0604020202020204" pitchFamily="34" charset="0"/>
                <a:cs typeface="Arial" panose="020B0604020202020204" pitchFamily="34" charset="0"/>
              </a:rPr>
              <a:t>[Online] Available at: https://</a:t>
            </a:r>
            <a:r>
              <a:rPr lang="en-GB" sz="2200" dirty="0" err="1">
                <a:latin typeface="Arial" panose="020B0604020202020204" pitchFamily="34" charset="0"/>
                <a:cs typeface="Arial" panose="020B0604020202020204" pitchFamily="34" charset="0"/>
              </a:rPr>
              <a:t>www.think.gov.uk</a:t>
            </a:r>
            <a:r>
              <a:rPr lang="en-GB" sz="2200" dirty="0">
                <a:latin typeface="Arial" panose="020B0604020202020204" pitchFamily="34" charset="0"/>
                <a:cs typeface="Arial" panose="020B0604020202020204" pitchFamily="34" charset="0"/>
              </a:rPr>
              <a:t>/campaign/drink-a-little-risk-a-lot/ (Accessed: 29 September 2025).</a:t>
            </a:r>
          </a:p>
          <a:p>
            <a:pPr marL="0" indent="0">
              <a:lnSpc>
                <a:spcPct val="120000"/>
              </a:lnSpc>
              <a:buNone/>
            </a:pPr>
            <a:r>
              <a:rPr lang="en-GB" sz="220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2249713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DD4EFF-B838-0C6F-9562-11621320FE9C}"/>
              </a:ext>
            </a:extLst>
          </p:cNvPr>
          <p:cNvSpPr>
            <a:spLocks noGrp="1"/>
          </p:cNvSpPr>
          <p:nvPr>
            <p:ph idx="1"/>
          </p:nvPr>
        </p:nvSpPr>
        <p:spPr>
          <a:xfrm>
            <a:off x="122663" y="256478"/>
            <a:ext cx="11842596" cy="6601522"/>
          </a:xfrm>
        </p:spPr>
        <p:txBody>
          <a:bodyPr>
            <a:normAutofit fontScale="47500" lnSpcReduction="20000"/>
          </a:bodyPr>
          <a:lstStyle/>
          <a:p>
            <a:pPr>
              <a:lnSpc>
                <a:spcPct val="120000"/>
              </a:lnSpc>
            </a:pPr>
            <a:r>
              <a:rPr lang="en-GB" sz="2500" dirty="0">
                <a:latin typeface="Arial" panose="020B0604020202020204" pitchFamily="34" charset="0"/>
                <a:cs typeface="Arial" panose="020B0604020202020204" pitchFamily="34" charset="0"/>
              </a:rPr>
              <a:t>Family Action, (2024). </a:t>
            </a:r>
            <a:r>
              <a:rPr lang="en-GB" sz="2500" i="1" dirty="0">
                <a:latin typeface="Arial" panose="020B0604020202020204" pitchFamily="34" charset="0"/>
                <a:cs typeface="Arial" panose="020B0604020202020204" pitchFamily="34" charset="0"/>
              </a:rPr>
              <a:t>Change4Life Service. </a:t>
            </a:r>
            <a:r>
              <a:rPr lang="en-GB" sz="2500" dirty="0">
                <a:latin typeface="Arial" panose="020B0604020202020204" pitchFamily="34" charset="0"/>
                <a:cs typeface="Arial" panose="020B0604020202020204" pitchFamily="34" charset="0"/>
              </a:rPr>
              <a:t>[Online] Available at: https://family-</a:t>
            </a:r>
            <a:r>
              <a:rPr lang="en-GB" sz="2500" dirty="0" err="1">
                <a:latin typeface="Arial" panose="020B0604020202020204" pitchFamily="34" charset="0"/>
                <a:cs typeface="Arial" panose="020B0604020202020204" pitchFamily="34" charset="0"/>
              </a:rPr>
              <a:t>action.org.uk</a:t>
            </a:r>
            <a:r>
              <a:rPr lang="en-GB" sz="2500" dirty="0">
                <a:latin typeface="Arial" panose="020B0604020202020204" pitchFamily="34" charset="0"/>
                <a:cs typeface="Arial" panose="020B0604020202020204" pitchFamily="34" charset="0"/>
              </a:rPr>
              <a:t>/change4life/ (Accessed: 28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Frieden, T.R.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(2020) 'Reducing Premature Mortality from Cardiovascular and Other Non-Communicable Diseases by One Third: Achieving Sustainable Development Goal Indicator 3.4.1,' </a:t>
            </a:r>
            <a:r>
              <a:rPr lang="en-GB" sz="2500" i="1" dirty="0">
                <a:latin typeface="Arial" panose="020B0604020202020204" pitchFamily="34" charset="0"/>
                <a:cs typeface="Arial" panose="020B0604020202020204" pitchFamily="34" charset="0"/>
              </a:rPr>
              <a:t>Global Heart</a:t>
            </a:r>
            <a:r>
              <a:rPr lang="en-GB" sz="2500" dirty="0">
                <a:latin typeface="Arial" panose="020B0604020202020204" pitchFamily="34" charset="0"/>
                <a:cs typeface="Arial" panose="020B0604020202020204" pitchFamily="34" charset="0"/>
              </a:rPr>
              <a:t>, 15(1), p. 50. </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GOV.UK, (2015). </a:t>
            </a:r>
            <a:r>
              <a:rPr lang="en-GB" sz="2500" i="1" dirty="0">
                <a:latin typeface="Arial" panose="020B0604020202020204" pitchFamily="34" charset="0"/>
                <a:cs typeface="Arial" panose="020B0604020202020204" pitchFamily="34" charset="0"/>
              </a:rPr>
              <a:t>Equality Act 2010: guidance.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/guidance/equality-act-2010-guidance (Accessed: 30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GOV.UK, (2017). </a:t>
            </a:r>
            <a:r>
              <a:rPr lang="en-GB" sz="2500" i="1" dirty="0">
                <a:latin typeface="Arial" panose="020B0604020202020204" pitchFamily="34" charset="0"/>
                <a:cs typeface="Arial" panose="020B0604020202020204" pitchFamily="34" charset="0"/>
              </a:rPr>
              <a:t>New Change4Life campaign encourages parents to ‘Be Food Smart’.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/government/news/new-change4life-campaign-encourages-parents-to-be-food-smart (Accessed: 29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GOV.UK, (2019). </a:t>
            </a:r>
            <a:r>
              <a:rPr lang="en-GB" sz="2500" i="1" dirty="0">
                <a:latin typeface="Arial" panose="020B0604020202020204" pitchFamily="34" charset="0"/>
                <a:cs typeface="Arial" panose="020B0604020202020204" pitchFamily="34" charset="0"/>
              </a:rPr>
              <a:t>UK and the Sustainable Development Goals.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/government/topical-events/uk-voluntary-national-review-of-progress-towards-the-sustainable-development goals#:~:text=The%20Sustainable%20Development%20Goals%20are,sdgs@dfid.gov.uk (Accessed: 27 September 2025).</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GOV.UK, (2023). </a:t>
            </a:r>
            <a:r>
              <a:rPr lang="en-GB" sz="2500" i="1" dirty="0">
                <a:latin typeface="Arial" panose="020B0604020202020204" pitchFamily="34" charset="0"/>
                <a:cs typeface="Arial" panose="020B0604020202020204" pitchFamily="34" charset="0"/>
              </a:rPr>
              <a:t>The UK is committed to promoting the health and well-being of all to advance the Sustainable Development Goals: UK statement at the UN General Assembly.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/government/speeches/the-uk-is-committed-to-promoting-the-health-and-well-being-of-all-to-advance-the-sustainable-development-goals-uk-statement-at-the-un-general-assembl (Accessed: 26 September 2025).</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GOV.UK, (2024a). </a:t>
            </a:r>
            <a:r>
              <a:rPr lang="en-GB" sz="2500" i="1" dirty="0">
                <a:latin typeface="Arial" panose="020B0604020202020204" pitchFamily="34" charset="0"/>
                <a:cs typeface="Arial" panose="020B0604020202020204" pitchFamily="34" charset="0"/>
              </a:rPr>
              <a:t>Health Equity Assessment Tool (HEAT): what it is and how to use it. </a:t>
            </a:r>
            <a:r>
              <a:rPr lang="en-GB" sz="2500" dirty="0">
                <a:latin typeface="Arial" panose="020B0604020202020204" pitchFamily="34" charset="0"/>
                <a:cs typeface="Arial" panose="020B0604020202020204" pitchFamily="34" charset="0"/>
              </a:rPr>
              <a:t>[Online] Available at: https://www.gov.uk/government/publications/health-equity-assessment-tool-heat/health-equity-assessment-tool-heat-executive-summary (Accessed: 29 September 2025).</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GOV.UK, (2024b). </a:t>
            </a:r>
            <a:r>
              <a:rPr lang="en-GB" sz="2500" i="1" dirty="0">
                <a:latin typeface="Arial" panose="020B0604020202020204" pitchFamily="34" charset="0"/>
                <a:cs typeface="Arial" panose="020B0604020202020204" pitchFamily="34" charset="0"/>
              </a:rPr>
              <a:t>Health Equity Assessment Tool (HEAT): what it is and how to use it. </a:t>
            </a:r>
            <a:r>
              <a:rPr lang="en-GB" sz="2500" dirty="0">
                <a:latin typeface="Arial" panose="020B0604020202020204" pitchFamily="34" charset="0"/>
                <a:cs typeface="Arial" panose="020B0604020202020204" pitchFamily="34" charset="0"/>
              </a:rPr>
              <a:t>[Online] Available at: https://www.gov.uk/government/publications/health-equity-assessment-tool-heat/health-equity-assessment-tool-heat-executive-summary (Accessed: 29 September 2025).</a:t>
            </a:r>
          </a:p>
          <a:p>
            <a:endParaRPr lang="en-US" dirty="0"/>
          </a:p>
        </p:txBody>
      </p:sp>
    </p:spTree>
    <p:extLst>
      <p:ext uri="{BB962C8B-B14F-4D97-AF65-F5344CB8AC3E}">
        <p14:creationId xmlns:p14="http://schemas.microsoft.com/office/powerpoint/2010/main" val="2594523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04185F-47D2-288B-C34B-1C9BE8F65411}"/>
              </a:ext>
            </a:extLst>
          </p:cNvPr>
          <p:cNvSpPr>
            <a:spLocks noGrp="1"/>
          </p:cNvSpPr>
          <p:nvPr>
            <p:ph idx="1"/>
          </p:nvPr>
        </p:nvSpPr>
        <p:spPr>
          <a:xfrm>
            <a:off x="89210" y="111512"/>
            <a:ext cx="11931805" cy="6657278"/>
          </a:xfrm>
        </p:spPr>
        <p:txBody>
          <a:bodyPr>
            <a:noAutofit/>
          </a:bodyPr>
          <a:lstStyle/>
          <a:p>
            <a:pPr>
              <a:lnSpc>
                <a:spcPct val="120000"/>
              </a:lnSpc>
            </a:pPr>
            <a:r>
              <a:rPr lang="en-GB" sz="1200" dirty="0">
                <a:latin typeface="Arial" panose="020B0604020202020204" pitchFamily="34" charset="0"/>
                <a:cs typeface="Arial" panose="020B0604020202020204" pitchFamily="34" charset="0"/>
              </a:rPr>
              <a:t>GOV.UK,( 2024). </a:t>
            </a:r>
            <a:r>
              <a:rPr lang="en-GB" sz="1200" i="1" dirty="0">
                <a:latin typeface="Arial" panose="020B0604020202020204" pitchFamily="34" charset="0"/>
                <a:cs typeface="Arial" panose="020B0604020202020204" pitchFamily="34" charset="0"/>
              </a:rPr>
              <a:t>THINK! partners with Heineken to promote drink driving awareness campaign ahead of Christmas. </a:t>
            </a:r>
            <a:r>
              <a:rPr lang="en-GB" sz="1200" dirty="0">
                <a:latin typeface="Arial" panose="020B0604020202020204" pitchFamily="34" charset="0"/>
                <a:cs typeface="Arial" panose="020B0604020202020204" pitchFamily="34" charset="0"/>
              </a:rPr>
              <a:t>[Online] Available at: https://www.gov.uk/government/news/think-partners-with-heineken-to-promote-drink-driving-awareness-campaign-ahead-of-christmas (Accessed: 29 September 2025).</a:t>
            </a:r>
          </a:p>
          <a:p>
            <a:pPr marL="0" indent="0">
              <a:lnSpc>
                <a:spcPct val="120000"/>
              </a:lnSpc>
              <a:buNone/>
            </a:pPr>
            <a:endParaRPr lang="en-GB" sz="1200" dirty="0">
              <a:latin typeface="Arial" panose="020B0604020202020204" pitchFamily="34" charset="0"/>
              <a:cs typeface="Arial" panose="020B0604020202020204" pitchFamily="34" charset="0"/>
            </a:endParaRPr>
          </a:p>
          <a:p>
            <a:pPr>
              <a:lnSpc>
                <a:spcPct val="120000"/>
              </a:lnSpc>
            </a:pPr>
            <a:r>
              <a:rPr lang="en-GB" sz="1200" dirty="0">
                <a:latin typeface="Arial" panose="020B0604020202020204" pitchFamily="34" charset="0"/>
                <a:cs typeface="Arial" panose="020B0604020202020204" pitchFamily="34" charset="0"/>
              </a:rPr>
              <a:t>GOV.UK, (2023). </a:t>
            </a:r>
            <a:r>
              <a:rPr lang="en-GB" sz="1200" i="1" dirty="0">
                <a:latin typeface="Arial" panose="020B0604020202020204" pitchFamily="34" charset="0"/>
                <a:cs typeface="Arial" panose="020B0604020202020204" pitchFamily="34" charset="0"/>
              </a:rPr>
              <a:t>Employment. </a:t>
            </a:r>
            <a:r>
              <a:rPr lang="en-GB" sz="1200" dirty="0">
                <a:latin typeface="Arial" panose="020B0604020202020204" pitchFamily="34" charset="0"/>
                <a:cs typeface="Arial" panose="020B0604020202020204" pitchFamily="34" charset="0"/>
              </a:rPr>
              <a:t>[Online] Available at: https://www.ethnicity-facts-</a:t>
            </a:r>
            <a:r>
              <a:rPr lang="en-GB" sz="1200" dirty="0" err="1">
                <a:latin typeface="Arial" panose="020B0604020202020204" pitchFamily="34" charset="0"/>
                <a:cs typeface="Arial" panose="020B0604020202020204" pitchFamily="34" charset="0"/>
              </a:rPr>
              <a:t>figures.service.gov.uk</a:t>
            </a:r>
            <a:r>
              <a:rPr lang="en-GB" sz="1200" dirty="0">
                <a:latin typeface="Arial" panose="020B0604020202020204" pitchFamily="34" charset="0"/>
                <a:cs typeface="Arial" panose="020B0604020202020204" pitchFamily="34" charset="0"/>
              </a:rPr>
              <a:t>/work-pay-and-benefits/employment/employment/latest/(Accessed: 06 October 2025). </a:t>
            </a:r>
          </a:p>
          <a:p>
            <a:pPr marL="0" indent="0">
              <a:lnSpc>
                <a:spcPct val="120000"/>
              </a:lnSpc>
              <a:buNone/>
            </a:pPr>
            <a:endParaRPr lang="en-GB" sz="1200" dirty="0">
              <a:latin typeface="Arial" panose="020B0604020202020204" pitchFamily="34" charset="0"/>
              <a:cs typeface="Arial" panose="020B0604020202020204" pitchFamily="34" charset="0"/>
            </a:endParaRPr>
          </a:p>
          <a:p>
            <a:pPr>
              <a:lnSpc>
                <a:spcPct val="120000"/>
              </a:lnSpc>
            </a:pPr>
            <a:r>
              <a:rPr lang="en-GB" sz="1200" dirty="0">
                <a:latin typeface="Arial" panose="020B0604020202020204" pitchFamily="34" charset="0"/>
                <a:cs typeface="Arial" panose="020B0604020202020204" pitchFamily="34" charset="0"/>
              </a:rPr>
              <a:t>GOV.UK, (2025). </a:t>
            </a:r>
            <a:r>
              <a:rPr lang="en-GB" sz="1200" i="1" dirty="0">
                <a:latin typeface="Arial" panose="020B0604020202020204" pitchFamily="34" charset="0"/>
                <a:cs typeface="Arial" panose="020B0604020202020204" pitchFamily="34" charset="0"/>
              </a:rPr>
              <a:t>it for the future: 10 Year Health Plan for England - executive summary (accessible version). </a:t>
            </a:r>
            <a:r>
              <a:rPr lang="en-GB" sz="1200" dirty="0">
                <a:latin typeface="Arial" panose="020B0604020202020204" pitchFamily="34" charset="0"/>
                <a:cs typeface="Arial" panose="020B0604020202020204" pitchFamily="34" charset="0"/>
              </a:rPr>
              <a:t>[Online] Available at: https://www.gov.uk/government/publications/10-year-health-plan-for-england-fit-for-the-future/fit-for-the-future-10-year-health-plan-for-england-executive-summary (Accessed: 2 October 2025).2</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a:latin typeface="Arial" panose="020B0604020202020204" pitchFamily="34" charset="0"/>
                <a:cs typeface="Arial" panose="020B0604020202020204" pitchFamily="34" charset="0"/>
              </a:rPr>
              <a:t>GOV.UK, (2021</a:t>
            </a:r>
            <a:r>
              <a:rPr lang="en-GB" sz="1200" i="1" dirty="0">
                <a:latin typeface="Arial" panose="020B0604020202020204" pitchFamily="34" charset="0"/>
                <a:cs typeface="Arial" panose="020B0604020202020204" pitchFamily="34" charset="0"/>
              </a:rPr>
              <a:t>). Implementing the Sustainable Development Goals.</a:t>
            </a:r>
            <a:r>
              <a:rPr lang="en-GB" sz="1200" dirty="0">
                <a:latin typeface="Arial" panose="020B0604020202020204" pitchFamily="34" charset="0"/>
                <a:cs typeface="Arial" panose="020B0604020202020204" pitchFamily="34" charset="0"/>
              </a:rPr>
              <a:t> [Online] Available at: https://www.gov.uk/government/publications/implementing-the-sustainable-development-goals/implementing-the-sustainable-development-goals--2 (Accessed: 06 October 2025)</a:t>
            </a:r>
          </a:p>
          <a:p>
            <a:pPr marL="0" indent="0">
              <a:lnSpc>
                <a:spcPct val="120000"/>
              </a:lnSpc>
              <a:buNone/>
            </a:pPr>
            <a:endParaRPr lang="en-GB" sz="1200" dirty="0">
              <a:latin typeface="Arial" panose="020B0604020202020204" pitchFamily="34" charset="0"/>
              <a:cs typeface="Arial" panose="020B0604020202020204" pitchFamily="34" charset="0"/>
            </a:endParaRPr>
          </a:p>
          <a:p>
            <a:pPr>
              <a:lnSpc>
                <a:spcPct val="120000"/>
              </a:lnSpc>
            </a:pPr>
            <a:r>
              <a:rPr lang="en-GB" sz="1200" dirty="0">
                <a:latin typeface="Arial" panose="020B0604020202020204" pitchFamily="34" charset="0"/>
                <a:cs typeface="Arial" panose="020B0604020202020204" pitchFamily="34" charset="0"/>
              </a:rPr>
              <a:t>Hewa, S. (2016) 'Theories of disease causation: Social epidemiology and epidemiological transition,' </a:t>
            </a:r>
            <a:r>
              <a:rPr lang="en-GB" sz="1200" i="1" dirty="0">
                <a:latin typeface="Arial" panose="020B0604020202020204" pitchFamily="34" charset="0"/>
                <a:cs typeface="Arial" panose="020B0604020202020204" pitchFamily="34" charset="0"/>
              </a:rPr>
              <a:t>Galle Medical Journal</a:t>
            </a:r>
            <a:r>
              <a:rPr lang="en-GB" sz="1200" dirty="0">
                <a:latin typeface="Arial" panose="020B0604020202020204" pitchFamily="34" charset="0"/>
                <a:cs typeface="Arial" panose="020B0604020202020204" pitchFamily="34" charset="0"/>
              </a:rPr>
              <a:t>, 20(2), p. 26. </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a:latin typeface="Arial" panose="020B0604020202020204" pitchFamily="34" charset="0"/>
                <a:cs typeface="Arial" panose="020B0604020202020204" pitchFamily="34" charset="0"/>
              </a:rPr>
              <a:t>House of Lords Library, (2020). </a:t>
            </a:r>
            <a:r>
              <a:rPr lang="en-GB" sz="1200" i="1" dirty="0">
                <a:latin typeface="Arial" panose="020B0604020202020204" pitchFamily="34" charset="0"/>
                <a:cs typeface="Arial" panose="020B0604020202020204" pitchFamily="34" charset="0"/>
              </a:rPr>
              <a:t>UK Progress on UN Sustainable Development Goal 3 and the Reducing Road Casualties Target. </a:t>
            </a:r>
            <a:r>
              <a:rPr lang="en-GB" sz="1200" dirty="0">
                <a:latin typeface="Arial" panose="020B0604020202020204" pitchFamily="34" charset="0"/>
                <a:cs typeface="Arial" panose="020B0604020202020204" pitchFamily="34" charset="0"/>
              </a:rPr>
              <a:t>[Online] Available at: https://</a:t>
            </a:r>
            <a:r>
              <a:rPr lang="en-GB" sz="1200" dirty="0" err="1">
                <a:latin typeface="Arial" panose="020B0604020202020204" pitchFamily="34" charset="0"/>
                <a:cs typeface="Arial" panose="020B0604020202020204" pitchFamily="34" charset="0"/>
              </a:rPr>
              <a:t>lordslibrary.parliament.uk</a:t>
            </a:r>
            <a:r>
              <a:rPr lang="en-GB" sz="1200" dirty="0">
                <a:latin typeface="Arial" panose="020B0604020202020204" pitchFamily="34" charset="0"/>
                <a:cs typeface="Arial" panose="020B0604020202020204" pitchFamily="34" charset="0"/>
              </a:rPr>
              <a:t>/research-briefings/lln-2020-0080/ (Accessed: 28 September 2025).</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err="1">
                <a:latin typeface="Arial" panose="020B0604020202020204" pitchFamily="34" charset="0"/>
                <a:cs typeface="Arial" panose="020B0604020202020204" pitchFamily="34" charset="0"/>
              </a:rPr>
              <a:t>Kaimovs</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Skarupins</a:t>
            </a:r>
            <a:r>
              <a:rPr lang="en-GB" sz="1200" dirty="0">
                <a:latin typeface="Arial" panose="020B0604020202020204" pitchFamily="34" charset="0"/>
                <a:cs typeface="Arial" panose="020B0604020202020204" pitchFamily="34" charset="0"/>
              </a:rPr>
              <a:t>, A. (2024) 'INTEGRITY OF VARIOUS ASPECTS OF SUSTAINABILITY,' </a:t>
            </a:r>
            <a:r>
              <a:rPr lang="en-GB" sz="1200" i="1" dirty="0">
                <a:latin typeface="Arial" panose="020B0604020202020204" pitchFamily="34" charset="0"/>
                <a:cs typeface="Arial" panose="020B0604020202020204" pitchFamily="34" charset="0"/>
              </a:rPr>
              <a:t>Economics &amp; Education</a:t>
            </a:r>
            <a:r>
              <a:rPr lang="en-GB" sz="1200" dirty="0">
                <a:latin typeface="Arial" panose="020B0604020202020204" pitchFamily="34" charset="0"/>
                <a:cs typeface="Arial" panose="020B0604020202020204" pitchFamily="34" charset="0"/>
              </a:rPr>
              <a:t>, 9(2), pp. 6–13. </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a:latin typeface="Arial" panose="020B0604020202020204" pitchFamily="34" charset="0"/>
                <a:cs typeface="Arial" panose="020B0604020202020204" pitchFamily="34" charset="0"/>
              </a:rPr>
              <a:t>Kusnanto, H., Agustian, D. and Hilmanto, D. (2018) 'Biopsychosocial model of illnesses in primary care: A hermeneutic literature review,' </a:t>
            </a:r>
            <a:r>
              <a:rPr lang="en-GB" sz="1200" i="1" dirty="0">
                <a:latin typeface="Arial" panose="020B0604020202020204" pitchFamily="34" charset="0"/>
                <a:cs typeface="Arial" panose="020B0604020202020204" pitchFamily="34" charset="0"/>
              </a:rPr>
              <a:t>Journal of Family Medicine and Primary Care</a:t>
            </a:r>
            <a:r>
              <a:rPr lang="en-GB" sz="1200" dirty="0">
                <a:latin typeface="Arial" panose="020B0604020202020204" pitchFamily="34" charset="0"/>
                <a:cs typeface="Arial" panose="020B0604020202020204" pitchFamily="34" charset="0"/>
              </a:rPr>
              <a:t>, 7(3), p. 497.222.</a:t>
            </a:r>
          </a:p>
        </p:txBody>
      </p:sp>
    </p:spTree>
    <p:extLst>
      <p:ext uri="{BB962C8B-B14F-4D97-AF65-F5344CB8AC3E}">
        <p14:creationId xmlns:p14="http://schemas.microsoft.com/office/powerpoint/2010/main" val="2073533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91BF97-8897-6ECD-B556-DCCD06A4C5CF}"/>
              </a:ext>
            </a:extLst>
          </p:cNvPr>
          <p:cNvSpPr>
            <a:spLocks noGrp="1"/>
          </p:cNvSpPr>
          <p:nvPr>
            <p:ph idx="1"/>
          </p:nvPr>
        </p:nvSpPr>
        <p:spPr>
          <a:xfrm>
            <a:off x="167268" y="367989"/>
            <a:ext cx="11887199" cy="6300439"/>
          </a:xfrm>
        </p:spPr>
        <p:txBody>
          <a:bodyPr>
            <a:normAutofit lnSpcReduction="10000"/>
          </a:bodyPr>
          <a:lstStyle/>
          <a:p>
            <a:pPr marL="0" indent="0">
              <a:lnSpc>
                <a:spcPct val="100000"/>
              </a:lnSpc>
              <a:buNone/>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Local Government Association, (2023). </a:t>
            </a:r>
            <a:r>
              <a:rPr lang="en-GB" sz="1200" i="1" dirty="0">
                <a:latin typeface="Arial" panose="020B0604020202020204" pitchFamily="34" charset="0"/>
                <a:cs typeface="Arial" panose="020B0604020202020204" pitchFamily="34" charset="0"/>
              </a:rPr>
              <a:t>The Care Act 2014 and unpaid carers: A handy summary. </a:t>
            </a:r>
            <a:r>
              <a:rPr lang="en-GB" sz="1200" dirty="0">
                <a:latin typeface="Arial" panose="020B0604020202020204" pitchFamily="34" charset="0"/>
                <a:cs typeface="Arial" panose="020B0604020202020204" pitchFamily="34" charset="0"/>
              </a:rPr>
              <a:t>[Online] Available at: https://www.local.gov.uk/publications/care-act-2014-and-unpaid-carers-handy-summary (Accessed: 30 September 2025). </a:t>
            </a:r>
          </a:p>
          <a:p>
            <a:pPr marL="0" indent="0">
              <a:lnSpc>
                <a:spcPct val="100000"/>
              </a:lnSpc>
              <a:buNone/>
            </a:pPr>
            <a:endParaRPr lang="en-GB" sz="1200" dirty="0">
              <a:latin typeface="Arial" panose="020B0604020202020204" pitchFamily="34" charset="0"/>
              <a:cs typeface="Arial" panose="020B0604020202020204" pitchFamily="34" charset="0"/>
            </a:endParaRPr>
          </a:p>
          <a:p>
            <a:pPr>
              <a:lnSpc>
                <a:spcPct val="100000"/>
              </a:lnSpc>
            </a:pPr>
            <a:r>
              <a:rPr lang="en-GB" sz="1200" dirty="0"/>
              <a:t>NHS England , (2024). </a:t>
            </a:r>
            <a:r>
              <a:rPr lang="en-GB" sz="1200" i="1" dirty="0"/>
              <a:t>NHS Long Term Workforce Plan. </a:t>
            </a:r>
            <a:r>
              <a:rPr lang="en-GB" sz="1200" dirty="0"/>
              <a:t>[Online] Available at: https://</a:t>
            </a:r>
            <a:r>
              <a:rPr lang="en-GB" sz="1200" dirty="0" err="1"/>
              <a:t>www.england.nhs.uk</a:t>
            </a:r>
            <a:r>
              <a:rPr lang="en-GB" sz="1200" dirty="0"/>
              <a:t>/long-read/nhs-long-term-workforce-plan-2/ (Accessed: 02 October 2025).</a:t>
            </a:r>
          </a:p>
          <a:p>
            <a:pPr marL="0" indent="0">
              <a:lnSpc>
                <a:spcPct val="100000"/>
              </a:lnSpc>
              <a:buNone/>
            </a:pPr>
            <a:r>
              <a:rPr lang="en-GB" sz="1200" dirty="0"/>
              <a:t> </a:t>
            </a:r>
          </a:p>
          <a:p>
            <a:pPr>
              <a:lnSpc>
                <a:spcPct val="100000"/>
              </a:lnSpc>
            </a:pPr>
            <a:r>
              <a:rPr lang="en-GB" sz="1200" dirty="0"/>
              <a:t>NHS England, (2025). </a:t>
            </a:r>
            <a:r>
              <a:rPr lang="en-GB" sz="1200" i="1" dirty="0"/>
              <a:t>Jess’s Rule: Three strikes and we rethink. </a:t>
            </a:r>
            <a:r>
              <a:rPr lang="en-GB" sz="1200" dirty="0"/>
              <a:t>[Online] Available at: https://</a:t>
            </a:r>
            <a:r>
              <a:rPr lang="en-GB" sz="1200" dirty="0" err="1"/>
              <a:t>www.england.nhs.uk</a:t>
            </a:r>
            <a:r>
              <a:rPr lang="en-GB" sz="1200" dirty="0"/>
              <a:t>/long-read/</a:t>
            </a:r>
            <a:r>
              <a:rPr lang="en-GB" sz="1200" dirty="0" err="1"/>
              <a:t>jesss</a:t>
            </a:r>
            <a:r>
              <a:rPr lang="en-GB" sz="1200" dirty="0"/>
              <a:t>-rule-three-strikes-and-we-rethink/ (Accessed: 03 October 2025).</a:t>
            </a:r>
          </a:p>
          <a:p>
            <a:pPr>
              <a:lnSpc>
                <a:spcPct val="100000"/>
              </a:lnSpc>
            </a:pPr>
            <a:r>
              <a:rPr lang="en-GB" sz="1200" dirty="0"/>
              <a:t>NHS Confederation , (2025). </a:t>
            </a:r>
            <a:r>
              <a:rPr lang="en-GB" sz="1200" i="1" dirty="0"/>
              <a:t>2025/26 NHS priorities and operational planning guidance: what you need to know.</a:t>
            </a:r>
            <a:r>
              <a:rPr lang="en-GB" sz="1200" dirty="0"/>
              <a:t> [Online] Available at: https://</a:t>
            </a:r>
            <a:r>
              <a:rPr lang="en-GB" sz="1200" dirty="0" err="1"/>
              <a:t>www.nhsconfed.org</a:t>
            </a:r>
            <a:r>
              <a:rPr lang="en-GB" sz="1200" dirty="0"/>
              <a:t>/publications/202526-nhs-priorities-and-operational-planning-guidance-what-you-need-know#:~:text=The%202025/26%20NHS%20Planning,%2C%20(3)%20improve%20patients' (Accessed: 06 October 2025).</a:t>
            </a:r>
          </a:p>
          <a:p>
            <a:pPr marL="0" indent="0">
              <a:lnSpc>
                <a:spcPct val="100000"/>
              </a:lnSpc>
              <a:buNone/>
            </a:pPr>
            <a:endParaRPr lang="en-GB" sz="1200" dirty="0"/>
          </a:p>
          <a:p>
            <a:pPr>
              <a:lnSpc>
                <a:spcPct val="100000"/>
              </a:lnSpc>
            </a:pPr>
            <a:r>
              <a:rPr lang="en-GB" sz="1200" dirty="0"/>
              <a:t>NHS, (2023). </a:t>
            </a:r>
            <a:r>
              <a:rPr lang="en-GB" sz="1200" i="1" dirty="0"/>
              <a:t>A national framework for NHS – action on inclusion health</a:t>
            </a:r>
            <a:r>
              <a:rPr lang="en-GB" sz="1200" dirty="0"/>
              <a:t>. [Online] Available at: https://</a:t>
            </a:r>
            <a:r>
              <a:rPr lang="en-GB" sz="1200" dirty="0" err="1"/>
              <a:t>www.england.nhs.uk</a:t>
            </a:r>
            <a:r>
              <a:rPr lang="en-GB" sz="1200" dirty="0"/>
              <a:t>/long-read/a-national-framework-for-</a:t>
            </a:r>
            <a:r>
              <a:rPr lang="en-GB" sz="1200" dirty="0" err="1"/>
              <a:t>nhs</a:t>
            </a:r>
            <a:r>
              <a:rPr lang="en-GB" sz="1200" dirty="0"/>
              <a:t>-action-on-inclusion-health/ (Accessed: 06 October 2025).</a:t>
            </a:r>
          </a:p>
          <a:p>
            <a:pPr marL="0" indent="0">
              <a:lnSpc>
                <a:spcPct val="100000"/>
              </a:lnSpc>
              <a:buNone/>
            </a:pPr>
            <a:endParaRPr lang="en-GB" sz="1200" dirty="0"/>
          </a:p>
          <a:p>
            <a:pPr>
              <a:lnSpc>
                <a:spcPct val="100000"/>
              </a:lnSpc>
            </a:pPr>
            <a:r>
              <a:rPr lang="en-GB" sz="1200" dirty="0"/>
              <a:t>NICE, (2025). </a:t>
            </a:r>
            <a:r>
              <a:rPr lang="en-GB" sz="1200" i="1" dirty="0"/>
              <a:t>NICE and health inequalities. </a:t>
            </a:r>
            <a:r>
              <a:rPr lang="en-GB" sz="1200" dirty="0"/>
              <a:t>[Online] Available at: https://</a:t>
            </a:r>
            <a:r>
              <a:rPr lang="en-GB" sz="1200" dirty="0" err="1"/>
              <a:t>www.nice.org.uk</a:t>
            </a:r>
            <a:r>
              <a:rPr lang="en-GB" sz="1200" dirty="0"/>
              <a:t>/implementing-nice-guidance/cost-saving-resource-planning-and-audit/nice-and-health-inequalities (Accessed: 30 September 2025).</a:t>
            </a:r>
          </a:p>
          <a:p>
            <a:pPr marL="0" indent="0">
              <a:lnSpc>
                <a:spcPct val="100000"/>
              </a:lnSpc>
              <a:buNone/>
            </a:pPr>
            <a:endParaRPr lang="en-GB" sz="1200" dirty="0"/>
          </a:p>
          <a:p>
            <a:pPr>
              <a:lnSpc>
                <a:spcPct val="100000"/>
              </a:lnSpc>
            </a:pPr>
            <a:r>
              <a:rPr lang="en-GB" sz="1200" dirty="0"/>
              <a:t>Natalina, R. </a:t>
            </a:r>
            <a:r>
              <a:rPr lang="en-GB" sz="1200" i="1" dirty="0"/>
              <a:t>et al.</a:t>
            </a:r>
            <a:r>
              <a:rPr lang="en-GB" sz="1200" dirty="0"/>
              <a:t> (2022) 'Tiga </a:t>
            </a:r>
            <a:r>
              <a:rPr lang="en-GB" sz="1200" dirty="0" err="1"/>
              <a:t>Aspek</a:t>
            </a:r>
            <a:r>
              <a:rPr lang="en-GB" sz="1200" dirty="0"/>
              <a:t> </a:t>
            </a:r>
            <a:r>
              <a:rPr lang="en-GB" sz="1200" dirty="0" err="1"/>
              <a:t>Penting</a:t>
            </a:r>
            <a:r>
              <a:rPr lang="en-GB" sz="1200" dirty="0"/>
              <a:t> </a:t>
            </a:r>
            <a:r>
              <a:rPr lang="en-GB" sz="1200" dirty="0" err="1"/>
              <a:t>dalam</a:t>
            </a:r>
            <a:r>
              <a:rPr lang="en-GB" sz="1200" dirty="0"/>
              <a:t> Kesehatan,' </a:t>
            </a:r>
            <a:r>
              <a:rPr lang="en-GB" sz="1200" i="1" dirty="0" err="1"/>
              <a:t>Jurnal</a:t>
            </a:r>
            <a:r>
              <a:rPr lang="en-GB" sz="1200" i="1" dirty="0"/>
              <a:t> Forum Kesehatan Media </a:t>
            </a:r>
            <a:r>
              <a:rPr lang="en-GB" sz="1200" i="1" dirty="0" err="1"/>
              <a:t>Publikasi</a:t>
            </a:r>
            <a:r>
              <a:rPr lang="en-GB" sz="1200" i="1" dirty="0"/>
              <a:t> Kesehatan </a:t>
            </a:r>
            <a:r>
              <a:rPr lang="en-GB" sz="1200" i="1" dirty="0" err="1"/>
              <a:t>Ilmiah</a:t>
            </a:r>
            <a:r>
              <a:rPr lang="en-GB" sz="1200" dirty="0"/>
              <a:t>, 12(1), pp. 9–12. </a:t>
            </a:r>
          </a:p>
          <a:p>
            <a:pPr marL="0" indent="0">
              <a:lnSpc>
                <a:spcPct val="100000"/>
              </a:lnSpc>
              <a:buNone/>
            </a:pPr>
            <a:endParaRPr lang="en-GB" sz="1200" dirty="0"/>
          </a:p>
          <a:p>
            <a:pPr>
              <a:lnSpc>
                <a:spcPct val="100000"/>
              </a:lnSpc>
            </a:pPr>
            <a:r>
              <a:rPr lang="en-GB" sz="1200" dirty="0"/>
              <a:t>Ni, M.Y. </a:t>
            </a:r>
            <a:r>
              <a:rPr lang="en-GB" sz="1200" i="1" dirty="0"/>
              <a:t>et al.</a:t>
            </a:r>
            <a:r>
              <a:rPr lang="en-GB" sz="1200" dirty="0"/>
              <a:t> (2019) 'Determinants of physical, mental and social well-being: a longitudinal environment-wide association study,' </a:t>
            </a:r>
            <a:r>
              <a:rPr lang="en-GB" sz="1200" i="1" dirty="0"/>
              <a:t>International Journal of Epidemiology</a:t>
            </a:r>
            <a:r>
              <a:rPr lang="en-GB" sz="1200" dirty="0"/>
              <a:t>, 49(2), pp. 380–1</a:t>
            </a:r>
          </a:p>
          <a:p>
            <a:pPr marL="0" indent="0">
              <a:lnSpc>
                <a:spcPct val="100000"/>
              </a:lnSpc>
              <a:buNone/>
            </a:pPr>
            <a:r>
              <a:rPr lang="en-GB" sz="1200" dirty="0">
                <a:latin typeface="Arial" panose="020B0604020202020204" pitchFamily="34" charset="0"/>
                <a:cs typeface="Arial" panose="020B0604020202020204" pitchFamily="34" charset="0"/>
              </a:rPr>
              <a:t>												</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886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F17B5-C677-8272-3F9E-A8DD2E8A8A5E}"/>
              </a:ext>
            </a:extLst>
          </p:cNvPr>
          <p:cNvSpPr>
            <a:spLocks noGrp="1"/>
          </p:cNvSpPr>
          <p:nvPr>
            <p:ph idx="1"/>
          </p:nvPr>
        </p:nvSpPr>
        <p:spPr>
          <a:xfrm>
            <a:off x="289933" y="267628"/>
            <a:ext cx="11530360" cy="6389649"/>
          </a:xfrm>
        </p:spPr>
        <p:txBody>
          <a:bodyPr>
            <a:normAutofit fontScale="92500" lnSpcReduction="10000"/>
          </a:bodyPr>
          <a:lstStyle/>
          <a:p>
            <a:pPr>
              <a:lnSpc>
                <a:spcPct val="110000"/>
              </a:lnSpc>
            </a:pPr>
            <a:r>
              <a:rPr lang="en-GB" sz="1400" dirty="0">
                <a:latin typeface="Arial" panose="020B0604020202020204" pitchFamily="34" charset="0"/>
                <a:cs typeface="Arial" panose="020B0604020202020204" pitchFamily="34" charset="0"/>
              </a:rPr>
              <a:t>Office for National Statistics , (2021). </a:t>
            </a:r>
            <a:r>
              <a:rPr lang="en-GB" sz="1400" i="1" dirty="0">
                <a:latin typeface="Arial" panose="020B0604020202020204" pitchFamily="34" charset="0"/>
                <a:cs typeface="Arial" panose="020B0604020202020204" pitchFamily="34" charset="0"/>
              </a:rPr>
              <a:t>Sustainable Development Goals data update, UK: December 2021 Our fifth annual report on progress made towards measuring the global Sustainable Development Goal indicators in the UK..</a:t>
            </a:r>
            <a:r>
              <a:rPr lang="en-GB" sz="1400" dirty="0">
                <a:latin typeface="Arial" panose="020B0604020202020204" pitchFamily="34" charset="0"/>
                <a:cs typeface="Arial" panose="020B0604020202020204" pitchFamily="34" charset="0"/>
              </a:rPr>
              <a:t> [Online] Available at: https://www.ons.gov.uk/economy/environmentalaccounts/articles/sustainabledevelopmentgoalstakingstockprogressandpossibilities/december2021 (Accessed: 06 October 2025).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Public Health England, (2018). </a:t>
            </a:r>
            <a:r>
              <a:rPr lang="en-GB" sz="1400" i="1" dirty="0">
                <a:latin typeface="Arial" panose="020B0604020202020204" pitchFamily="34" charset="0"/>
                <a:cs typeface="Arial" panose="020B0604020202020204" pitchFamily="34" charset="0"/>
              </a:rPr>
              <a:t>Local action on health inequalities Understanding and reducing ethnic inequalities in health.</a:t>
            </a:r>
            <a:r>
              <a:rPr lang="en-GB" sz="1400" dirty="0">
                <a:latin typeface="Arial" panose="020B0604020202020204" pitchFamily="34" charset="0"/>
                <a:cs typeface="Arial" panose="020B0604020202020204" pitchFamily="34" charset="0"/>
              </a:rPr>
              <a:t> [Online] Available at: https://assets.publishing.service.gov.uk/media/5b607232e5274a5f6ab8603f/local_action_on_health_inequalities.pdf (Accessed: 06 October 2925).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Pilgrim, D. (2015) 'The biopsychosocial Model in Health Research: Its strengths and limitations for critical realists,' </a:t>
            </a:r>
            <a:r>
              <a:rPr lang="en-GB" sz="1400" i="1" dirty="0">
                <a:latin typeface="Arial" panose="020B0604020202020204" pitchFamily="34" charset="0"/>
                <a:cs typeface="Arial" panose="020B0604020202020204" pitchFamily="34" charset="0"/>
              </a:rPr>
              <a:t>Journal of Critical Realism</a:t>
            </a:r>
            <a:r>
              <a:rPr lang="en-GB" sz="1400" dirty="0">
                <a:latin typeface="Arial" panose="020B0604020202020204" pitchFamily="34" charset="0"/>
                <a:cs typeface="Arial" panose="020B0604020202020204" pitchFamily="34" charset="0"/>
              </a:rPr>
              <a:t>, 14(2), pp. 164–180. </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Physiopedia, (2025). </a:t>
            </a:r>
            <a:r>
              <a:rPr lang="en-GB" sz="1400" i="1" dirty="0">
                <a:latin typeface="Arial" panose="020B0604020202020204" pitchFamily="34" charset="0"/>
                <a:cs typeface="Arial" panose="020B0604020202020204" pitchFamily="34" charset="0"/>
              </a:rPr>
              <a:t>Biopsychosocial Model. </a:t>
            </a:r>
            <a:r>
              <a:rPr lang="en-GB" sz="1400" dirty="0">
                <a:latin typeface="Arial" panose="020B0604020202020204" pitchFamily="34" charset="0"/>
                <a:cs typeface="Arial" panose="020B0604020202020204" pitchFamily="34" charset="0"/>
              </a:rPr>
              <a:t>[Online] Available at: https://</a:t>
            </a:r>
            <a:r>
              <a:rPr lang="en-GB" sz="1400" dirty="0" err="1">
                <a:latin typeface="Arial" panose="020B0604020202020204" pitchFamily="34" charset="0"/>
                <a:cs typeface="Arial" panose="020B0604020202020204" pitchFamily="34" charset="0"/>
              </a:rPr>
              <a:t>www.physio-pedia.com</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Biopsychosocial_Model</a:t>
            </a:r>
            <a:r>
              <a:rPr lang="en-GB" sz="1400" dirty="0">
                <a:latin typeface="Arial" panose="020B0604020202020204" pitchFamily="34" charset="0"/>
                <a:cs typeface="Arial" panose="020B0604020202020204" pitchFamily="34" charset="0"/>
              </a:rPr>
              <a:t> (Accessed: 26 September 2025).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ResearchGate, (2025). </a:t>
            </a:r>
            <a:r>
              <a:rPr lang="en-GB" sz="1400" i="1" dirty="0">
                <a:latin typeface="Arial" panose="020B0604020202020204" pitchFamily="34" charset="0"/>
                <a:cs typeface="Arial" panose="020B0604020202020204" pitchFamily="34" charset="0"/>
              </a:rPr>
              <a:t>Depiction of the biomedical and biopsychosocial models of healthcare. </a:t>
            </a:r>
            <a:r>
              <a:rPr lang="en-GB" sz="1400" dirty="0">
                <a:latin typeface="Arial" panose="020B0604020202020204" pitchFamily="34" charset="0"/>
                <a:cs typeface="Arial" panose="020B0604020202020204" pitchFamily="34" charset="0"/>
              </a:rPr>
              <a:t>[Online] Available at: https://www.researchgate.net/figure/Depiction-of-the-biomedical-and-biopsychosocial-models-of-healthcare_fig1_337218628 (Accessed: 26 September 2025).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Ruggeri, K.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(2020) 'Well-being is more than happiness and life satisfaction: a multidimensional analysis of 21 countries,' </a:t>
            </a:r>
            <a:r>
              <a:rPr lang="en-GB" sz="1400" i="1" dirty="0">
                <a:latin typeface="Arial" panose="020B0604020202020204" pitchFamily="34" charset="0"/>
                <a:cs typeface="Arial" panose="020B0604020202020204" pitchFamily="34" charset="0"/>
              </a:rPr>
              <a:t>Health and Quality of Life Outcomes</a:t>
            </a:r>
            <a:r>
              <a:rPr lang="en-GB" sz="1400" dirty="0">
                <a:latin typeface="Arial" panose="020B0604020202020204" pitchFamily="34" charset="0"/>
                <a:cs typeface="Arial" panose="020B0604020202020204" pitchFamily="34" charset="0"/>
              </a:rPr>
              <a:t>, 18(1). </a:t>
            </a:r>
          </a:p>
          <a:p>
            <a:pPr marL="0" indent="0">
              <a:lnSpc>
                <a:spcPct val="110000"/>
              </a:lnSpc>
              <a:buNone/>
            </a:pPr>
            <a:r>
              <a:rPr lang="en-GB" sz="1400" dirty="0">
                <a:latin typeface="Arial" panose="020B0604020202020204" pitchFamily="34" charset="0"/>
                <a:cs typeface="Arial" panose="020B0604020202020204" pitchFamily="34" charset="0"/>
              </a:rPr>
              <a:t>																																							</a:t>
            </a:r>
          </a:p>
          <a:p>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7488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15D6A5-2787-72F5-6E92-72C67FA503C0}"/>
              </a:ext>
            </a:extLst>
          </p:cNvPr>
          <p:cNvSpPr>
            <a:spLocks noGrp="1"/>
          </p:cNvSpPr>
          <p:nvPr>
            <p:ph idx="1"/>
          </p:nvPr>
        </p:nvSpPr>
        <p:spPr>
          <a:xfrm>
            <a:off x="112889" y="428978"/>
            <a:ext cx="11751733" cy="6231466"/>
          </a:xfrm>
        </p:spPr>
        <p:txBody>
          <a:bodyPr>
            <a:normAutofit fontScale="25000" lnSpcReduction="20000"/>
          </a:bodyPr>
          <a:lstStyle/>
          <a:p>
            <a:pPr>
              <a:lnSpc>
                <a:spcPct val="120000"/>
              </a:lnSpc>
            </a:pPr>
            <a:r>
              <a:rPr lang="en-GB" sz="4800" dirty="0">
                <a:latin typeface="Arial" panose="020B0604020202020204" pitchFamily="34" charset="0"/>
                <a:cs typeface="Arial" panose="020B0604020202020204" pitchFamily="34" charset="0"/>
              </a:rPr>
              <a:t>SDG Knowledge Hub and Earth Negotiations Bulletin, (2025). </a:t>
            </a:r>
            <a:r>
              <a:rPr lang="en-GB" sz="4800" i="1" dirty="0">
                <a:latin typeface="Arial" panose="020B0604020202020204" pitchFamily="34" charset="0"/>
                <a:cs typeface="Arial" panose="020B0604020202020204" pitchFamily="34" charset="0"/>
              </a:rPr>
              <a:t>SDG 3: Ensure Healthy Lives and Promote Well-being for All at All Ages.</a:t>
            </a:r>
            <a:r>
              <a:rPr lang="en-GB" sz="4800" dirty="0">
                <a:latin typeface="Arial" panose="020B0604020202020204" pitchFamily="34" charset="0"/>
                <a:cs typeface="Arial" panose="020B0604020202020204" pitchFamily="34" charset="0"/>
              </a:rPr>
              <a:t> [Online] Available at: https://</a:t>
            </a:r>
            <a:r>
              <a:rPr lang="en-GB" sz="4800" dirty="0" err="1">
                <a:latin typeface="Arial" panose="020B0604020202020204" pitchFamily="34" charset="0"/>
                <a:cs typeface="Arial" panose="020B0604020202020204" pitchFamily="34" charset="0"/>
              </a:rPr>
              <a:t>sdg.iisd.org</a:t>
            </a:r>
            <a:r>
              <a:rPr lang="en-GB" sz="4800" dirty="0">
                <a:latin typeface="Arial" panose="020B0604020202020204" pitchFamily="34" charset="0"/>
                <a:cs typeface="Arial" panose="020B0604020202020204" pitchFamily="34" charset="0"/>
              </a:rPr>
              <a:t>/news/sdg-3-ensure-healthy-lives-and-promote-well-being-for-all-at-all-ages/(</a:t>
            </a:r>
            <a:r>
              <a:rPr lang="en-GB" sz="4800" dirty="0" err="1">
                <a:latin typeface="Arial" panose="020B0604020202020204" pitchFamily="34" charset="0"/>
                <a:cs typeface="Arial" panose="020B0604020202020204" pitchFamily="34" charset="0"/>
              </a:rPr>
              <a:t>ccessed</a:t>
            </a:r>
            <a:r>
              <a:rPr lang="en-GB" sz="4800" dirty="0">
                <a:latin typeface="Arial" panose="020B0604020202020204" pitchFamily="34" charset="0"/>
                <a:cs typeface="Arial" panose="020B0604020202020204" pitchFamily="34" charset="0"/>
              </a:rPr>
              <a:t>: 06 October 2025).</a:t>
            </a:r>
          </a:p>
          <a:p>
            <a:pPr>
              <a:lnSpc>
                <a:spcPct val="120000"/>
              </a:lnSpc>
            </a:pPr>
            <a:r>
              <a:rPr lang="en-GB" sz="4800" dirty="0">
                <a:latin typeface="Arial" panose="020B0604020202020204" pitchFamily="34" charset="0"/>
                <a:cs typeface="Arial" panose="020B0604020202020204" pitchFamily="34" charset="0"/>
              </a:rPr>
              <a:t> </a:t>
            </a:r>
          </a:p>
          <a:p>
            <a:pPr>
              <a:lnSpc>
                <a:spcPct val="120000"/>
              </a:lnSpc>
            </a:pPr>
            <a:r>
              <a:rPr lang="en-GB" sz="4800" dirty="0">
                <a:latin typeface="Arial" panose="020B0604020202020204" pitchFamily="34" charset="0"/>
                <a:cs typeface="Arial" panose="020B0604020202020204" pitchFamily="34" charset="0"/>
              </a:rPr>
              <a:t>THE NHS STAFF COUNCIL, (2019). </a:t>
            </a:r>
            <a:r>
              <a:rPr lang="en-GB" sz="4800" i="1" dirty="0">
                <a:latin typeface="Arial" panose="020B0604020202020204" pitchFamily="34" charset="0"/>
                <a:cs typeface="Arial" panose="020B0604020202020204" pitchFamily="34" charset="0"/>
              </a:rPr>
              <a:t>Good practice equality, diversity and inclusion training guidance</a:t>
            </a:r>
            <a:r>
              <a:rPr lang="en-GB" sz="4800" dirty="0">
                <a:latin typeface="Arial" panose="020B0604020202020204" pitchFamily="34" charset="0"/>
                <a:cs typeface="Arial" panose="020B0604020202020204" pitchFamily="34" charset="0"/>
              </a:rPr>
              <a:t>. [Online] Available at: https://</a:t>
            </a:r>
            <a:r>
              <a:rPr lang="en-GB" sz="4800" dirty="0" err="1">
                <a:latin typeface="Arial" panose="020B0604020202020204" pitchFamily="34" charset="0"/>
                <a:cs typeface="Arial" panose="020B0604020202020204" pitchFamily="34" charset="0"/>
              </a:rPr>
              <a:t>www.nhsemployers.org</a:t>
            </a:r>
            <a:r>
              <a:rPr lang="en-GB" sz="4800" dirty="0">
                <a:latin typeface="Arial" panose="020B0604020202020204" pitchFamily="34" charset="0"/>
                <a:cs typeface="Arial" panose="020B0604020202020204" pitchFamily="34" charset="0"/>
              </a:rPr>
              <a:t>/system/files/2021-10/NHS%20good%20practice%20guidance_Final.pdf (Accessed: 06 October 2025).</a:t>
            </a:r>
          </a:p>
          <a:p>
            <a:pPr>
              <a:lnSpc>
                <a:spcPct val="120000"/>
              </a:lnSpc>
            </a:pPr>
            <a:r>
              <a:rPr lang="en-GB" sz="4800" dirty="0">
                <a:latin typeface="Arial" panose="020B0604020202020204" pitchFamily="34" charset="0"/>
                <a:cs typeface="Arial" panose="020B0604020202020204" pitchFamily="34" charset="0"/>
              </a:rPr>
              <a:t> </a:t>
            </a:r>
          </a:p>
          <a:p>
            <a:pPr>
              <a:lnSpc>
                <a:spcPct val="120000"/>
              </a:lnSpc>
            </a:pPr>
            <a:r>
              <a:rPr lang="en-GB" sz="4800" dirty="0">
                <a:latin typeface="Arial" panose="020B0604020202020204" pitchFamily="34" charset="0"/>
                <a:cs typeface="Arial" panose="020B0604020202020204" pitchFamily="34" charset="0"/>
              </a:rPr>
              <a:t>The King's Fund,( 2025). </a:t>
            </a:r>
            <a:r>
              <a:rPr lang="en-GB" sz="4800" i="1" dirty="0">
                <a:latin typeface="Arial" panose="020B0604020202020204" pitchFamily="34" charset="0"/>
                <a:cs typeface="Arial" panose="020B0604020202020204" pitchFamily="34" charset="0"/>
              </a:rPr>
              <a:t>What are health inequalities?. </a:t>
            </a:r>
            <a:r>
              <a:rPr lang="en-GB" sz="4800" dirty="0">
                <a:latin typeface="Arial" panose="020B0604020202020204" pitchFamily="34" charset="0"/>
                <a:cs typeface="Arial" panose="020B0604020202020204" pitchFamily="34" charset="0"/>
              </a:rPr>
              <a:t>[Online] </a:t>
            </a: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Available at: https://</a:t>
            </a:r>
            <a:r>
              <a:rPr lang="en-GB" sz="4800" dirty="0" err="1">
                <a:latin typeface="Arial" panose="020B0604020202020204" pitchFamily="34" charset="0"/>
                <a:cs typeface="Arial" panose="020B0604020202020204" pitchFamily="34" charset="0"/>
              </a:rPr>
              <a:t>www.kingsfund.org.uk</a:t>
            </a:r>
            <a:r>
              <a:rPr lang="en-GB" sz="4800" dirty="0">
                <a:latin typeface="Arial" panose="020B0604020202020204" pitchFamily="34" charset="0"/>
                <a:cs typeface="Arial" panose="020B0604020202020204" pitchFamily="34" charset="0"/>
              </a:rPr>
              <a:t>/insight-and-analysis/long-reads/what-are-health-inequalities (Accessed: 29 September 2025).</a:t>
            </a:r>
          </a:p>
          <a:p>
            <a:pPr>
              <a:lnSpc>
                <a:spcPct val="120000"/>
              </a:lnSpc>
            </a:pPr>
            <a:r>
              <a:rPr lang="en-GB" sz="4800" dirty="0">
                <a:latin typeface="Arial" panose="020B0604020202020204" pitchFamily="34" charset="0"/>
                <a:cs typeface="Arial" panose="020B0604020202020204" pitchFamily="34" charset="0"/>
              </a:rPr>
              <a:t> </a:t>
            </a:r>
          </a:p>
          <a:p>
            <a:pPr>
              <a:lnSpc>
                <a:spcPct val="120000"/>
              </a:lnSpc>
            </a:pPr>
            <a:r>
              <a:rPr lang="en-GB" sz="4800" dirty="0">
                <a:latin typeface="Arial" panose="020B0604020202020204" pitchFamily="34" charset="0"/>
                <a:cs typeface="Arial" panose="020B0604020202020204" pitchFamily="34" charset="0"/>
              </a:rPr>
              <a:t>The Sustainable Development Report, (2024). </a:t>
            </a:r>
            <a:r>
              <a:rPr lang="en-GB" sz="4800" i="1" dirty="0">
                <a:latin typeface="Arial" panose="020B0604020202020204" pitchFamily="34" charset="0"/>
                <a:cs typeface="Arial" panose="020B0604020202020204" pitchFamily="34" charset="0"/>
              </a:rPr>
              <a:t>United Kingdom Sustainable Development Report- Data Portal- 2024.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dashboards.sdgindex.org</a:t>
            </a:r>
            <a:r>
              <a:rPr lang="en-GB" sz="4800" dirty="0">
                <a:latin typeface="Arial" panose="020B0604020202020204" pitchFamily="34" charset="0"/>
                <a:cs typeface="Arial" panose="020B0604020202020204" pitchFamily="34" charset="0"/>
              </a:rPr>
              <a:t>/profiles/united-kingdom/ (Accessed: 29 September 2025).</a:t>
            </a:r>
          </a:p>
          <a:p>
            <a:pPr>
              <a:lnSpc>
                <a:spcPct val="120000"/>
              </a:lnSpc>
            </a:pPr>
            <a:endParaRPr lang="en-GB" sz="4800" dirty="0">
              <a:latin typeface="Arial" panose="020B0604020202020204" pitchFamily="34" charset="0"/>
              <a:cs typeface="Arial" panose="020B0604020202020204" pitchFamily="34" charset="0"/>
            </a:endParaRPr>
          </a:p>
          <a:p>
            <a:pPr>
              <a:lnSpc>
                <a:spcPct val="120000"/>
              </a:lnSpc>
            </a:pPr>
            <a:r>
              <a:rPr lang="en-GB" sz="4800" dirty="0">
                <a:latin typeface="Arial" panose="020B0604020202020204" pitchFamily="34" charset="0"/>
                <a:cs typeface="Arial" panose="020B0604020202020204" pitchFamily="34" charset="0"/>
              </a:rPr>
              <a:t>The Office for National Statistics ,(2023). </a:t>
            </a:r>
            <a:r>
              <a:rPr lang="en-GB" sz="4800" i="1" dirty="0">
                <a:latin typeface="Arial" panose="020B0604020202020204" pitchFamily="34" charset="0"/>
                <a:cs typeface="Arial" panose="020B0604020202020204" pitchFamily="34" charset="0"/>
              </a:rPr>
              <a:t>Ethnicity pay gaps, UK: 2012 to 2022.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www.ons.gov.uk</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employmentandlabourmarket</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peopleinwork</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earningsandworkinghours</a:t>
            </a:r>
            <a:r>
              <a:rPr lang="en-GB" sz="4800" dirty="0">
                <a:latin typeface="Arial" panose="020B0604020202020204" pitchFamily="34" charset="0"/>
                <a:cs typeface="Arial" panose="020B0604020202020204" pitchFamily="34" charset="0"/>
              </a:rPr>
              <a:t>/articles/</a:t>
            </a:r>
            <a:r>
              <a:rPr lang="en-GB" sz="4800" dirty="0" err="1">
                <a:latin typeface="Arial" panose="020B0604020202020204" pitchFamily="34" charset="0"/>
                <a:cs typeface="Arial" panose="020B0604020202020204" pitchFamily="34" charset="0"/>
              </a:rPr>
              <a:t>ethnicitypaygapsingreatbritain</a:t>
            </a:r>
            <a:r>
              <a:rPr lang="en-GB" sz="4800" dirty="0">
                <a:latin typeface="Arial" panose="020B0604020202020204" pitchFamily="34" charset="0"/>
                <a:cs typeface="Arial" panose="020B0604020202020204" pitchFamily="34" charset="0"/>
              </a:rPr>
              <a:t>/2012to2022 (Accessed: 06 October 2025).</a:t>
            </a:r>
          </a:p>
          <a:p>
            <a:pPr marL="0" indent="0">
              <a:lnSpc>
                <a:spcPct val="120000"/>
              </a:lnSpc>
              <a:buNone/>
            </a:pPr>
            <a:endParaRPr lang="en-GB" sz="4800" dirty="0">
              <a:latin typeface="Arial" panose="020B0604020202020204" pitchFamily="34" charset="0"/>
              <a:cs typeface="Arial" panose="020B0604020202020204" pitchFamily="34" charset="0"/>
            </a:endParaRPr>
          </a:p>
          <a:p>
            <a:pPr>
              <a:lnSpc>
                <a:spcPct val="120000"/>
              </a:lnSpc>
            </a:pPr>
            <a:r>
              <a:rPr lang="en-GB" sz="4800" dirty="0" err="1">
                <a:latin typeface="Arial" panose="020B0604020202020204" pitchFamily="34" charset="0"/>
                <a:cs typeface="Arial" panose="020B0604020202020204" pitchFamily="34" charset="0"/>
              </a:rPr>
              <a:t>Qnited</a:t>
            </a:r>
            <a:r>
              <a:rPr lang="en-GB" sz="4800" dirty="0">
                <a:latin typeface="Arial" panose="020B0604020202020204" pitchFamily="34" charset="0"/>
                <a:cs typeface="Arial" panose="020B0604020202020204" pitchFamily="34" charset="0"/>
              </a:rPr>
              <a:t> Nations,( 2015a). </a:t>
            </a:r>
            <a:r>
              <a:rPr lang="en-GB" sz="4800" i="1" dirty="0">
                <a:latin typeface="Arial" panose="020B0604020202020204" pitchFamily="34" charset="0"/>
                <a:cs typeface="Arial" panose="020B0604020202020204" pitchFamily="34" charset="0"/>
              </a:rPr>
              <a:t>The Sustainable Development Goals.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www.un.org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sustainabledevelopment</a:t>
            </a:r>
            <a:r>
              <a:rPr lang="en-GB" sz="4800" dirty="0">
                <a:latin typeface="Arial" panose="020B0604020202020204" pitchFamily="34" charset="0"/>
                <a:cs typeface="Arial" panose="020B0604020202020204" pitchFamily="34" charset="0"/>
              </a:rPr>
              <a:t>/health/ (Accessed 26 September 2025).</a:t>
            </a:r>
          </a:p>
          <a:p>
            <a:pPr>
              <a:lnSpc>
                <a:spcPct val="120000"/>
              </a:lnSpc>
            </a:pPr>
            <a:r>
              <a:rPr lang="en-GB" sz="4800" dirty="0">
                <a:latin typeface="Arial" panose="020B0604020202020204" pitchFamily="34" charset="0"/>
                <a:cs typeface="Arial" panose="020B0604020202020204" pitchFamily="34" charset="0"/>
              </a:rPr>
              <a:t> United Nations, (2025b). </a:t>
            </a:r>
            <a:r>
              <a:rPr lang="en-GB" sz="4800" i="1" dirty="0">
                <a:latin typeface="Arial" panose="020B0604020202020204" pitchFamily="34" charset="0"/>
                <a:cs typeface="Arial" panose="020B0604020202020204" pitchFamily="34" charset="0"/>
              </a:rPr>
              <a:t>Goal 3: Ensure healthy lives and promote well-being for all at all ages.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www.un.org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sustainabledevelopment</a:t>
            </a:r>
            <a:r>
              <a:rPr lang="en-GB" sz="4800" dirty="0">
                <a:latin typeface="Arial" panose="020B0604020202020204" pitchFamily="34" charset="0"/>
                <a:cs typeface="Arial" panose="020B0604020202020204" pitchFamily="34" charset="0"/>
              </a:rPr>
              <a:t>/health/ QQQ(Accessed: 27 September 2025a).</a:t>
            </a:r>
          </a:p>
          <a:p>
            <a:pPr marL="0" indent="0">
              <a:lnSpc>
                <a:spcPct val="120000"/>
              </a:lnSpc>
              <a:buNone/>
            </a:pPr>
            <a:endParaRPr lang="en-GB" sz="4800" dirty="0">
              <a:latin typeface="Arial" panose="020B0604020202020204" pitchFamily="34" charset="0"/>
              <a:cs typeface="Arial" panose="020B0604020202020204" pitchFamily="34" charset="0"/>
            </a:endParaRPr>
          </a:p>
          <a:p>
            <a:pPr>
              <a:lnSpc>
                <a:spcPct val="120000"/>
              </a:lnSpc>
            </a:pPr>
            <a:r>
              <a:rPr lang="en-GB" sz="4800" dirty="0">
                <a:latin typeface="Arial" panose="020B0604020202020204" pitchFamily="34" charset="0"/>
                <a:cs typeface="Arial" panose="020B0604020202020204" pitchFamily="34" charset="0"/>
              </a:rPr>
              <a:t>United Nations, (2025b). </a:t>
            </a:r>
            <a:r>
              <a:rPr lang="en-GB" sz="4800" i="1" dirty="0">
                <a:latin typeface="Arial" panose="020B0604020202020204" pitchFamily="34" charset="0"/>
                <a:cs typeface="Arial" panose="020B0604020202020204" pitchFamily="34" charset="0"/>
              </a:rPr>
              <a:t>Goal 3: Ensure healthy lives and promote well-being for all at all ages.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www.un.org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sustainabledevelopment</a:t>
            </a:r>
            <a:r>
              <a:rPr lang="en-GB" sz="4800" dirty="0">
                <a:latin typeface="Arial" panose="020B0604020202020204" pitchFamily="34" charset="0"/>
                <a:cs typeface="Arial" panose="020B0604020202020204" pitchFamily="34" charset="0"/>
              </a:rPr>
              <a:t>/health/ (Accessed: 27 September 2025a).</a:t>
            </a:r>
          </a:p>
          <a:p>
            <a:pPr>
              <a:lnSpc>
                <a:spcPct val="120000"/>
              </a:lnSpc>
            </a:pPr>
            <a:endParaRPr lang="en-GB" sz="4800" dirty="0">
              <a:latin typeface="Arial" panose="020B0604020202020204" pitchFamily="34" charset="0"/>
              <a:cs typeface="Arial" panose="020B0604020202020204" pitchFamily="34" charset="0"/>
            </a:endParaRPr>
          </a:p>
          <a:p>
            <a:pPr marL="457200" lvl="1" indent="0">
              <a:lnSpc>
                <a:spcPct val="120000"/>
              </a:lnSpc>
              <a:buNone/>
            </a:pPr>
            <a:r>
              <a:rPr lang="en-GB" sz="4800" dirty="0">
                <a:latin typeface="Arial" panose="020B0604020202020204" pitchFamily="34" charset="0"/>
                <a:cs typeface="Arial" panose="020B0604020202020204" pitchFamily="34" charset="0"/>
              </a:rPr>
              <a:t>						</a:t>
            </a:r>
            <a:r>
              <a:rPr lang="en-GB" sz="3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22037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5" name="Picture 24">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7" name="Picture 26">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9" name="Rectangle 28">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Rectangle 29">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31" name="Group 30">
            <a:extLst>
              <a:ext uri="{FF2B5EF4-FFF2-40B4-BE49-F238E27FC236}">
                <a16:creationId xmlns:a16="http://schemas.microsoft.com/office/drawing/2014/main" id="{8ECF6E53-BD29-4C0D-9AD3-3E1708826A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9" name="Rectangle 18">
              <a:extLst>
                <a:ext uri="{FF2B5EF4-FFF2-40B4-BE49-F238E27FC236}">
                  <a16:creationId xmlns:a16="http://schemas.microsoft.com/office/drawing/2014/main" id="{353D341A-76E2-4E18-9186-A23AB8AF9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AADD72CF-72AC-41C3-AC1A-1C864D3110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22" name="Rectangle 21">
            <a:extLst>
              <a:ext uri="{FF2B5EF4-FFF2-40B4-BE49-F238E27FC236}">
                <a16:creationId xmlns:a16="http://schemas.microsoft.com/office/drawing/2014/main" id="{51B680D3-33DA-4AED-8452-A96B49AAA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34098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1F6BB91-B8FC-495A-C910-728A7EDD6FA0}"/>
              </a:ext>
            </a:extLst>
          </p:cNvPr>
          <p:cNvSpPr>
            <a:spLocks noGrp="1"/>
          </p:cNvSpPr>
          <p:nvPr>
            <p:ph type="title"/>
          </p:nvPr>
        </p:nvSpPr>
        <p:spPr>
          <a:xfrm>
            <a:off x="680322" y="4494107"/>
            <a:ext cx="7102964" cy="940240"/>
          </a:xfrm>
        </p:spPr>
        <p:txBody>
          <a:bodyPr vert="horz" lIns="91440" tIns="45720" rIns="91440" bIns="45720" rtlCol="0" anchor="b">
            <a:normAutofit/>
          </a:bodyPr>
          <a:lstStyle/>
          <a:p>
            <a:pPr algn="r"/>
            <a:r>
              <a:rPr lang="en-US" sz="4800" dirty="0">
                <a:latin typeface="Arial" panose="020B0604020202020204" pitchFamily="34" charset="0"/>
                <a:cs typeface="Arial" panose="020B0604020202020204" pitchFamily="34" charset="0"/>
              </a:rPr>
              <a:t>Questions?</a:t>
            </a:r>
          </a:p>
        </p:txBody>
      </p:sp>
      <p:pic>
        <p:nvPicPr>
          <p:cNvPr id="33" name="Picture 32" descr="Sticky notes with question marks">
            <a:extLst>
              <a:ext uri="{FF2B5EF4-FFF2-40B4-BE49-F238E27FC236}">
                <a16:creationId xmlns:a16="http://schemas.microsoft.com/office/drawing/2014/main" id="{EF779567-4853-7D49-5C1E-D57CB51260A8}"/>
              </a:ext>
            </a:extLst>
          </p:cNvPr>
          <p:cNvPicPr>
            <a:picLocks noChangeAspect="1"/>
          </p:cNvPicPr>
          <p:nvPr/>
        </p:nvPicPr>
        <p:blipFill>
          <a:blip r:embed="rId6"/>
          <a:srcRect t="17218" r="-2" b="12622"/>
          <a:stretch>
            <a:fillRect/>
          </a:stretch>
        </p:blipFill>
        <p:spPr>
          <a:xfrm>
            <a:off x="20" y="10"/>
            <a:ext cx="8966180" cy="4198928"/>
          </a:xfrm>
          <a:prstGeom prst="rect">
            <a:avLst/>
          </a:prstGeom>
          <a:ln>
            <a:noFill/>
          </a:ln>
          <a:effectLst>
            <a:outerShdw blurRad="76200" dist="63500" dir="5040000" algn="tl" rotWithShape="0">
              <a:srgbClr val="000000">
                <a:alpha val="41000"/>
              </a:srgbClr>
            </a:outerShdw>
          </a:effectLst>
        </p:spPr>
      </p:pic>
      <p:sp>
        <p:nvSpPr>
          <p:cNvPr id="24" name="Rectangle 23">
            <a:extLst>
              <a:ext uri="{FF2B5EF4-FFF2-40B4-BE49-F238E27FC236}">
                <a16:creationId xmlns:a16="http://schemas.microsoft.com/office/drawing/2014/main" id="{AB854EE0-7215-4BC8-8518-42D6DB206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34098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id="{2170F728-C2F1-46CE-BA22-F8F0CDF9C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93754"/>
            <a:ext cx="8968085" cy="275942"/>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2791CF-354A-4144-A3C0-4AC897843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93754"/>
            <a:ext cx="3080285" cy="275942"/>
          </a:xfrm>
          <a:prstGeom prst="rect">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932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11712</TotalTime>
  <Words>4877</Words>
  <Application>Microsoft Macintosh PowerPoint</Application>
  <PresentationFormat>Widescreen</PresentationFormat>
  <Paragraphs>258</Paragraphs>
  <Slides>31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-webkit-standard</vt:lpstr>
      <vt:lpstr>Aptos</vt:lpstr>
      <vt:lpstr>Arial</vt:lpstr>
      <vt:lpstr>Trebuchet MS</vt:lpstr>
      <vt:lpstr>Berlin</vt:lpstr>
      <vt:lpstr>Student Name: Mariama Aliu Sal Student Number: 2127362 BMHP6030_BIRM – Component 1 Lecturer: Parese Ahmed</vt:lpstr>
      <vt:lpstr>Health, Wellbeing and Sustainable Development</vt:lpstr>
      <vt:lpstr>                      Concepts of health</vt:lpstr>
      <vt:lpstr>               Health Model </vt:lpstr>
      <vt:lpstr>Biomedical Model of Health</vt:lpstr>
      <vt:lpstr>Strengths and Weaknesses</vt:lpstr>
      <vt:lpstr>The Biopsychosocial Model</vt:lpstr>
      <vt:lpstr>Strengths and Weaknesses</vt:lpstr>
      <vt:lpstr>          Concepts of Wellbeing</vt:lpstr>
      <vt:lpstr>Wellbeing Subjective and Objective Indicators </vt:lpstr>
      <vt:lpstr>PowerPoint Presentation</vt:lpstr>
      <vt:lpstr>Concepts of Sustainable Development Integration </vt:lpstr>
      <vt:lpstr>Sustainable Development Integration Goals</vt:lpstr>
      <vt:lpstr>            Sustainable Development Goals 3 </vt:lpstr>
      <vt:lpstr>UK goal 3 specific targets</vt:lpstr>
      <vt:lpstr>UK case study/campaign</vt:lpstr>
      <vt:lpstr>            Change4Life</vt:lpstr>
      <vt:lpstr>       Health inequalities</vt:lpstr>
      <vt:lpstr>     Health Equity Framework</vt:lpstr>
      <vt:lpstr>      Policies and Legislation</vt:lpstr>
      <vt:lpstr>              The NHS Long Term Plan</vt:lpstr>
      <vt:lpstr>Jess’s Rule </vt:lpstr>
      <vt:lpstr>Recommendations </vt:lpstr>
      <vt:lpstr>      Conclusions </vt:lpstr>
      <vt:lpstr>         References </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Mariama  Aliu Sal (2127362)</dc:creator>
  <cp:lastModifiedBy>Mariama  Aliu Sal (2127362)</cp:lastModifiedBy>
  <cp:revision>3</cp:revision>
  <dcterms:created xsi:type="dcterms:W3CDTF">2025-09-29T18:40:51Z</dcterms:created>
  <dcterms:modified xsi:type="dcterms:W3CDTF">2025-10-07T23:14:51Z</dcterms:modified>
</cp:coreProperties>
</file>