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5.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6.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6" r:id="rId5"/>
    <p:sldMasterId id="2147483672" r:id="rId6"/>
    <p:sldMasterId id="2147483680" r:id="rId7"/>
    <p:sldMasterId id="2147483683" r:id="rId8"/>
    <p:sldMasterId id="2147483687" r:id="rId9"/>
    <p:sldMasterId id="2147483691" r:id="rId10"/>
  </p:sldMasterIdLst>
  <p:notesMasterIdLst>
    <p:notesMasterId r:id="rId62"/>
  </p:notesMasterIdLst>
  <p:handoutMasterIdLst>
    <p:handoutMasterId r:id="rId63"/>
  </p:handoutMasterIdLst>
  <p:sldIdLst>
    <p:sldId id="313" r:id="rId11"/>
    <p:sldId id="314" r:id="rId12"/>
    <p:sldId id="315" r:id="rId13"/>
    <p:sldId id="316" r:id="rId14"/>
    <p:sldId id="317" r:id="rId15"/>
    <p:sldId id="260" r:id="rId16"/>
    <p:sldId id="261" r:id="rId17"/>
    <p:sldId id="281" r:id="rId18"/>
    <p:sldId id="282" r:id="rId19"/>
    <p:sldId id="283" r:id="rId20"/>
    <p:sldId id="284" r:id="rId21"/>
    <p:sldId id="285" r:id="rId22"/>
    <p:sldId id="262" r:id="rId23"/>
    <p:sldId id="263" r:id="rId24"/>
    <p:sldId id="264" r:id="rId25"/>
    <p:sldId id="265" r:id="rId26"/>
    <p:sldId id="266" r:id="rId27"/>
    <p:sldId id="267" r:id="rId28"/>
    <p:sldId id="268" r:id="rId29"/>
    <p:sldId id="269" r:id="rId30"/>
    <p:sldId id="270" r:id="rId31"/>
    <p:sldId id="271" r:id="rId32"/>
    <p:sldId id="272" r:id="rId33"/>
    <p:sldId id="273" r:id="rId34"/>
    <p:sldId id="274" r:id="rId35"/>
    <p:sldId id="275" r:id="rId36"/>
    <p:sldId id="276" r:id="rId37"/>
    <p:sldId id="277" r:id="rId38"/>
    <p:sldId id="278" r:id="rId39"/>
    <p:sldId id="279" r:id="rId40"/>
    <p:sldId id="307" r:id="rId41"/>
    <p:sldId id="309" r:id="rId42"/>
    <p:sldId id="310" r:id="rId43"/>
    <p:sldId id="256" r:id="rId44"/>
    <p:sldId id="257" r:id="rId45"/>
    <p:sldId id="292" r:id="rId46"/>
    <p:sldId id="293" r:id="rId47"/>
    <p:sldId id="259" r:id="rId48"/>
    <p:sldId id="294" r:id="rId49"/>
    <p:sldId id="299" r:id="rId50"/>
    <p:sldId id="300" r:id="rId51"/>
    <p:sldId id="296" r:id="rId52"/>
    <p:sldId id="301" r:id="rId53"/>
    <p:sldId id="302" r:id="rId54"/>
    <p:sldId id="304" r:id="rId55"/>
    <p:sldId id="312" r:id="rId56"/>
    <p:sldId id="303" r:id="rId57"/>
    <p:sldId id="298" r:id="rId58"/>
    <p:sldId id="305" r:id="rId59"/>
    <p:sldId id="306" r:id="rId60"/>
    <p:sldId id="280"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B0A60A-288C-417A-8842-42A921C8CF59}" v="1" dt="2024-12-02T15:20:43.1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111" d="100"/>
          <a:sy n="111" d="100"/>
        </p:scale>
        <p:origin x="594" y="96"/>
      </p:cViewPr>
      <p:guideLst>
        <p:guide orient="horz" pos="2160"/>
        <p:guide pos="384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slide" Target="slides/slide45.xml"/><Relationship Id="rId63" Type="http://schemas.openxmlformats.org/officeDocument/2006/relationships/handoutMaster" Target="handoutMasters/handoutMaster1.xml"/><Relationship Id="rId68"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slide" Target="slides/slide43.xml"/><Relationship Id="rId58" Type="http://schemas.openxmlformats.org/officeDocument/2006/relationships/slide" Target="slides/slide48.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1.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41.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tableStyles" Target="tableStyles.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7.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02/12/2024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5D62E8-66B7-446A-9936-12C40EAA3B8F}" type="datetimeFigureOut">
              <a:rPr lang="en-GB" smtClean="0"/>
              <a:t>02/12/2024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C5425F-DA24-41D3-B9F5-F9D51C6CE45F}" type="slidenum">
              <a:rPr lang="en-GB" smtClean="0"/>
              <a:t>‹#›</a:t>
            </a:fld>
            <a:endParaRPr lang="en-GB"/>
          </a:p>
        </p:txBody>
      </p:sp>
    </p:spTree>
    <p:extLst>
      <p:ext uri="{BB962C8B-B14F-4D97-AF65-F5344CB8AC3E}">
        <p14:creationId xmlns:p14="http://schemas.microsoft.com/office/powerpoint/2010/main" val="2763041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F492A97-F27B-4D91-9786-9BBF8B42276C}" type="slidenum">
              <a:rPr lang="en-GB" smtClean="0"/>
              <a:t>34</a:t>
            </a:fld>
            <a:endParaRPr lang="en-GB"/>
          </a:p>
        </p:txBody>
      </p:sp>
    </p:spTree>
    <p:extLst>
      <p:ext uri="{BB962C8B-B14F-4D97-AF65-F5344CB8AC3E}">
        <p14:creationId xmlns:p14="http://schemas.microsoft.com/office/powerpoint/2010/main" val="14294253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F492A97-F27B-4D91-9786-9BBF8B42276C}" type="slidenum">
              <a:rPr lang="en-GB" smtClean="0"/>
              <a:t>35</a:t>
            </a:fld>
            <a:endParaRPr lang="en-GB"/>
          </a:p>
        </p:txBody>
      </p:sp>
    </p:spTree>
    <p:extLst>
      <p:ext uri="{BB962C8B-B14F-4D97-AF65-F5344CB8AC3E}">
        <p14:creationId xmlns:p14="http://schemas.microsoft.com/office/powerpoint/2010/main" val="3462906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157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02/12/2024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43364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02/12/2024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8117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02/12/2024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56441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4124400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44611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8846072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72409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519964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72250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44081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469126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533494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6441225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7283591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984339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407532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598379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793185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79320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715470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51251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273532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828370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122880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411810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32715687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19688319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5326914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887602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3969268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237663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4" Type="http://schemas.openxmlformats.org/officeDocument/2006/relationships/slideLayout" Target="../slideLayouts/slideLayout13.xml"/><Relationship Id="rId9"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15.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5" Type="http://schemas.openxmlformats.org/officeDocument/2006/relationships/image" Target="../media/image20.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4F3F4-CE19-49F8-9EF4-FF4EE52031C2}" type="datetimeFigureOut">
              <a:rPr lang="en-GB" smtClean="0"/>
              <a:pPr/>
              <a:t>02/12/2024</a:t>
            </a:fld>
            <a:endParaRPr lang="en-GB" dirty="0"/>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07575093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76208763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29765146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688061248"/>
      </p:ext>
    </p:extLst>
  </p:cSld>
  <p:clrMap bg1="lt1" tx1="dk1" bg2="lt2" tx2="dk2" accent1="accent1" accent2="accent2" accent3="accent3" accent4="accent4" accent5="accent5" accent6="accent6" hlink="hlink" folHlink="folHlink"/>
  <p:sldLayoutIdLst>
    <p:sldLayoutId id="2147483681" r:id="rId1"/>
    <p:sldLayoutId id="214748368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28390187"/>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365340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14076665"/>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5.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3" Type="http://schemas.openxmlformats.org/officeDocument/2006/relationships/hyperlink" Target="http://www.panicoa.org.uk/sites/default/files/CHOICE_final_report.pdf" TargetMode="External"/><Relationship Id="rId7" Type="http://schemas.openxmlformats.org/officeDocument/2006/relationships/hyperlink" Target="http://www.cpa.org.uk/ltc/older-people-vision-for-care-full.pdf" TargetMode="External"/><Relationship Id="rId2" Type="http://schemas.openxmlformats.org/officeDocument/2006/relationships/hyperlink" Target="http://www.dailymail.co.uk/health/article-4773340/Study-finds-elderly-life-care-homes.html" TargetMode="External"/><Relationship Id="rId1" Type="http://schemas.openxmlformats.org/officeDocument/2006/relationships/slideLayout" Target="../slideLayouts/slideLayout19.xml"/><Relationship Id="rId6" Type="http://schemas.openxmlformats.org/officeDocument/2006/relationships/hyperlink" Target="https://journals.sagepub.com/doi/full/10.1177/1609406919870075#articleCitationDownloadContainer" TargetMode="External"/><Relationship Id="rId5" Type="http://schemas.openxmlformats.org/officeDocument/2006/relationships/hyperlink" Target="https://www.legislation.gov.uk/ukdsi/2014/9780111117613/regulation/8" TargetMode="External"/><Relationship Id="rId4" Type="http://schemas.openxmlformats.org/officeDocument/2006/relationships/hyperlink" Target="https://www.dictionary.com/e/gender-sexuality/positionality/"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s://www.manchestereveningnews.co.uk/news/greater-manchester-news/lee-kingsberry-salford-pimped-wheelchair-13360379" TargetMode="External"/><Relationship Id="rId7" Type="http://schemas.openxmlformats.org/officeDocument/2006/relationships/hyperlink" Target="https://www.nhs.uk/conditions/social-care-and-support/direct-payments-personal-budgets/" TargetMode="External"/><Relationship Id="rId2" Type="http://schemas.openxmlformats.org/officeDocument/2006/relationships/hyperlink" Target="https://www.jrf.org.uk/report/costs-and-benefits-paying-all-lowest-paid-care-home-workers-uk-living-wage" TargetMode="External"/><Relationship Id="rId1" Type="http://schemas.openxmlformats.org/officeDocument/2006/relationships/slideLayout" Target="../slideLayouts/slideLayout19.xml"/><Relationship Id="rId6" Type="http://schemas.openxmlformats.org/officeDocument/2006/relationships/hyperlink" Target="http://myhomelife.org.uk/good-practice/8-best-practice-themes/" TargetMode="External"/><Relationship Id="rId5" Type="http://schemas.openxmlformats.org/officeDocument/2006/relationships/hyperlink" Target="https://www.telegraph.co.uk/women/sex/relationship-advice-and-romance/9204763/How-people-with-disability-are-portrayed-on-a-television-series-about-dating-Ill-risk-ridicule-on-TV-to-find-love.html" TargetMode="External"/><Relationship Id="rId4" Type="http://schemas.openxmlformats.org/officeDocument/2006/relationships/hyperlink" Target="https://www.independent.co.uk/news/business/britain-s-massive-unclaimed-benefits-failure-and-how-to-fix-it-a7679721.html" TargetMode="External"/></Relationships>
</file>

<file path=ppt/slides/_rels/slide50.xml.rels><?xml version="1.0" encoding="UTF-8" standalone="yes"?>
<Relationships xmlns="http://schemas.openxmlformats.org/package/2006/relationships"><Relationship Id="rId8" Type="http://schemas.openxmlformats.org/officeDocument/2006/relationships/hyperlink" Target="https://www.britannica.com/topic/social-structure" TargetMode="External"/><Relationship Id="rId3" Type="http://schemas.openxmlformats.org/officeDocument/2006/relationships/hyperlink" Target="https://www.mirror.co.uk/news/uk-news/care-worker-quits-because-only-4998240" TargetMode="External"/><Relationship Id="rId7" Type="http://schemas.openxmlformats.org/officeDocument/2006/relationships/hyperlink" Target="https://gov.wales/topics/health/socialcare/act/?lang=en" TargetMode="External"/><Relationship Id="rId2" Type="http://schemas.openxmlformats.org/officeDocument/2006/relationships/hyperlink" Target="https://www.nhs.uk/conditions/social-care-and-support/direct-payments-personal-budgets/" TargetMode="External"/><Relationship Id="rId1" Type="http://schemas.openxmlformats.org/officeDocument/2006/relationships/slideLayout" Target="../slideLayouts/slideLayout19.xml"/><Relationship Id="rId6" Type="http://schemas.openxmlformats.org/officeDocument/2006/relationships/hyperlink" Target="https://storyality.wordpress.com/2013/08/23/storyality-71b-invalid-criticisms-of-consilience/rules-bell-curve/#main" TargetMode="External"/><Relationship Id="rId5" Type="http://schemas.openxmlformats.org/officeDocument/2006/relationships/hyperlink" Target="http://fitnessandwellnessnews.com/people-power/" TargetMode="External"/><Relationship Id="rId4" Type="http://schemas.openxmlformats.org/officeDocument/2006/relationships/hyperlink" Target="https://www.kevinmd.com/blog/2012/12/doctors-improve-workplace-relationship-nurses.html"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scholar.google.co.uk/scholar?q=Dewy+Forethought+is+learned+behaviour&amp;hl=en&amp;as_sdt=0&amp;as_vis=1&amp;oi=scholart" TargetMode="External"/><Relationship Id="rId2" Type="http://schemas.openxmlformats.org/officeDocument/2006/relationships/hyperlink" Target="https://www.thoughtco.com/agency-definition-3026036" TargetMode="Externa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404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F633FD7-DDE5-FCEB-5882-B42999B83BF2}"/>
              </a:ext>
            </a:extLst>
          </p:cNvPr>
          <p:cNvSpPr>
            <a:spLocks noGrp="1"/>
          </p:cNvSpPr>
          <p:nvPr>
            <p:ph idx="1"/>
          </p:nvPr>
        </p:nvSpPr>
        <p:spPr/>
        <p:txBody>
          <a:bodyPr/>
          <a:lstStyle/>
          <a:p>
            <a:pPr marL="0" indent="0" algn="ctr">
              <a:buNone/>
            </a:pPr>
            <a:r>
              <a:rPr lang="en-GB" sz="4400" dirty="0">
                <a:solidFill>
                  <a:schemeClr val="bg1"/>
                </a:solidFill>
              </a:rPr>
              <a:t>ECAY6007</a:t>
            </a:r>
          </a:p>
          <a:p>
            <a:pPr marL="0" indent="0" algn="ctr">
              <a:buNone/>
            </a:pPr>
            <a:r>
              <a:rPr lang="en-GB" sz="4400" dirty="0">
                <a:solidFill>
                  <a:schemeClr val="bg1"/>
                </a:solidFill>
              </a:rPr>
              <a:t>Professional Practice in Advocacy: </a:t>
            </a:r>
          </a:p>
          <a:p>
            <a:pPr marL="0" indent="0" algn="ctr">
              <a:buNone/>
            </a:pPr>
            <a:r>
              <a:rPr lang="en-GB" sz="4400" dirty="0">
                <a:solidFill>
                  <a:schemeClr val="bg1"/>
                </a:solidFill>
              </a:rPr>
              <a:t>Tensions and Opportunities</a:t>
            </a:r>
          </a:p>
          <a:p>
            <a:pPr marL="0" indent="0" algn="ctr">
              <a:buNone/>
            </a:pPr>
            <a:endParaRPr lang="en-GB" dirty="0">
              <a:solidFill>
                <a:schemeClr val="bg1"/>
              </a:solidFill>
            </a:endParaRPr>
          </a:p>
        </p:txBody>
      </p:sp>
    </p:spTree>
    <p:extLst>
      <p:ext uri="{BB962C8B-B14F-4D97-AF65-F5344CB8AC3E}">
        <p14:creationId xmlns:p14="http://schemas.microsoft.com/office/powerpoint/2010/main" val="99386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2F20944-DA14-7724-79F0-8FC5AD6E8921}"/>
              </a:ext>
            </a:extLst>
          </p:cNvPr>
          <p:cNvSpPr txBox="1"/>
          <p:nvPr/>
        </p:nvSpPr>
        <p:spPr>
          <a:xfrm>
            <a:off x="191344" y="1628800"/>
            <a:ext cx="5472608" cy="1938992"/>
          </a:xfrm>
          <a:prstGeom prst="rect">
            <a:avLst/>
          </a:prstGeom>
          <a:noFill/>
        </p:spPr>
        <p:txBody>
          <a:bodyPr wrap="square" rtlCol="0">
            <a:spAutoFit/>
          </a:bodyPr>
          <a:lstStyle/>
          <a:p>
            <a:r>
              <a:rPr lang="en-GB" sz="2400" dirty="0">
                <a:solidFill>
                  <a:schemeClr val="bg1"/>
                </a:solidFill>
              </a:rPr>
              <a:t>Aims:</a:t>
            </a:r>
          </a:p>
          <a:p>
            <a:endParaRPr lang="en-GB" sz="2400" dirty="0">
              <a:solidFill>
                <a:schemeClr val="bg1"/>
              </a:solidFill>
            </a:endParaRPr>
          </a:p>
          <a:p>
            <a:r>
              <a:rPr lang="en-GB" sz="2400" dirty="0">
                <a:solidFill>
                  <a:schemeClr val="bg1"/>
                </a:solidFill>
              </a:rPr>
              <a:t>To identify legislation, codes, conducts and values associated with professional standards in advocacy work. </a:t>
            </a:r>
          </a:p>
        </p:txBody>
      </p:sp>
    </p:spTree>
    <p:extLst>
      <p:ext uri="{BB962C8B-B14F-4D97-AF65-F5344CB8AC3E}">
        <p14:creationId xmlns:p14="http://schemas.microsoft.com/office/powerpoint/2010/main" val="643670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F6584-40EB-1A6F-4C3B-1886292CAAF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FB3457A-0326-D939-7852-5CD4BFAA8A0A}"/>
              </a:ext>
            </a:extLst>
          </p:cNvPr>
          <p:cNvSpPr txBox="1"/>
          <p:nvPr/>
        </p:nvSpPr>
        <p:spPr>
          <a:xfrm>
            <a:off x="407368" y="1268760"/>
            <a:ext cx="5472608" cy="4524315"/>
          </a:xfrm>
          <a:prstGeom prst="rect">
            <a:avLst/>
          </a:prstGeom>
          <a:noFill/>
        </p:spPr>
        <p:txBody>
          <a:bodyPr wrap="square" rtlCol="0">
            <a:spAutoFit/>
          </a:bodyPr>
          <a:lstStyle/>
          <a:p>
            <a:r>
              <a:rPr lang="en-GB" sz="1600" dirty="0">
                <a:solidFill>
                  <a:schemeClr val="bg1"/>
                </a:solidFill>
              </a:rPr>
              <a:t>Upon the successful completion of this module, the student should be able to: </a:t>
            </a:r>
          </a:p>
          <a:p>
            <a:endParaRPr lang="en-GB" sz="1600" dirty="0">
              <a:solidFill>
                <a:schemeClr val="bg1"/>
              </a:solidFill>
            </a:endParaRPr>
          </a:p>
          <a:p>
            <a:r>
              <a:rPr lang="en-GB" sz="1600" dirty="0">
                <a:solidFill>
                  <a:schemeClr val="bg1"/>
                </a:solidFill>
              </a:rPr>
              <a:t>• demonstrate a critical understanding of how management of personal behaviour/ interaction with others is influenced by legislation, codes, conducts and values associated with professional standards in advocacy work; </a:t>
            </a:r>
          </a:p>
          <a:p>
            <a:endParaRPr lang="en-GB" sz="1600" dirty="0">
              <a:solidFill>
                <a:schemeClr val="bg1"/>
              </a:solidFill>
            </a:endParaRPr>
          </a:p>
          <a:p>
            <a:r>
              <a:rPr lang="en-GB" sz="1600" dirty="0">
                <a:solidFill>
                  <a:schemeClr val="bg1"/>
                </a:solidFill>
              </a:rPr>
              <a:t>• identify and critically engage with appropriate standards relating to specific interest groups; </a:t>
            </a:r>
          </a:p>
          <a:p>
            <a:endParaRPr lang="en-GB" sz="1600" dirty="0">
              <a:solidFill>
                <a:schemeClr val="bg1"/>
              </a:solidFill>
            </a:endParaRPr>
          </a:p>
          <a:p>
            <a:r>
              <a:rPr lang="en-GB" sz="1600" dirty="0">
                <a:solidFill>
                  <a:schemeClr val="bg1"/>
                </a:solidFill>
              </a:rPr>
              <a:t>• explore interventions which support the voice of the individual; </a:t>
            </a:r>
          </a:p>
          <a:p>
            <a:endParaRPr lang="en-GB" sz="1600" dirty="0">
              <a:solidFill>
                <a:schemeClr val="bg1"/>
              </a:solidFill>
            </a:endParaRPr>
          </a:p>
          <a:p>
            <a:r>
              <a:rPr lang="en-GB" sz="1600" dirty="0">
                <a:solidFill>
                  <a:schemeClr val="bg1"/>
                </a:solidFill>
              </a:rPr>
              <a:t>• demonstrate a critical understanding of how current legislation establishes a framework of measures designed to maintain professional boundaries, professional practices and in the provision of effective advocacy services. </a:t>
            </a:r>
          </a:p>
        </p:txBody>
      </p:sp>
    </p:spTree>
    <p:extLst>
      <p:ext uri="{BB962C8B-B14F-4D97-AF65-F5344CB8AC3E}">
        <p14:creationId xmlns:p14="http://schemas.microsoft.com/office/powerpoint/2010/main" val="97714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869D4B7-CC15-BB4B-DAB2-37A36E7ECA5B}"/>
              </a:ext>
            </a:extLst>
          </p:cNvPr>
          <p:cNvSpPr>
            <a:spLocks noGrp="1"/>
          </p:cNvSpPr>
          <p:nvPr>
            <p:ph idx="1"/>
          </p:nvPr>
        </p:nvSpPr>
        <p:spPr>
          <a:xfrm>
            <a:off x="694048" y="2276872"/>
            <a:ext cx="10803903" cy="1799393"/>
          </a:xfrm>
        </p:spPr>
        <p:txBody>
          <a:bodyPr/>
          <a:lstStyle/>
          <a:p>
            <a:pPr marL="0" indent="0" algn="ctr">
              <a:buNone/>
            </a:pPr>
            <a:r>
              <a:rPr lang="en-GB" sz="4000" dirty="0">
                <a:solidFill>
                  <a:schemeClr val="bg1"/>
                </a:solidFill>
              </a:rPr>
              <a:t>Positionality, Agency and Choice</a:t>
            </a:r>
          </a:p>
        </p:txBody>
      </p:sp>
    </p:spTree>
    <p:extLst>
      <p:ext uri="{BB962C8B-B14F-4D97-AF65-F5344CB8AC3E}">
        <p14:creationId xmlns:p14="http://schemas.microsoft.com/office/powerpoint/2010/main" val="3042026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Human Behaviour</a:t>
            </a:r>
          </a:p>
        </p:txBody>
      </p:sp>
      <p:sp>
        <p:nvSpPr>
          <p:cNvPr id="3" name="Content Placeholder 2"/>
          <p:cNvSpPr>
            <a:spLocks noGrp="1"/>
          </p:cNvSpPr>
          <p:nvPr>
            <p:ph idx="1"/>
          </p:nvPr>
        </p:nvSpPr>
        <p:spPr/>
        <p:txBody>
          <a:bodyPr>
            <a:noAutofit/>
          </a:bodyPr>
          <a:lstStyle/>
          <a:p>
            <a:r>
              <a:rPr lang="en-GB" dirty="0"/>
              <a:t>Is caused by, and also causes events outside individuals, however;</a:t>
            </a:r>
          </a:p>
          <a:p>
            <a:pPr lvl="1"/>
            <a:r>
              <a:rPr lang="en-GB" dirty="0"/>
              <a:t>Thought</a:t>
            </a:r>
          </a:p>
          <a:p>
            <a:pPr lvl="1"/>
            <a:r>
              <a:rPr lang="en-GB" dirty="0"/>
              <a:t>Desire</a:t>
            </a:r>
          </a:p>
          <a:p>
            <a:pPr lvl="1"/>
            <a:r>
              <a:rPr lang="en-GB" dirty="0"/>
              <a:t>Voluntary action all play their part in gaining…</a:t>
            </a:r>
          </a:p>
          <a:p>
            <a:r>
              <a:rPr lang="en-GB" dirty="0"/>
              <a:t>Agency-  refers to the thoughts and actions taken by people that express their individual power</a:t>
            </a:r>
          </a:p>
          <a:p>
            <a:endParaRPr lang="en-GB" dirty="0"/>
          </a:p>
        </p:txBody>
      </p:sp>
    </p:spTree>
    <p:extLst>
      <p:ext uri="{BB962C8B-B14F-4D97-AF65-F5344CB8AC3E}">
        <p14:creationId xmlns:p14="http://schemas.microsoft.com/office/powerpoint/2010/main" val="1428044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Agency</a:t>
            </a:r>
          </a:p>
        </p:txBody>
      </p:sp>
      <p:sp>
        <p:nvSpPr>
          <p:cNvPr id="3" name="Content Placeholder 2"/>
          <p:cNvSpPr>
            <a:spLocks noGrp="1"/>
          </p:cNvSpPr>
          <p:nvPr>
            <p:ph idx="1"/>
          </p:nvPr>
        </p:nvSpPr>
        <p:spPr/>
        <p:txBody>
          <a:bodyPr/>
          <a:lstStyle/>
          <a:p>
            <a:r>
              <a:rPr lang="en-GB" dirty="0"/>
              <a:t>Studying Human Actions allows us to gain an insight</a:t>
            </a:r>
          </a:p>
          <a:p>
            <a:r>
              <a:rPr lang="en-GB" dirty="0"/>
              <a:t>To understanding Human Action </a:t>
            </a:r>
          </a:p>
          <a:p>
            <a:r>
              <a:rPr lang="en-GB" dirty="0"/>
              <a:t>To understand Human Action means to examine </a:t>
            </a:r>
          </a:p>
          <a:p>
            <a:pPr lvl="1"/>
            <a:r>
              <a:rPr lang="en-GB" dirty="0"/>
              <a:t>Influences of outside events</a:t>
            </a:r>
          </a:p>
          <a:p>
            <a:pPr lvl="1"/>
            <a:r>
              <a:rPr lang="en-GB" dirty="0"/>
              <a:t>The process of making choices</a:t>
            </a:r>
          </a:p>
          <a:p>
            <a:pPr lvl="1"/>
            <a:r>
              <a:rPr lang="en-GB" dirty="0"/>
              <a:t>The change that this affects on Humans/Human Action (or inaction)</a:t>
            </a:r>
          </a:p>
          <a:p>
            <a:endParaRPr lang="en-GB" dirty="0"/>
          </a:p>
        </p:txBody>
      </p:sp>
    </p:spTree>
    <p:extLst>
      <p:ext uri="{BB962C8B-B14F-4D97-AF65-F5344CB8AC3E}">
        <p14:creationId xmlns:p14="http://schemas.microsoft.com/office/powerpoint/2010/main" val="71804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Structure and Agency</a:t>
            </a:r>
          </a:p>
        </p:txBody>
      </p:sp>
      <p:sp>
        <p:nvSpPr>
          <p:cNvPr id="3" name="Content Placeholder 2"/>
          <p:cNvSpPr>
            <a:spLocks noGrp="1"/>
          </p:cNvSpPr>
          <p:nvPr>
            <p:ph idx="1"/>
          </p:nvPr>
        </p:nvSpPr>
        <p:spPr/>
        <p:txBody>
          <a:bodyPr>
            <a:normAutofit lnSpcReduction="10000"/>
          </a:bodyPr>
          <a:lstStyle/>
          <a:p>
            <a:r>
              <a:rPr lang="en-GB" dirty="0"/>
              <a:t>Structure </a:t>
            </a:r>
          </a:p>
          <a:p>
            <a:pPr lvl="1"/>
            <a:r>
              <a:rPr lang="en-GB" dirty="0"/>
              <a:t>refers to the complex and interconnected set of social forces, relationships, institutions, and elements of social structure that work together to shape the thought, behaviour, experiences, choices, and overall life courses of people</a:t>
            </a:r>
          </a:p>
          <a:p>
            <a:r>
              <a:rPr lang="en-GB" dirty="0"/>
              <a:t>Agency </a:t>
            </a:r>
          </a:p>
          <a:p>
            <a:pPr lvl="1"/>
            <a:r>
              <a:rPr lang="en-GB" dirty="0"/>
              <a:t>is the power people have to think for themselves and act in ways that shape their experiences and life trajectories</a:t>
            </a:r>
          </a:p>
          <a:p>
            <a:r>
              <a:rPr lang="en-GB" dirty="0"/>
              <a:t>Agency can take individual or collective forms</a:t>
            </a:r>
          </a:p>
          <a:p>
            <a:r>
              <a:rPr lang="en-GB" dirty="0"/>
              <a:t>There is an ever-evolving relationship between structure and agency…</a:t>
            </a:r>
          </a:p>
        </p:txBody>
      </p:sp>
    </p:spTree>
    <p:extLst>
      <p:ext uri="{BB962C8B-B14F-4D97-AF65-F5344CB8AC3E}">
        <p14:creationId xmlns:p14="http://schemas.microsoft.com/office/powerpoint/2010/main" val="1546444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Structure and Agency</a:t>
            </a:r>
          </a:p>
        </p:txBody>
      </p:sp>
      <p:sp>
        <p:nvSpPr>
          <p:cNvPr id="3" name="Content Placeholder 2"/>
          <p:cNvSpPr>
            <a:spLocks noGrp="1"/>
          </p:cNvSpPr>
          <p:nvPr>
            <p:ph idx="1"/>
          </p:nvPr>
        </p:nvSpPr>
        <p:spPr/>
        <p:txBody>
          <a:bodyPr>
            <a:normAutofit lnSpcReduction="10000"/>
          </a:bodyPr>
          <a:lstStyle/>
          <a:p>
            <a:r>
              <a:rPr lang="en-GB" dirty="0"/>
              <a:t>Dialectical relationship- each has the ability to influence the other</a:t>
            </a:r>
          </a:p>
          <a:p>
            <a:r>
              <a:rPr lang="en-GB" dirty="0"/>
              <a:t>The creation and maintenance of social order is dependent on the co-operation and connected social relationships of individuals and groups</a:t>
            </a:r>
          </a:p>
          <a:p>
            <a:r>
              <a:rPr lang="en-GB" dirty="0"/>
              <a:t>The lives of individuals are shaped by the social structure that exists in their lives</a:t>
            </a:r>
          </a:p>
          <a:p>
            <a:r>
              <a:rPr lang="en-GB" dirty="0"/>
              <a:t>However… they have the ability of effecting this, expressing their views in their behaviour or by making decisions </a:t>
            </a:r>
          </a:p>
          <a:p>
            <a:r>
              <a:rPr lang="en-GB" dirty="0"/>
              <a:t>This is Agency…</a:t>
            </a:r>
          </a:p>
          <a:p>
            <a:endParaRPr lang="en-GB" dirty="0"/>
          </a:p>
        </p:txBody>
      </p:sp>
      <p:sp>
        <p:nvSpPr>
          <p:cNvPr id="4" name="TextBox 3"/>
          <p:cNvSpPr txBox="1"/>
          <p:nvPr/>
        </p:nvSpPr>
        <p:spPr>
          <a:xfrm>
            <a:off x="10343801" y="5745680"/>
            <a:ext cx="1105593" cy="276999"/>
          </a:xfrm>
          <a:prstGeom prst="rect">
            <a:avLst/>
          </a:prstGeom>
          <a:noFill/>
        </p:spPr>
        <p:txBody>
          <a:bodyPr wrap="square" rtlCol="0">
            <a:spAutoFit/>
          </a:bodyPr>
          <a:lstStyle/>
          <a:p>
            <a:r>
              <a:rPr lang="en-GB" sz="1200" dirty="0"/>
              <a:t>(Cole, 2019)</a:t>
            </a:r>
          </a:p>
        </p:txBody>
      </p:sp>
    </p:spTree>
    <p:extLst>
      <p:ext uri="{BB962C8B-B14F-4D97-AF65-F5344CB8AC3E}">
        <p14:creationId xmlns:p14="http://schemas.microsoft.com/office/powerpoint/2010/main" val="76217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Structure and Agency</a:t>
            </a:r>
          </a:p>
        </p:txBody>
      </p:sp>
      <p:sp>
        <p:nvSpPr>
          <p:cNvPr id="3" name="Content Placeholder 2"/>
          <p:cNvSpPr>
            <a:spLocks noGrp="1"/>
          </p:cNvSpPr>
          <p:nvPr>
            <p:ph idx="1"/>
          </p:nvPr>
        </p:nvSpPr>
        <p:spPr/>
        <p:txBody>
          <a:bodyPr>
            <a:normAutofit/>
          </a:bodyPr>
          <a:lstStyle/>
          <a:p>
            <a:r>
              <a:rPr lang="en-GB" dirty="0"/>
              <a:t>The debate about the relationship between structure and agency often comes up when sociologists study the lives of vulnerable, disenfranchised and oppressed people</a:t>
            </a:r>
          </a:p>
          <a:p>
            <a:r>
              <a:rPr lang="en-GB" dirty="0"/>
              <a:t>Because of structural elements such as the class and economic systems, systemic racism and patriarchy, it is often assumed that some people, for example, those in poverty, disabled,  lack agency completely and are oppressed by these systems</a:t>
            </a:r>
          </a:p>
          <a:p>
            <a:r>
              <a:rPr lang="en-GB" dirty="0"/>
              <a:t>But this is not always the case…</a:t>
            </a:r>
          </a:p>
        </p:txBody>
      </p:sp>
      <p:sp>
        <p:nvSpPr>
          <p:cNvPr id="4" name="Rectangle 3"/>
          <p:cNvSpPr/>
          <p:nvPr/>
        </p:nvSpPr>
        <p:spPr>
          <a:xfrm>
            <a:off x="10513490" y="5804654"/>
            <a:ext cx="908775" cy="276999"/>
          </a:xfrm>
          <a:prstGeom prst="rect">
            <a:avLst/>
          </a:prstGeom>
        </p:spPr>
        <p:txBody>
          <a:bodyPr wrap="none">
            <a:spAutoFit/>
          </a:bodyPr>
          <a:lstStyle/>
          <a:p>
            <a:r>
              <a:rPr lang="en-GB" sz="1200" dirty="0"/>
              <a:t>(Cole, 2019)</a:t>
            </a:r>
          </a:p>
        </p:txBody>
      </p:sp>
    </p:spTree>
    <p:extLst>
      <p:ext uri="{BB962C8B-B14F-4D97-AF65-F5344CB8AC3E}">
        <p14:creationId xmlns:p14="http://schemas.microsoft.com/office/powerpoint/2010/main" val="447730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Change</a:t>
            </a:r>
          </a:p>
        </p:txBody>
      </p:sp>
      <p:sp>
        <p:nvSpPr>
          <p:cNvPr id="3" name="Content Placeholder 2"/>
          <p:cNvSpPr>
            <a:spLocks noGrp="1"/>
          </p:cNvSpPr>
          <p:nvPr>
            <p:ph idx="1"/>
          </p:nvPr>
        </p:nvSpPr>
        <p:spPr/>
        <p:txBody>
          <a:bodyPr>
            <a:normAutofit/>
          </a:bodyPr>
          <a:lstStyle/>
          <a:p>
            <a:r>
              <a:rPr lang="en-GB" dirty="0"/>
              <a:t>The process of making choices changes us</a:t>
            </a:r>
          </a:p>
          <a:p>
            <a:r>
              <a:rPr lang="en-GB" dirty="0"/>
              <a:t>And are changed by us!</a:t>
            </a:r>
          </a:p>
          <a:p>
            <a:r>
              <a:rPr lang="en-GB" dirty="0"/>
              <a:t>Standpoint</a:t>
            </a:r>
          </a:p>
          <a:p>
            <a:r>
              <a:rPr lang="en-GB" dirty="0"/>
              <a:t>Question: Can we empower people to agency? </a:t>
            </a:r>
          </a:p>
          <a:p>
            <a:r>
              <a:rPr lang="en-GB" dirty="0"/>
              <a:t>Influences include: </a:t>
            </a:r>
          </a:p>
          <a:p>
            <a:pPr lvl="1"/>
            <a:r>
              <a:rPr lang="en-GB" dirty="0"/>
              <a:t>Attitude of people or organisations towards something (important to them)</a:t>
            </a:r>
          </a:p>
        </p:txBody>
      </p:sp>
    </p:spTree>
    <p:extLst>
      <p:ext uri="{BB962C8B-B14F-4D97-AF65-F5344CB8AC3E}">
        <p14:creationId xmlns:p14="http://schemas.microsoft.com/office/powerpoint/2010/main" val="502161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Consequences</a:t>
            </a:r>
          </a:p>
        </p:txBody>
      </p:sp>
      <p:sp>
        <p:nvSpPr>
          <p:cNvPr id="3" name="Content Placeholder 2"/>
          <p:cNvSpPr>
            <a:spLocks noGrp="1"/>
          </p:cNvSpPr>
          <p:nvPr>
            <p:ph idx="1"/>
          </p:nvPr>
        </p:nvSpPr>
        <p:spPr/>
        <p:txBody>
          <a:bodyPr>
            <a:normAutofit/>
          </a:bodyPr>
          <a:lstStyle/>
          <a:p>
            <a:r>
              <a:rPr lang="en-GB" dirty="0"/>
              <a:t>Consequences in action and interaction</a:t>
            </a:r>
          </a:p>
          <a:p>
            <a:r>
              <a:rPr lang="en-GB" dirty="0"/>
              <a:t>Question: Are events therefore undetermined and unpredictable? </a:t>
            </a:r>
          </a:p>
          <a:p>
            <a:r>
              <a:rPr lang="en-GB" dirty="0"/>
              <a:t>Where do we find answers? Consider that:</a:t>
            </a:r>
          </a:p>
          <a:p>
            <a:pPr lvl="1"/>
            <a:r>
              <a:rPr lang="en-GB" dirty="0"/>
              <a:t>Events as described in vocabulary used describe are…</a:t>
            </a:r>
          </a:p>
          <a:p>
            <a:pPr lvl="1"/>
            <a:r>
              <a:rPr lang="en-GB" dirty="0"/>
              <a:t>Both Thoughts and Actions (indicators)</a:t>
            </a:r>
          </a:p>
          <a:p>
            <a:pPr lvl="1"/>
            <a:r>
              <a:rPr lang="en-GB" dirty="0"/>
              <a:t>Outside a closed and deterministic system (of social control – imagined or real)</a:t>
            </a:r>
          </a:p>
        </p:txBody>
      </p:sp>
    </p:spTree>
    <p:extLst>
      <p:ext uri="{BB962C8B-B14F-4D97-AF65-F5344CB8AC3E}">
        <p14:creationId xmlns:p14="http://schemas.microsoft.com/office/powerpoint/2010/main" val="1388755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Human Relationships</a:t>
            </a:r>
          </a:p>
        </p:txBody>
      </p:sp>
      <p:sp>
        <p:nvSpPr>
          <p:cNvPr id="3" name="Content Placeholder 2"/>
          <p:cNvSpPr>
            <a:spLocks noGrp="1"/>
          </p:cNvSpPr>
          <p:nvPr>
            <p:ph idx="1"/>
          </p:nvPr>
        </p:nvSpPr>
        <p:spPr/>
        <p:txBody>
          <a:bodyPr>
            <a:normAutofit/>
          </a:bodyPr>
          <a:lstStyle/>
          <a:p>
            <a:r>
              <a:rPr lang="en-GB" dirty="0"/>
              <a:t>Desire</a:t>
            </a:r>
          </a:p>
          <a:p>
            <a:r>
              <a:rPr lang="en-GB" dirty="0"/>
              <a:t>Belief</a:t>
            </a:r>
          </a:p>
          <a:p>
            <a:r>
              <a:rPr lang="en-GB" dirty="0"/>
              <a:t>Goals</a:t>
            </a:r>
          </a:p>
          <a:p>
            <a:r>
              <a:rPr lang="en-GB" dirty="0"/>
              <a:t>Intention</a:t>
            </a:r>
          </a:p>
          <a:p>
            <a:r>
              <a:rPr lang="en-GB" dirty="0"/>
              <a:t>Meaning</a:t>
            </a:r>
          </a:p>
          <a:p>
            <a:r>
              <a:rPr lang="en-GB" dirty="0"/>
              <a:t>All need consideration with becoming an Agentic Human Being</a:t>
            </a:r>
          </a:p>
        </p:txBody>
      </p:sp>
    </p:spTree>
    <p:extLst>
      <p:ext uri="{BB962C8B-B14F-4D97-AF65-F5344CB8AC3E}">
        <p14:creationId xmlns:p14="http://schemas.microsoft.com/office/powerpoint/2010/main" val="3155136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Systems (of social control)</a:t>
            </a:r>
          </a:p>
        </p:txBody>
      </p:sp>
      <p:sp>
        <p:nvSpPr>
          <p:cNvPr id="3" name="Content Placeholder 2"/>
          <p:cNvSpPr>
            <a:spLocks noGrp="1"/>
          </p:cNvSpPr>
          <p:nvPr>
            <p:ph idx="1"/>
          </p:nvPr>
        </p:nvSpPr>
        <p:spPr/>
        <p:txBody>
          <a:bodyPr/>
          <a:lstStyle/>
          <a:p>
            <a:r>
              <a:rPr lang="en-GB" dirty="0"/>
              <a:t>A system of concepts</a:t>
            </a:r>
          </a:p>
          <a:p>
            <a:r>
              <a:rPr lang="en-GB" dirty="0"/>
              <a:t>Determined by structures</a:t>
            </a:r>
          </a:p>
          <a:p>
            <a:r>
              <a:rPr lang="en-GB" dirty="0"/>
              <a:t>Beliefs</a:t>
            </a:r>
          </a:p>
          <a:p>
            <a:r>
              <a:rPr lang="en-GB" dirty="0"/>
              <a:t>Desires</a:t>
            </a:r>
          </a:p>
          <a:p>
            <a:r>
              <a:rPr lang="en-GB" dirty="0"/>
              <a:t>Of the Agent themselves (and not ‘others’)</a:t>
            </a:r>
          </a:p>
        </p:txBody>
      </p:sp>
    </p:spTree>
    <p:extLst>
      <p:ext uri="{BB962C8B-B14F-4D97-AF65-F5344CB8AC3E}">
        <p14:creationId xmlns:p14="http://schemas.microsoft.com/office/powerpoint/2010/main" val="264520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Agentic Paradox</a:t>
            </a:r>
          </a:p>
        </p:txBody>
      </p:sp>
      <p:sp>
        <p:nvSpPr>
          <p:cNvPr id="3" name="Content Placeholder 2"/>
          <p:cNvSpPr>
            <a:spLocks noGrp="1"/>
          </p:cNvSpPr>
          <p:nvPr>
            <p:ph idx="1"/>
          </p:nvPr>
        </p:nvSpPr>
        <p:spPr/>
        <p:txBody>
          <a:bodyPr/>
          <a:lstStyle/>
          <a:p>
            <a:r>
              <a:rPr lang="en-GB" dirty="0"/>
              <a:t>The phenomena of the agentic paradox:</a:t>
            </a:r>
          </a:p>
          <a:p>
            <a:pPr lvl="1"/>
            <a:r>
              <a:rPr lang="en-GB" dirty="0"/>
              <a:t>‘Most of us unconsciously or consciously see ourselves as agents…but when we conduct our work (as advocates) we strip those we wish to (study and) help of the very properties that we see as most essential to our persona namely</a:t>
            </a:r>
          </a:p>
          <a:p>
            <a:pPr lvl="1"/>
            <a:r>
              <a:rPr lang="en-GB" dirty="0"/>
              <a:t>Intentionality, Forethought, Self-reactiveness and Self-reflection</a:t>
            </a:r>
          </a:p>
          <a:p>
            <a:pPr lvl="1"/>
            <a:r>
              <a:rPr lang="en-GB" dirty="0"/>
              <a:t>i.e. Agency</a:t>
            </a:r>
          </a:p>
          <a:p>
            <a:pPr lvl="1"/>
            <a:r>
              <a:rPr lang="en-GB" dirty="0"/>
              <a:t>Why would we do this?</a:t>
            </a:r>
          </a:p>
        </p:txBody>
      </p:sp>
    </p:spTree>
    <p:extLst>
      <p:ext uri="{BB962C8B-B14F-4D97-AF65-F5344CB8AC3E}">
        <p14:creationId xmlns:p14="http://schemas.microsoft.com/office/powerpoint/2010/main" val="208545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Evaluations</a:t>
            </a:r>
          </a:p>
        </p:txBody>
      </p:sp>
      <p:sp>
        <p:nvSpPr>
          <p:cNvPr id="3" name="Content Placeholder 2"/>
          <p:cNvSpPr>
            <a:spLocks noGrp="1"/>
          </p:cNvSpPr>
          <p:nvPr>
            <p:ph idx="1"/>
          </p:nvPr>
        </p:nvSpPr>
        <p:spPr/>
        <p:txBody>
          <a:bodyPr>
            <a:normAutofit/>
          </a:bodyPr>
          <a:lstStyle/>
          <a:p>
            <a:r>
              <a:rPr lang="en-GB" dirty="0"/>
              <a:t>Questions:</a:t>
            </a:r>
          </a:p>
          <a:p>
            <a:pPr lvl="1"/>
            <a:r>
              <a:rPr lang="en-GB" dirty="0"/>
              <a:t>Are we trying to see the person that we wish to find?</a:t>
            </a:r>
          </a:p>
          <a:p>
            <a:pPr lvl="1"/>
            <a:r>
              <a:rPr lang="en-GB" dirty="0"/>
              <a:t>The ones we need to ‘study’ in order to help?</a:t>
            </a:r>
          </a:p>
          <a:p>
            <a:pPr lvl="1"/>
            <a:r>
              <a:rPr lang="en-GB" dirty="0"/>
              <a:t>Our history plays a role in the way in which we see ourselves as enquirers</a:t>
            </a:r>
          </a:p>
          <a:p>
            <a:pPr lvl="1"/>
            <a:r>
              <a:rPr lang="en-GB" dirty="0"/>
              <a:t>i.e. Advocates in…</a:t>
            </a:r>
          </a:p>
          <a:p>
            <a:pPr lvl="1"/>
            <a:r>
              <a:rPr lang="en-GB" dirty="0"/>
              <a:t>Human Relationships (professional) valuing Objectivity </a:t>
            </a:r>
          </a:p>
        </p:txBody>
      </p:sp>
    </p:spTree>
    <p:extLst>
      <p:ext uri="{BB962C8B-B14F-4D97-AF65-F5344CB8AC3E}">
        <p14:creationId xmlns:p14="http://schemas.microsoft.com/office/powerpoint/2010/main" val="263297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Lens of Enquiry</a:t>
            </a:r>
          </a:p>
        </p:txBody>
      </p:sp>
      <p:sp>
        <p:nvSpPr>
          <p:cNvPr id="3" name="Content Placeholder 2"/>
          <p:cNvSpPr>
            <a:spLocks noGrp="1"/>
          </p:cNvSpPr>
          <p:nvPr>
            <p:ph idx="1"/>
          </p:nvPr>
        </p:nvSpPr>
        <p:spPr/>
        <p:txBody>
          <a:bodyPr/>
          <a:lstStyle/>
          <a:p>
            <a:r>
              <a:rPr lang="en-GB" dirty="0"/>
              <a:t>The view of others based on previous:</a:t>
            </a:r>
          </a:p>
          <a:p>
            <a:pPr lvl="1"/>
            <a:r>
              <a:rPr lang="en-GB" dirty="0"/>
              <a:t>Problems</a:t>
            </a:r>
          </a:p>
          <a:p>
            <a:pPr lvl="1"/>
            <a:r>
              <a:rPr lang="en-GB" dirty="0"/>
              <a:t>Experiences </a:t>
            </a:r>
          </a:p>
          <a:p>
            <a:pPr lvl="1"/>
            <a:r>
              <a:rPr lang="en-GB" dirty="0"/>
              <a:t>Agents (known)</a:t>
            </a:r>
          </a:p>
          <a:p>
            <a:r>
              <a:rPr lang="en-GB" dirty="0"/>
              <a:t>Solving Problems then becomes a matter of..</a:t>
            </a:r>
          </a:p>
          <a:p>
            <a:pPr lvl="1"/>
            <a:r>
              <a:rPr lang="en-GB" dirty="0"/>
              <a:t>What we know, think we know and provided knowledge</a:t>
            </a:r>
          </a:p>
          <a:p>
            <a:pPr lvl="1"/>
            <a:endParaRPr lang="en-GB" dirty="0"/>
          </a:p>
        </p:txBody>
      </p:sp>
    </p:spTree>
    <p:extLst>
      <p:ext uri="{BB962C8B-B14F-4D97-AF65-F5344CB8AC3E}">
        <p14:creationId xmlns:p14="http://schemas.microsoft.com/office/powerpoint/2010/main" val="1108454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 Combination</a:t>
            </a:r>
          </a:p>
        </p:txBody>
      </p:sp>
      <p:sp>
        <p:nvSpPr>
          <p:cNvPr id="3" name="Content Placeholder 2"/>
          <p:cNvSpPr>
            <a:spLocks noGrp="1"/>
          </p:cNvSpPr>
          <p:nvPr>
            <p:ph idx="1"/>
          </p:nvPr>
        </p:nvSpPr>
        <p:spPr/>
        <p:txBody>
          <a:bodyPr/>
          <a:lstStyle/>
          <a:p>
            <a:r>
              <a:rPr lang="en-GB" dirty="0"/>
              <a:t>A focus on…</a:t>
            </a:r>
          </a:p>
          <a:p>
            <a:r>
              <a:rPr lang="en-GB" dirty="0"/>
              <a:t>Action</a:t>
            </a:r>
          </a:p>
          <a:p>
            <a:r>
              <a:rPr lang="en-GB" dirty="0"/>
              <a:t>Agency and </a:t>
            </a:r>
          </a:p>
          <a:p>
            <a:r>
              <a:rPr lang="en-GB" dirty="0"/>
              <a:t>Meaning within the relational context of advocacy provision</a:t>
            </a:r>
          </a:p>
          <a:p>
            <a:r>
              <a:rPr lang="en-GB" dirty="0"/>
              <a:t>i.e. Problem Identification</a:t>
            </a:r>
          </a:p>
        </p:txBody>
      </p:sp>
    </p:spTree>
    <p:extLst>
      <p:ext uri="{BB962C8B-B14F-4D97-AF65-F5344CB8AC3E}">
        <p14:creationId xmlns:p14="http://schemas.microsoft.com/office/powerpoint/2010/main" val="1794504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Solution</a:t>
            </a:r>
          </a:p>
        </p:txBody>
      </p:sp>
      <p:sp>
        <p:nvSpPr>
          <p:cNvPr id="3" name="Content Placeholder 2"/>
          <p:cNvSpPr>
            <a:spLocks noGrp="1"/>
          </p:cNvSpPr>
          <p:nvPr>
            <p:ph idx="1"/>
          </p:nvPr>
        </p:nvSpPr>
        <p:spPr/>
        <p:txBody>
          <a:bodyPr>
            <a:normAutofit/>
          </a:bodyPr>
          <a:lstStyle/>
          <a:p>
            <a:r>
              <a:rPr lang="en-GB" dirty="0"/>
              <a:t>Once a/the problem is identified then…</a:t>
            </a:r>
          </a:p>
          <a:p>
            <a:r>
              <a:rPr lang="en-GB" dirty="0"/>
              <a:t>The solution is a matter of combining a number of elements…</a:t>
            </a:r>
          </a:p>
          <a:p>
            <a:r>
              <a:rPr lang="en-GB" dirty="0"/>
              <a:t>Understanding Actions in Context</a:t>
            </a:r>
          </a:p>
          <a:p>
            <a:r>
              <a:rPr lang="en-GB" dirty="0"/>
              <a:t>Understanding Relationships both </a:t>
            </a:r>
          </a:p>
          <a:p>
            <a:r>
              <a:rPr lang="en-GB" dirty="0"/>
              <a:t>Among Actors and Between ‘actors’</a:t>
            </a:r>
          </a:p>
          <a:p>
            <a:r>
              <a:rPr lang="en-GB" dirty="0"/>
              <a:t>Understanding how agents engage with each other and the world!</a:t>
            </a:r>
          </a:p>
        </p:txBody>
      </p:sp>
    </p:spTree>
    <p:extLst>
      <p:ext uri="{BB962C8B-B14F-4D97-AF65-F5344CB8AC3E}">
        <p14:creationId xmlns:p14="http://schemas.microsoft.com/office/powerpoint/2010/main" val="227773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Perspective</a:t>
            </a:r>
          </a:p>
        </p:txBody>
      </p:sp>
      <p:sp>
        <p:nvSpPr>
          <p:cNvPr id="3" name="Content Placeholder 2"/>
          <p:cNvSpPr>
            <a:spLocks noGrp="1"/>
          </p:cNvSpPr>
          <p:nvPr>
            <p:ph idx="1"/>
          </p:nvPr>
        </p:nvSpPr>
        <p:spPr/>
        <p:txBody>
          <a:bodyPr>
            <a:normAutofit fontScale="70000" lnSpcReduction="20000"/>
          </a:bodyPr>
          <a:lstStyle/>
          <a:p>
            <a:r>
              <a:rPr lang="en-GB" sz="4000" dirty="0"/>
              <a:t>Question:</a:t>
            </a:r>
          </a:p>
          <a:p>
            <a:r>
              <a:rPr lang="en-GB" sz="4000" dirty="0"/>
              <a:t>How do conceptualise agency in terms of what our client might achieve?</a:t>
            </a:r>
          </a:p>
          <a:p>
            <a:r>
              <a:rPr lang="en-GB" sz="4000" dirty="0"/>
              <a:t>Rethinking Empowerment (and what this means for our client)</a:t>
            </a:r>
          </a:p>
          <a:p>
            <a:r>
              <a:rPr lang="en-GB" sz="4000" dirty="0"/>
              <a:t>Are we seeking ‘harmony’ with our clients wishes (or another agenda?)</a:t>
            </a:r>
          </a:p>
          <a:p>
            <a:r>
              <a:rPr lang="en-GB" sz="4000" dirty="0"/>
              <a:t>Is Unity possible aligning you with client needs and wishes preferences?</a:t>
            </a:r>
          </a:p>
          <a:p>
            <a:r>
              <a:rPr lang="en-GB" sz="4000" dirty="0"/>
              <a:t>Within…</a:t>
            </a:r>
          </a:p>
          <a:p>
            <a:r>
              <a:rPr lang="en-GB" sz="4000" dirty="0"/>
              <a:t>Multiple realities, and can we distil this into a single reality (Truth Perspective) </a:t>
            </a:r>
          </a:p>
          <a:p>
            <a:endParaRPr lang="en-GB" dirty="0"/>
          </a:p>
          <a:p>
            <a:endParaRPr lang="en-GB" dirty="0"/>
          </a:p>
        </p:txBody>
      </p:sp>
    </p:spTree>
    <p:extLst>
      <p:ext uri="{BB962C8B-B14F-4D97-AF65-F5344CB8AC3E}">
        <p14:creationId xmlns:p14="http://schemas.microsoft.com/office/powerpoint/2010/main" val="1795174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Flat Earth Narratives</a:t>
            </a:r>
          </a:p>
        </p:txBody>
      </p:sp>
      <p:sp>
        <p:nvSpPr>
          <p:cNvPr id="3" name="Content Placeholder 2"/>
          <p:cNvSpPr>
            <a:spLocks noGrp="1"/>
          </p:cNvSpPr>
          <p:nvPr>
            <p:ph idx="1"/>
          </p:nvPr>
        </p:nvSpPr>
        <p:spPr/>
        <p:txBody>
          <a:bodyPr/>
          <a:lstStyle/>
          <a:p>
            <a:r>
              <a:rPr lang="en-GB" dirty="0"/>
              <a:t>Ordinary ‘lived experiences’ balanced against…</a:t>
            </a:r>
          </a:p>
          <a:p>
            <a:pPr lvl="1"/>
            <a:r>
              <a:rPr lang="en-GB" dirty="0"/>
              <a:t>New Narratives</a:t>
            </a:r>
          </a:p>
          <a:p>
            <a:pPr lvl="1"/>
            <a:r>
              <a:rPr lang="en-GB" dirty="0"/>
              <a:t>New concepts, beliefs and motivations</a:t>
            </a:r>
          </a:p>
          <a:p>
            <a:r>
              <a:rPr lang="en-GB" dirty="0"/>
              <a:t>How do we deal with ‘Unspoken Assumptions’</a:t>
            </a:r>
          </a:p>
          <a:p>
            <a:r>
              <a:rPr lang="en-GB" dirty="0"/>
              <a:t>IN order to achieve ‘Embodied, harmony or to seek Harmony from Divergent Positions…Grounded in ‘Lived </a:t>
            </a:r>
            <a:r>
              <a:rPr lang="en-GB" dirty="0" err="1"/>
              <a:t>Experinces</a:t>
            </a:r>
            <a:r>
              <a:rPr lang="en-GB" dirty="0"/>
              <a:t>’</a:t>
            </a:r>
          </a:p>
        </p:txBody>
      </p:sp>
    </p:spTree>
    <p:extLst>
      <p:ext uri="{BB962C8B-B14F-4D97-AF65-F5344CB8AC3E}">
        <p14:creationId xmlns:p14="http://schemas.microsoft.com/office/powerpoint/2010/main" val="827321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Asomatic Relationships</a:t>
            </a:r>
          </a:p>
        </p:txBody>
      </p:sp>
      <p:sp>
        <p:nvSpPr>
          <p:cNvPr id="3" name="Content Placeholder 2"/>
          <p:cNvSpPr>
            <a:spLocks noGrp="1"/>
          </p:cNvSpPr>
          <p:nvPr>
            <p:ph idx="1"/>
          </p:nvPr>
        </p:nvSpPr>
        <p:spPr/>
        <p:txBody>
          <a:bodyPr/>
          <a:lstStyle/>
          <a:p>
            <a:r>
              <a:rPr lang="en-GB" dirty="0"/>
              <a:t>Definition….</a:t>
            </a:r>
          </a:p>
          <a:p>
            <a:pPr marL="0" indent="0" algn="ctr">
              <a:buNone/>
            </a:pPr>
            <a:r>
              <a:rPr lang="en-GB" dirty="0"/>
              <a:t>‘Relating to the body, especially distinct form the mins’</a:t>
            </a:r>
          </a:p>
          <a:p>
            <a:r>
              <a:rPr lang="en-GB" dirty="0"/>
              <a:t>Opposite definition…</a:t>
            </a:r>
          </a:p>
          <a:p>
            <a:pPr marL="0" indent="0" algn="ctr">
              <a:buNone/>
            </a:pPr>
            <a:r>
              <a:rPr lang="en-GB" dirty="0"/>
              <a:t>‘Not relating singularly to just the mind’</a:t>
            </a:r>
          </a:p>
          <a:p>
            <a:pPr marL="0" indent="0" algn="ctr">
              <a:buNone/>
            </a:pPr>
            <a:r>
              <a:rPr lang="en-GB" dirty="0"/>
              <a:t> </a:t>
            </a:r>
          </a:p>
        </p:txBody>
      </p:sp>
    </p:spTree>
    <p:extLst>
      <p:ext uri="{BB962C8B-B14F-4D97-AF65-F5344CB8AC3E}">
        <p14:creationId xmlns:p14="http://schemas.microsoft.com/office/powerpoint/2010/main" val="566985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Behaviours</a:t>
            </a:r>
          </a:p>
        </p:txBody>
      </p:sp>
      <p:sp>
        <p:nvSpPr>
          <p:cNvPr id="3" name="Content Placeholder 2"/>
          <p:cNvSpPr>
            <a:spLocks noGrp="1"/>
          </p:cNvSpPr>
          <p:nvPr>
            <p:ph idx="1"/>
          </p:nvPr>
        </p:nvSpPr>
        <p:spPr/>
        <p:txBody>
          <a:bodyPr/>
          <a:lstStyle/>
          <a:p>
            <a:r>
              <a:rPr lang="en-GB" dirty="0"/>
              <a:t>Understanding them…</a:t>
            </a:r>
          </a:p>
          <a:p>
            <a:pPr lvl="1"/>
            <a:r>
              <a:rPr lang="en-GB" dirty="0"/>
              <a:t>Inter-personal behaviour(s) between</a:t>
            </a:r>
          </a:p>
          <a:p>
            <a:pPr lvl="1"/>
            <a:r>
              <a:rPr lang="en-GB" dirty="0"/>
              <a:t>Intra-personal behaviour(s) within</a:t>
            </a:r>
          </a:p>
          <a:p>
            <a:r>
              <a:rPr lang="en-GB" dirty="0"/>
              <a:t>Our contribution to (according to this modelling) then,</a:t>
            </a:r>
          </a:p>
          <a:p>
            <a:pPr marL="0" indent="0" algn="ctr">
              <a:buNone/>
            </a:pPr>
            <a:r>
              <a:rPr lang="en-GB" dirty="0"/>
              <a:t>‘interpersonal behaviour refers to a persons contribution to </a:t>
            </a:r>
          </a:p>
          <a:p>
            <a:pPr marL="0" indent="0" algn="ctr">
              <a:buNone/>
            </a:pPr>
            <a:r>
              <a:rPr lang="en-GB" dirty="0"/>
              <a:t>doing something with/for other people’ </a:t>
            </a:r>
          </a:p>
        </p:txBody>
      </p:sp>
    </p:spTree>
    <p:extLst>
      <p:ext uri="{BB962C8B-B14F-4D97-AF65-F5344CB8AC3E}">
        <p14:creationId xmlns:p14="http://schemas.microsoft.com/office/powerpoint/2010/main" val="284552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Subjectivity</a:t>
            </a:r>
          </a:p>
        </p:txBody>
      </p:sp>
      <p:sp>
        <p:nvSpPr>
          <p:cNvPr id="3" name="Content Placeholder 2"/>
          <p:cNvSpPr>
            <a:spLocks noGrp="1"/>
          </p:cNvSpPr>
          <p:nvPr>
            <p:ph idx="1"/>
          </p:nvPr>
        </p:nvSpPr>
        <p:spPr/>
        <p:txBody>
          <a:bodyPr>
            <a:normAutofit/>
          </a:bodyPr>
          <a:lstStyle/>
          <a:p>
            <a:r>
              <a:rPr lang="en-GB" dirty="0"/>
              <a:t>Our Understanding of behaviour begins with the person doing the behaviour.</a:t>
            </a:r>
          </a:p>
          <a:p>
            <a:r>
              <a:rPr lang="en-GB" dirty="0"/>
              <a:t>‘Dovetailing’ i.e. capturing ideas of…</a:t>
            </a:r>
          </a:p>
          <a:p>
            <a:r>
              <a:rPr lang="en-GB" dirty="0"/>
              <a:t>Feelings, cognitions and behaviours in the lived world of…</a:t>
            </a:r>
          </a:p>
          <a:p>
            <a:r>
              <a:rPr lang="en-GB" dirty="0"/>
              <a:t>Meaningful, organised activities i.e. embedded in the real world</a:t>
            </a:r>
          </a:p>
          <a:p>
            <a:r>
              <a:rPr lang="en-GB" dirty="0"/>
              <a:t>Within the context of an exchange within which the behaviour occurs</a:t>
            </a:r>
          </a:p>
        </p:txBody>
      </p:sp>
    </p:spTree>
    <p:extLst>
      <p:ext uri="{BB962C8B-B14F-4D97-AF65-F5344CB8AC3E}">
        <p14:creationId xmlns:p14="http://schemas.microsoft.com/office/powerpoint/2010/main" val="4181923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Features of Agency</a:t>
            </a:r>
          </a:p>
        </p:txBody>
      </p:sp>
      <p:sp>
        <p:nvSpPr>
          <p:cNvPr id="3" name="Content Placeholder 2"/>
          <p:cNvSpPr>
            <a:spLocks noGrp="1"/>
          </p:cNvSpPr>
          <p:nvPr>
            <p:ph idx="1"/>
          </p:nvPr>
        </p:nvSpPr>
        <p:spPr/>
        <p:txBody>
          <a:bodyPr/>
          <a:lstStyle/>
          <a:p>
            <a:r>
              <a:rPr lang="en-GB" dirty="0"/>
              <a:t>Four Key Features:</a:t>
            </a:r>
          </a:p>
          <a:p>
            <a:pPr lvl="1"/>
            <a:r>
              <a:rPr lang="en-GB" dirty="0"/>
              <a:t>Intentionality</a:t>
            </a:r>
          </a:p>
          <a:p>
            <a:pPr lvl="1"/>
            <a:r>
              <a:rPr lang="en-GB" dirty="0"/>
              <a:t>Forethought</a:t>
            </a:r>
          </a:p>
          <a:p>
            <a:pPr lvl="1"/>
            <a:r>
              <a:rPr lang="en-GB" dirty="0"/>
              <a:t>Self-reactiveness and </a:t>
            </a:r>
          </a:p>
          <a:p>
            <a:pPr lvl="1"/>
            <a:r>
              <a:rPr lang="en-GB" dirty="0"/>
              <a:t>Self-reflectiveness</a:t>
            </a:r>
          </a:p>
        </p:txBody>
      </p:sp>
    </p:spTree>
    <p:extLst>
      <p:ext uri="{BB962C8B-B14F-4D97-AF65-F5344CB8AC3E}">
        <p14:creationId xmlns:p14="http://schemas.microsoft.com/office/powerpoint/2010/main" val="2960598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Intentionality</a:t>
            </a:r>
          </a:p>
        </p:txBody>
      </p:sp>
      <p:sp>
        <p:nvSpPr>
          <p:cNvPr id="3" name="Content Placeholder 2"/>
          <p:cNvSpPr>
            <a:spLocks noGrp="1"/>
          </p:cNvSpPr>
          <p:nvPr>
            <p:ph idx="1"/>
          </p:nvPr>
        </p:nvSpPr>
        <p:spPr/>
        <p:txBody>
          <a:bodyPr>
            <a:normAutofit/>
          </a:bodyPr>
          <a:lstStyle/>
          <a:p>
            <a:r>
              <a:rPr lang="en-GB" dirty="0"/>
              <a:t>Franz Brentano (1984) defines as…</a:t>
            </a:r>
          </a:p>
          <a:p>
            <a:r>
              <a:rPr lang="en-GB" dirty="0"/>
              <a:t>‘the relationship between mental acts and the external world’</a:t>
            </a:r>
          </a:p>
          <a:p>
            <a:r>
              <a:rPr lang="en-GB" dirty="0"/>
              <a:t>A phenomenon that is about something</a:t>
            </a:r>
          </a:p>
          <a:p>
            <a:r>
              <a:rPr lang="en-GB" dirty="0"/>
              <a:t>Linked to Bandura’s use of intentionality Brentano asserts that…</a:t>
            </a:r>
          </a:p>
          <a:p>
            <a:r>
              <a:rPr lang="en-GB" dirty="0"/>
              <a:t>An intention is a representation of a future course of action (to be performed)</a:t>
            </a:r>
          </a:p>
          <a:p>
            <a:r>
              <a:rPr lang="en-GB" dirty="0"/>
              <a:t>A pro-active commitment to bring it about (Bandura, 2001, p. 6)</a:t>
            </a:r>
          </a:p>
        </p:txBody>
      </p:sp>
    </p:spTree>
    <p:extLst>
      <p:ext uri="{BB962C8B-B14F-4D97-AF65-F5344CB8AC3E}">
        <p14:creationId xmlns:p14="http://schemas.microsoft.com/office/powerpoint/2010/main" val="108074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Intentions</a:t>
            </a:r>
          </a:p>
        </p:txBody>
      </p:sp>
      <p:sp>
        <p:nvSpPr>
          <p:cNvPr id="3" name="Content Placeholder 2"/>
          <p:cNvSpPr>
            <a:spLocks noGrp="1"/>
          </p:cNvSpPr>
          <p:nvPr>
            <p:ph idx="1"/>
          </p:nvPr>
        </p:nvSpPr>
        <p:spPr/>
        <p:txBody>
          <a:bodyPr/>
          <a:lstStyle/>
          <a:p>
            <a:r>
              <a:rPr lang="en-GB" dirty="0"/>
              <a:t>The point here being that…</a:t>
            </a:r>
          </a:p>
          <a:p>
            <a:pPr lvl="1"/>
            <a:r>
              <a:rPr lang="en-GB" dirty="0"/>
              <a:t>Being an agent is to have:</a:t>
            </a:r>
          </a:p>
          <a:p>
            <a:pPr lvl="1"/>
            <a:r>
              <a:rPr lang="en-GB" dirty="0"/>
              <a:t>intentions, mental representations of </a:t>
            </a:r>
          </a:p>
          <a:p>
            <a:pPr lvl="1"/>
            <a:r>
              <a:rPr lang="en-GB" dirty="0"/>
              <a:t>desires, hopes, fears and beliefs.</a:t>
            </a:r>
          </a:p>
        </p:txBody>
      </p:sp>
      <p:sp>
        <p:nvSpPr>
          <p:cNvPr id="7" name="TextBox 6">
            <a:extLst>
              <a:ext uri="{FF2B5EF4-FFF2-40B4-BE49-F238E27FC236}">
                <a16:creationId xmlns:a16="http://schemas.microsoft.com/office/drawing/2014/main" id="{110BB3B9-702E-4CA7-C361-206B17AA5122}"/>
              </a:ext>
            </a:extLst>
          </p:cNvPr>
          <p:cNvSpPr txBox="1"/>
          <p:nvPr/>
        </p:nvSpPr>
        <p:spPr>
          <a:xfrm>
            <a:off x="9336360" y="5157170"/>
            <a:ext cx="2399150" cy="369332"/>
          </a:xfrm>
          <a:prstGeom prst="rect">
            <a:avLst/>
          </a:prstGeom>
          <a:noFill/>
        </p:spPr>
        <p:txBody>
          <a:bodyPr wrap="square">
            <a:spAutoFit/>
          </a:bodyPr>
          <a:lstStyle/>
          <a:p>
            <a:r>
              <a:rPr lang="en-GB" dirty="0"/>
              <a:t>(Bandura, 2001, p. 6)</a:t>
            </a:r>
          </a:p>
        </p:txBody>
      </p:sp>
    </p:spTree>
    <p:extLst>
      <p:ext uri="{BB962C8B-B14F-4D97-AF65-F5344CB8AC3E}">
        <p14:creationId xmlns:p14="http://schemas.microsoft.com/office/powerpoint/2010/main" val="370272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Dewey and Agency</a:t>
            </a:r>
          </a:p>
        </p:txBody>
      </p:sp>
      <p:sp>
        <p:nvSpPr>
          <p:cNvPr id="3" name="Content Placeholder 2"/>
          <p:cNvSpPr>
            <a:spLocks noGrp="1"/>
          </p:cNvSpPr>
          <p:nvPr>
            <p:ph idx="1"/>
          </p:nvPr>
        </p:nvSpPr>
        <p:spPr/>
        <p:txBody>
          <a:bodyPr/>
          <a:lstStyle/>
          <a:p>
            <a:r>
              <a:rPr lang="en-GB" dirty="0"/>
              <a:t>Forethought is of particular importance, claiming</a:t>
            </a:r>
          </a:p>
          <a:p>
            <a:r>
              <a:rPr lang="en-GB" dirty="0"/>
              <a:t>Forethought is learned behaviour</a:t>
            </a:r>
          </a:p>
          <a:p>
            <a:r>
              <a:rPr lang="en-GB" dirty="0"/>
              <a:t>Natural tendency to ‘do something at once’</a:t>
            </a:r>
          </a:p>
          <a:p>
            <a:r>
              <a:rPr lang="en-GB" dirty="0"/>
              <a:t>Tendency is checked by ‘thinking’</a:t>
            </a:r>
          </a:p>
          <a:p>
            <a:r>
              <a:rPr lang="en-GB" dirty="0"/>
              <a:t>i.e. ‘deferred action’</a:t>
            </a:r>
          </a:p>
          <a:p>
            <a:endParaRPr lang="en-GB" dirty="0"/>
          </a:p>
          <a:p>
            <a:endParaRPr lang="en-GB" dirty="0"/>
          </a:p>
        </p:txBody>
      </p:sp>
      <p:sp>
        <p:nvSpPr>
          <p:cNvPr id="5" name="TextBox 4">
            <a:extLst>
              <a:ext uri="{FF2B5EF4-FFF2-40B4-BE49-F238E27FC236}">
                <a16:creationId xmlns:a16="http://schemas.microsoft.com/office/drawing/2014/main" id="{28DC83E5-03BA-867F-78B5-4ED4D492A729}"/>
              </a:ext>
            </a:extLst>
          </p:cNvPr>
          <p:cNvSpPr txBox="1"/>
          <p:nvPr/>
        </p:nvSpPr>
        <p:spPr>
          <a:xfrm>
            <a:off x="9696400" y="5296387"/>
            <a:ext cx="2327142" cy="369332"/>
          </a:xfrm>
          <a:prstGeom prst="rect">
            <a:avLst/>
          </a:prstGeom>
          <a:noFill/>
        </p:spPr>
        <p:txBody>
          <a:bodyPr wrap="square">
            <a:spAutoFit/>
          </a:bodyPr>
          <a:lstStyle/>
          <a:p>
            <a:r>
              <a:rPr lang="en-GB" dirty="0"/>
              <a:t>Dewy (1988, p 178) </a:t>
            </a:r>
          </a:p>
        </p:txBody>
      </p:sp>
    </p:spTree>
    <p:extLst>
      <p:ext uri="{BB962C8B-B14F-4D97-AF65-F5344CB8AC3E}">
        <p14:creationId xmlns:p14="http://schemas.microsoft.com/office/powerpoint/2010/main" val="391471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Dewey</a:t>
            </a:r>
          </a:p>
        </p:txBody>
      </p:sp>
      <p:sp>
        <p:nvSpPr>
          <p:cNvPr id="3" name="Content Placeholder 2"/>
          <p:cNvSpPr>
            <a:spLocks noGrp="1"/>
          </p:cNvSpPr>
          <p:nvPr>
            <p:ph idx="1"/>
          </p:nvPr>
        </p:nvSpPr>
        <p:spPr/>
        <p:txBody>
          <a:bodyPr>
            <a:normAutofit/>
          </a:bodyPr>
          <a:lstStyle/>
          <a:p>
            <a:r>
              <a:rPr lang="en-GB" dirty="0"/>
              <a:t>A stopping of action is therefore…</a:t>
            </a:r>
          </a:p>
          <a:p>
            <a:r>
              <a:rPr lang="en-GB" dirty="0"/>
              <a:t>‘thinking about an event or action without putting it into practice/actions’</a:t>
            </a:r>
          </a:p>
          <a:p>
            <a:r>
              <a:rPr lang="en-GB" dirty="0"/>
              <a:t>Thoughts then are revocable</a:t>
            </a:r>
          </a:p>
          <a:p>
            <a:r>
              <a:rPr lang="en-GB" dirty="0"/>
              <a:t>Replay mental act (not physical)</a:t>
            </a:r>
          </a:p>
          <a:p>
            <a:r>
              <a:rPr lang="en-GB" dirty="0"/>
              <a:t>Deferred action is present exploratory action</a:t>
            </a:r>
          </a:p>
          <a:p>
            <a:r>
              <a:rPr lang="en-GB" dirty="0" err="1"/>
              <a:t>E.g</a:t>
            </a:r>
            <a:r>
              <a:rPr lang="en-GB" dirty="0"/>
              <a:t> writing</a:t>
            </a:r>
          </a:p>
        </p:txBody>
      </p:sp>
    </p:spTree>
    <p:extLst>
      <p:ext uri="{BB962C8B-B14F-4D97-AF65-F5344CB8AC3E}">
        <p14:creationId xmlns:p14="http://schemas.microsoft.com/office/powerpoint/2010/main" val="360188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PCP</a:t>
            </a:r>
          </a:p>
        </p:txBody>
      </p:sp>
      <p:sp>
        <p:nvSpPr>
          <p:cNvPr id="3" name="Content Placeholder 2"/>
          <p:cNvSpPr>
            <a:spLocks noGrp="1"/>
          </p:cNvSpPr>
          <p:nvPr>
            <p:ph idx="1"/>
          </p:nvPr>
        </p:nvSpPr>
        <p:spPr/>
        <p:txBody>
          <a:bodyPr/>
          <a:lstStyle/>
          <a:p>
            <a:r>
              <a:rPr lang="en-GB" dirty="0"/>
              <a:t>PCP and Empowerment through Agency then is the </a:t>
            </a:r>
          </a:p>
          <a:p>
            <a:r>
              <a:rPr lang="en-GB" dirty="0"/>
              <a:t>‘anticipation of future events’ </a:t>
            </a:r>
          </a:p>
          <a:p>
            <a:r>
              <a:rPr lang="en-GB" dirty="0"/>
              <a:t>A Part of an Agentic Stance with </a:t>
            </a:r>
          </a:p>
          <a:p>
            <a:r>
              <a:rPr lang="en-GB" dirty="0"/>
              <a:t>‘Reflective temperament’</a:t>
            </a:r>
          </a:p>
          <a:p>
            <a:r>
              <a:rPr lang="en-GB" dirty="0"/>
              <a:t>Deferred action is then (by advocate or client) is (in a professional sense) a form of forethought</a:t>
            </a:r>
          </a:p>
        </p:txBody>
      </p:sp>
    </p:spTree>
    <p:extLst>
      <p:ext uri="{BB962C8B-B14F-4D97-AF65-F5344CB8AC3E}">
        <p14:creationId xmlns:p14="http://schemas.microsoft.com/office/powerpoint/2010/main" val="235795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Positionality, Agency and Choice</a:t>
            </a:r>
          </a:p>
        </p:txBody>
      </p:sp>
      <p:sp>
        <p:nvSpPr>
          <p:cNvPr id="3" name="Content Placeholder 2"/>
          <p:cNvSpPr>
            <a:spLocks noGrp="1"/>
          </p:cNvSpPr>
          <p:nvPr>
            <p:ph idx="1"/>
          </p:nvPr>
        </p:nvSpPr>
        <p:spPr/>
        <p:txBody>
          <a:bodyPr>
            <a:normAutofit lnSpcReduction="10000"/>
          </a:bodyPr>
          <a:lstStyle/>
          <a:p>
            <a:endParaRPr lang="en-GB" b="1" dirty="0"/>
          </a:p>
          <a:p>
            <a:endParaRPr lang="en-GB" b="1" dirty="0"/>
          </a:p>
          <a:p>
            <a:r>
              <a:rPr lang="en-GB" b="1" dirty="0"/>
              <a:t>Critique the often voiced paradigm that practitioners can ‘</a:t>
            </a:r>
            <a:r>
              <a:rPr lang="en-GB" b="1" dirty="0">
                <a:solidFill>
                  <a:schemeClr val="accent6"/>
                </a:solidFill>
              </a:rPr>
              <a:t>empower</a:t>
            </a:r>
            <a:r>
              <a:rPr lang="en-GB" b="1" dirty="0"/>
              <a:t> their </a:t>
            </a:r>
            <a:r>
              <a:rPr lang="en-GB" b="1" dirty="0">
                <a:solidFill>
                  <a:schemeClr val="accent6"/>
                </a:solidFill>
              </a:rPr>
              <a:t>client</a:t>
            </a:r>
            <a:r>
              <a:rPr lang="en-GB" b="1" dirty="0"/>
              <a:t>’; through critically reflecting upon the </a:t>
            </a:r>
            <a:r>
              <a:rPr lang="en-GB" b="1" dirty="0">
                <a:solidFill>
                  <a:srgbClr val="7030A0"/>
                </a:solidFill>
              </a:rPr>
              <a:t>positionality</a:t>
            </a:r>
            <a:r>
              <a:rPr lang="en-GB" b="1" dirty="0"/>
              <a:t>, </a:t>
            </a:r>
            <a:r>
              <a:rPr lang="en-GB" b="1" dirty="0">
                <a:solidFill>
                  <a:srgbClr val="00B0F0"/>
                </a:solidFill>
              </a:rPr>
              <a:t>agency</a:t>
            </a:r>
            <a:r>
              <a:rPr lang="en-GB" b="1" dirty="0"/>
              <a:t> and </a:t>
            </a:r>
            <a:r>
              <a:rPr lang="en-GB" b="1" dirty="0">
                <a:solidFill>
                  <a:srgbClr val="FF0000"/>
                </a:solidFill>
              </a:rPr>
              <a:t>power</a:t>
            </a:r>
            <a:r>
              <a:rPr lang="en-GB" b="1" dirty="0"/>
              <a:t> of both </a:t>
            </a:r>
            <a:r>
              <a:rPr lang="en-GB" b="1" dirty="0">
                <a:solidFill>
                  <a:srgbClr val="00B050"/>
                </a:solidFill>
              </a:rPr>
              <a:t>‘client’ </a:t>
            </a:r>
            <a:r>
              <a:rPr lang="en-GB" b="1" dirty="0"/>
              <a:t>and </a:t>
            </a:r>
            <a:r>
              <a:rPr lang="en-GB" b="1" dirty="0">
                <a:solidFill>
                  <a:srgbClr val="0070C0"/>
                </a:solidFill>
              </a:rPr>
              <a:t>‘expert’.</a:t>
            </a:r>
          </a:p>
          <a:p>
            <a:endParaRPr lang="en-GB" b="1" dirty="0"/>
          </a:p>
          <a:p>
            <a:r>
              <a:rPr lang="en-GB" b="1" dirty="0"/>
              <a:t>Critique the potential client </a:t>
            </a:r>
            <a:r>
              <a:rPr lang="en-GB" b="1" dirty="0">
                <a:solidFill>
                  <a:schemeClr val="accent6"/>
                </a:solidFill>
              </a:rPr>
              <a:t>benefits </a:t>
            </a:r>
            <a:r>
              <a:rPr lang="en-GB" b="1" dirty="0"/>
              <a:t>and </a:t>
            </a:r>
            <a:r>
              <a:rPr lang="en-GB" b="1" dirty="0">
                <a:solidFill>
                  <a:srgbClr val="0070C0"/>
                </a:solidFill>
              </a:rPr>
              <a:t>challenges</a:t>
            </a:r>
            <a:r>
              <a:rPr lang="en-GB" b="1" dirty="0"/>
              <a:t> associated with undertaking a (hypothetical) </a:t>
            </a:r>
            <a:r>
              <a:rPr lang="en-GB" b="1" dirty="0">
                <a:solidFill>
                  <a:srgbClr val="00B050"/>
                </a:solidFill>
              </a:rPr>
              <a:t>PCP ‘This is Me’ activity </a:t>
            </a:r>
            <a:r>
              <a:rPr lang="en-GB" b="1" dirty="0"/>
              <a:t>with a </a:t>
            </a:r>
            <a:r>
              <a:rPr lang="en-GB" b="1" dirty="0">
                <a:solidFill>
                  <a:srgbClr val="7030A0"/>
                </a:solidFill>
              </a:rPr>
              <a:t>client</a:t>
            </a:r>
            <a:r>
              <a:rPr lang="en-GB" b="1" dirty="0"/>
              <a:t> of your choice.</a:t>
            </a:r>
          </a:p>
          <a:p>
            <a:endParaRPr lang="en-GB" dirty="0"/>
          </a:p>
        </p:txBody>
      </p:sp>
    </p:spTree>
    <p:extLst>
      <p:ext uri="{BB962C8B-B14F-4D97-AF65-F5344CB8AC3E}">
        <p14:creationId xmlns:p14="http://schemas.microsoft.com/office/powerpoint/2010/main" val="38135693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Positionality</a:t>
            </a:r>
          </a:p>
        </p:txBody>
      </p:sp>
      <p:sp>
        <p:nvSpPr>
          <p:cNvPr id="3" name="Content Placeholder 2"/>
          <p:cNvSpPr>
            <a:spLocks noGrp="1"/>
          </p:cNvSpPr>
          <p:nvPr>
            <p:ph idx="1"/>
          </p:nvPr>
        </p:nvSpPr>
        <p:spPr/>
        <p:txBody>
          <a:bodyPr>
            <a:normAutofit/>
          </a:bodyPr>
          <a:lstStyle/>
          <a:p>
            <a:r>
              <a:rPr lang="en-GB" dirty="0"/>
              <a:t>Positionality is the social and political context that creates your identity in terms of race, class, gender, sexuality, and ability status. Positionality also describes how your identity influences, and potentially biases, your understanding of and outlook on the world.</a:t>
            </a:r>
          </a:p>
        </p:txBody>
      </p:sp>
    </p:spTree>
    <p:extLst>
      <p:ext uri="{BB962C8B-B14F-4D97-AF65-F5344CB8AC3E}">
        <p14:creationId xmlns:p14="http://schemas.microsoft.com/office/powerpoint/2010/main" val="15798451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Positionality</a:t>
            </a:r>
          </a:p>
        </p:txBody>
      </p:sp>
      <p:sp>
        <p:nvSpPr>
          <p:cNvPr id="3" name="Content Placeholder 2"/>
          <p:cNvSpPr>
            <a:spLocks noGrp="1"/>
          </p:cNvSpPr>
          <p:nvPr>
            <p:ph idx="1"/>
          </p:nvPr>
        </p:nvSpPr>
        <p:spPr/>
        <p:txBody>
          <a:bodyPr>
            <a:normAutofit/>
          </a:bodyPr>
          <a:lstStyle/>
          <a:p>
            <a:r>
              <a:rPr lang="en-GB" dirty="0"/>
              <a:t>The many facets that make up our social identities affects the way that we see and interpret the world and the way the world sees and interprets us                                                         </a:t>
            </a:r>
          </a:p>
          <a:p>
            <a:r>
              <a:rPr lang="en-GB" dirty="0"/>
              <a:t>Involves many complex layers</a:t>
            </a:r>
          </a:p>
          <a:p>
            <a:r>
              <a:rPr lang="en-GB" dirty="0"/>
              <a:t>May change over time</a:t>
            </a:r>
          </a:p>
        </p:txBody>
      </p:sp>
      <p:sp>
        <p:nvSpPr>
          <p:cNvPr id="9" name="TextBox 8">
            <a:extLst>
              <a:ext uri="{FF2B5EF4-FFF2-40B4-BE49-F238E27FC236}">
                <a16:creationId xmlns:a16="http://schemas.microsoft.com/office/drawing/2014/main" id="{28DB2574-DFA5-7502-CB74-7A77CC67E25F}"/>
              </a:ext>
            </a:extLst>
          </p:cNvPr>
          <p:cNvSpPr txBox="1"/>
          <p:nvPr/>
        </p:nvSpPr>
        <p:spPr>
          <a:xfrm>
            <a:off x="8328248" y="5305047"/>
            <a:ext cx="3606856" cy="369332"/>
          </a:xfrm>
          <a:prstGeom prst="rect">
            <a:avLst/>
          </a:prstGeom>
          <a:noFill/>
        </p:spPr>
        <p:txBody>
          <a:bodyPr wrap="square">
            <a:spAutoFit/>
          </a:bodyPr>
          <a:lstStyle/>
          <a:p>
            <a:r>
              <a:rPr lang="en-GB" dirty="0"/>
              <a:t>(Jacobson and Mustafa, 2019)</a:t>
            </a:r>
          </a:p>
        </p:txBody>
      </p:sp>
    </p:spTree>
    <p:extLst>
      <p:ext uri="{BB962C8B-B14F-4D97-AF65-F5344CB8AC3E}">
        <p14:creationId xmlns:p14="http://schemas.microsoft.com/office/powerpoint/2010/main" val="106916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sz="4400" dirty="0"/>
          </a:p>
        </p:txBody>
      </p:sp>
      <p:sp>
        <p:nvSpPr>
          <p:cNvPr id="3" name="Content Placeholder 2">
            <a:extLst>
              <a:ext uri="{FF2B5EF4-FFF2-40B4-BE49-F238E27FC236}">
                <a16:creationId xmlns:a16="http://schemas.microsoft.com/office/drawing/2014/main" id="{D888E68E-F1EF-54E9-8D6B-C1039E53D631}"/>
              </a:ext>
            </a:extLst>
          </p:cNvPr>
          <p:cNvSpPr>
            <a:spLocks noGrp="1"/>
          </p:cNvSpPr>
          <p:nvPr>
            <p:ph idx="1"/>
          </p:nvPr>
        </p:nvSpPr>
        <p:spPr/>
        <p:txBody>
          <a:bodyPr/>
          <a:lstStyle/>
          <a:p>
            <a:r>
              <a:rPr lang="en-GB" sz="2800" dirty="0"/>
              <a:t>‘What do the terms ‘Agency’ and ‘Empowerment’ mean in a Health and Social Care Context?</a:t>
            </a:r>
            <a:endParaRPr lang="en-GB" dirty="0"/>
          </a:p>
        </p:txBody>
      </p:sp>
    </p:spTree>
    <p:extLst>
      <p:ext uri="{BB962C8B-B14F-4D97-AF65-F5344CB8AC3E}">
        <p14:creationId xmlns:p14="http://schemas.microsoft.com/office/powerpoint/2010/main" val="9893095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Agency?</a:t>
            </a:r>
          </a:p>
        </p:txBody>
      </p:sp>
      <p:sp>
        <p:nvSpPr>
          <p:cNvPr id="3" name="Content Placeholder 2"/>
          <p:cNvSpPr>
            <a:spLocks noGrp="1"/>
          </p:cNvSpPr>
          <p:nvPr>
            <p:ph idx="1"/>
          </p:nvPr>
        </p:nvSpPr>
        <p:spPr/>
        <p:txBody>
          <a:bodyPr>
            <a:normAutofit fontScale="92500" lnSpcReduction="10000"/>
          </a:bodyPr>
          <a:lstStyle/>
          <a:p>
            <a:endParaRPr lang="en-GB" dirty="0"/>
          </a:p>
          <a:p>
            <a:r>
              <a:rPr lang="en-GB" dirty="0"/>
              <a:t>An individual's capacity to determine and make meaning from their environment through purposive consciousness and reflective and creative action (Houston, 2010)</a:t>
            </a:r>
          </a:p>
          <a:p>
            <a:r>
              <a:rPr lang="en-GB" dirty="0"/>
              <a:t>The ability of individuals and groups to exercise free will and to make social changes on a small or large scale                                     </a:t>
            </a:r>
          </a:p>
          <a:p>
            <a:r>
              <a:rPr lang="en-GB" dirty="0"/>
              <a:t>‘Agency implies the ability of individuals or groups to act on their situations, to behave as subjects rather than objects in their own lives, to shape their own circumstances and ultimately achieve change’     </a:t>
            </a:r>
          </a:p>
          <a:p>
            <a:r>
              <a:rPr lang="en-GB" dirty="0"/>
              <a:t>Individual, proxy and collective</a:t>
            </a:r>
          </a:p>
          <a:p>
            <a:endParaRPr lang="en-GB" dirty="0"/>
          </a:p>
        </p:txBody>
      </p:sp>
      <p:sp>
        <p:nvSpPr>
          <p:cNvPr id="9" name="TextBox 8">
            <a:extLst>
              <a:ext uri="{FF2B5EF4-FFF2-40B4-BE49-F238E27FC236}">
                <a16:creationId xmlns:a16="http://schemas.microsoft.com/office/drawing/2014/main" id="{341CB6E4-046B-590C-FADE-CBC47A054E9E}"/>
              </a:ext>
            </a:extLst>
          </p:cNvPr>
          <p:cNvSpPr txBox="1"/>
          <p:nvPr/>
        </p:nvSpPr>
        <p:spPr>
          <a:xfrm>
            <a:off x="10344472" y="6308209"/>
            <a:ext cx="1985119" cy="369332"/>
          </a:xfrm>
          <a:prstGeom prst="rect">
            <a:avLst/>
          </a:prstGeom>
          <a:noFill/>
        </p:spPr>
        <p:txBody>
          <a:bodyPr wrap="square">
            <a:spAutoFit/>
          </a:bodyPr>
          <a:lstStyle/>
          <a:p>
            <a:r>
              <a:rPr lang="en-GB" dirty="0"/>
              <a:t> (Jeffrey, 2011)</a:t>
            </a:r>
          </a:p>
        </p:txBody>
      </p:sp>
    </p:spTree>
    <p:extLst>
      <p:ext uri="{BB962C8B-B14F-4D97-AF65-F5344CB8AC3E}">
        <p14:creationId xmlns:p14="http://schemas.microsoft.com/office/powerpoint/2010/main" val="68015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Agency and Structure </a:t>
            </a:r>
          </a:p>
        </p:txBody>
      </p:sp>
      <p:sp>
        <p:nvSpPr>
          <p:cNvPr id="3" name="Content Placeholder 2"/>
          <p:cNvSpPr>
            <a:spLocks noGrp="1"/>
          </p:cNvSpPr>
          <p:nvPr>
            <p:ph idx="1"/>
          </p:nvPr>
        </p:nvSpPr>
        <p:spPr/>
        <p:txBody>
          <a:bodyPr/>
          <a:lstStyle/>
          <a:p>
            <a:r>
              <a:rPr lang="en-GB" dirty="0"/>
              <a:t>‘The distinctive, stable arrangement of institutions whereby human beings in a society interact and live together’                                            </a:t>
            </a:r>
            <a:r>
              <a:rPr lang="en-GB" sz="1600" dirty="0"/>
              <a:t>(Wilterdink, 2018)</a:t>
            </a: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30" y="2132856"/>
            <a:ext cx="3171801" cy="2709800"/>
          </a:xfrm>
          <a:prstGeom prst="rect">
            <a:avLst/>
          </a:prstGeom>
        </p:spPr>
      </p:pic>
      <p:sp>
        <p:nvSpPr>
          <p:cNvPr id="6" name="TextBox 5"/>
          <p:cNvSpPr txBox="1"/>
          <p:nvPr/>
        </p:nvSpPr>
        <p:spPr>
          <a:xfrm>
            <a:off x="879093" y="4941168"/>
            <a:ext cx="1517073" cy="261610"/>
          </a:xfrm>
          <a:prstGeom prst="rect">
            <a:avLst/>
          </a:prstGeom>
          <a:noFill/>
        </p:spPr>
        <p:txBody>
          <a:bodyPr wrap="square" rtlCol="0">
            <a:spAutoFit/>
          </a:bodyPr>
          <a:lstStyle/>
          <a:p>
            <a:r>
              <a:rPr lang="en-GB" sz="1100" dirty="0"/>
              <a:t>(Velikovsky ,2015)</a:t>
            </a:r>
          </a:p>
        </p:txBody>
      </p:sp>
      <p:sp>
        <p:nvSpPr>
          <p:cNvPr id="7" name="TextBox 6"/>
          <p:cNvSpPr txBox="1"/>
          <p:nvPr/>
        </p:nvSpPr>
        <p:spPr>
          <a:xfrm>
            <a:off x="4560404" y="3579274"/>
            <a:ext cx="6400800" cy="1754326"/>
          </a:xfrm>
          <a:prstGeom prst="rect">
            <a:avLst/>
          </a:prstGeom>
          <a:noFill/>
        </p:spPr>
        <p:txBody>
          <a:bodyPr wrap="square" rtlCol="0">
            <a:spAutoFit/>
          </a:bodyPr>
          <a:lstStyle/>
          <a:p>
            <a:pPr marL="342900" indent="-342900">
              <a:buFont typeface="Wingdings" panose="05000000000000000000" pitchFamily="2" charset="2"/>
              <a:buChar char="Ø"/>
            </a:pPr>
            <a:r>
              <a:rPr lang="en-GB" b="1" dirty="0">
                <a:solidFill>
                  <a:schemeClr val="accent1"/>
                </a:solidFill>
              </a:rPr>
              <a:t>Two sides of the same coin – influence each other </a:t>
            </a:r>
          </a:p>
          <a:p>
            <a:pPr marL="342900" indent="-342900">
              <a:buFont typeface="Wingdings" panose="05000000000000000000" pitchFamily="2" charset="2"/>
              <a:buChar char="Ø"/>
            </a:pPr>
            <a:endParaRPr lang="en-GB" b="1" dirty="0">
              <a:solidFill>
                <a:schemeClr val="accent1"/>
              </a:solidFill>
            </a:endParaRPr>
          </a:p>
          <a:p>
            <a:pPr marL="342900" indent="-342900">
              <a:buFont typeface="Wingdings" panose="05000000000000000000" pitchFamily="2" charset="2"/>
              <a:buChar char="Ø"/>
            </a:pPr>
            <a:r>
              <a:rPr lang="en-GB" b="1" dirty="0">
                <a:solidFill>
                  <a:schemeClr val="accent1"/>
                </a:solidFill>
              </a:rPr>
              <a:t>Structures from micro to macro </a:t>
            </a:r>
          </a:p>
          <a:p>
            <a:pPr marL="342900" indent="-342900">
              <a:buFont typeface="Wingdings" panose="05000000000000000000" pitchFamily="2" charset="2"/>
              <a:buChar char="Ø"/>
            </a:pPr>
            <a:endParaRPr lang="en-GB" b="1" dirty="0">
              <a:solidFill>
                <a:schemeClr val="accent1"/>
              </a:solidFill>
            </a:endParaRPr>
          </a:p>
          <a:p>
            <a:pPr marL="342900" indent="-342900">
              <a:buFont typeface="Wingdings" panose="05000000000000000000" pitchFamily="2" charset="2"/>
              <a:buChar char="Ø"/>
            </a:pPr>
            <a:r>
              <a:rPr lang="en-GB" b="1" dirty="0">
                <a:solidFill>
                  <a:schemeClr val="accent1"/>
                </a:solidFill>
              </a:rPr>
              <a:t>Choices differ dependent on environmental structures </a:t>
            </a:r>
          </a:p>
        </p:txBody>
      </p:sp>
    </p:spTree>
    <p:extLst>
      <p:ext uri="{BB962C8B-B14F-4D97-AF65-F5344CB8AC3E}">
        <p14:creationId xmlns:p14="http://schemas.microsoft.com/office/powerpoint/2010/main" val="2216840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Empowerment </a:t>
            </a:r>
          </a:p>
        </p:txBody>
      </p:sp>
      <p:sp>
        <p:nvSpPr>
          <p:cNvPr id="10" name="Content Placeholder 9">
            <a:extLst>
              <a:ext uri="{FF2B5EF4-FFF2-40B4-BE49-F238E27FC236}">
                <a16:creationId xmlns:a16="http://schemas.microsoft.com/office/drawing/2014/main" id="{A54CCA26-7DB2-F836-157F-A9C9DA804778}"/>
              </a:ext>
            </a:extLst>
          </p:cNvPr>
          <p:cNvSpPr>
            <a:spLocks noGrp="1"/>
          </p:cNvSpPr>
          <p:nvPr>
            <p:ph idx="1"/>
          </p:nvPr>
        </p:nvSpPr>
        <p:spPr/>
        <p:txBody>
          <a:bodyPr>
            <a:normAutofit/>
          </a:bodyPr>
          <a:lstStyle/>
          <a:p>
            <a:r>
              <a:rPr lang="en-GB" sz="2000" dirty="0"/>
              <a:t>Enabling individuals, groups and/or communities to have the </a:t>
            </a:r>
            <a:r>
              <a:rPr lang="en-GB" sz="2000" dirty="0">
                <a:solidFill>
                  <a:schemeClr val="accent1"/>
                </a:solidFill>
              </a:rPr>
              <a:t>power</a:t>
            </a:r>
            <a:r>
              <a:rPr lang="en-GB" sz="2000" dirty="0">
                <a:solidFill>
                  <a:srgbClr val="FF0000"/>
                </a:solidFill>
              </a:rPr>
              <a:t> </a:t>
            </a:r>
            <a:r>
              <a:rPr lang="en-GB" sz="2000" dirty="0"/>
              <a:t>to gain control of their circumstances and achieve their own goals, thereby being able to work towards helping themselves and others to maximise the quality of their lives.</a:t>
            </a:r>
          </a:p>
          <a:p>
            <a:endParaRPr lang="en-GB" sz="2000"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28025"/>
          <a:stretch/>
        </p:blipFill>
        <p:spPr>
          <a:xfrm>
            <a:off x="4917802" y="3326091"/>
            <a:ext cx="5040560" cy="1529794"/>
          </a:xfrm>
          <a:prstGeom prst="rect">
            <a:avLst/>
          </a:prstGeom>
        </p:spPr>
      </p:pic>
      <p:sp>
        <p:nvSpPr>
          <p:cNvPr id="6" name="TextBox 5"/>
          <p:cNvSpPr txBox="1"/>
          <p:nvPr/>
        </p:nvSpPr>
        <p:spPr>
          <a:xfrm>
            <a:off x="9912424" y="5373956"/>
            <a:ext cx="2098964" cy="276999"/>
          </a:xfrm>
          <a:prstGeom prst="rect">
            <a:avLst/>
          </a:prstGeom>
          <a:noFill/>
        </p:spPr>
        <p:txBody>
          <a:bodyPr wrap="square" rtlCol="0">
            <a:spAutoFit/>
          </a:bodyPr>
          <a:lstStyle/>
          <a:p>
            <a:r>
              <a:rPr lang="en-GB" sz="1100" dirty="0"/>
              <a:t>(Sutton-</a:t>
            </a:r>
            <a:r>
              <a:rPr lang="en-GB" sz="1100" dirty="0" err="1"/>
              <a:t>Kerchner</a:t>
            </a:r>
            <a:r>
              <a:rPr lang="en-GB" sz="1100" dirty="0"/>
              <a:t>, 2017</a:t>
            </a:r>
            <a:r>
              <a:rPr lang="en-GB" sz="1200" dirty="0"/>
              <a:t>)</a:t>
            </a:r>
          </a:p>
        </p:txBody>
      </p:sp>
    </p:spTree>
    <p:extLst>
      <p:ext uri="{BB962C8B-B14F-4D97-AF65-F5344CB8AC3E}">
        <p14:creationId xmlns:p14="http://schemas.microsoft.com/office/powerpoint/2010/main" val="3951193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Concepts of power . . .</a:t>
            </a:r>
          </a:p>
        </p:txBody>
      </p:sp>
      <p:sp>
        <p:nvSpPr>
          <p:cNvPr id="3" name="Content Placeholder 2"/>
          <p:cNvSpPr>
            <a:spLocks noGrp="1"/>
          </p:cNvSpPr>
          <p:nvPr>
            <p:ph idx="1"/>
          </p:nvPr>
        </p:nvSpPr>
        <p:spPr/>
        <p:txBody>
          <a:bodyPr/>
          <a:lstStyle/>
          <a:p>
            <a:r>
              <a:rPr lang="en-GB" dirty="0"/>
              <a:t>Power to - Having the potential to achieve ones ends</a:t>
            </a:r>
          </a:p>
          <a:p>
            <a:endParaRPr lang="en-GB" dirty="0"/>
          </a:p>
          <a:p>
            <a:r>
              <a:rPr lang="en-GB" dirty="0"/>
              <a:t>Power over - How power can be used to dominate</a:t>
            </a:r>
          </a:p>
          <a:p>
            <a:endParaRPr lang="en-GB" dirty="0"/>
          </a:p>
          <a:p>
            <a:r>
              <a:rPr lang="en-GB" dirty="0"/>
              <a:t>Power with – Collective  and collaborative  </a:t>
            </a:r>
          </a:p>
          <a:p>
            <a:endParaRPr lang="en-GB" dirty="0"/>
          </a:p>
        </p:txBody>
      </p:sp>
      <p:sp>
        <p:nvSpPr>
          <p:cNvPr id="5" name="Rectangle 4"/>
          <p:cNvSpPr/>
          <p:nvPr/>
        </p:nvSpPr>
        <p:spPr>
          <a:xfrm>
            <a:off x="9597835" y="6054209"/>
            <a:ext cx="1487908" cy="276999"/>
          </a:xfrm>
          <a:prstGeom prst="rect">
            <a:avLst/>
          </a:prstGeom>
        </p:spPr>
        <p:txBody>
          <a:bodyPr wrap="none">
            <a:spAutoFit/>
          </a:bodyPr>
          <a:lstStyle/>
          <a:p>
            <a:r>
              <a:rPr lang="en-GB" sz="1200" dirty="0"/>
              <a:t>(Thompson, 2007)</a:t>
            </a:r>
          </a:p>
        </p:txBody>
      </p:sp>
    </p:spTree>
    <p:extLst>
      <p:ext uri="{BB962C8B-B14F-4D97-AF65-F5344CB8AC3E}">
        <p14:creationId xmlns:p14="http://schemas.microsoft.com/office/powerpoint/2010/main" val="3638960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Defining Empowerment </a:t>
            </a:r>
          </a:p>
        </p:txBody>
      </p:sp>
      <p:sp>
        <p:nvSpPr>
          <p:cNvPr id="3" name="Content Placeholder 2"/>
          <p:cNvSpPr>
            <a:spLocks noGrp="1"/>
          </p:cNvSpPr>
          <p:nvPr>
            <p:ph idx="1"/>
          </p:nvPr>
        </p:nvSpPr>
        <p:spPr/>
        <p:txBody>
          <a:bodyPr/>
          <a:lstStyle/>
          <a:p>
            <a:r>
              <a:rPr lang="en-GB" dirty="0"/>
              <a:t>Empowerment is helping people to gain a greater control over their own lives and circumstances</a:t>
            </a:r>
          </a:p>
          <a:p>
            <a:r>
              <a:rPr lang="en-GB" dirty="0"/>
              <a:t>Enabling to affect change</a:t>
            </a:r>
          </a:p>
          <a:p>
            <a:r>
              <a:rPr lang="en-GB" dirty="0"/>
              <a:t>Giving those who are marginalised a voice</a:t>
            </a:r>
          </a:p>
          <a:p>
            <a:r>
              <a:rPr lang="en-GB" dirty="0"/>
              <a:t>Fighting social exclusion </a:t>
            </a:r>
          </a:p>
          <a:p>
            <a:endParaRPr lang="en-GB" dirty="0"/>
          </a:p>
        </p:txBody>
      </p:sp>
      <p:sp>
        <p:nvSpPr>
          <p:cNvPr id="5" name="TextBox 4"/>
          <p:cNvSpPr txBox="1"/>
          <p:nvPr/>
        </p:nvSpPr>
        <p:spPr>
          <a:xfrm>
            <a:off x="8891666" y="6336618"/>
            <a:ext cx="3759946" cy="261610"/>
          </a:xfrm>
          <a:prstGeom prst="rect">
            <a:avLst/>
          </a:prstGeom>
          <a:noFill/>
        </p:spPr>
        <p:txBody>
          <a:bodyPr wrap="square" rtlCol="0">
            <a:spAutoFit/>
          </a:bodyPr>
          <a:lstStyle/>
          <a:p>
            <a:r>
              <a:rPr lang="en-GB" sz="1100" dirty="0"/>
              <a:t>(Giddens and Sutton, 2010, Thompson, 2006)</a:t>
            </a:r>
          </a:p>
        </p:txBody>
      </p:sp>
    </p:spTree>
    <p:extLst>
      <p:ext uri="{BB962C8B-B14F-4D97-AF65-F5344CB8AC3E}">
        <p14:creationId xmlns:p14="http://schemas.microsoft.com/office/powerpoint/2010/main" val="2155713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Agency and Empowerment</a:t>
            </a:r>
          </a:p>
        </p:txBody>
      </p:sp>
      <p:sp>
        <p:nvSpPr>
          <p:cNvPr id="3" name="Text Placeholder 2"/>
          <p:cNvSpPr>
            <a:spLocks noGrp="1"/>
          </p:cNvSpPr>
          <p:nvPr>
            <p:ph idx="1"/>
          </p:nvPr>
        </p:nvSpPr>
        <p:spPr/>
        <p:txBody>
          <a:bodyPr>
            <a:normAutofit/>
          </a:bodyPr>
          <a:lstStyle/>
          <a:p>
            <a:r>
              <a:rPr lang="en-GB" sz="2400" dirty="0"/>
              <a:t>Agency may be seen as a sense of personal empowerment</a:t>
            </a:r>
          </a:p>
          <a:p>
            <a:r>
              <a:rPr lang="en-GB" sz="2400" dirty="0"/>
              <a:t>Empowerment may be seen as an expansion of Agency</a:t>
            </a:r>
          </a:p>
          <a:p>
            <a:r>
              <a:rPr lang="en-GB" sz="2400" dirty="0"/>
              <a:t>Both are necessary to effect social change</a:t>
            </a:r>
          </a:p>
        </p:txBody>
      </p:sp>
      <p:sp>
        <p:nvSpPr>
          <p:cNvPr id="5" name="TextBox 4"/>
          <p:cNvSpPr txBox="1"/>
          <p:nvPr/>
        </p:nvSpPr>
        <p:spPr>
          <a:xfrm>
            <a:off x="6328064" y="6286500"/>
            <a:ext cx="1589809" cy="369332"/>
          </a:xfrm>
          <a:prstGeom prst="rect">
            <a:avLst/>
          </a:prstGeom>
          <a:noFill/>
        </p:spPr>
        <p:txBody>
          <a:bodyPr wrap="square" rtlCol="0">
            <a:spAutoFit/>
          </a:bodyPr>
          <a:lstStyle/>
          <a:p>
            <a:endParaRPr lang="en-GB" dirty="0"/>
          </a:p>
        </p:txBody>
      </p:sp>
      <p:sp>
        <p:nvSpPr>
          <p:cNvPr id="6" name="TextBox 5"/>
          <p:cNvSpPr txBox="1"/>
          <p:nvPr/>
        </p:nvSpPr>
        <p:spPr>
          <a:xfrm>
            <a:off x="9161635" y="5264702"/>
            <a:ext cx="3449782" cy="261610"/>
          </a:xfrm>
          <a:prstGeom prst="rect">
            <a:avLst/>
          </a:prstGeom>
          <a:noFill/>
        </p:spPr>
        <p:txBody>
          <a:bodyPr wrap="square" rtlCol="0">
            <a:spAutoFit/>
          </a:bodyPr>
          <a:lstStyle/>
          <a:p>
            <a:r>
              <a:rPr lang="en-GB" sz="1100" dirty="0"/>
              <a:t>                                     (</a:t>
            </a:r>
            <a:r>
              <a:rPr lang="en-GB" sz="1100" dirty="0" err="1"/>
              <a:t>Lerch</a:t>
            </a:r>
            <a:r>
              <a:rPr lang="en-GB" sz="1100" dirty="0"/>
              <a:t> </a:t>
            </a:r>
            <a:r>
              <a:rPr lang="en-GB" sz="1100" i="1" dirty="0"/>
              <a:t>et al, </a:t>
            </a:r>
            <a:r>
              <a:rPr lang="en-GB" sz="1100" dirty="0"/>
              <a:t>2016)</a:t>
            </a:r>
          </a:p>
        </p:txBody>
      </p:sp>
      <p:pic>
        <p:nvPicPr>
          <p:cNvPr id="7" name="Picture 6" descr="C:\Users\Bart Davies\Desktop\The-relationship-between-outcomes-and-correlates-of-empowerment-Alsop-Heinsohn-2005.png"/>
          <p:cNvPicPr/>
          <p:nvPr/>
        </p:nvPicPr>
        <p:blipFill rotWithShape="1">
          <a:blip r:embed="rId2">
            <a:extLst>
              <a:ext uri="{28A0092B-C50C-407E-A947-70E740481C1C}">
                <a14:useLocalDpi xmlns:a14="http://schemas.microsoft.com/office/drawing/2010/main" val="0"/>
              </a:ext>
            </a:extLst>
          </a:blip>
          <a:srcRect r="4677" b="-476"/>
          <a:stretch/>
        </p:blipFill>
        <p:spPr bwMode="auto">
          <a:xfrm>
            <a:off x="3431704" y="3356992"/>
            <a:ext cx="6408712" cy="2910487"/>
          </a:xfrm>
          <a:prstGeom prst="rect">
            <a:avLst/>
          </a:prstGeom>
          <a:noFill/>
          <a:ln>
            <a:noFill/>
          </a:ln>
        </p:spPr>
      </p:pic>
      <p:sp>
        <p:nvSpPr>
          <p:cNvPr id="8" name="TextBox 7"/>
          <p:cNvSpPr txBox="1"/>
          <p:nvPr/>
        </p:nvSpPr>
        <p:spPr>
          <a:xfrm>
            <a:off x="306534" y="6209556"/>
            <a:ext cx="4707081" cy="261610"/>
          </a:xfrm>
          <a:prstGeom prst="rect">
            <a:avLst/>
          </a:prstGeom>
          <a:noFill/>
        </p:spPr>
        <p:txBody>
          <a:bodyPr wrap="square" rtlCol="0">
            <a:spAutoFit/>
          </a:bodyPr>
          <a:lstStyle/>
          <a:p>
            <a:r>
              <a:rPr lang="en-GB" sz="1100" dirty="0"/>
              <a:t>(Narayan, 2002, Alsop </a:t>
            </a:r>
            <a:r>
              <a:rPr lang="en-GB" sz="1100" i="1" dirty="0"/>
              <a:t>et.al </a:t>
            </a:r>
            <a:r>
              <a:rPr lang="en-GB" sz="1100" dirty="0"/>
              <a:t>2006)</a:t>
            </a:r>
          </a:p>
        </p:txBody>
      </p:sp>
    </p:spTree>
    <p:extLst>
      <p:ext uri="{BB962C8B-B14F-4D97-AF65-F5344CB8AC3E}">
        <p14:creationId xmlns:p14="http://schemas.microsoft.com/office/powerpoint/2010/main" val="747756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Health and Social Care</a:t>
            </a:r>
            <a:br>
              <a:rPr lang="en-GB" dirty="0"/>
            </a:br>
            <a:r>
              <a:rPr lang="en-GB" sz="3100" dirty="0"/>
              <a:t>UK Government, NHS and Health and Social Care organisations</a:t>
            </a:r>
            <a:endParaRPr lang="en-GB" dirty="0"/>
          </a:p>
        </p:txBody>
      </p:sp>
      <p:sp>
        <p:nvSpPr>
          <p:cNvPr id="3" name="Content Placeholder 2"/>
          <p:cNvSpPr>
            <a:spLocks noGrp="1"/>
          </p:cNvSpPr>
          <p:nvPr>
            <p:ph idx="1"/>
          </p:nvPr>
        </p:nvSpPr>
        <p:spPr/>
        <p:txBody>
          <a:bodyPr>
            <a:normAutofit/>
          </a:bodyPr>
          <a:lstStyle/>
          <a:p>
            <a:r>
              <a:rPr lang="en-GB" dirty="0"/>
              <a:t>Embrace and promote the increase of Agency and use of Empowerment in policies and acts</a:t>
            </a:r>
          </a:p>
          <a:p>
            <a:r>
              <a:rPr lang="en-GB" dirty="0"/>
              <a:t>Introduction of Direct Payments</a:t>
            </a:r>
          </a:p>
          <a:p>
            <a:r>
              <a:rPr lang="en-GB" dirty="0"/>
              <a:t>Promote Advocacy, Person Centred Practice and User Participation</a:t>
            </a:r>
          </a:p>
          <a:p>
            <a:r>
              <a:rPr lang="en-GB" dirty="0"/>
              <a:t>Giving service users and workers a voice</a:t>
            </a:r>
          </a:p>
          <a:p>
            <a:r>
              <a:rPr lang="en-GB" dirty="0"/>
              <a:t>Transparency and access to information</a:t>
            </a:r>
          </a:p>
          <a:p>
            <a:r>
              <a:rPr lang="en-GB" dirty="0"/>
              <a:t>Partnership and bottom up working</a:t>
            </a:r>
          </a:p>
          <a:p>
            <a:endParaRPr lang="en-GB" dirty="0"/>
          </a:p>
        </p:txBody>
      </p:sp>
      <p:sp>
        <p:nvSpPr>
          <p:cNvPr id="5" name="TextBox 4"/>
          <p:cNvSpPr txBox="1"/>
          <p:nvPr/>
        </p:nvSpPr>
        <p:spPr>
          <a:xfrm>
            <a:off x="9372869" y="6231265"/>
            <a:ext cx="2819131" cy="261610"/>
          </a:xfrm>
          <a:prstGeom prst="rect">
            <a:avLst/>
          </a:prstGeom>
          <a:noFill/>
        </p:spPr>
        <p:txBody>
          <a:bodyPr wrap="square" rtlCol="0">
            <a:spAutoFit/>
          </a:bodyPr>
          <a:lstStyle/>
          <a:p>
            <a:r>
              <a:rPr lang="en-GB" sz="1100" dirty="0"/>
              <a:t>(NHS, 2018, GOV.UK, 2014, WG, 2017) </a:t>
            </a:r>
          </a:p>
        </p:txBody>
      </p:sp>
    </p:spTree>
    <p:extLst>
      <p:ext uri="{BB962C8B-B14F-4D97-AF65-F5344CB8AC3E}">
        <p14:creationId xmlns:p14="http://schemas.microsoft.com/office/powerpoint/2010/main" val="1597644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63491" y="246545"/>
            <a:ext cx="9145016" cy="848750"/>
          </a:xfrm>
          <a:prstGeom prst="rect">
            <a:avLst/>
          </a:prstGeom>
        </p:spPr>
        <p:txBody>
          <a:bodyPr>
            <a:normAutofit/>
          </a:bodyPr>
          <a:lstStyle/>
          <a:p>
            <a:r>
              <a:rPr lang="en-GB" dirty="0"/>
              <a:t>Health and Social Care: Frontline </a:t>
            </a:r>
          </a:p>
        </p:txBody>
      </p:sp>
      <p:pic>
        <p:nvPicPr>
          <p:cNvPr id="6" name="Picture 5"/>
          <p:cNvPicPr>
            <a:picLocks noChangeAspect="1"/>
          </p:cNvPicPr>
          <p:nvPr/>
        </p:nvPicPr>
        <p:blipFill>
          <a:blip r:embed="rId2"/>
          <a:stretch>
            <a:fillRect/>
          </a:stretch>
        </p:blipFill>
        <p:spPr>
          <a:xfrm>
            <a:off x="9477125" y="3443752"/>
            <a:ext cx="1442216" cy="1587228"/>
          </a:xfrm>
          <a:prstGeom prst="rect">
            <a:avLst/>
          </a:prstGeom>
        </p:spPr>
      </p:pic>
      <p:pic>
        <p:nvPicPr>
          <p:cNvPr id="7" name="Picture 6"/>
          <p:cNvPicPr>
            <a:picLocks noChangeAspect="1"/>
          </p:cNvPicPr>
          <p:nvPr/>
        </p:nvPicPr>
        <p:blipFill>
          <a:blip r:embed="rId3"/>
          <a:stretch>
            <a:fillRect/>
          </a:stretch>
        </p:blipFill>
        <p:spPr>
          <a:xfrm>
            <a:off x="1403322" y="1370381"/>
            <a:ext cx="1558560" cy="1509549"/>
          </a:xfrm>
          <a:prstGeom prst="rect">
            <a:avLst/>
          </a:prstGeom>
        </p:spPr>
      </p:pic>
      <p:pic>
        <p:nvPicPr>
          <p:cNvPr id="8" name="Picture 7"/>
          <p:cNvPicPr>
            <a:picLocks noChangeAspect="1"/>
          </p:cNvPicPr>
          <p:nvPr/>
        </p:nvPicPr>
        <p:blipFill>
          <a:blip r:embed="rId4"/>
          <a:stretch>
            <a:fillRect/>
          </a:stretch>
        </p:blipFill>
        <p:spPr>
          <a:xfrm>
            <a:off x="8928891" y="1356905"/>
            <a:ext cx="2420015" cy="1612483"/>
          </a:xfrm>
          <a:prstGeom prst="rect">
            <a:avLst/>
          </a:prstGeom>
        </p:spPr>
      </p:pic>
      <p:pic>
        <p:nvPicPr>
          <p:cNvPr id="9" name="Picture 8"/>
          <p:cNvPicPr>
            <a:picLocks noChangeAspect="1"/>
          </p:cNvPicPr>
          <p:nvPr/>
        </p:nvPicPr>
        <p:blipFill>
          <a:blip r:embed="rId5"/>
          <a:stretch>
            <a:fillRect/>
          </a:stretch>
        </p:blipFill>
        <p:spPr>
          <a:xfrm>
            <a:off x="916138" y="3334819"/>
            <a:ext cx="2532928" cy="2152800"/>
          </a:xfrm>
          <a:prstGeom prst="rect">
            <a:avLst/>
          </a:prstGeom>
        </p:spPr>
      </p:pic>
      <p:pic>
        <p:nvPicPr>
          <p:cNvPr id="10" name="Picture 9"/>
          <p:cNvPicPr>
            <a:picLocks noChangeAspect="1"/>
          </p:cNvPicPr>
          <p:nvPr/>
        </p:nvPicPr>
        <p:blipFill>
          <a:blip r:embed="rId6"/>
          <a:stretch>
            <a:fillRect/>
          </a:stretch>
        </p:blipFill>
        <p:spPr>
          <a:xfrm>
            <a:off x="4914909" y="1701222"/>
            <a:ext cx="2302471" cy="3267193"/>
          </a:xfrm>
          <a:prstGeom prst="rect">
            <a:avLst/>
          </a:prstGeom>
        </p:spPr>
      </p:pic>
      <p:sp>
        <p:nvSpPr>
          <p:cNvPr id="17" name="TextBox 16"/>
          <p:cNvSpPr txBox="1"/>
          <p:nvPr/>
        </p:nvSpPr>
        <p:spPr>
          <a:xfrm>
            <a:off x="1663491" y="2999959"/>
            <a:ext cx="3086100" cy="261610"/>
          </a:xfrm>
          <a:prstGeom prst="rect">
            <a:avLst/>
          </a:prstGeom>
          <a:noFill/>
        </p:spPr>
        <p:txBody>
          <a:bodyPr wrap="square" rtlCol="0">
            <a:spAutoFit/>
          </a:bodyPr>
          <a:lstStyle/>
          <a:p>
            <a:r>
              <a:rPr lang="en-GB" sz="1100" dirty="0"/>
              <a:t>(Owen, 2015)</a:t>
            </a:r>
          </a:p>
        </p:txBody>
      </p:sp>
      <p:sp>
        <p:nvSpPr>
          <p:cNvPr id="18" name="TextBox 17"/>
          <p:cNvSpPr txBox="1"/>
          <p:nvPr/>
        </p:nvSpPr>
        <p:spPr>
          <a:xfrm>
            <a:off x="1544396" y="5487619"/>
            <a:ext cx="2596782" cy="261610"/>
          </a:xfrm>
          <a:prstGeom prst="rect">
            <a:avLst/>
          </a:prstGeom>
          <a:noFill/>
        </p:spPr>
        <p:txBody>
          <a:bodyPr wrap="square" rtlCol="0">
            <a:spAutoFit/>
          </a:bodyPr>
          <a:lstStyle/>
          <a:p>
            <a:r>
              <a:rPr lang="en-GB" sz="1100" dirty="0"/>
              <a:t>(Moreton, 2012)</a:t>
            </a:r>
          </a:p>
        </p:txBody>
      </p:sp>
      <p:sp>
        <p:nvSpPr>
          <p:cNvPr id="19" name="TextBox 18"/>
          <p:cNvSpPr txBox="1"/>
          <p:nvPr/>
        </p:nvSpPr>
        <p:spPr>
          <a:xfrm>
            <a:off x="9747004" y="5030980"/>
            <a:ext cx="2697653" cy="261610"/>
          </a:xfrm>
          <a:prstGeom prst="rect">
            <a:avLst/>
          </a:prstGeom>
          <a:noFill/>
        </p:spPr>
        <p:txBody>
          <a:bodyPr wrap="square" rtlCol="0">
            <a:spAutoFit/>
          </a:bodyPr>
          <a:lstStyle/>
          <a:p>
            <a:r>
              <a:rPr lang="en-GB" sz="1100" dirty="0"/>
              <a:t>(Allen, 2017)</a:t>
            </a:r>
          </a:p>
        </p:txBody>
      </p:sp>
      <p:sp>
        <p:nvSpPr>
          <p:cNvPr id="20" name="TextBox 19"/>
          <p:cNvSpPr txBox="1"/>
          <p:nvPr/>
        </p:nvSpPr>
        <p:spPr>
          <a:xfrm>
            <a:off x="9608647" y="2999959"/>
            <a:ext cx="2583353" cy="261610"/>
          </a:xfrm>
          <a:prstGeom prst="rect">
            <a:avLst/>
          </a:prstGeom>
          <a:noFill/>
        </p:spPr>
        <p:txBody>
          <a:bodyPr wrap="square" rtlCol="0">
            <a:spAutoFit/>
          </a:bodyPr>
          <a:lstStyle/>
          <a:p>
            <a:r>
              <a:rPr lang="en-GB" sz="1100" dirty="0"/>
              <a:t>(</a:t>
            </a:r>
            <a:r>
              <a:rPr lang="en-GB" sz="1100" dirty="0" err="1"/>
              <a:t>Secemsky</a:t>
            </a:r>
            <a:r>
              <a:rPr lang="en-GB" sz="1100" dirty="0"/>
              <a:t>, 2012)</a:t>
            </a:r>
          </a:p>
        </p:txBody>
      </p:sp>
      <p:sp>
        <p:nvSpPr>
          <p:cNvPr id="21" name="TextBox 20"/>
          <p:cNvSpPr txBox="1"/>
          <p:nvPr/>
        </p:nvSpPr>
        <p:spPr>
          <a:xfrm>
            <a:off x="5459594" y="4968415"/>
            <a:ext cx="2161309" cy="261610"/>
          </a:xfrm>
          <a:prstGeom prst="rect">
            <a:avLst/>
          </a:prstGeom>
          <a:noFill/>
        </p:spPr>
        <p:txBody>
          <a:bodyPr wrap="square" rtlCol="0">
            <a:spAutoFit/>
          </a:bodyPr>
          <a:lstStyle/>
          <a:p>
            <a:r>
              <a:rPr lang="en-GB" sz="1100" dirty="0"/>
              <a:t>(Keeling, 2017)</a:t>
            </a:r>
          </a:p>
        </p:txBody>
      </p:sp>
    </p:spTree>
    <p:extLst>
      <p:ext uri="{BB962C8B-B14F-4D97-AF65-F5344CB8AC3E}">
        <p14:creationId xmlns:p14="http://schemas.microsoft.com/office/powerpoint/2010/main" val="32880702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Health and Social Care Users in the Community: Lack of Agency </a:t>
            </a:r>
          </a:p>
        </p:txBody>
      </p:sp>
      <p:sp>
        <p:nvSpPr>
          <p:cNvPr id="3" name="Content Placeholder 2"/>
          <p:cNvSpPr>
            <a:spLocks noGrp="1"/>
          </p:cNvSpPr>
          <p:nvPr>
            <p:ph idx="1"/>
          </p:nvPr>
        </p:nvSpPr>
        <p:spPr/>
        <p:txBody>
          <a:bodyPr>
            <a:normAutofit/>
          </a:bodyPr>
          <a:lstStyle/>
          <a:p>
            <a:r>
              <a:rPr lang="en-GB" dirty="0"/>
              <a:t>Socially excluded through disability or location</a:t>
            </a:r>
          </a:p>
          <a:p>
            <a:r>
              <a:rPr lang="en-GB" dirty="0"/>
              <a:t>Cultural barriers through age or disability</a:t>
            </a:r>
          </a:p>
          <a:p>
            <a:r>
              <a:rPr lang="en-GB" dirty="0"/>
              <a:t>Very few or no advocacy services</a:t>
            </a:r>
          </a:p>
          <a:p>
            <a:r>
              <a:rPr lang="en-GB" dirty="0"/>
              <a:t>Not aware of benefits they are entitled to</a:t>
            </a:r>
          </a:p>
          <a:p>
            <a:r>
              <a:rPr lang="en-GB" dirty="0"/>
              <a:t>Budget cuts lead to loss of agency and independence</a:t>
            </a:r>
          </a:p>
          <a:p>
            <a:endParaRPr lang="en-GB" dirty="0"/>
          </a:p>
          <a:p>
            <a:endParaRPr lang="en-GB" dirty="0"/>
          </a:p>
          <a:p>
            <a:endParaRPr lang="en-GB" dirty="0"/>
          </a:p>
          <a:p>
            <a:endParaRPr lang="en-GB" dirty="0"/>
          </a:p>
          <a:p>
            <a:endParaRPr lang="en-GB" dirty="0"/>
          </a:p>
        </p:txBody>
      </p:sp>
      <p:sp>
        <p:nvSpPr>
          <p:cNvPr id="5" name="TextBox 4"/>
          <p:cNvSpPr txBox="1"/>
          <p:nvPr/>
        </p:nvSpPr>
        <p:spPr>
          <a:xfrm>
            <a:off x="10128448" y="5437515"/>
            <a:ext cx="1704109" cy="261610"/>
          </a:xfrm>
          <a:prstGeom prst="rect">
            <a:avLst/>
          </a:prstGeom>
          <a:noFill/>
        </p:spPr>
        <p:txBody>
          <a:bodyPr wrap="square" rtlCol="0">
            <a:spAutoFit/>
          </a:bodyPr>
          <a:lstStyle/>
          <a:p>
            <a:r>
              <a:rPr lang="en-GB" sz="1100" dirty="0"/>
              <a:t>(Milne, 2017)</a:t>
            </a:r>
          </a:p>
        </p:txBody>
      </p:sp>
    </p:spTree>
    <p:extLst>
      <p:ext uri="{BB962C8B-B14F-4D97-AF65-F5344CB8AC3E}">
        <p14:creationId xmlns:p14="http://schemas.microsoft.com/office/powerpoint/2010/main" val="1733207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Health and Social Care Users in Residential Care: Lack of Agency </a:t>
            </a:r>
          </a:p>
        </p:txBody>
      </p:sp>
      <p:sp>
        <p:nvSpPr>
          <p:cNvPr id="3" name="Content Placeholder 2"/>
          <p:cNvSpPr>
            <a:spLocks noGrp="1"/>
          </p:cNvSpPr>
          <p:nvPr>
            <p:ph idx="1"/>
          </p:nvPr>
        </p:nvSpPr>
        <p:spPr/>
        <p:txBody>
          <a:bodyPr>
            <a:normAutofit/>
          </a:bodyPr>
          <a:lstStyle/>
          <a:p>
            <a:r>
              <a:rPr lang="en-GB" dirty="0"/>
              <a:t>Medical Control</a:t>
            </a:r>
          </a:p>
          <a:p>
            <a:r>
              <a:rPr lang="en-GB" dirty="0"/>
              <a:t>Institutionalisation/ Fear of reprisals</a:t>
            </a:r>
          </a:p>
          <a:p>
            <a:r>
              <a:rPr lang="en-GB" dirty="0"/>
              <a:t>Unaware of rights </a:t>
            </a:r>
          </a:p>
          <a:p>
            <a:r>
              <a:rPr lang="en-GB" dirty="0"/>
              <a:t>Socially excluded perhaps through inability to communicate</a:t>
            </a:r>
          </a:p>
          <a:p>
            <a:r>
              <a:rPr lang="en-GB" dirty="0"/>
              <a:t>Loneliness/ Depression</a:t>
            </a:r>
          </a:p>
        </p:txBody>
      </p:sp>
      <p:sp>
        <p:nvSpPr>
          <p:cNvPr id="10" name="TextBox 9"/>
          <p:cNvSpPr txBox="1"/>
          <p:nvPr/>
        </p:nvSpPr>
        <p:spPr>
          <a:xfrm>
            <a:off x="10856768" y="5373216"/>
            <a:ext cx="2670463" cy="261610"/>
          </a:xfrm>
          <a:prstGeom prst="rect">
            <a:avLst/>
          </a:prstGeom>
          <a:noFill/>
        </p:spPr>
        <p:txBody>
          <a:bodyPr wrap="square" rtlCol="0">
            <a:spAutoFit/>
          </a:bodyPr>
          <a:lstStyle/>
          <a:p>
            <a:r>
              <a:rPr lang="en-GB" sz="1100" dirty="0"/>
              <a:t>(JRF, 2009)</a:t>
            </a:r>
          </a:p>
        </p:txBody>
      </p:sp>
    </p:spTree>
    <p:extLst>
      <p:ext uri="{BB962C8B-B14F-4D97-AF65-F5344CB8AC3E}">
        <p14:creationId xmlns:p14="http://schemas.microsoft.com/office/powerpoint/2010/main" val="1803972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Health and Social Care Practitioners: Lack of Agency </a:t>
            </a:r>
          </a:p>
        </p:txBody>
      </p:sp>
      <p:sp>
        <p:nvSpPr>
          <p:cNvPr id="3" name="Content Placeholder 2"/>
          <p:cNvSpPr>
            <a:spLocks noGrp="1"/>
          </p:cNvSpPr>
          <p:nvPr>
            <p:ph idx="1"/>
          </p:nvPr>
        </p:nvSpPr>
        <p:spPr/>
        <p:txBody>
          <a:bodyPr>
            <a:normAutofit/>
          </a:bodyPr>
          <a:lstStyle/>
          <a:p>
            <a:r>
              <a:rPr lang="en-GB" dirty="0"/>
              <a:t>Bound by rules and regulations</a:t>
            </a:r>
          </a:p>
          <a:p>
            <a:r>
              <a:rPr lang="en-GB" dirty="0"/>
              <a:t>Negative workplace culture</a:t>
            </a:r>
          </a:p>
          <a:p>
            <a:r>
              <a:rPr lang="en-GB" dirty="0"/>
              <a:t>Low income</a:t>
            </a:r>
          </a:p>
          <a:p>
            <a:r>
              <a:rPr lang="en-GB" dirty="0"/>
              <a:t>Low self esteem</a:t>
            </a:r>
          </a:p>
          <a:p>
            <a:r>
              <a:rPr lang="en-GB" dirty="0"/>
              <a:t>Lack of knowledge, education and training</a:t>
            </a:r>
          </a:p>
        </p:txBody>
      </p:sp>
      <p:sp>
        <p:nvSpPr>
          <p:cNvPr id="5" name="TextBox 4"/>
          <p:cNvSpPr txBox="1"/>
          <p:nvPr/>
        </p:nvSpPr>
        <p:spPr>
          <a:xfrm>
            <a:off x="10056440" y="5429992"/>
            <a:ext cx="2246313" cy="261610"/>
          </a:xfrm>
          <a:prstGeom prst="rect">
            <a:avLst/>
          </a:prstGeom>
          <a:noFill/>
        </p:spPr>
        <p:txBody>
          <a:bodyPr wrap="square" rtlCol="0">
            <a:spAutoFit/>
          </a:bodyPr>
          <a:lstStyle/>
          <a:p>
            <a:r>
              <a:rPr lang="en-GB" sz="1100" dirty="0"/>
              <a:t>(JRF, 2015, CHOICE, 2013)</a:t>
            </a:r>
          </a:p>
        </p:txBody>
      </p:sp>
      <p:sp>
        <p:nvSpPr>
          <p:cNvPr id="6" name="TextBox 5"/>
          <p:cNvSpPr txBox="1"/>
          <p:nvPr/>
        </p:nvSpPr>
        <p:spPr>
          <a:xfrm>
            <a:off x="3804269" y="4783661"/>
            <a:ext cx="5808285" cy="646331"/>
          </a:xfrm>
          <a:prstGeom prst="rect">
            <a:avLst/>
          </a:prstGeom>
          <a:noFill/>
        </p:spPr>
        <p:txBody>
          <a:bodyPr wrap="square" rtlCol="0">
            <a:spAutoFit/>
          </a:bodyPr>
          <a:lstStyle/>
          <a:p>
            <a:r>
              <a:rPr lang="en-GB" dirty="0">
                <a:solidFill>
                  <a:schemeClr val="accent1"/>
                </a:solidFill>
              </a:rPr>
              <a:t>Not only lowers personal agency but can impede empowering and increasing agency in service users </a:t>
            </a:r>
          </a:p>
        </p:txBody>
      </p:sp>
    </p:spTree>
    <p:extLst>
      <p:ext uri="{BB962C8B-B14F-4D97-AF65-F5344CB8AC3E}">
        <p14:creationId xmlns:p14="http://schemas.microsoft.com/office/powerpoint/2010/main" val="139849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Barriers to Agency and Empowerment </a:t>
            </a:r>
          </a:p>
        </p:txBody>
      </p:sp>
      <p:sp>
        <p:nvSpPr>
          <p:cNvPr id="3" name="Content Placeholder 2"/>
          <p:cNvSpPr>
            <a:spLocks noGrp="1"/>
          </p:cNvSpPr>
          <p:nvPr>
            <p:ph idx="1"/>
          </p:nvPr>
        </p:nvSpPr>
        <p:spPr/>
        <p:txBody>
          <a:bodyPr>
            <a:normAutofit fontScale="85000" lnSpcReduction="20000"/>
          </a:bodyPr>
          <a:lstStyle/>
          <a:p>
            <a:r>
              <a:rPr lang="en-GB" dirty="0"/>
              <a:t>Lack of funding</a:t>
            </a:r>
          </a:p>
          <a:p>
            <a:endParaRPr lang="en-GB" dirty="0"/>
          </a:p>
          <a:p>
            <a:r>
              <a:rPr lang="en-GB" dirty="0"/>
              <a:t>Lack of awareness</a:t>
            </a:r>
          </a:p>
          <a:p>
            <a:endParaRPr lang="en-GB" dirty="0"/>
          </a:p>
          <a:p>
            <a:r>
              <a:rPr lang="en-GB" dirty="0"/>
              <a:t>Lack of resources</a:t>
            </a:r>
          </a:p>
          <a:p>
            <a:endParaRPr lang="en-GB" dirty="0"/>
          </a:p>
          <a:p>
            <a:r>
              <a:rPr lang="en-GB" dirty="0"/>
              <a:t>Need to comply with council and government regulations and laws</a:t>
            </a:r>
          </a:p>
          <a:p>
            <a:endParaRPr lang="en-GB" dirty="0"/>
          </a:p>
          <a:p>
            <a:r>
              <a:rPr lang="en-GB" dirty="0"/>
              <a:t>Lack of training and education</a:t>
            </a:r>
          </a:p>
          <a:p>
            <a:pPr marL="0" indent="0">
              <a:buNone/>
            </a:pPr>
            <a:endParaRPr lang="en-GB" dirty="0"/>
          </a:p>
          <a:p>
            <a:r>
              <a:rPr lang="en-GB" dirty="0"/>
              <a:t>An individual may not want to be empowered!</a:t>
            </a:r>
          </a:p>
          <a:p>
            <a:endParaRPr lang="en-GB" dirty="0"/>
          </a:p>
          <a:p>
            <a:endParaRPr lang="en-GB" dirty="0"/>
          </a:p>
          <a:p>
            <a:endParaRPr lang="en-GB" dirty="0"/>
          </a:p>
        </p:txBody>
      </p:sp>
      <p:sp>
        <p:nvSpPr>
          <p:cNvPr id="9" name="TextBox 8">
            <a:extLst>
              <a:ext uri="{FF2B5EF4-FFF2-40B4-BE49-F238E27FC236}">
                <a16:creationId xmlns:a16="http://schemas.microsoft.com/office/drawing/2014/main" id="{DD34E46F-BF49-EEB5-B4D8-007E4E72BCB3}"/>
              </a:ext>
            </a:extLst>
          </p:cNvPr>
          <p:cNvSpPr txBox="1"/>
          <p:nvPr/>
        </p:nvSpPr>
        <p:spPr>
          <a:xfrm>
            <a:off x="10344472" y="6443146"/>
            <a:ext cx="1967102" cy="369332"/>
          </a:xfrm>
          <a:prstGeom prst="rect">
            <a:avLst/>
          </a:prstGeom>
          <a:noFill/>
        </p:spPr>
        <p:txBody>
          <a:bodyPr wrap="square">
            <a:spAutoFit/>
          </a:bodyPr>
          <a:lstStyle/>
          <a:p>
            <a:r>
              <a:rPr lang="en-GB" dirty="0"/>
              <a:t>(Hill et al., 2012)</a:t>
            </a:r>
          </a:p>
        </p:txBody>
      </p:sp>
    </p:spTree>
    <p:extLst>
      <p:ext uri="{BB962C8B-B14F-4D97-AF65-F5344CB8AC3E}">
        <p14:creationId xmlns:p14="http://schemas.microsoft.com/office/powerpoint/2010/main" val="283343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Increasing Agency: Empowerment  </a:t>
            </a:r>
          </a:p>
        </p:txBody>
      </p:sp>
      <p:sp>
        <p:nvSpPr>
          <p:cNvPr id="3" name="Content Placeholder 2"/>
          <p:cNvSpPr>
            <a:spLocks noGrp="1"/>
          </p:cNvSpPr>
          <p:nvPr>
            <p:ph idx="1"/>
          </p:nvPr>
        </p:nvSpPr>
        <p:spPr/>
        <p:txBody>
          <a:bodyPr>
            <a:normAutofit/>
          </a:bodyPr>
          <a:lstStyle/>
          <a:p>
            <a:r>
              <a:rPr lang="en-GB" dirty="0"/>
              <a:t>Person centred care planning</a:t>
            </a:r>
          </a:p>
          <a:p>
            <a:r>
              <a:rPr lang="en-GB" dirty="0"/>
              <a:t>Consultation with individuals in all aspects of their care</a:t>
            </a:r>
          </a:p>
          <a:p>
            <a:r>
              <a:rPr lang="en-GB" dirty="0"/>
              <a:t>Transparency in all dealings</a:t>
            </a:r>
          </a:p>
          <a:p>
            <a:r>
              <a:rPr lang="en-GB" dirty="0"/>
              <a:t>Providing a safe and confidential complaints process</a:t>
            </a:r>
          </a:p>
          <a:p>
            <a:r>
              <a:rPr lang="en-GB" dirty="0"/>
              <a:t>Promoting and using advocacy</a:t>
            </a:r>
          </a:p>
          <a:p>
            <a:endParaRPr lang="en-GB" dirty="0"/>
          </a:p>
          <a:p>
            <a:r>
              <a:rPr lang="en-GB" dirty="0"/>
              <a:t>GIVING THEM A VOICE</a:t>
            </a:r>
          </a:p>
          <a:p>
            <a:endParaRPr lang="en-GB" dirty="0"/>
          </a:p>
        </p:txBody>
      </p:sp>
      <p:sp>
        <p:nvSpPr>
          <p:cNvPr id="6" name="TextBox 5"/>
          <p:cNvSpPr txBox="1"/>
          <p:nvPr/>
        </p:nvSpPr>
        <p:spPr>
          <a:xfrm>
            <a:off x="8267700" y="5689600"/>
            <a:ext cx="2923039" cy="261610"/>
          </a:xfrm>
          <a:prstGeom prst="rect">
            <a:avLst/>
          </a:prstGeom>
          <a:noFill/>
        </p:spPr>
        <p:txBody>
          <a:bodyPr wrap="square" rtlCol="0">
            <a:spAutoFit/>
          </a:bodyPr>
          <a:lstStyle/>
          <a:p>
            <a:r>
              <a:rPr lang="en-GB" sz="1100" dirty="0"/>
              <a:t>(</a:t>
            </a:r>
            <a:r>
              <a:rPr lang="en-GB" sz="1100" dirty="0" err="1"/>
              <a:t>MyHomelife</a:t>
            </a:r>
            <a:r>
              <a:rPr lang="en-GB" sz="1100" dirty="0"/>
              <a:t>, 2016)</a:t>
            </a:r>
          </a:p>
        </p:txBody>
      </p:sp>
    </p:spTree>
    <p:extLst>
      <p:ext uri="{BB962C8B-B14F-4D97-AF65-F5344CB8AC3E}">
        <p14:creationId xmlns:p14="http://schemas.microsoft.com/office/powerpoint/2010/main" val="3834782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 </a:t>
            </a:r>
          </a:p>
        </p:txBody>
      </p:sp>
      <p:sp>
        <p:nvSpPr>
          <p:cNvPr id="3" name="Content Placeholder 2"/>
          <p:cNvSpPr>
            <a:spLocks noGrp="1"/>
          </p:cNvSpPr>
          <p:nvPr>
            <p:ph idx="1"/>
          </p:nvPr>
        </p:nvSpPr>
        <p:spPr/>
        <p:txBody>
          <a:bodyPr>
            <a:normAutofit fontScale="40000" lnSpcReduction="20000"/>
          </a:bodyPr>
          <a:lstStyle/>
          <a:p>
            <a:r>
              <a:rPr lang="en-GB" dirty="0"/>
              <a:t>Allen, V. (2017) Why Elderly Can ‘Give Up On Life’ in Care Homes. Available at: </a:t>
            </a:r>
            <a:r>
              <a:rPr lang="en-GB" dirty="0">
                <a:hlinkClick r:id="rId2"/>
              </a:rPr>
              <a:t>http://www.dailymail.co.uk/health/article-4773340/Study-finds-elderly-life-care-homes.html</a:t>
            </a:r>
            <a:r>
              <a:rPr lang="en-GB" dirty="0"/>
              <a:t> (Accessed: 16 June 2018).</a:t>
            </a:r>
          </a:p>
          <a:p>
            <a:r>
              <a:rPr lang="en-GB" dirty="0"/>
              <a:t>Alsop, R., and </a:t>
            </a:r>
            <a:r>
              <a:rPr lang="en-GB" dirty="0" err="1"/>
              <a:t>Heinsohn</a:t>
            </a:r>
            <a:r>
              <a:rPr lang="en-GB" dirty="0"/>
              <a:t>, N. (2005). ‘Measuring Empowerment in Practice: Structuring Analysis and Framing Indicators’. World Bank Policy Research Working Paper, 3510.</a:t>
            </a:r>
          </a:p>
          <a:p>
            <a:r>
              <a:rPr lang="en-GB" dirty="0"/>
              <a:t>CHOICE, (2013) What makes a real difference to resident experience? Digging deep into care home culture: The CHOICE (Care Home Organisations Implementing Cultures of Excellence) research report. Available at: </a:t>
            </a:r>
            <a:r>
              <a:rPr lang="en-GB" dirty="0">
                <a:hlinkClick r:id="rId3"/>
              </a:rPr>
              <a:t>http://www.panicoa.org.uk/sites/default/files/CHOICE_final_report.pdf</a:t>
            </a:r>
            <a:r>
              <a:rPr lang="en-GB" dirty="0"/>
              <a:t> (Accessed: 11 June 2018).</a:t>
            </a:r>
          </a:p>
          <a:p>
            <a:r>
              <a:rPr lang="en-GB" dirty="0" err="1"/>
              <a:t>Chambliss,W.S</a:t>
            </a:r>
            <a:r>
              <a:rPr lang="en-GB" dirty="0"/>
              <a:t>. and Eglitis, D.S. (2015) Discover Sociology. London: Sage.</a:t>
            </a:r>
          </a:p>
          <a:p>
            <a:r>
              <a:rPr lang="en-GB" dirty="0"/>
              <a:t>Dictionary.com (2019) Positionality Available at: </a:t>
            </a:r>
            <a:r>
              <a:rPr lang="en-GB" dirty="0">
                <a:hlinkClick r:id="rId4"/>
              </a:rPr>
              <a:t>https://www.dictionary.com/e/gender-sexuality/positionality/</a:t>
            </a:r>
            <a:r>
              <a:rPr lang="en-GB" dirty="0"/>
              <a:t> (Accessed: 31 January 2020).</a:t>
            </a:r>
          </a:p>
          <a:p>
            <a:r>
              <a:rPr lang="en-GB" dirty="0" err="1"/>
              <a:t>Gidddens</a:t>
            </a:r>
            <a:r>
              <a:rPr lang="en-GB" dirty="0"/>
              <a:t>, A. and Sutton, P. (2010) Sociology: Introductory Readings. London: Polity.</a:t>
            </a:r>
          </a:p>
          <a:p>
            <a:r>
              <a:rPr lang="en-GB" dirty="0"/>
              <a:t>GOV.UK, (2014) The Health and Social Care Act 2008 (Regulated Activities) Regulations 2014. Available at: </a:t>
            </a:r>
            <a:r>
              <a:rPr lang="en-GB" dirty="0">
                <a:hlinkClick r:id="rId5"/>
              </a:rPr>
              <a:t>https://www.legislation.gov.uk/ukdsi/2014/9780111117613/regulation/8</a:t>
            </a:r>
            <a:r>
              <a:rPr lang="en-GB" dirty="0"/>
              <a:t> (Accessed: 18 June 2018).</a:t>
            </a:r>
          </a:p>
          <a:p>
            <a:r>
              <a:rPr lang="en-GB" dirty="0"/>
              <a:t>Hill, R., Thorn, B., </a:t>
            </a:r>
            <a:r>
              <a:rPr lang="en-GB" dirty="0" err="1"/>
              <a:t>Bowiling</a:t>
            </a:r>
            <a:r>
              <a:rPr lang="en-GB" dirty="0"/>
              <a:t>, J. and Morrison, A. (2012) Geriatric Residential Care. Hove: Psychology Press.</a:t>
            </a:r>
          </a:p>
          <a:p>
            <a:r>
              <a:rPr lang="en-GB" dirty="0"/>
              <a:t>Houston S. (2010) ‘Further reflections on </a:t>
            </a:r>
            <a:r>
              <a:rPr lang="en-GB" dirty="0" err="1"/>
              <a:t>Habermas's</a:t>
            </a:r>
            <a:r>
              <a:rPr lang="en-GB" dirty="0"/>
              <a:t> contribution to discourse in child protection: An examination of power in social life’, British Journal of Social Work, (406), pp. 1736–53.</a:t>
            </a:r>
          </a:p>
          <a:p>
            <a:r>
              <a:rPr lang="en-GB" dirty="0"/>
              <a:t>Jacobson, D. and Mustafa, N. (2019) ‘Social Identity Map: A Reflexivity Tool for Practicing Explicit Positionality in Critical Qualitative Research’, International Journal of Qualitative Methods 18, Available at: </a:t>
            </a:r>
            <a:r>
              <a:rPr lang="en-GB" dirty="0">
                <a:hlinkClick r:id="rId6"/>
              </a:rPr>
              <a:t>https://journals.sagepub.com/doi/full/10.1177/1609406919870075#articleCitationDownloadContainer</a:t>
            </a:r>
            <a:r>
              <a:rPr lang="en-GB" dirty="0"/>
              <a:t> (Accessed: 28 January 2020).</a:t>
            </a:r>
          </a:p>
          <a:p>
            <a:r>
              <a:rPr lang="en-GB" dirty="0"/>
              <a:t>Jeffrey, L. (2011) Understanding Agency, Social Welfare and Change. Bristol: Policy Press.</a:t>
            </a:r>
          </a:p>
          <a:p>
            <a:r>
              <a:rPr lang="en-GB" dirty="0"/>
              <a:t>JRF, (2009) Older people’s vision for long-term care. Available at: </a:t>
            </a:r>
            <a:r>
              <a:rPr lang="en-GB" dirty="0">
                <a:hlinkClick r:id="rId7"/>
              </a:rPr>
              <a:t>http://www.cpa.org.uk/ltc/older-people-vision-for-care-full.pdf</a:t>
            </a:r>
            <a:r>
              <a:rPr lang="en-GB" dirty="0"/>
              <a:t>  (Accessed: 10 June 2018).</a:t>
            </a:r>
          </a:p>
          <a:p>
            <a:endParaRPr lang="en-GB" dirty="0"/>
          </a:p>
        </p:txBody>
      </p:sp>
    </p:spTree>
    <p:extLst>
      <p:ext uri="{BB962C8B-B14F-4D97-AF65-F5344CB8AC3E}">
        <p14:creationId xmlns:p14="http://schemas.microsoft.com/office/powerpoint/2010/main" val="35418277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55000" lnSpcReduction="20000"/>
          </a:bodyPr>
          <a:lstStyle/>
          <a:p>
            <a:r>
              <a:rPr lang="en-GB" dirty="0"/>
              <a:t>JRF, (2015) ‘The costs and benefits of paying all the lowest-paid care home workers in the UK the Living Wage’. Available at: </a:t>
            </a:r>
            <a:r>
              <a:rPr lang="en-GB" dirty="0">
                <a:hlinkClick r:id="rId2"/>
              </a:rPr>
              <a:t>https://www.jrf.org.uk/report/costs-and-benefits-paying-all-lowest-paid-care-home-workers-uk-living-wage</a:t>
            </a:r>
            <a:r>
              <a:rPr lang="en-GB" dirty="0"/>
              <a:t> (Accessed: 11 June 2018).</a:t>
            </a:r>
          </a:p>
          <a:p>
            <a:r>
              <a:rPr lang="en-GB" dirty="0"/>
              <a:t>Keeling, N. (2017) Man Turns His Wheelchair into a Mobile Disco. Available at: </a:t>
            </a:r>
            <a:r>
              <a:rPr lang="en-GB" dirty="0">
                <a:hlinkClick r:id="rId3"/>
              </a:rPr>
              <a:t>https://www.manchestereveningnews.co.uk/news/greater-manchester-news/lee-kingsberry-salford-pimped-wheelchair-13360379</a:t>
            </a:r>
            <a:r>
              <a:rPr lang="en-GB" dirty="0"/>
              <a:t> (Accessed: 17 June 2018).</a:t>
            </a:r>
          </a:p>
          <a:p>
            <a:r>
              <a:rPr lang="en-GB" dirty="0"/>
              <a:t> </a:t>
            </a:r>
            <a:r>
              <a:rPr lang="en-GB" dirty="0" err="1"/>
              <a:t>Lerch,J</a:t>
            </a:r>
            <a:r>
              <a:rPr lang="en-GB" dirty="0"/>
              <a:t>. Bromley, P. Ramirez, F. and Meyer, J.W. (2016)’The rise of individual agency in conceptions of society: Textbooks worldwide, 1950–2011’ International Sociology. 32(1), pp. 38-60.	</a:t>
            </a:r>
          </a:p>
          <a:p>
            <a:r>
              <a:rPr lang="en-GB" dirty="0"/>
              <a:t>Mine, (2017) ‘Britain’s massive unclaimed benefits failure – and how to fix it’ Available at: </a:t>
            </a:r>
            <a:r>
              <a:rPr lang="en-GB" dirty="0">
                <a:hlinkClick r:id="rId4"/>
              </a:rPr>
              <a:t>https://www.independent.co.uk/news/business/britain-s-massive-unclaimed-benefits-failure-and-how-to-fix-it-a7679721.html</a:t>
            </a:r>
            <a:r>
              <a:rPr lang="en-GB" dirty="0"/>
              <a:t> (Accessed: 18 June 2018).</a:t>
            </a:r>
          </a:p>
          <a:p>
            <a:r>
              <a:rPr lang="en-GB" dirty="0"/>
              <a:t>Moreton, C. (2012) How People With Disability Are Portrayed On A Television Series About Dating: 'I’ll Risk Ridicule On TV To Find Love’ Available at: </a:t>
            </a:r>
            <a:r>
              <a:rPr lang="en-GB" dirty="0">
                <a:hlinkClick r:id="rId5"/>
              </a:rPr>
              <a:t>https://www.telegraph.co.uk/women/sex/relationship-advice-and-romance/9204763/How-people-with-disability-are-portrayed-on-a-television-series-about-dating-Ill-risk-ridicule-on-TV-to-find-love.html</a:t>
            </a:r>
            <a:r>
              <a:rPr lang="en-GB" dirty="0"/>
              <a:t> (Accessed: 16 June 2018). </a:t>
            </a:r>
          </a:p>
          <a:p>
            <a:r>
              <a:rPr lang="en-GB" dirty="0"/>
              <a:t>MyHomeLife, (2016) Best Practice Themes Available at: </a:t>
            </a:r>
            <a:r>
              <a:rPr lang="en-GB" dirty="0">
                <a:hlinkClick r:id="rId6"/>
              </a:rPr>
              <a:t>http://myhomelife.org.uk/good-practice/8-best-practice-themes/</a:t>
            </a:r>
            <a:r>
              <a:rPr lang="en-GB" dirty="0"/>
              <a:t>  (Accessed: 10 June 2018).</a:t>
            </a:r>
          </a:p>
          <a:p>
            <a:r>
              <a:rPr lang="en-GB" dirty="0"/>
              <a:t>NHS, (2018) ‘Direct Payments’ Available at: </a:t>
            </a:r>
            <a:r>
              <a:rPr lang="en-GB" dirty="0">
                <a:hlinkClick r:id="rId7"/>
              </a:rPr>
              <a:t>https://www.nhs.uk/conditions/social-care-and-support/direct-payments-personal-budgets/</a:t>
            </a:r>
            <a:r>
              <a:rPr lang="en-GB" dirty="0"/>
              <a:t> (Accessed: 17 June 2018).</a:t>
            </a:r>
          </a:p>
        </p:txBody>
      </p:sp>
    </p:spTree>
    <p:extLst>
      <p:ext uri="{BB962C8B-B14F-4D97-AF65-F5344CB8AC3E}">
        <p14:creationId xmlns:p14="http://schemas.microsoft.com/office/powerpoint/2010/main" val="9452065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55000" lnSpcReduction="20000"/>
          </a:bodyPr>
          <a:lstStyle/>
          <a:p>
            <a:r>
              <a:rPr lang="en-GB" dirty="0"/>
              <a:t>NHS, (2018) ‘Direct Payments’ Available at: </a:t>
            </a:r>
            <a:r>
              <a:rPr lang="en-GB" dirty="0">
                <a:hlinkClick r:id="rId2"/>
              </a:rPr>
              <a:t>https://www.nhs.uk/conditions/social-care-and-support/direct-payments-personal-budgets/</a:t>
            </a:r>
            <a:r>
              <a:rPr lang="en-GB" dirty="0"/>
              <a:t> (Accessed: 17 June 2018).</a:t>
            </a:r>
          </a:p>
          <a:p>
            <a:r>
              <a:rPr lang="en-GB" dirty="0"/>
              <a:t>Owen, P. (2015) Care Worker QUITS Because She Only Had 15 Minutes to Spend With Frail Pensioners. Available at: </a:t>
            </a:r>
            <a:r>
              <a:rPr lang="en-GB" dirty="0">
                <a:hlinkClick r:id="rId3"/>
              </a:rPr>
              <a:t>https://www.mirror.co.uk/news/uk-news/care-worker-quits-because-only-4998240</a:t>
            </a:r>
            <a:r>
              <a:rPr lang="en-GB" dirty="0"/>
              <a:t> (Accessed: 16 June 2018).</a:t>
            </a:r>
          </a:p>
          <a:p>
            <a:r>
              <a:rPr lang="en-GB" dirty="0" err="1"/>
              <a:t>Secemsky</a:t>
            </a:r>
            <a:r>
              <a:rPr lang="en-GB" dirty="0"/>
              <a:t>, B.(2012) Doctors: How To Improve Your Workplace Relationship With Nurses. Available at: </a:t>
            </a:r>
            <a:r>
              <a:rPr lang="en-GB" dirty="0">
                <a:hlinkClick r:id="rId4"/>
              </a:rPr>
              <a:t>https://www.kevinmd.com/blog/2012/12/doctors-improve-workplace-relationship-nurses.html</a:t>
            </a:r>
            <a:r>
              <a:rPr lang="en-GB" dirty="0"/>
              <a:t> (Accessed: 16 June 2018).</a:t>
            </a:r>
          </a:p>
          <a:p>
            <a:r>
              <a:rPr lang="en-GB" dirty="0"/>
              <a:t>Sutton-</a:t>
            </a:r>
            <a:r>
              <a:rPr lang="en-GB" dirty="0" err="1"/>
              <a:t>Kerchner</a:t>
            </a:r>
            <a:r>
              <a:rPr lang="en-GB" dirty="0"/>
              <a:t>, M (2017) ‘People Power’ Available at: </a:t>
            </a:r>
            <a:r>
              <a:rPr lang="en-GB" dirty="0">
                <a:hlinkClick r:id="rId5"/>
              </a:rPr>
              <a:t>http://fitnessandwellnessnews.com/people-power/</a:t>
            </a:r>
            <a:r>
              <a:rPr lang="en-GB" dirty="0"/>
              <a:t> (Accessed: 17 June 2018).</a:t>
            </a:r>
          </a:p>
          <a:p>
            <a:r>
              <a:rPr lang="en-GB" dirty="0"/>
              <a:t>Thompson, N. (2007) Power and Empowerment. Dorset: Russell House Publishers.</a:t>
            </a:r>
          </a:p>
          <a:p>
            <a:r>
              <a:rPr lang="en-GB" dirty="0"/>
              <a:t>Velikovsky J.T. (2015) ‘Structure and Agency’ Available at: </a:t>
            </a:r>
            <a:r>
              <a:rPr lang="en-GB" dirty="0">
                <a:hlinkClick r:id="rId6"/>
              </a:rPr>
              <a:t>https://storyality.wordpress.com/2013/08/23/storyality-71b-invalid-criticisms-of-consilience/rules-bell-curve/#main</a:t>
            </a:r>
            <a:r>
              <a:rPr lang="en-GB" dirty="0"/>
              <a:t>  (Accessed: 15 June 2018).</a:t>
            </a:r>
          </a:p>
          <a:p>
            <a:r>
              <a:rPr lang="en-GB" dirty="0"/>
              <a:t>WG. (2017) ‘Care and Support in Wales is Changing’ Available at: </a:t>
            </a:r>
            <a:r>
              <a:rPr lang="en-GB" dirty="0">
                <a:hlinkClick r:id="rId7"/>
              </a:rPr>
              <a:t>https://gov.wales/topics/health/socialcare/act/?lang=en</a:t>
            </a:r>
            <a:r>
              <a:rPr lang="en-GB" dirty="0"/>
              <a:t> (Accessed:18 June 2018).</a:t>
            </a:r>
          </a:p>
          <a:p>
            <a:r>
              <a:rPr lang="en-GB" dirty="0"/>
              <a:t>Wilterdink, N. (2018) ‘Social Structure’. Available at: </a:t>
            </a:r>
            <a:r>
              <a:rPr lang="en-GB" dirty="0">
                <a:hlinkClick r:id="rId8"/>
              </a:rPr>
              <a:t>https://www.britannica.com/topic/social-structure</a:t>
            </a:r>
            <a:r>
              <a:rPr lang="en-GB" dirty="0"/>
              <a:t> (Accessed: 17 June 2018).</a:t>
            </a:r>
          </a:p>
          <a:p>
            <a:endParaRPr lang="en-GB" dirty="0"/>
          </a:p>
        </p:txBody>
      </p:sp>
    </p:spTree>
    <p:extLst>
      <p:ext uri="{BB962C8B-B14F-4D97-AF65-F5344CB8AC3E}">
        <p14:creationId xmlns:p14="http://schemas.microsoft.com/office/powerpoint/2010/main" val="3379091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EDF8F3C-E24C-BE55-EAC2-98D56D7185EF}"/>
              </a:ext>
            </a:extLst>
          </p:cNvPr>
          <p:cNvSpPr>
            <a:spLocks noGrp="1"/>
          </p:cNvSpPr>
          <p:nvPr>
            <p:ph type="title"/>
          </p:nvPr>
        </p:nvSpPr>
        <p:spPr/>
        <p:txBody>
          <a:bodyPr/>
          <a:lstStyle/>
          <a:p>
            <a:r>
              <a:rPr lang="en-GB" dirty="0"/>
              <a:t>Reference List </a:t>
            </a:r>
          </a:p>
        </p:txBody>
      </p:sp>
      <p:sp>
        <p:nvSpPr>
          <p:cNvPr id="4" name="Content Placeholder 3">
            <a:extLst>
              <a:ext uri="{FF2B5EF4-FFF2-40B4-BE49-F238E27FC236}">
                <a16:creationId xmlns:a16="http://schemas.microsoft.com/office/drawing/2014/main" id="{CE37C026-50C7-F082-59C5-1B43C4E8ED71}"/>
              </a:ext>
            </a:extLst>
          </p:cNvPr>
          <p:cNvSpPr>
            <a:spLocks noGrp="1"/>
          </p:cNvSpPr>
          <p:nvPr>
            <p:ph idx="1"/>
          </p:nvPr>
        </p:nvSpPr>
        <p:spPr/>
        <p:txBody>
          <a:bodyPr>
            <a:normAutofit fontScale="77500" lnSpcReduction="20000"/>
          </a:bodyPr>
          <a:lstStyle/>
          <a:p>
            <a:r>
              <a:rPr lang="en-GB" dirty="0"/>
              <a:t>Cole, NL. (2019) </a:t>
            </a:r>
            <a:r>
              <a:rPr lang="en-GB" i="1" dirty="0"/>
              <a:t>How Sociologists Define Human Agency: Individuals Express Agency in Big and Small Ways, Every Day </a:t>
            </a:r>
            <a:r>
              <a:rPr lang="en-GB" dirty="0"/>
              <a:t>Available at: </a:t>
            </a:r>
            <a:r>
              <a:rPr lang="en-GB" dirty="0">
                <a:hlinkClick r:id="rId2"/>
              </a:rPr>
              <a:t>https://www.thoughtco.com/agency-definition-3026036</a:t>
            </a:r>
            <a:r>
              <a:rPr lang="en-GB" dirty="0"/>
              <a:t> (Accessed: 17 March 2020).</a:t>
            </a:r>
            <a:endParaRPr lang="en-GB" i="1" dirty="0"/>
          </a:p>
          <a:p>
            <a:r>
              <a:rPr lang="en-GB" dirty="0"/>
              <a:t>Clegg, S.R.; </a:t>
            </a:r>
            <a:r>
              <a:rPr lang="en-GB" dirty="0" err="1"/>
              <a:t>Kornberger</a:t>
            </a:r>
            <a:r>
              <a:rPr lang="en-GB" dirty="0"/>
              <a:t>, M.; </a:t>
            </a:r>
            <a:r>
              <a:rPr lang="en-GB" dirty="0" err="1"/>
              <a:t>Pitsis</a:t>
            </a:r>
            <a:r>
              <a:rPr lang="en-GB" dirty="0"/>
              <a:t>, M.M. (2019) Managing &amp; Organizations, An Introduction to Theory and Practice. 5</a:t>
            </a:r>
            <a:r>
              <a:rPr lang="en-GB" baseline="30000" dirty="0"/>
              <a:t>th</a:t>
            </a:r>
            <a:r>
              <a:rPr lang="en-GB" dirty="0"/>
              <a:t> Ed.) UK: Sage. </a:t>
            </a:r>
          </a:p>
          <a:p>
            <a:r>
              <a:rPr lang="en-GB" dirty="0"/>
              <a:t>Learning Matters (2019) What is Social Work, (5</a:t>
            </a:r>
            <a:r>
              <a:rPr lang="en-GB" baseline="30000" dirty="0"/>
              <a:t>th</a:t>
            </a:r>
            <a:r>
              <a:rPr lang="en-GB" dirty="0"/>
              <a:t> Ed). UK: Sage.</a:t>
            </a:r>
          </a:p>
          <a:p>
            <a:r>
              <a:rPr lang="en-GB" dirty="0"/>
              <a:t>Panton, M.K. &amp; Carr, P.B. (2012) Autonomous Learning and </a:t>
            </a:r>
            <a:r>
              <a:rPr lang="en-GB" dirty="0" err="1"/>
              <a:t>Tridactic</a:t>
            </a:r>
            <a:r>
              <a:rPr lang="en-GB" dirty="0"/>
              <a:t> Causation. International Journal of Self-directed Learning, Vol. 9; Number 1. Available at </a:t>
            </a:r>
            <a:r>
              <a:rPr lang="en-GB" dirty="0">
                <a:hlinkClick r:id="rId3"/>
              </a:rPr>
              <a:t>https://scholar.google.co.uk/scholar?q=Dewy+Forethought+is+learned+behaviour&amp;hl=en&amp;as_sdt=0&amp;as_vis=1&amp;oi=scholart</a:t>
            </a:r>
            <a:r>
              <a:rPr lang="en-GB" dirty="0"/>
              <a:t> Accessed on 04.03.2019.  </a:t>
            </a:r>
          </a:p>
          <a:p>
            <a:r>
              <a:rPr lang="en-GB" dirty="0"/>
              <a:t>Price, B. (2019) Delivering Person Centred Care in Nursing. UK: Sage.</a:t>
            </a:r>
          </a:p>
          <a:p>
            <a:endParaRPr lang="en-GB" dirty="0"/>
          </a:p>
          <a:p>
            <a:endParaRPr lang="en-GB" dirty="0"/>
          </a:p>
        </p:txBody>
      </p:sp>
    </p:spTree>
    <p:extLst>
      <p:ext uri="{BB962C8B-B14F-4D97-AF65-F5344CB8AC3E}">
        <p14:creationId xmlns:p14="http://schemas.microsoft.com/office/powerpoint/2010/main" val="417564924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UWTSD_Powerpoint Template Widescreen_2023 Sept</Template>
  <TotalTime>29</TotalTime>
  <Words>3428</Words>
  <Application>Microsoft Office PowerPoint</Application>
  <PresentationFormat>Widescreen</PresentationFormat>
  <Paragraphs>331</Paragraphs>
  <Slides>51</Slides>
  <Notes>2</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51</vt:i4>
      </vt:variant>
    </vt:vector>
  </HeadingPairs>
  <TitlesOfParts>
    <vt:vector size="62" baseType="lpstr">
      <vt:lpstr>Arial</vt:lpstr>
      <vt:lpstr>Calibri</vt:lpstr>
      <vt:lpstr>Calibri Light</vt:lpstr>
      <vt:lpstr>Wingdings</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PowerPoint Presentation</vt:lpstr>
      <vt:lpstr>PowerPoint Presentation</vt:lpstr>
      <vt:lpstr>PowerPoint Presentation</vt:lpstr>
      <vt:lpstr>Human Behaviour</vt:lpstr>
      <vt:lpstr>Agency</vt:lpstr>
      <vt:lpstr>Structure and Agency</vt:lpstr>
      <vt:lpstr>Structure and Agency</vt:lpstr>
      <vt:lpstr>Structure and Agency</vt:lpstr>
      <vt:lpstr>Change</vt:lpstr>
      <vt:lpstr>Consequences</vt:lpstr>
      <vt:lpstr>Human Relationships</vt:lpstr>
      <vt:lpstr>Systems (of social control)</vt:lpstr>
      <vt:lpstr>Agentic Paradox</vt:lpstr>
      <vt:lpstr>Evaluations</vt:lpstr>
      <vt:lpstr>Lens of Enquiry</vt:lpstr>
      <vt:lpstr>In Combination</vt:lpstr>
      <vt:lpstr>Solution</vt:lpstr>
      <vt:lpstr>Perspective</vt:lpstr>
      <vt:lpstr>Flat Earth Narratives</vt:lpstr>
      <vt:lpstr>Asomatic Relationships</vt:lpstr>
      <vt:lpstr>Behaviours</vt:lpstr>
      <vt:lpstr>Subjectivity</vt:lpstr>
      <vt:lpstr>Key Features of Agency</vt:lpstr>
      <vt:lpstr>Intentionality</vt:lpstr>
      <vt:lpstr>Intentions</vt:lpstr>
      <vt:lpstr>Dewey and Agency</vt:lpstr>
      <vt:lpstr>Dewey</vt:lpstr>
      <vt:lpstr>PCP</vt:lpstr>
      <vt:lpstr>Positionality, Agency and Choice</vt:lpstr>
      <vt:lpstr>Positionality</vt:lpstr>
      <vt:lpstr>Positionality</vt:lpstr>
      <vt:lpstr>PowerPoint Presentation</vt:lpstr>
      <vt:lpstr>What is Agency?</vt:lpstr>
      <vt:lpstr>Agency and Structure </vt:lpstr>
      <vt:lpstr>Empowerment </vt:lpstr>
      <vt:lpstr> Concepts of power . . .</vt:lpstr>
      <vt:lpstr>Defining Empowerment </vt:lpstr>
      <vt:lpstr>Agency and Empowerment</vt:lpstr>
      <vt:lpstr>Health and Social Care UK Government, NHS and Health and Social Care organisations</vt:lpstr>
      <vt:lpstr>Health and Social Care: Frontline </vt:lpstr>
      <vt:lpstr>Health and Social Care Users in the Community: Lack of Agency </vt:lpstr>
      <vt:lpstr>Health and Social Care Users in Residential Care: Lack of Agency </vt:lpstr>
      <vt:lpstr>Health and Social Care Practitioners: Lack of Agency </vt:lpstr>
      <vt:lpstr>Barriers to Agency and Empowerment </vt:lpstr>
      <vt:lpstr>Increasing Agency: Empowerment  </vt:lpstr>
      <vt:lpstr>References </vt:lpstr>
      <vt:lpstr>References</vt:lpstr>
      <vt:lpstr>References</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ECAY6002: Professional Practice in Advocacy </dc:title>
  <dc:creator>Laura Jenkins (IEH)</dc:creator>
  <cp:lastModifiedBy>Laura Jenkins (IEH)</cp:lastModifiedBy>
  <cp:revision>2</cp:revision>
  <dcterms:created xsi:type="dcterms:W3CDTF">2023-09-24T11:41:13Z</dcterms:created>
  <dcterms:modified xsi:type="dcterms:W3CDTF">2024-12-02T15:25:08Z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