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handoutMasterIdLst>
    <p:handoutMasterId r:id="rId12"/>
  </p:handoutMasterIdLst>
  <p:sldIdLst>
    <p:sldId id="256" r:id="rId2"/>
    <p:sldId id="257" r:id="rId3"/>
    <p:sldId id="258" r:id="rId4"/>
    <p:sldId id="259" r:id="rId5"/>
    <p:sldId id="260" r:id="rId6"/>
    <p:sldId id="261" r:id="rId7"/>
    <p:sldId id="262" r:id="rId8"/>
    <p:sldId id="263" r:id="rId9"/>
    <p:sldId id="264" r:id="rId10"/>
  </p:sldIdLst>
  <p:sldSz cx="12192000" cy="6858000"/>
  <p:notesSz cx="6886575" cy="100171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oline Phillips" initials="CP" lastIdx="1" clrIdx="0">
    <p:extLst>
      <p:ext uri="{19B8F6BF-5375-455C-9EA6-DF929625EA0E}">
        <p15:presenceInfo xmlns:p15="http://schemas.microsoft.com/office/powerpoint/2012/main" userId="Caroline Phillip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249" autoAdjust="0"/>
  </p:normalViewPr>
  <p:slideViewPr>
    <p:cSldViewPr snapToGrid="0">
      <p:cViewPr varScale="1">
        <p:scale>
          <a:sx n="68" d="100"/>
          <a:sy n="68" d="100"/>
        </p:scale>
        <p:origin x="816"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7FBCE00-3D5D-4E22-8D57-365A1D5BC9C2}"/>
              </a:ext>
            </a:extLst>
          </p:cNvPr>
          <p:cNvSpPr>
            <a:spLocks noGrp="1"/>
          </p:cNvSpPr>
          <p:nvPr>
            <p:ph type="hdr" sz="quarter"/>
          </p:nvPr>
        </p:nvSpPr>
        <p:spPr>
          <a:xfrm>
            <a:off x="0" y="0"/>
            <a:ext cx="2984183" cy="502596"/>
          </a:xfrm>
          <a:prstGeom prst="rect">
            <a:avLst/>
          </a:prstGeom>
        </p:spPr>
        <p:txBody>
          <a:bodyPr vert="horz" lIns="96588" tIns="48294" rIns="96588" bIns="48294" rtlCol="0"/>
          <a:lstStyle>
            <a:lvl1pPr algn="l">
              <a:defRPr sz="1300"/>
            </a:lvl1pPr>
          </a:lstStyle>
          <a:p>
            <a:endParaRPr lang="en-GB"/>
          </a:p>
        </p:txBody>
      </p:sp>
      <p:sp>
        <p:nvSpPr>
          <p:cNvPr id="3" name="Date Placeholder 2">
            <a:extLst>
              <a:ext uri="{FF2B5EF4-FFF2-40B4-BE49-F238E27FC236}">
                <a16:creationId xmlns:a16="http://schemas.microsoft.com/office/drawing/2014/main" id="{A1560E43-200E-48C2-BEA4-26B127A7D191}"/>
              </a:ext>
            </a:extLst>
          </p:cNvPr>
          <p:cNvSpPr>
            <a:spLocks noGrp="1"/>
          </p:cNvSpPr>
          <p:nvPr>
            <p:ph type="dt" sz="quarter" idx="1"/>
          </p:nvPr>
        </p:nvSpPr>
        <p:spPr>
          <a:xfrm>
            <a:off x="3900799" y="0"/>
            <a:ext cx="2984183" cy="502596"/>
          </a:xfrm>
          <a:prstGeom prst="rect">
            <a:avLst/>
          </a:prstGeom>
        </p:spPr>
        <p:txBody>
          <a:bodyPr vert="horz" lIns="96588" tIns="48294" rIns="96588" bIns="48294" rtlCol="0"/>
          <a:lstStyle>
            <a:lvl1pPr algn="r">
              <a:defRPr sz="1300"/>
            </a:lvl1pPr>
          </a:lstStyle>
          <a:p>
            <a:fld id="{75CB67C9-41E1-4830-A2DF-174DEF84E26C}" type="datetimeFigureOut">
              <a:rPr lang="en-GB" smtClean="0"/>
              <a:t>12/12/2019</a:t>
            </a:fld>
            <a:endParaRPr lang="en-GB"/>
          </a:p>
        </p:txBody>
      </p:sp>
      <p:sp>
        <p:nvSpPr>
          <p:cNvPr id="4" name="Footer Placeholder 3">
            <a:extLst>
              <a:ext uri="{FF2B5EF4-FFF2-40B4-BE49-F238E27FC236}">
                <a16:creationId xmlns:a16="http://schemas.microsoft.com/office/drawing/2014/main" id="{861FBC2C-5362-4CC9-BBF8-F3AEB1597D41}"/>
              </a:ext>
            </a:extLst>
          </p:cNvPr>
          <p:cNvSpPr>
            <a:spLocks noGrp="1"/>
          </p:cNvSpPr>
          <p:nvPr>
            <p:ph type="ftr" sz="quarter" idx="2"/>
          </p:nvPr>
        </p:nvSpPr>
        <p:spPr>
          <a:xfrm>
            <a:off x="0" y="9514531"/>
            <a:ext cx="2984183" cy="502595"/>
          </a:xfrm>
          <a:prstGeom prst="rect">
            <a:avLst/>
          </a:prstGeom>
        </p:spPr>
        <p:txBody>
          <a:bodyPr vert="horz" lIns="96588" tIns="48294" rIns="96588" bIns="48294" rtlCol="0" anchor="b"/>
          <a:lstStyle>
            <a:lvl1pPr algn="l">
              <a:defRPr sz="1300"/>
            </a:lvl1pPr>
          </a:lstStyle>
          <a:p>
            <a:endParaRPr lang="en-GB"/>
          </a:p>
        </p:txBody>
      </p:sp>
      <p:sp>
        <p:nvSpPr>
          <p:cNvPr id="5" name="Slide Number Placeholder 4">
            <a:extLst>
              <a:ext uri="{FF2B5EF4-FFF2-40B4-BE49-F238E27FC236}">
                <a16:creationId xmlns:a16="http://schemas.microsoft.com/office/drawing/2014/main" id="{3B369D1E-D1F1-415D-B62D-9BA052079B32}"/>
              </a:ext>
            </a:extLst>
          </p:cNvPr>
          <p:cNvSpPr>
            <a:spLocks noGrp="1"/>
          </p:cNvSpPr>
          <p:nvPr>
            <p:ph type="sldNum" sz="quarter" idx="3"/>
          </p:nvPr>
        </p:nvSpPr>
        <p:spPr>
          <a:xfrm>
            <a:off x="3900799" y="9514531"/>
            <a:ext cx="2984183" cy="502595"/>
          </a:xfrm>
          <a:prstGeom prst="rect">
            <a:avLst/>
          </a:prstGeom>
        </p:spPr>
        <p:txBody>
          <a:bodyPr vert="horz" lIns="96588" tIns="48294" rIns="96588" bIns="48294" rtlCol="0" anchor="b"/>
          <a:lstStyle>
            <a:lvl1pPr algn="r">
              <a:defRPr sz="1300"/>
            </a:lvl1pPr>
          </a:lstStyle>
          <a:p>
            <a:fld id="{A5B1F651-D21D-4D69-A1D2-CCA07C767D0B}" type="slidenum">
              <a:rPr lang="en-GB" smtClean="0"/>
              <a:t>‹#›</a:t>
            </a:fld>
            <a:endParaRPr lang="en-GB"/>
          </a:p>
        </p:txBody>
      </p:sp>
    </p:spTree>
    <p:extLst>
      <p:ext uri="{BB962C8B-B14F-4D97-AF65-F5344CB8AC3E}">
        <p14:creationId xmlns:p14="http://schemas.microsoft.com/office/powerpoint/2010/main" val="1896716696"/>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183" cy="502596"/>
          </a:xfrm>
          <a:prstGeom prst="rect">
            <a:avLst/>
          </a:prstGeom>
        </p:spPr>
        <p:txBody>
          <a:bodyPr vert="horz" lIns="96588" tIns="48294" rIns="96588" bIns="48294" rtlCol="0"/>
          <a:lstStyle>
            <a:lvl1pPr algn="l">
              <a:defRPr sz="1300"/>
            </a:lvl1pPr>
          </a:lstStyle>
          <a:p>
            <a:endParaRPr lang="en-GB"/>
          </a:p>
        </p:txBody>
      </p:sp>
      <p:sp>
        <p:nvSpPr>
          <p:cNvPr id="3" name="Date Placeholder 2"/>
          <p:cNvSpPr>
            <a:spLocks noGrp="1"/>
          </p:cNvSpPr>
          <p:nvPr>
            <p:ph type="dt" idx="1"/>
          </p:nvPr>
        </p:nvSpPr>
        <p:spPr>
          <a:xfrm>
            <a:off x="3900799" y="0"/>
            <a:ext cx="2984183" cy="502596"/>
          </a:xfrm>
          <a:prstGeom prst="rect">
            <a:avLst/>
          </a:prstGeom>
        </p:spPr>
        <p:txBody>
          <a:bodyPr vert="horz" lIns="96588" tIns="48294" rIns="96588" bIns="48294" rtlCol="0"/>
          <a:lstStyle>
            <a:lvl1pPr algn="r">
              <a:defRPr sz="1300"/>
            </a:lvl1pPr>
          </a:lstStyle>
          <a:p>
            <a:fld id="{2FDCE860-B754-4D40-AA22-97CFB2FB37D8}" type="datetimeFigureOut">
              <a:rPr lang="en-GB" smtClean="0"/>
              <a:t>12/12/2019</a:t>
            </a:fld>
            <a:endParaRPr lang="en-GB"/>
          </a:p>
        </p:txBody>
      </p:sp>
      <p:sp>
        <p:nvSpPr>
          <p:cNvPr id="4" name="Slide Image Placeholder 3"/>
          <p:cNvSpPr>
            <a:spLocks noGrp="1" noRot="1" noChangeAspect="1"/>
          </p:cNvSpPr>
          <p:nvPr>
            <p:ph type="sldImg" idx="2"/>
          </p:nvPr>
        </p:nvSpPr>
        <p:spPr>
          <a:xfrm>
            <a:off x="439738" y="1252538"/>
            <a:ext cx="6007100" cy="3379787"/>
          </a:xfrm>
          <a:prstGeom prst="rect">
            <a:avLst/>
          </a:prstGeom>
          <a:noFill/>
          <a:ln w="12700">
            <a:solidFill>
              <a:prstClr val="black"/>
            </a:solidFill>
          </a:ln>
        </p:spPr>
        <p:txBody>
          <a:bodyPr vert="horz" lIns="96588" tIns="48294" rIns="96588" bIns="48294" rtlCol="0" anchor="ctr"/>
          <a:lstStyle/>
          <a:p>
            <a:endParaRPr lang="en-GB"/>
          </a:p>
        </p:txBody>
      </p:sp>
      <p:sp>
        <p:nvSpPr>
          <p:cNvPr id="5" name="Notes Placeholder 4"/>
          <p:cNvSpPr>
            <a:spLocks noGrp="1"/>
          </p:cNvSpPr>
          <p:nvPr>
            <p:ph type="body" sz="quarter" idx="3"/>
          </p:nvPr>
        </p:nvSpPr>
        <p:spPr>
          <a:xfrm>
            <a:off x="688658" y="4820741"/>
            <a:ext cx="5509260" cy="3944243"/>
          </a:xfrm>
          <a:prstGeom prst="rect">
            <a:avLst/>
          </a:prstGeom>
        </p:spPr>
        <p:txBody>
          <a:bodyPr vert="horz" lIns="96588" tIns="48294" rIns="96588" bIns="4829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4531"/>
            <a:ext cx="2984183" cy="502595"/>
          </a:xfrm>
          <a:prstGeom prst="rect">
            <a:avLst/>
          </a:prstGeom>
        </p:spPr>
        <p:txBody>
          <a:bodyPr vert="horz" lIns="96588" tIns="48294" rIns="96588" bIns="48294" rtlCol="0" anchor="b"/>
          <a:lstStyle>
            <a:lvl1pPr algn="l">
              <a:defRPr sz="1300"/>
            </a:lvl1pPr>
          </a:lstStyle>
          <a:p>
            <a:endParaRPr lang="en-GB"/>
          </a:p>
        </p:txBody>
      </p:sp>
      <p:sp>
        <p:nvSpPr>
          <p:cNvPr id="7" name="Slide Number Placeholder 6"/>
          <p:cNvSpPr>
            <a:spLocks noGrp="1"/>
          </p:cNvSpPr>
          <p:nvPr>
            <p:ph type="sldNum" sz="quarter" idx="5"/>
          </p:nvPr>
        </p:nvSpPr>
        <p:spPr>
          <a:xfrm>
            <a:off x="3900799" y="9514531"/>
            <a:ext cx="2984183" cy="502595"/>
          </a:xfrm>
          <a:prstGeom prst="rect">
            <a:avLst/>
          </a:prstGeom>
        </p:spPr>
        <p:txBody>
          <a:bodyPr vert="horz" lIns="96588" tIns="48294" rIns="96588" bIns="48294" rtlCol="0" anchor="b"/>
          <a:lstStyle>
            <a:lvl1pPr algn="r">
              <a:defRPr sz="1300"/>
            </a:lvl1pPr>
          </a:lstStyle>
          <a:p>
            <a:fld id="{22A599A3-8AE6-4E05-9BFE-34167B98C9FE}" type="slidenum">
              <a:rPr lang="en-GB" smtClean="0"/>
              <a:t>‹#›</a:t>
            </a:fld>
            <a:endParaRPr lang="en-GB"/>
          </a:p>
        </p:txBody>
      </p:sp>
    </p:spTree>
    <p:extLst>
      <p:ext uri="{BB962C8B-B14F-4D97-AF65-F5344CB8AC3E}">
        <p14:creationId xmlns:p14="http://schemas.microsoft.com/office/powerpoint/2010/main" val="2438693446"/>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3 clear and well written definitions of project management that are all short and to the point. I favour the first one by (PMI) as it states the product made by the project is unique, meaning no outcome of any project will be exactly the same. I also like the definition by (Kerzner) as it mentions the resources. I think this is a very important factor in a project as it defines the outcome. Low resources, low chance of a good outcome. </a:t>
            </a:r>
          </a:p>
        </p:txBody>
      </p:sp>
      <p:sp>
        <p:nvSpPr>
          <p:cNvPr id="4" name="Slide Number Placeholder 3"/>
          <p:cNvSpPr>
            <a:spLocks noGrp="1"/>
          </p:cNvSpPr>
          <p:nvPr>
            <p:ph type="sldNum" sz="quarter" idx="5"/>
          </p:nvPr>
        </p:nvSpPr>
        <p:spPr/>
        <p:txBody>
          <a:bodyPr/>
          <a:lstStyle/>
          <a:p>
            <a:fld id="{22A599A3-8AE6-4E05-9BFE-34167B98C9FE}" type="slidenum">
              <a:rPr lang="en-GB" smtClean="0"/>
              <a:t>2</a:t>
            </a:fld>
            <a:endParaRPr lang="en-GB"/>
          </a:p>
        </p:txBody>
      </p:sp>
      <p:sp>
        <p:nvSpPr>
          <p:cNvPr id="5" name="Footer Placeholder 4">
            <a:extLst>
              <a:ext uri="{FF2B5EF4-FFF2-40B4-BE49-F238E27FC236}">
                <a16:creationId xmlns:a16="http://schemas.microsoft.com/office/drawing/2014/main" id="{2B0EF241-7A8E-4AB8-8237-DCCD1BAF5803}"/>
              </a:ext>
            </a:extLst>
          </p:cNvPr>
          <p:cNvSpPr>
            <a:spLocks noGrp="1"/>
          </p:cNvSpPr>
          <p:nvPr>
            <p:ph type="ftr" sz="quarter" idx="4"/>
          </p:nvPr>
        </p:nvSpPr>
        <p:spPr/>
        <p:txBody>
          <a:bodyPr/>
          <a:lstStyle/>
          <a:p>
            <a:endParaRPr lang="en-GB"/>
          </a:p>
        </p:txBody>
      </p:sp>
      <p:sp>
        <p:nvSpPr>
          <p:cNvPr id="6" name="Header Placeholder 5">
            <a:extLst>
              <a:ext uri="{FF2B5EF4-FFF2-40B4-BE49-F238E27FC236}">
                <a16:creationId xmlns:a16="http://schemas.microsoft.com/office/drawing/2014/main" id="{A7B43703-C585-4182-9D34-36D7A9507813}"/>
              </a:ext>
            </a:extLst>
          </p:cNvPr>
          <p:cNvSpPr>
            <a:spLocks noGrp="1"/>
          </p:cNvSpPr>
          <p:nvPr>
            <p:ph type="hdr" sz="quarter"/>
          </p:nvPr>
        </p:nvSpPr>
        <p:spPr/>
        <p:txBody>
          <a:bodyPr/>
          <a:lstStyle/>
          <a:p>
            <a:endParaRPr lang="en-GB"/>
          </a:p>
        </p:txBody>
      </p:sp>
    </p:spTree>
    <p:extLst>
      <p:ext uri="{BB962C8B-B14F-4D97-AF65-F5344CB8AC3E}">
        <p14:creationId xmlns:p14="http://schemas.microsoft.com/office/powerpoint/2010/main" val="915931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Prince 2 is a more complicated method. It gives the project manager a set guidance to follow and if one of these steps were missed or forgotten, this could later end in putting the project at risk. The waterfall method I’s a more simple and easy to follow method, and mistakes are harder to make as the method involves finishing one step before continuing to the next. Stakeholder mapping is an effective method to use when considering stakeholders to your project. It’s guidance ensure that the correct stakeholders are prioritised without completely eliminating the less appropriate stakeholders.  </a:t>
            </a:r>
          </a:p>
        </p:txBody>
      </p:sp>
      <p:sp>
        <p:nvSpPr>
          <p:cNvPr id="4" name="Slide Number Placeholder 3"/>
          <p:cNvSpPr>
            <a:spLocks noGrp="1"/>
          </p:cNvSpPr>
          <p:nvPr>
            <p:ph type="sldNum" sz="quarter" idx="5"/>
          </p:nvPr>
        </p:nvSpPr>
        <p:spPr/>
        <p:txBody>
          <a:bodyPr/>
          <a:lstStyle/>
          <a:p>
            <a:fld id="{22A599A3-8AE6-4E05-9BFE-34167B98C9FE}" type="slidenum">
              <a:rPr lang="en-GB" smtClean="0"/>
              <a:t>3</a:t>
            </a:fld>
            <a:endParaRPr lang="en-GB"/>
          </a:p>
        </p:txBody>
      </p:sp>
      <p:sp>
        <p:nvSpPr>
          <p:cNvPr id="5" name="Footer Placeholder 4">
            <a:extLst>
              <a:ext uri="{FF2B5EF4-FFF2-40B4-BE49-F238E27FC236}">
                <a16:creationId xmlns:a16="http://schemas.microsoft.com/office/drawing/2014/main" id="{EC31D052-752A-466B-9C3E-33B5003F1910}"/>
              </a:ext>
            </a:extLst>
          </p:cNvPr>
          <p:cNvSpPr>
            <a:spLocks noGrp="1"/>
          </p:cNvSpPr>
          <p:nvPr>
            <p:ph type="ftr" sz="quarter" idx="4"/>
          </p:nvPr>
        </p:nvSpPr>
        <p:spPr/>
        <p:txBody>
          <a:bodyPr/>
          <a:lstStyle/>
          <a:p>
            <a:endParaRPr lang="en-GB"/>
          </a:p>
        </p:txBody>
      </p:sp>
      <p:sp>
        <p:nvSpPr>
          <p:cNvPr id="6" name="Header Placeholder 5">
            <a:extLst>
              <a:ext uri="{FF2B5EF4-FFF2-40B4-BE49-F238E27FC236}">
                <a16:creationId xmlns:a16="http://schemas.microsoft.com/office/drawing/2014/main" id="{DE060247-A596-4280-BDB7-F820D66F9CB9}"/>
              </a:ext>
            </a:extLst>
          </p:cNvPr>
          <p:cNvSpPr>
            <a:spLocks noGrp="1"/>
          </p:cNvSpPr>
          <p:nvPr>
            <p:ph type="hdr" sz="quarter"/>
          </p:nvPr>
        </p:nvSpPr>
        <p:spPr/>
        <p:txBody>
          <a:bodyPr/>
          <a:lstStyle/>
          <a:p>
            <a:endParaRPr lang="en-GB"/>
          </a:p>
        </p:txBody>
      </p:sp>
    </p:spTree>
    <p:extLst>
      <p:ext uri="{BB962C8B-B14F-4D97-AF65-F5344CB8AC3E}">
        <p14:creationId xmlns:p14="http://schemas.microsoft.com/office/powerpoint/2010/main" val="12781127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5881">
              <a:defRPr/>
            </a:pPr>
            <a:r>
              <a:rPr lang="en-GB" dirty="0"/>
              <a:t>Used in over 150 countries by 1 Million certified professionals, it’s no surprise that Prince 2 is the most commonly used technique for Project Management. The word PRINCE stands for Project In Controlled Environment. Prince 2 has a clear strategy as shown in the diagram on this slide and can be adapted to various fields and project styles.  https://www.google.com/url?sa=i&amp;source=images&amp;cd=&amp;ved=2ahUKEwjUvpDd5avmAhXx1uAKHZ-LB2gQjRx6BAgBEAQ&amp;url=https%3A%2F%2Fwww.pinterest.com%2Fpin%2F69735494205384469%2F&amp;psig=AOvVaw3pa-ZdKcCuiN2swKBNjKUz&amp;ust=1576091693050380</a:t>
            </a:r>
          </a:p>
          <a:p>
            <a:endParaRPr lang="en-GB" dirty="0"/>
          </a:p>
        </p:txBody>
      </p:sp>
      <p:sp>
        <p:nvSpPr>
          <p:cNvPr id="4" name="Slide Number Placeholder 3"/>
          <p:cNvSpPr>
            <a:spLocks noGrp="1"/>
          </p:cNvSpPr>
          <p:nvPr>
            <p:ph type="sldNum" sz="quarter" idx="5"/>
          </p:nvPr>
        </p:nvSpPr>
        <p:spPr/>
        <p:txBody>
          <a:bodyPr/>
          <a:lstStyle/>
          <a:p>
            <a:fld id="{22A599A3-8AE6-4E05-9BFE-34167B98C9FE}" type="slidenum">
              <a:rPr lang="en-GB" smtClean="0"/>
              <a:t>4</a:t>
            </a:fld>
            <a:endParaRPr lang="en-GB"/>
          </a:p>
        </p:txBody>
      </p:sp>
      <p:sp>
        <p:nvSpPr>
          <p:cNvPr id="5" name="Footer Placeholder 4">
            <a:extLst>
              <a:ext uri="{FF2B5EF4-FFF2-40B4-BE49-F238E27FC236}">
                <a16:creationId xmlns:a16="http://schemas.microsoft.com/office/drawing/2014/main" id="{EA0E1699-3D9F-4CE9-A34E-CEE98178055B}"/>
              </a:ext>
            </a:extLst>
          </p:cNvPr>
          <p:cNvSpPr>
            <a:spLocks noGrp="1"/>
          </p:cNvSpPr>
          <p:nvPr>
            <p:ph type="ftr" sz="quarter" idx="4"/>
          </p:nvPr>
        </p:nvSpPr>
        <p:spPr/>
        <p:txBody>
          <a:bodyPr/>
          <a:lstStyle/>
          <a:p>
            <a:endParaRPr lang="en-GB"/>
          </a:p>
        </p:txBody>
      </p:sp>
      <p:sp>
        <p:nvSpPr>
          <p:cNvPr id="6" name="Header Placeholder 5">
            <a:extLst>
              <a:ext uri="{FF2B5EF4-FFF2-40B4-BE49-F238E27FC236}">
                <a16:creationId xmlns:a16="http://schemas.microsoft.com/office/drawing/2014/main" id="{A3D1350D-A319-4028-8067-6B7254FC36DB}"/>
              </a:ext>
            </a:extLst>
          </p:cNvPr>
          <p:cNvSpPr>
            <a:spLocks noGrp="1"/>
          </p:cNvSpPr>
          <p:nvPr>
            <p:ph type="hdr" sz="quarter"/>
          </p:nvPr>
        </p:nvSpPr>
        <p:spPr/>
        <p:txBody>
          <a:bodyPr/>
          <a:lstStyle/>
          <a:p>
            <a:endParaRPr lang="en-GB"/>
          </a:p>
        </p:txBody>
      </p:sp>
    </p:spTree>
    <p:extLst>
      <p:ext uri="{BB962C8B-B14F-4D97-AF65-F5344CB8AC3E}">
        <p14:creationId xmlns:p14="http://schemas.microsoft.com/office/powerpoint/2010/main" val="1479174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waterfall method is the easiest and most simple of them all. Although basic it’s very effective. This method finishes one phase before the next can start. It gets the name ‘Waterfall’ from the fact it can’t start the next phase until the one prior is finished, jut like a waterfall can’t continue it’s journey until the pool is filled first.  Waterfall was first developed as a software development lifecycle model and consists of 6 phases. </a:t>
            </a:r>
          </a:p>
        </p:txBody>
      </p:sp>
      <p:sp>
        <p:nvSpPr>
          <p:cNvPr id="4" name="Slide Number Placeholder 3"/>
          <p:cNvSpPr>
            <a:spLocks noGrp="1"/>
          </p:cNvSpPr>
          <p:nvPr>
            <p:ph type="sldNum" sz="quarter" idx="5"/>
          </p:nvPr>
        </p:nvSpPr>
        <p:spPr/>
        <p:txBody>
          <a:bodyPr/>
          <a:lstStyle/>
          <a:p>
            <a:fld id="{22A599A3-8AE6-4E05-9BFE-34167B98C9FE}" type="slidenum">
              <a:rPr lang="en-GB" smtClean="0"/>
              <a:t>5</a:t>
            </a:fld>
            <a:endParaRPr lang="en-GB"/>
          </a:p>
        </p:txBody>
      </p:sp>
      <p:sp>
        <p:nvSpPr>
          <p:cNvPr id="5" name="Footer Placeholder 4">
            <a:extLst>
              <a:ext uri="{FF2B5EF4-FFF2-40B4-BE49-F238E27FC236}">
                <a16:creationId xmlns:a16="http://schemas.microsoft.com/office/drawing/2014/main" id="{4B381263-2440-4ECD-9BA6-A9F02B19404A}"/>
              </a:ext>
            </a:extLst>
          </p:cNvPr>
          <p:cNvSpPr>
            <a:spLocks noGrp="1"/>
          </p:cNvSpPr>
          <p:nvPr>
            <p:ph type="ftr" sz="quarter" idx="4"/>
          </p:nvPr>
        </p:nvSpPr>
        <p:spPr/>
        <p:txBody>
          <a:bodyPr/>
          <a:lstStyle/>
          <a:p>
            <a:endParaRPr lang="en-GB"/>
          </a:p>
        </p:txBody>
      </p:sp>
      <p:sp>
        <p:nvSpPr>
          <p:cNvPr id="6" name="Header Placeholder 5">
            <a:extLst>
              <a:ext uri="{FF2B5EF4-FFF2-40B4-BE49-F238E27FC236}">
                <a16:creationId xmlns:a16="http://schemas.microsoft.com/office/drawing/2014/main" id="{E188BFB0-8DDC-495E-968B-B3C43C0B9624}"/>
              </a:ext>
            </a:extLst>
          </p:cNvPr>
          <p:cNvSpPr>
            <a:spLocks noGrp="1"/>
          </p:cNvSpPr>
          <p:nvPr>
            <p:ph type="hdr" sz="quarter"/>
          </p:nvPr>
        </p:nvSpPr>
        <p:spPr/>
        <p:txBody>
          <a:bodyPr/>
          <a:lstStyle/>
          <a:p>
            <a:endParaRPr lang="en-GB"/>
          </a:p>
        </p:txBody>
      </p:sp>
    </p:spTree>
    <p:extLst>
      <p:ext uri="{BB962C8B-B14F-4D97-AF65-F5344CB8AC3E}">
        <p14:creationId xmlns:p14="http://schemas.microsoft.com/office/powerpoint/2010/main" val="3229171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third method I chose is Stakeholder mapping. This method is all abut engagement with stakeholders and how to priorities the stakeholders most useful to the undergoing project. This method consists of 5 main steps. The first step is the engaging strategy. Here the project is reviewed and the team see what they’re working with. The second step is ‘Stakeholder Mapping’ In this step potential stakeholders are identified and prioritised accordingly. The third step is all about preparation for the project and setting rules and a strategy to follow. Following this the engagement itself happens, this step ensures stakeholders are focused and prioritising. The final step is the ‘Action plan’ step, where opportunities must be identified from the feedback given. Goals and plans should be revisited for future planning and future engagement. Reading  an article by CPD, this method was simplified into 4 steps as seen in the slide. </a:t>
            </a:r>
          </a:p>
          <a:p>
            <a:endParaRPr lang="en-GB" dirty="0"/>
          </a:p>
          <a:p>
            <a:r>
              <a:rPr lang="en-GB" dirty="0"/>
              <a:t>https://www.google.com/url?sa=i&amp;source=images&amp;cd=&amp;ved=2ahUKEwiBj-yuv67mAhUFlFwKHbIKADIQjRx6BAgBEAQ&amp;url=https%3A%2F%2Fwww.tutor2u.net%2Fbusiness%2Freference%2Fmanaging-stakeholder-power-and-influence&amp;psig=AOvVaw0HkqUn9wFpbzUq10-Kk2c-&amp;ust=1576184603963662 </a:t>
            </a:r>
          </a:p>
        </p:txBody>
      </p:sp>
      <p:sp>
        <p:nvSpPr>
          <p:cNvPr id="4" name="Slide Number Placeholder 3"/>
          <p:cNvSpPr>
            <a:spLocks noGrp="1"/>
          </p:cNvSpPr>
          <p:nvPr>
            <p:ph type="sldNum" sz="quarter" idx="5"/>
          </p:nvPr>
        </p:nvSpPr>
        <p:spPr/>
        <p:txBody>
          <a:bodyPr/>
          <a:lstStyle/>
          <a:p>
            <a:fld id="{22A599A3-8AE6-4E05-9BFE-34167B98C9FE}" type="slidenum">
              <a:rPr lang="en-GB" smtClean="0"/>
              <a:t>6</a:t>
            </a:fld>
            <a:endParaRPr lang="en-GB"/>
          </a:p>
        </p:txBody>
      </p:sp>
      <p:sp>
        <p:nvSpPr>
          <p:cNvPr id="5" name="Footer Placeholder 4">
            <a:extLst>
              <a:ext uri="{FF2B5EF4-FFF2-40B4-BE49-F238E27FC236}">
                <a16:creationId xmlns:a16="http://schemas.microsoft.com/office/drawing/2014/main" id="{1FAD0130-1983-44B5-B73B-C5295CD5CE50}"/>
              </a:ext>
            </a:extLst>
          </p:cNvPr>
          <p:cNvSpPr>
            <a:spLocks noGrp="1"/>
          </p:cNvSpPr>
          <p:nvPr>
            <p:ph type="ftr" sz="quarter" idx="4"/>
          </p:nvPr>
        </p:nvSpPr>
        <p:spPr/>
        <p:txBody>
          <a:bodyPr/>
          <a:lstStyle/>
          <a:p>
            <a:endParaRPr lang="en-GB"/>
          </a:p>
        </p:txBody>
      </p:sp>
      <p:sp>
        <p:nvSpPr>
          <p:cNvPr id="6" name="Header Placeholder 5">
            <a:extLst>
              <a:ext uri="{FF2B5EF4-FFF2-40B4-BE49-F238E27FC236}">
                <a16:creationId xmlns:a16="http://schemas.microsoft.com/office/drawing/2014/main" id="{230CFBDF-3A9F-4117-BC83-2A26F8C21A97}"/>
              </a:ext>
            </a:extLst>
          </p:cNvPr>
          <p:cNvSpPr>
            <a:spLocks noGrp="1"/>
          </p:cNvSpPr>
          <p:nvPr>
            <p:ph type="hdr" sz="quarter"/>
          </p:nvPr>
        </p:nvSpPr>
        <p:spPr/>
        <p:txBody>
          <a:bodyPr/>
          <a:lstStyle/>
          <a:p>
            <a:endParaRPr lang="en-GB"/>
          </a:p>
        </p:txBody>
      </p:sp>
    </p:spTree>
    <p:extLst>
      <p:ext uri="{BB962C8B-B14F-4D97-AF65-F5344CB8AC3E}">
        <p14:creationId xmlns:p14="http://schemas.microsoft.com/office/powerpoint/2010/main" val="1529671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https://www.google.com/url?sa=i&amp;source=images&amp;cd=&amp;ved=2ahUKEwj5rvjuxa7mAhWN3eAKHZ5GBnUQjRx6BAgBEAQ&amp;url=https%3A%2F%2Fcorporatefinanceinstitute.com%2Fresources%2Fknowledge%2Ffinance%2Fstakeholder%2F&amp;psig=AOvVaw0H77Ei0MS9JBC0IzQ3XQ8o&amp;ust=1576186347589945</a:t>
            </a:r>
          </a:p>
          <a:p>
            <a:endParaRPr lang="en-GB" dirty="0"/>
          </a:p>
          <a:p>
            <a:r>
              <a:rPr lang="en-GB" dirty="0"/>
              <a:t>(PMI, 2006)</a:t>
            </a:r>
          </a:p>
          <a:p>
            <a:r>
              <a:rPr lang="en-GB" dirty="0"/>
              <a:t>(OGC, 2006)</a:t>
            </a:r>
          </a:p>
        </p:txBody>
      </p:sp>
      <p:sp>
        <p:nvSpPr>
          <p:cNvPr id="4" name="Slide Number Placeholder 3"/>
          <p:cNvSpPr>
            <a:spLocks noGrp="1"/>
          </p:cNvSpPr>
          <p:nvPr>
            <p:ph type="sldNum" sz="quarter" idx="5"/>
          </p:nvPr>
        </p:nvSpPr>
        <p:spPr/>
        <p:txBody>
          <a:bodyPr/>
          <a:lstStyle/>
          <a:p>
            <a:fld id="{22A599A3-8AE6-4E05-9BFE-34167B98C9FE}" type="slidenum">
              <a:rPr lang="en-GB" smtClean="0"/>
              <a:t>7</a:t>
            </a:fld>
            <a:endParaRPr lang="en-GB"/>
          </a:p>
        </p:txBody>
      </p:sp>
      <p:sp>
        <p:nvSpPr>
          <p:cNvPr id="5" name="Footer Placeholder 4">
            <a:extLst>
              <a:ext uri="{FF2B5EF4-FFF2-40B4-BE49-F238E27FC236}">
                <a16:creationId xmlns:a16="http://schemas.microsoft.com/office/drawing/2014/main" id="{7EECEF92-CCBC-4AD7-A8ED-F4F5216B3F0C}"/>
              </a:ext>
            </a:extLst>
          </p:cNvPr>
          <p:cNvSpPr>
            <a:spLocks noGrp="1"/>
          </p:cNvSpPr>
          <p:nvPr>
            <p:ph type="ftr" sz="quarter" idx="4"/>
          </p:nvPr>
        </p:nvSpPr>
        <p:spPr/>
        <p:txBody>
          <a:bodyPr/>
          <a:lstStyle/>
          <a:p>
            <a:endParaRPr lang="en-GB"/>
          </a:p>
        </p:txBody>
      </p:sp>
      <p:sp>
        <p:nvSpPr>
          <p:cNvPr id="6" name="Header Placeholder 5">
            <a:extLst>
              <a:ext uri="{FF2B5EF4-FFF2-40B4-BE49-F238E27FC236}">
                <a16:creationId xmlns:a16="http://schemas.microsoft.com/office/drawing/2014/main" id="{28746C8F-E1E9-443F-BAFE-5CD4E9746535}"/>
              </a:ext>
            </a:extLst>
          </p:cNvPr>
          <p:cNvSpPr>
            <a:spLocks noGrp="1"/>
          </p:cNvSpPr>
          <p:nvPr>
            <p:ph type="hdr" sz="quarter"/>
          </p:nvPr>
        </p:nvSpPr>
        <p:spPr/>
        <p:txBody>
          <a:bodyPr/>
          <a:lstStyle/>
          <a:p>
            <a:endParaRPr lang="en-GB"/>
          </a:p>
        </p:txBody>
      </p:sp>
    </p:spTree>
    <p:extLst>
      <p:ext uri="{BB962C8B-B14F-4D97-AF65-F5344CB8AC3E}">
        <p14:creationId xmlns:p14="http://schemas.microsoft.com/office/powerpoint/2010/main" val="22049481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Throughout this module I have learnt a lot about Project Management and the methodologies that can be used when undergoing a project. I gathered information from various resources including information from my lectures. I feel that the module has opened a door for me and given an extra option for a future role. In the module we covered the tools and techniques, principles, risk and stakeholders. Out of the three chosen methods I believe that Prince 2 is the most effective as it’s principles can be adapted to various projects and the strategy is consistent. I also like the waterfall’s structure of finishing one phase before starting the next, this reduces chance of mistakes further on.  Stakeholder mapping is also very effective as it prioritises the most valuable stakeholders, which can make a world of difference to the project.</a:t>
            </a:r>
          </a:p>
        </p:txBody>
      </p:sp>
      <p:sp>
        <p:nvSpPr>
          <p:cNvPr id="4" name="Slide Number Placeholder 3"/>
          <p:cNvSpPr>
            <a:spLocks noGrp="1"/>
          </p:cNvSpPr>
          <p:nvPr>
            <p:ph type="sldNum" sz="quarter" idx="5"/>
          </p:nvPr>
        </p:nvSpPr>
        <p:spPr/>
        <p:txBody>
          <a:bodyPr/>
          <a:lstStyle/>
          <a:p>
            <a:fld id="{22A599A3-8AE6-4E05-9BFE-34167B98C9FE}" type="slidenum">
              <a:rPr lang="en-GB" smtClean="0"/>
              <a:t>8</a:t>
            </a:fld>
            <a:endParaRPr lang="en-GB"/>
          </a:p>
        </p:txBody>
      </p:sp>
      <p:sp>
        <p:nvSpPr>
          <p:cNvPr id="5" name="Footer Placeholder 4">
            <a:extLst>
              <a:ext uri="{FF2B5EF4-FFF2-40B4-BE49-F238E27FC236}">
                <a16:creationId xmlns:a16="http://schemas.microsoft.com/office/drawing/2014/main" id="{DBDE4D60-1C77-47A0-93F3-4E65AC4CE826}"/>
              </a:ext>
            </a:extLst>
          </p:cNvPr>
          <p:cNvSpPr>
            <a:spLocks noGrp="1"/>
          </p:cNvSpPr>
          <p:nvPr>
            <p:ph type="ftr" sz="quarter" idx="4"/>
          </p:nvPr>
        </p:nvSpPr>
        <p:spPr/>
        <p:txBody>
          <a:bodyPr/>
          <a:lstStyle/>
          <a:p>
            <a:endParaRPr lang="en-GB"/>
          </a:p>
        </p:txBody>
      </p:sp>
      <p:sp>
        <p:nvSpPr>
          <p:cNvPr id="6" name="Header Placeholder 5">
            <a:extLst>
              <a:ext uri="{FF2B5EF4-FFF2-40B4-BE49-F238E27FC236}">
                <a16:creationId xmlns:a16="http://schemas.microsoft.com/office/drawing/2014/main" id="{6177F191-8210-47E5-9F3C-D2A0024470E4}"/>
              </a:ext>
            </a:extLst>
          </p:cNvPr>
          <p:cNvSpPr>
            <a:spLocks noGrp="1"/>
          </p:cNvSpPr>
          <p:nvPr>
            <p:ph type="hdr" sz="quarter"/>
          </p:nvPr>
        </p:nvSpPr>
        <p:spPr/>
        <p:txBody>
          <a:bodyPr/>
          <a:lstStyle/>
          <a:p>
            <a:endParaRPr lang="en-GB"/>
          </a:p>
        </p:txBody>
      </p:sp>
    </p:spTree>
    <p:extLst>
      <p:ext uri="{BB962C8B-B14F-4D97-AF65-F5344CB8AC3E}">
        <p14:creationId xmlns:p14="http://schemas.microsoft.com/office/powerpoint/2010/main" val="702095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12/12/2019</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12/12/2019</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www.free-management-ebooks.com/faqpm/principles-02.htm" TargetMode="External"/><Relationship Id="rId2" Type="http://schemas.openxmlformats.org/officeDocument/2006/relationships/hyperlink" Target="https://pmi.org/" TargetMode="External"/><Relationship Id="rId1" Type="http://schemas.openxmlformats.org/officeDocument/2006/relationships/slideLayout" Target="../slideLayouts/slideLayout1.xml"/><Relationship Id="rId4" Type="http://schemas.openxmlformats.org/officeDocument/2006/relationships/hyperlink" Target="https://www.google.com/url?sa=i&amp;source=images&amp;cd=&amp;ved=2ahUKEwjUvpDd5avmAhXx1uAKHZ-LB2gQjRx6BAgBEAQ&amp;url=https%3A%2F%2Fwww.pinterest.com%2Fpin%2F69735494205384469%2F&amp;psig=AOvVaw3pa-ZdKcCuiN2swKBNjKUz&amp;ust=15760916930503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95303A-C7E2-4976-BCE9-8117633A8DB9}"/>
              </a:ext>
            </a:extLst>
          </p:cNvPr>
          <p:cNvSpPr txBox="1"/>
          <p:nvPr/>
        </p:nvSpPr>
        <p:spPr>
          <a:xfrm>
            <a:off x="2067339" y="2244060"/>
            <a:ext cx="8057322" cy="2369880"/>
          </a:xfrm>
          <a:prstGeom prst="rect">
            <a:avLst/>
          </a:prstGeom>
          <a:noFill/>
        </p:spPr>
        <p:txBody>
          <a:bodyPr wrap="square" rtlCol="0">
            <a:spAutoFit/>
          </a:bodyPr>
          <a:lstStyle/>
          <a:p>
            <a:r>
              <a:rPr lang="en-GB" sz="2800" dirty="0"/>
              <a:t>Rhodri Phillips – 1805871</a:t>
            </a:r>
          </a:p>
          <a:p>
            <a:endParaRPr lang="en-GB" sz="2800" dirty="0"/>
          </a:p>
          <a:p>
            <a:r>
              <a:rPr lang="en-GB" sz="2800" dirty="0"/>
              <a:t>Project Management for Sustainability </a:t>
            </a:r>
          </a:p>
          <a:p>
            <a:endParaRPr lang="en-GB" sz="2800" dirty="0"/>
          </a:p>
          <a:p>
            <a:r>
              <a:rPr lang="en-GB" dirty="0"/>
              <a:t>‘Reflection of what I’ve learnt and key aspects of Project Management for Sustainability’ </a:t>
            </a:r>
          </a:p>
        </p:txBody>
      </p:sp>
    </p:spTree>
    <p:extLst>
      <p:ext uri="{BB962C8B-B14F-4D97-AF65-F5344CB8AC3E}">
        <p14:creationId xmlns:p14="http://schemas.microsoft.com/office/powerpoint/2010/main" val="2674454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DBB305-5B7C-463B-A9BB-4760CB84DCB0}"/>
              </a:ext>
            </a:extLst>
          </p:cNvPr>
          <p:cNvSpPr txBox="1"/>
          <p:nvPr/>
        </p:nvSpPr>
        <p:spPr>
          <a:xfrm>
            <a:off x="1007165" y="911806"/>
            <a:ext cx="6387548" cy="461665"/>
          </a:xfrm>
          <a:prstGeom prst="rect">
            <a:avLst/>
          </a:prstGeom>
          <a:noFill/>
        </p:spPr>
        <p:txBody>
          <a:bodyPr wrap="square" rtlCol="0">
            <a:spAutoFit/>
          </a:bodyPr>
          <a:lstStyle/>
          <a:p>
            <a:r>
              <a:rPr lang="en-GB" sz="2400" u="sng" dirty="0"/>
              <a:t>Project Management Definitions  </a:t>
            </a:r>
          </a:p>
        </p:txBody>
      </p:sp>
      <p:sp>
        <p:nvSpPr>
          <p:cNvPr id="3" name="TextBox 2">
            <a:extLst>
              <a:ext uri="{FF2B5EF4-FFF2-40B4-BE49-F238E27FC236}">
                <a16:creationId xmlns:a16="http://schemas.microsoft.com/office/drawing/2014/main" id="{A6B4F9E3-D257-4853-B5A5-5AB70F9A058E}"/>
              </a:ext>
            </a:extLst>
          </p:cNvPr>
          <p:cNvSpPr txBox="1"/>
          <p:nvPr/>
        </p:nvSpPr>
        <p:spPr>
          <a:xfrm>
            <a:off x="1325217" y="2146852"/>
            <a:ext cx="9090992" cy="3416320"/>
          </a:xfrm>
          <a:prstGeom prst="rect">
            <a:avLst/>
          </a:prstGeom>
          <a:noFill/>
        </p:spPr>
        <p:txBody>
          <a:bodyPr wrap="square" rtlCol="0">
            <a:spAutoFit/>
          </a:bodyPr>
          <a:lstStyle/>
          <a:p>
            <a:pPr marL="285750" indent="-285750">
              <a:buFont typeface="Arial" panose="020B0604020202020204" pitchFamily="34" charset="0"/>
              <a:buChar char="•"/>
            </a:pPr>
            <a:r>
              <a:rPr lang="en-GB" dirty="0"/>
              <a:t>‘A temporary endeavour undertaken to create unique product, service or result’ (PMI 2006)</a:t>
            </a:r>
          </a:p>
          <a:p>
            <a:endParaRPr lang="en-GB" dirty="0"/>
          </a:p>
          <a:p>
            <a:pPr marL="285750" indent="-285750">
              <a:buFont typeface="Arial" panose="020B0604020202020204" pitchFamily="34" charset="0"/>
              <a:buChar char="•"/>
            </a:pPr>
            <a:r>
              <a:rPr lang="en-GB" dirty="0"/>
              <a:t>Project Management is the application of processes, methods, skills, knowledge and experience to achieve specific project objectives according to the project acceptance criteria within agreed parameters. Project management has final deliverables that are constrained to a finite timescale and budget’ (APM)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Project Management is the planning, organizing, directing and controlling of company resources for a relatively short term objective that has been established to complete specific goals and objectives’ (Kerzner)   </a:t>
            </a:r>
          </a:p>
        </p:txBody>
      </p:sp>
    </p:spTree>
    <p:extLst>
      <p:ext uri="{BB962C8B-B14F-4D97-AF65-F5344CB8AC3E}">
        <p14:creationId xmlns:p14="http://schemas.microsoft.com/office/powerpoint/2010/main" val="3863265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4E049C2-851B-49DE-AF2F-80BCD5555E43}"/>
              </a:ext>
            </a:extLst>
          </p:cNvPr>
          <p:cNvSpPr txBox="1"/>
          <p:nvPr/>
        </p:nvSpPr>
        <p:spPr>
          <a:xfrm>
            <a:off x="1258957" y="919394"/>
            <a:ext cx="6202017" cy="461665"/>
          </a:xfrm>
          <a:prstGeom prst="rect">
            <a:avLst/>
          </a:prstGeom>
          <a:noFill/>
        </p:spPr>
        <p:txBody>
          <a:bodyPr wrap="square" rtlCol="0">
            <a:spAutoFit/>
          </a:bodyPr>
          <a:lstStyle/>
          <a:p>
            <a:r>
              <a:rPr lang="en-GB" sz="2400" u="sng" dirty="0"/>
              <a:t>The 3 Methodologies I Have Learnt</a:t>
            </a:r>
          </a:p>
        </p:txBody>
      </p:sp>
      <p:sp>
        <p:nvSpPr>
          <p:cNvPr id="6" name="TextBox 5">
            <a:extLst>
              <a:ext uri="{FF2B5EF4-FFF2-40B4-BE49-F238E27FC236}">
                <a16:creationId xmlns:a16="http://schemas.microsoft.com/office/drawing/2014/main" id="{C971CE55-7E12-4CF3-856B-2E35C387634C}"/>
              </a:ext>
            </a:extLst>
          </p:cNvPr>
          <p:cNvSpPr txBox="1"/>
          <p:nvPr/>
        </p:nvSpPr>
        <p:spPr>
          <a:xfrm>
            <a:off x="1116454" y="2152218"/>
            <a:ext cx="8865704" cy="3693319"/>
          </a:xfrm>
          <a:prstGeom prst="rect">
            <a:avLst/>
          </a:prstGeom>
          <a:noFill/>
        </p:spPr>
        <p:txBody>
          <a:bodyPr wrap="square" rtlCol="0">
            <a:spAutoFit/>
          </a:bodyPr>
          <a:lstStyle/>
          <a:p>
            <a:pPr marL="285750" indent="-285750">
              <a:buFont typeface="Arial" panose="020B0604020202020204" pitchFamily="34" charset="0"/>
              <a:buChar char="•"/>
            </a:pPr>
            <a:r>
              <a:rPr lang="en-GB" dirty="0"/>
              <a:t>Prince 2 – More complicated method and a certified programme.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Waterfall – Development programme with it’s own theme and principle.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Stakeholder Mapping – Allows visual representation of stakeholders.</a:t>
            </a:r>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 </a:t>
            </a:r>
          </a:p>
          <a:p>
            <a:pPr marL="285750" indent="-285750">
              <a:buFont typeface="Arial" panose="020B0604020202020204" pitchFamily="34" charset="0"/>
              <a:buChar char="•"/>
            </a:pPr>
            <a:endParaRPr lang="en-GB" dirty="0"/>
          </a:p>
          <a:p>
            <a:r>
              <a:rPr lang="en-GB" dirty="0"/>
              <a:t> </a:t>
            </a:r>
          </a:p>
        </p:txBody>
      </p:sp>
    </p:spTree>
    <p:extLst>
      <p:ext uri="{BB962C8B-B14F-4D97-AF65-F5344CB8AC3E}">
        <p14:creationId xmlns:p14="http://schemas.microsoft.com/office/powerpoint/2010/main" val="2020948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723994C-F8CB-49FE-B81D-D0CCDB0007F4}"/>
              </a:ext>
            </a:extLst>
          </p:cNvPr>
          <p:cNvSpPr txBox="1"/>
          <p:nvPr/>
        </p:nvSpPr>
        <p:spPr>
          <a:xfrm>
            <a:off x="5039137" y="609600"/>
            <a:ext cx="6132446" cy="1905000"/>
          </a:xfrm>
          <a:prstGeom prst="rect">
            <a:avLst/>
          </a:prstGeom>
        </p:spPr>
        <p:txBody>
          <a:bodyPr vert="horz" lIns="91440" tIns="45720" rIns="91440" bIns="45720" rtlCol="0" anchor="ctr">
            <a:normAutofit/>
          </a:bodyPr>
          <a:lstStyle/>
          <a:p>
            <a:pPr>
              <a:spcBef>
                <a:spcPct val="0"/>
              </a:spcBef>
              <a:spcAft>
                <a:spcPts val="600"/>
              </a:spcAft>
            </a:pPr>
            <a:r>
              <a:rPr lang="en-US" sz="3200" u="sng"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Prince 2</a:t>
            </a:r>
          </a:p>
        </p:txBody>
      </p:sp>
      <p:pic>
        <p:nvPicPr>
          <p:cNvPr id="1026" name="Picture 2" descr="Image result for prince2 process flow diagram">
            <a:extLst>
              <a:ext uri="{FF2B5EF4-FFF2-40B4-BE49-F238E27FC236}">
                <a16:creationId xmlns:a16="http://schemas.microsoft.com/office/drawing/2014/main" id="{D7B6836A-C8B2-4469-A89A-9D2CFEFC92E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44641" y="1063665"/>
            <a:ext cx="3416888" cy="2562666"/>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F232C66-89DA-492A-AEC5-2C172813C1B0}"/>
              </a:ext>
            </a:extLst>
          </p:cNvPr>
          <p:cNvSpPr txBox="1"/>
          <p:nvPr/>
        </p:nvSpPr>
        <p:spPr>
          <a:xfrm>
            <a:off x="4969564" y="2118359"/>
            <a:ext cx="6271591" cy="3395871"/>
          </a:xfrm>
          <a:prstGeom prst="rect">
            <a:avLst/>
          </a:prstGeom>
        </p:spPr>
        <p:txBody>
          <a:bodyPr vert="horz" lIns="91440" tIns="45720" rIns="91440" bIns="45720" rtlCol="0" anchor="t">
            <a:normAutofit/>
          </a:bodyPr>
          <a:lstStyle/>
          <a:p>
            <a:pPr marL="285750" indent="-285750">
              <a:spcBef>
                <a:spcPct val="20000"/>
              </a:spcBef>
              <a:spcAft>
                <a:spcPts val="600"/>
              </a:spcAft>
              <a:buClr>
                <a:schemeClr val="tx1"/>
              </a:buClr>
              <a:buSzPct val="100000"/>
              <a:buFont typeface="Arial"/>
              <a:buChar char="•"/>
            </a:pP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Commonly used technique </a:t>
            </a:r>
          </a:p>
          <a:p>
            <a:pPr marL="285750" indent="-285750">
              <a:spcBef>
                <a:spcPct val="20000"/>
              </a:spcBef>
              <a:spcAft>
                <a:spcPts val="600"/>
              </a:spcAft>
              <a:buClr>
                <a:schemeClr val="tx1"/>
              </a:buClr>
              <a:buSzPct val="100000"/>
              <a:buFont typeface="Arial"/>
              <a:buChar char="•"/>
            </a:pP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Worlds most practiced method</a:t>
            </a:r>
          </a:p>
          <a:p>
            <a:pPr marL="285750" indent="-285750">
              <a:spcBef>
                <a:spcPct val="20000"/>
              </a:spcBef>
              <a:spcAft>
                <a:spcPts val="600"/>
              </a:spcAft>
              <a:buClr>
                <a:schemeClr val="tx1"/>
              </a:buClr>
              <a:buSzPct val="100000"/>
              <a:buFont typeface="Arial"/>
              <a:buChar char="•"/>
            </a:pP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1 Million certified professionals in over 150 countries use this technique </a:t>
            </a:r>
          </a:p>
          <a:p>
            <a:pPr marL="285750" indent="-285750">
              <a:spcBef>
                <a:spcPct val="20000"/>
              </a:spcBef>
              <a:spcAft>
                <a:spcPts val="600"/>
              </a:spcAft>
              <a:buClr>
                <a:schemeClr val="tx1"/>
              </a:buClr>
              <a:buSzPct val="100000"/>
              <a:buFont typeface="Arial"/>
              <a:buChar char="•"/>
            </a:pP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Acronym for </a:t>
            </a:r>
            <a:r>
              <a:rPr lang="en-US" sz="1400" cap="small" dirty="0" err="1">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rPr>
              <a:t>PR</a:t>
            </a:r>
            <a:r>
              <a:rPr lang="en-US" sz="1400" cap="small" dirty="0" err="1">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ojects</a:t>
            </a: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a:t>
            </a:r>
            <a:r>
              <a:rPr lang="en-US" sz="1400"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rPr>
              <a:t>IN</a:t>
            </a: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a:t>
            </a:r>
            <a:r>
              <a:rPr lang="en-US" sz="1400"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rPr>
              <a:t>C</a:t>
            </a: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ontrolled </a:t>
            </a:r>
            <a:r>
              <a:rPr lang="en-US" sz="1400"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rPr>
              <a:t>E</a:t>
            </a: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nvironments</a:t>
            </a:r>
          </a:p>
          <a:p>
            <a:pPr marL="285750" indent="-285750">
              <a:spcBef>
                <a:spcPct val="20000"/>
              </a:spcBef>
              <a:spcAft>
                <a:spcPts val="600"/>
              </a:spcAft>
              <a:buClr>
                <a:schemeClr val="tx1"/>
              </a:buClr>
              <a:buSzPct val="100000"/>
              <a:buFont typeface="Arial"/>
              <a:buChar char="•"/>
            </a:pP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Can be used in various fields, from construction to media and marketing </a:t>
            </a:r>
          </a:p>
          <a:p>
            <a:pPr marL="285750" indent="-285750">
              <a:spcBef>
                <a:spcPct val="20000"/>
              </a:spcBef>
              <a:spcAft>
                <a:spcPts val="600"/>
              </a:spcAft>
              <a:buClr>
                <a:schemeClr val="tx1"/>
              </a:buClr>
              <a:buSzPct val="100000"/>
              <a:buFont typeface="Arial" panose="020B0604020202020204" pitchFamily="34" charset="0"/>
              <a:buChar char="•"/>
            </a:pP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Easily adapted for the project style </a:t>
            </a:r>
          </a:p>
          <a:p>
            <a:pPr marL="285750" indent="-285750">
              <a:spcBef>
                <a:spcPct val="20000"/>
              </a:spcBef>
              <a:spcAft>
                <a:spcPts val="600"/>
              </a:spcAft>
              <a:buClr>
                <a:schemeClr val="tx1"/>
              </a:buClr>
              <a:buSzPct val="100000"/>
              <a:buFont typeface="Arial"/>
              <a:buChar char="•"/>
            </a:pPr>
            <a:endParaRPr lang="en-US" sz="12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a:spcBef>
                <a:spcPct val="20000"/>
              </a:spcBef>
              <a:spcAft>
                <a:spcPts val="600"/>
              </a:spcAft>
              <a:buClr>
                <a:schemeClr val="tx1"/>
              </a:buClr>
              <a:buSzPct val="100000"/>
            </a:pPr>
            <a:r>
              <a:rPr lang="en-US" sz="12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a:t>
            </a:r>
          </a:p>
        </p:txBody>
      </p:sp>
      <p:sp>
        <p:nvSpPr>
          <p:cNvPr id="3" name="TextBox 2">
            <a:extLst>
              <a:ext uri="{FF2B5EF4-FFF2-40B4-BE49-F238E27FC236}">
                <a16:creationId xmlns:a16="http://schemas.microsoft.com/office/drawing/2014/main" id="{C84409D2-5227-4CA2-8B95-DE7B06D3A6BC}"/>
              </a:ext>
            </a:extLst>
          </p:cNvPr>
          <p:cNvSpPr txBox="1"/>
          <p:nvPr/>
        </p:nvSpPr>
        <p:spPr>
          <a:xfrm>
            <a:off x="744641" y="4192172"/>
            <a:ext cx="4038374" cy="923330"/>
          </a:xfrm>
          <a:prstGeom prst="rect">
            <a:avLst/>
          </a:prstGeom>
          <a:noFill/>
        </p:spPr>
        <p:txBody>
          <a:bodyPr wrap="square" rtlCol="0">
            <a:spAutoFit/>
          </a:bodyPr>
          <a:lstStyle/>
          <a:p>
            <a:pPr marL="285750" indent="-285750">
              <a:buFont typeface="Arial" panose="020B0604020202020204" pitchFamily="34" charset="0"/>
              <a:buChar char="•"/>
            </a:pPr>
            <a:r>
              <a:rPr lang="en-GB" dirty="0"/>
              <a:t>This diagram shows the structure of Prince 2 and the step-by-step approach </a:t>
            </a:r>
          </a:p>
        </p:txBody>
      </p:sp>
    </p:spTree>
    <p:extLst>
      <p:ext uri="{BB962C8B-B14F-4D97-AF65-F5344CB8AC3E}">
        <p14:creationId xmlns:p14="http://schemas.microsoft.com/office/powerpoint/2010/main" val="2492650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8DE785-2306-451F-B2F0-D84FB3FE7BF9}"/>
              </a:ext>
            </a:extLst>
          </p:cNvPr>
          <p:cNvSpPr txBox="1"/>
          <p:nvPr/>
        </p:nvSpPr>
        <p:spPr>
          <a:xfrm>
            <a:off x="963181" y="1166888"/>
            <a:ext cx="7455876" cy="584775"/>
          </a:xfrm>
          <a:prstGeom prst="rect">
            <a:avLst/>
          </a:prstGeom>
          <a:noFill/>
        </p:spPr>
        <p:txBody>
          <a:bodyPr wrap="square" rtlCol="0">
            <a:spAutoFit/>
          </a:bodyPr>
          <a:lstStyle/>
          <a:p>
            <a:r>
              <a:rPr lang="en-GB" sz="3200" u="sng" dirty="0">
                <a:effectLst>
                  <a:outerShdw blurRad="38100" dist="38100" dir="2700000" algn="tl">
                    <a:srgbClr val="000000">
                      <a:alpha val="43137"/>
                    </a:srgbClr>
                  </a:outerShdw>
                </a:effectLst>
              </a:rPr>
              <a:t>Waterfall</a:t>
            </a:r>
            <a:endParaRPr lang="en-GB" sz="2400" u="sng" dirty="0">
              <a:effectLst>
                <a:outerShdw blurRad="38100" dist="38100" dir="2700000" algn="tl">
                  <a:srgbClr val="000000">
                    <a:alpha val="43137"/>
                  </a:srgbClr>
                </a:outerShdw>
              </a:effectLst>
            </a:endParaRPr>
          </a:p>
        </p:txBody>
      </p:sp>
      <p:sp>
        <p:nvSpPr>
          <p:cNvPr id="6" name="AutoShape 2" descr="Image result for the waterfall methodology">
            <a:extLst>
              <a:ext uri="{FF2B5EF4-FFF2-40B4-BE49-F238E27FC236}">
                <a16:creationId xmlns:a16="http://schemas.microsoft.com/office/drawing/2014/main" id="{226C8C8D-E505-4271-BB7F-B678A275DEB3}"/>
              </a:ext>
            </a:extLst>
          </p:cNvPr>
          <p:cNvSpPr>
            <a:spLocks noChangeAspect="1" noChangeArrowheads="1"/>
          </p:cNvSpPr>
          <p:nvPr/>
        </p:nvSpPr>
        <p:spPr bwMode="auto">
          <a:xfrm>
            <a:off x="4524499" y="3276599"/>
            <a:ext cx="1723901" cy="17239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7E78337D-E1AE-4530-9281-6C0C4CC5467A}"/>
              </a:ext>
            </a:extLst>
          </p:cNvPr>
          <p:cNvPicPr>
            <a:picLocks noChangeAspect="1"/>
          </p:cNvPicPr>
          <p:nvPr/>
        </p:nvPicPr>
        <p:blipFill>
          <a:blip r:embed="rId3"/>
          <a:stretch>
            <a:fillRect/>
          </a:stretch>
        </p:blipFill>
        <p:spPr>
          <a:xfrm>
            <a:off x="439387" y="2517568"/>
            <a:ext cx="3099460" cy="2588769"/>
          </a:xfrm>
          <a:prstGeom prst="rect">
            <a:avLst/>
          </a:prstGeom>
        </p:spPr>
      </p:pic>
      <p:sp>
        <p:nvSpPr>
          <p:cNvPr id="8" name="TextBox 7">
            <a:extLst>
              <a:ext uri="{FF2B5EF4-FFF2-40B4-BE49-F238E27FC236}">
                <a16:creationId xmlns:a16="http://schemas.microsoft.com/office/drawing/2014/main" id="{5DBAF104-6F77-4701-8444-B2682F031838}"/>
              </a:ext>
            </a:extLst>
          </p:cNvPr>
          <p:cNvSpPr txBox="1"/>
          <p:nvPr/>
        </p:nvSpPr>
        <p:spPr>
          <a:xfrm>
            <a:off x="4120738" y="1751663"/>
            <a:ext cx="5712031" cy="4247317"/>
          </a:xfrm>
          <a:prstGeom prst="rect">
            <a:avLst/>
          </a:prstGeom>
          <a:noFill/>
        </p:spPr>
        <p:txBody>
          <a:bodyPr wrap="square" rtlCol="0">
            <a:spAutoFit/>
          </a:bodyPr>
          <a:lstStyle/>
          <a:p>
            <a:pPr marL="285750" indent="-285750">
              <a:buFont typeface="Arial" panose="020B0604020202020204" pitchFamily="34" charset="0"/>
              <a:buChar char="•"/>
            </a:pPr>
            <a:r>
              <a:rPr lang="en-GB" dirty="0"/>
              <a:t>Most easier to understand model of them all</a:t>
            </a:r>
          </a:p>
          <a:p>
            <a:pPr marL="285750" indent="-285750">
              <a:buFont typeface="Arial" panose="020B0604020202020204" pitchFamily="34" charset="0"/>
              <a:buChar char="•"/>
            </a:pPr>
            <a:r>
              <a:rPr lang="en-GB" dirty="0"/>
              <a:t>Finishes one phase before another can begin </a:t>
            </a:r>
          </a:p>
          <a:p>
            <a:pPr marL="285750" indent="-285750">
              <a:buFont typeface="Arial" panose="020B0604020202020204" pitchFamily="34" charset="0"/>
              <a:buChar char="•"/>
            </a:pPr>
            <a:r>
              <a:rPr lang="en-GB" dirty="0"/>
              <a:t>Name comes from the fact that water from waterfalls can’t spill down to the next one until full themselves. </a:t>
            </a:r>
          </a:p>
          <a:p>
            <a:pPr marL="285750" indent="-285750">
              <a:buFont typeface="Arial" panose="020B0604020202020204" pitchFamily="34" charset="0"/>
              <a:buChar char="•"/>
            </a:pPr>
            <a:r>
              <a:rPr lang="en-GB" dirty="0"/>
              <a:t>It was developed as a software development lifecycle model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Consists of 6 phases: </a:t>
            </a:r>
          </a:p>
          <a:p>
            <a:pPr marL="342900" indent="-342900">
              <a:buFont typeface="+mj-lt"/>
              <a:buAutoNum type="arabicPeriod"/>
            </a:pPr>
            <a:r>
              <a:rPr lang="en-GB" dirty="0"/>
              <a:t>Requirements </a:t>
            </a:r>
          </a:p>
          <a:p>
            <a:pPr marL="342900" indent="-342900">
              <a:buFont typeface="+mj-lt"/>
              <a:buAutoNum type="arabicPeriod"/>
            </a:pPr>
            <a:r>
              <a:rPr lang="en-GB" dirty="0"/>
              <a:t>Design </a:t>
            </a:r>
          </a:p>
          <a:p>
            <a:pPr marL="342900" indent="-342900">
              <a:buFont typeface="+mj-lt"/>
              <a:buAutoNum type="arabicPeriod"/>
            </a:pPr>
            <a:r>
              <a:rPr lang="en-GB" dirty="0"/>
              <a:t>Implementation </a:t>
            </a:r>
          </a:p>
          <a:p>
            <a:pPr marL="342900" indent="-342900">
              <a:buFont typeface="+mj-lt"/>
              <a:buAutoNum type="arabicPeriod"/>
            </a:pPr>
            <a:r>
              <a:rPr lang="en-GB" dirty="0"/>
              <a:t>Verification </a:t>
            </a:r>
          </a:p>
          <a:p>
            <a:pPr marL="342900" indent="-342900">
              <a:buFont typeface="+mj-lt"/>
              <a:buAutoNum type="arabicPeriod"/>
            </a:pPr>
            <a:r>
              <a:rPr lang="en-GB" dirty="0"/>
              <a:t>Deployment </a:t>
            </a:r>
          </a:p>
          <a:p>
            <a:pPr marL="342900" indent="-342900">
              <a:buFont typeface="+mj-lt"/>
              <a:buAutoNum type="arabicPeriod"/>
            </a:pPr>
            <a:r>
              <a:rPr lang="en-GB" dirty="0"/>
              <a:t>Maintenance </a:t>
            </a:r>
          </a:p>
        </p:txBody>
      </p:sp>
    </p:spTree>
    <p:extLst>
      <p:ext uri="{BB962C8B-B14F-4D97-AF65-F5344CB8AC3E}">
        <p14:creationId xmlns:p14="http://schemas.microsoft.com/office/powerpoint/2010/main" val="3330397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66246FD-2A8E-4D73-988A-C3575B95C475}"/>
              </a:ext>
            </a:extLst>
          </p:cNvPr>
          <p:cNvSpPr txBox="1"/>
          <p:nvPr/>
        </p:nvSpPr>
        <p:spPr>
          <a:xfrm>
            <a:off x="1425039" y="1033153"/>
            <a:ext cx="6353299" cy="584775"/>
          </a:xfrm>
          <a:prstGeom prst="rect">
            <a:avLst/>
          </a:prstGeom>
          <a:noFill/>
        </p:spPr>
        <p:txBody>
          <a:bodyPr wrap="square" rtlCol="0">
            <a:spAutoFit/>
          </a:bodyPr>
          <a:lstStyle/>
          <a:p>
            <a:r>
              <a:rPr lang="en-GB" sz="3200" u="sng" dirty="0">
                <a:effectLst>
                  <a:outerShdw blurRad="38100" dist="38100" dir="2700000" algn="tl">
                    <a:srgbClr val="000000">
                      <a:alpha val="43137"/>
                    </a:srgbClr>
                  </a:outerShdw>
                </a:effectLst>
              </a:rPr>
              <a:t>Stakeholder Mapping</a:t>
            </a:r>
            <a:r>
              <a:rPr lang="en-GB" dirty="0"/>
              <a:t> </a:t>
            </a:r>
          </a:p>
        </p:txBody>
      </p:sp>
      <p:sp>
        <p:nvSpPr>
          <p:cNvPr id="5" name="TextBox 4">
            <a:extLst>
              <a:ext uri="{FF2B5EF4-FFF2-40B4-BE49-F238E27FC236}">
                <a16:creationId xmlns:a16="http://schemas.microsoft.com/office/drawing/2014/main" id="{B4BD67C2-9396-4CE6-834F-BBA98AED702B}"/>
              </a:ext>
            </a:extLst>
          </p:cNvPr>
          <p:cNvSpPr txBox="1"/>
          <p:nvPr/>
        </p:nvSpPr>
        <p:spPr>
          <a:xfrm>
            <a:off x="5118266" y="2131528"/>
            <a:ext cx="9773392" cy="3693319"/>
          </a:xfrm>
          <a:prstGeom prst="rect">
            <a:avLst/>
          </a:prstGeom>
          <a:noFill/>
        </p:spPr>
        <p:txBody>
          <a:bodyPr wrap="square" rtlCol="0">
            <a:spAutoFit/>
          </a:bodyPr>
          <a:lstStyle/>
          <a:p>
            <a:pPr marL="285750" indent="-285750">
              <a:buFont typeface="Arial" panose="020B0604020202020204" pitchFamily="34" charset="0"/>
              <a:buChar char="•"/>
            </a:pPr>
            <a:r>
              <a:rPr lang="en-GB" dirty="0"/>
              <a:t>Engagement with Stakeholders</a:t>
            </a:r>
          </a:p>
          <a:p>
            <a:pPr marL="285750" indent="-285750">
              <a:buFont typeface="Arial" panose="020B0604020202020204" pitchFamily="34" charset="0"/>
              <a:buChar char="•"/>
            </a:pPr>
            <a:r>
              <a:rPr lang="en-GB" dirty="0"/>
              <a:t>5 step approach </a:t>
            </a:r>
          </a:p>
          <a:p>
            <a:pPr marL="285750" indent="-285750">
              <a:buFont typeface="Arial" panose="020B0604020202020204" pitchFamily="34" charset="0"/>
              <a:buChar char="•"/>
            </a:pPr>
            <a:r>
              <a:rPr lang="en-GB" dirty="0">
                <a:solidFill>
                  <a:srgbClr val="FF0000"/>
                </a:solidFill>
              </a:rPr>
              <a:t>First step: Engagement strategy </a:t>
            </a:r>
          </a:p>
          <a:p>
            <a:pPr marL="285750" indent="-285750">
              <a:buFont typeface="Arial" panose="020B0604020202020204" pitchFamily="34" charset="0"/>
              <a:buChar char="•"/>
            </a:pPr>
            <a:r>
              <a:rPr lang="en-GB" dirty="0"/>
              <a:t> </a:t>
            </a:r>
            <a:r>
              <a:rPr lang="en-GB" dirty="0">
                <a:solidFill>
                  <a:srgbClr val="FFFF00"/>
                </a:solidFill>
              </a:rPr>
              <a:t>Second step: Stakeholder Mapping </a:t>
            </a:r>
          </a:p>
          <a:p>
            <a:pPr marL="285750" indent="-285750">
              <a:buFont typeface="Arial" panose="020B0604020202020204" pitchFamily="34" charset="0"/>
              <a:buChar char="•"/>
            </a:pPr>
            <a:r>
              <a:rPr lang="en-GB" dirty="0">
                <a:solidFill>
                  <a:srgbClr val="00B050"/>
                </a:solidFill>
              </a:rPr>
              <a:t>Third step: Preparation and set rules</a:t>
            </a:r>
          </a:p>
          <a:p>
            <a:pPr marL="285750" indent="-285750">
              <a:buFont typeface="Arial" panose="020B0604020202020204" pitchFamily="34" charset="0"/>
              <a:buChar char="•"/>
            </a:pPr>
            <a:r>
              <a:rPr lang="en-GB" dirty="0">
                <a:solidFill>
                  <a:srgbClr val="0070C0"/>
                </a:solidFill>
              </a:rPr>
              <a:t>Fourth step: Engagement itself happens</a:t>
            </a:r>
          </a:p>
          <a:p>
            <a:pPr marL="285750" indent="-285750">
              <a:buFont typeface="Arial" panose="020B0604020202020204" pitchFamily="34" charset="0"/>
              <a:buChar char="•"/>
            </a:pPr>
            <a:r>
              <a:rPr lang="en-GB" dirty="0">
                <a:solidFill>
                  <a:srgbClr val="92D050"/>
                </a:solidFill>
              </a:rPr>
              <a:t>Fifth step: Action plan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Simplified in 4 steps:</a:t>
            </a:r>
          </a:p>
          <a:p>
            <a:pPr marL="285750" indent="-285750">
              <a:buFontTx/>
              <a:buChar char="-"/>
            </a:pPr>
            <a:r>
              <a:rPr lang="en-GB" dirty="0"/>
              <a:t>Identify </a:t>
            </a:r>
          </a:p>
          <a:p>
            <a:pPr marL="285750" indent="-285750">
              <a:buFontTx/>
              <a:buChar char="-"/>
            </a:pPr>
            <a:r>
              <a:rPr lang="en-GB" dirty="0"/>
              <a:t>Analyse </a:t>
            </a:r>
          </a:p>
          <a:p>
            <a:pPr marL="285750" indent="-285750">
              <a:buFontTx/>
              <a:buChar char="-"/>
            </a:pPr>
            <a:r>
              <a:rPr lang="en-GB" dirty="0"/>
              <a:t>Prioritise </a:t>
            </a:r>
          </a:p>
          <a:p>
            <a:pPr marL="285750" indent="-285750">
              <a:buFontTx/>
              <a:buChar char="-"/>
            </a:pPr>
            <a:r>
              <a:rPr lang="en-GB" dirty="0"/>
              <a:t>Engage</a:t>
            </a:r>
          </a:p>
        </p:txBody>
      </p:sp>
      <p:pic>
        <p:nvPicPr>
          <p:cNvPr id="6" name="Picture 5">
            <a:extLst>
              <a:ext uri="{FF2B5EF4-FFF2-40B4-BE49-F238E27FC236}">
                <a16:creationId xmlns:a16="http://schemas.microsoft.com/office/drawing/2014/main" id="{814BF25B-C6F8-481A-8AFF-5581DB46CBF7}"/>
              </a:ext>
            </a:extLst>
          </p:cNvPr>
          <p:cNvPicPr>
            <a:picLocks noChangeAspect="1"/>
          </p:cNvPicPr>
          <p:nvPr/>
        </p:nvPicPr>
        <p:blipFill>
          <a:blip r:embed="rId3"/>
          <a:stretch>
            <a:fillRect/>
          </a:stretch>
        </p:blipFill>
        <p:spPr>
          <a:xfrm>
            <a:off x="654790" y="2185059"/>
            <a:ext cx="3946898" cy="2964749"/>
          </a:xfrm>
          <a:prstGeom prst="rect">
            <a:avLst/>
          </a:prstGeom>
        </p:spPr>
      </p:pic>
    </p:spTree>
    <p:extLst>
      <p:ext uri="{BB962C8B-B14F-4D97-AF65-F5344CB8AC3E}">
        <p14:creationId xmlns:p14="http://schemas.microsoft.com/office/powerpoint/2010/main" val="2004800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AB0634-4A45-42D0-AD64-836CFB9E4740}"/>
              </a:ext>
            </a:extLst>
          </p:cNvPr>
          <p:cNvSpPr txBox="1"/>
          <p:nvPr/>
        </p:nvSpPr>
        <p:spPr>
          <a:xfrm>
            <a:off x="890649" y="938764"/>
            <a:ext cx="6388925" cy="584775"/>
          </a:xfrm>
          <a:prstGeom prst="rect">
            <a:avLst/>
          </a:prstGeom>
          <a:noFill/>
        </p:spPr>
        <p:txBody>
          <a:bodyPr wrap="square" rtlCol="0">
            <a:spAutoFit/>
          </a:bodyPr>
          <a:lstStyle/>
          <a:p>
            <a:r>
              <a:rPr lang="en-GB" sz="3200" u="sng" dirty="0">
                <a:effectLst>
                  <a:outerShdw blurRad="38100" dist="38100" dir="2700000" algn="tl">
                    <a:srgbClr val="000000">
                      <a:alpha val="43137"/>
                    </a:srgbClr>
                  </a:outerShdw>
                </a:effectLst>
              </a:rPr>
              <a:t>Stakeholders</a:t>
            </a:r>
            <a:r>
              <a:rPr lang="en-GB" dirty="0"/>
              <a:t>  </a:t>
            </a:r>
          </a:p>
        </p:txBody>
      </p:sp>
      <p:sp>
        <p:nvSpPr>
          <p:cNvPr id="5" name="TextBox 4">
            <a:extLst>
              <a:ext uri="{FF2B5EF4-FFF2-40B4-BE49-F238E27FC236}">
                <a16:creationId xmlns:a16="http://schemas.microsoft.com/office/drawing/2014/main" id="{3550FB60-D923-4DA8-B742-1BF161DEE84B}"/>
              </a:ext>
            </a:extLst>
          </p:cNvPr>
          <p:cNvSpPr txBox="1"/>
          <p:nvPr/>
        </p:nvSpPr>
        <p:spPr>
          <a:xfrm>
            <a:off x="344385" y="1784352"/>
            <a:ext cx="6080167" cy="4462760"/>
          </a:xfrm>
          <a:prstGeom prst="rect">
            <a:avLst/>
          </a:prstGeom>
          <a:noFill/>
        </p:spPr>
        <p:txBody>
          <a:bodyPr wrap="square" rtlCol="0">
            <a:spAutoFit/>
          </a:bodyPr>
          <a:lstStyle/>
          <a:p>
            <a:r>
              <a:rPr lang="en-GB" sz="1400" dirty="0"/>
              <a:t>What is a Stakeholder?</a:t>
            </a:r>
          </a:p>
          <a:p>
            <a:endParaRPr lang="en-GB" sz="1400" dirty="0"/>
          </a:p>
          <a:p>
            <a:r>
              <a:rPr lang="en-GB" sz="1400" dirty="0"/>
              <a:t>As shown on the diagram, a stakeholder could be a number of people. They can be someone who invests in your business or maybe someone who is interested in the well-being and progress of it.</a:t>
            </a:r>
          </a:p>
          <a:p>
            <a:endParaRPr lang="en-GB" sz="1400" dirty="0"/>
          </a:p>
          <a:p>
            <a:r>
              <a:rPr lang="en-GB" sz="1400" u="sng" dirty="0">
                <a:effectLst>
                  <a:outerShdw blurRad="38100" dist="38100" dir="2700000" algn="tl">
                    <a:srgbClr val="000000">
                      <a:alpha val="43137"/>
                    </a:srgbClr>
                  </a:outerShdw>
                </a:effectLst>
              </a:rPr>
              <a:t>Definitions  for project stakeholders</a:t>
            </a:r>
          </a:p>
          <a:p>
            <a:endParaRPr lang="en-GB" sz="1400" u="sng" dirty="0">
              <a:effectLst>
                <a:outerShdw blurRad="38100" dist="38100" dir="2700000" algn="tl">
                  <a:srgbClr val="000000">
                    <a:alpha val="43137"/>
                  </a:srgbClr>
                </a:outerShdw>
              </a:effectLst>
            </a:endParaRPr>
          </a:p>
          <a:p>
            <a:r>
              <a:rPr lang="en-GB" sz="1400" dirty="0">
                <a:effectLst>
                  <a:outerShdw blurRad="38100" dist="38100" dir="2700000" algn="tl">
                    <a:srgbClr val="000000">
                      <a:alpha val="43137"/>
                    </a:srgbClr>
                  </a:outerShdw>
                </a:effectLst>
              </a:rPr>
              <a:t>‘Parties with an interest in the execution and outcome of a project. They would include business streams affected by or are dependent on the outcome’ (OGC, 2006) </a:t>
            </a:r>
          </a:p>
          <a:p>
            <a:endParaRPr lang="en-GB" sz="1400" dirty="0">
              <a:effectLst>
                <a:outerShdw blurRad="38100" dist="38100" dir="2700000" algn="tl">
                  <a:srgbClr val="000000">
                    <a:alpha val="43137"/>
                  </a:srgbClr>
                </a:outerShdw>
              </a:effectLst>
            </a:endParaRPr>
          </a:p>
          <a:p>
            <a:r>
              <a:rPr lang="en-GB" sz="1400" dirty="0">
                <a:effectLst>
                  <a:outerShdw blurRad="38100" dist="38100" dir="2700000" algn="tl">
                    <a:srgbClr val="000000">
                      <a:alpha val="43137"/>
                    </a:srgbClr>
                  </a:outerShdw>
                </a:effectLst>
              </a:rPr>
              <a:t>‘Persons and organizations such as customers, sponsors, performing organizations and the public that are actively involved in the project or whose interest may be positively or negatively affected by execution or completion of the project. This may also exert influence over the project and it’s deliverables’ (PMI, 2006)  </a:t>
            </a:r>
            <a:endParaRPr lang="en-GB" sz="1400" dirty="0"/>
          </a:p>
          <a:p>
            <a:endParaRPr lang="en-GB" sz="1600" dirty="0"/>
          </a:p>
          <a:p>
            <a:endParaRPr lang="en-GB" sz="1600" dirty="0"/>
          </a:p>
        </p:txBody>
      </p:sp>
      <p:pic>
        <p:nvPicPr>
          <p:cNvPr id="2050" name="Picture 2" descr="Image result for what is a stakeholder">
            <a:extLst>
              <a:ext uri="{FF2B5EF4-FFF2-40B4-BE49-F238E27FC236}">
                <a16:creationId xmlns:a16="http://schemas.microsoft.com/office/drawing/2014/main" id="{60E3911E-559D-40A2-B71B-D1A45EE5F5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7801" y="1337416"/>
            <a:ext cx="4293550" cy="4137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7394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5EB666-8898-4344-84E6-E3C8C03EEA3F}"/>
              </a:ext>
            </a:extLst>
          </p:cNvPr>
          <p:cNvSpPr txBox="1"/>
          <p:nvPr/>
        </p:nvSpPr>
        <p:spPr>
          <a:xfrm>
            <a:off x="1021278" y="771896"/>
            <a:ext cx="7125195" cy="630942"/>
          </a:xfrm>
          <a:prstGeom prst="rect">
            <a:avLst/>
          </a:prstGeom>
          <a:noFill/>
        </p:spPr>
        <p:txBody>
          <a:bodyPr wrap="square" rtlCol="0">
            <a:spAutoFit/>
          </a:bodyPr>
          <a:lstStyle/>
          <a:p>
            <a:r>
              <a:rPr lang="en-GB" sz="3500" u="sng" dirty="0">
                <a:effectLst>
                  <a:outerShdw blurRad="38100" dist="38100" dir="2700000" algn="tl">
                    <a:srgbClr val="000000">
                      <a:alpha val="43137"/>
                    </a:srgbClr>
                  </a:outerShdw>
                </a:effectLst>
              </a:rPr>
              <a:t>Conclusion</a:t>
            </a:r>
            <a:r>
              <a:rPr lang="en-GB" dirty="0"/>
              <a:t> </a:t>
            </a:r>
          </a:p>
        </p:txBody>
      </p:sp>
      <p:sp>
        <p:nvSpPr>
          <p:cNvPr id="5" name="TextBox 4">
            <a:extLst>
              <a:ext uri="{FF2B5EF4-FFF2-40B4-BE49-F238E27FC236}">
                <a16:creationId xmlns:a16="http://schemas.microsoft.com/office/drawing/2014/main" id="{DA42ED3C-1967-4684-A632-D28301A1A875}"/>
              </a:ext>
            </a:extLst>
          </p:cNvPr>
          <p:cNvSpPr txBox="1"/>
          <p:nvPr/>
        </p:nvSpPr>
        <p:spPr>
          <a:xfrm>
            <a:off x="1021278" y="1781299"/>
            <a:ext cx="9013371" cy="3253839"/>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9350441C-0E3C-44A4-9C95-A531BCF076A7}"/>
              </a:ext>
            </a:extLst>
          </p:cNvPr>
          <p:cNvSpPr txBox="1"/>
          <p:nvPr/>
        </p:nvSpPr>
        <p:spPr>
          <a:xfrm>
            <a:off x="1443309" y="2148620"/>
            <a:ext cx="8811491" cy="1477328"/>
          </a:xfrm>
          <a:prstGeom prst="rect">
            <a:avLst/>
          </a:prstGeom>
          <a:noFill/>
        </p:spPr>
        <p:txBody>
          <a:bodyPr wrap="square" rtlCol="0">
            <a:spAutoFit/>
          </a:bodyPr>
          <a:lstStyle/>
          <a:p>
            <a:pPr marL="285750" indent="-285750">
              <a:buFont typeface="Arial" panose="020B0604020202020204" pitchFamily="34" charset="0"/>
              <a:buChar char="•"/>
            </a:pPr>
            <a:r>
              <a:rPr lang="en-GB" dirty="0"/>
              <a:t>What have I learnt throughout this module? </a:t>
            </a: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Which of the 3 methodologies do I think is best?</a:t>
            </a:r>
          </a:p>
          <a:p>
            <a:r>
              <a:rPr lang="en-GB" dirty="0"/>
              <a:t> </a:t>
            </a:r>
          </a:p>
        </p:txBody>
      </p:sp>
      <p:sp>
        <p:nvSpPr>
          <p:cNvPr id="3" name="TextBox 2">
            <a:extLst>
              <a:ext uri="{FF2B5EF4-FFF2-40B4-BE49-F238E27FC236}">
                <a16:creationId xmlns:a16="http://schemas.microsoft.com/office/drawing/2014/main" id="{7606FD03-3EA5-4FAA-9C2F-745D35FEF581}"/>
              </a:ext>
            </a:extLst>
          </p:cNvPr>
          <p:cNvSpPr txBox="1"/>
          <p:nvPr/>
        </p:nvSpPr>
        <p:spPr>
          <a:xfrm>
            <a:off x="2157351" y="4276538"/>
            <a:ext cx="8591340" cy="523220"/>
          </a:xfrm>
          <a:prstGeom prst="rect">
            <a:avLst/>
          </a:prstGeom>
          <a:noFill/>
        </p:spPr>
        <p:txBody>
          <a:bodyPr wrap="square" rtlCol="0">
            <a:spAutoFit/>
          </a:bodyPr>
          <a:lstStyle/>
          <a:p>
            <a:r>
              <a:rPr lang="en-GB" sz="2800" dirty="0">
                <a:solidFill>
                  <a:srgbClr val="00B0F0"/>
                </a:solidFill>
              </a:rPr>
              <a:t>Thanks For Listening, Any Questions?</a:t>
            </a:r>
          </a:p>
        </p:txBody>
      </p:sp>
    </p:spTree>
    <p:extLst>
      <p:ext uri="{BB962C8B-B14F-4D97-AF65-F5344CB8AC3E}">
        <p14:creationId xmlns:p14="http://schemas.microsoft.com/office/powerpoint/2010/main" val="242309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7A89BC0-5193-4CFC-88F3-B8F70026D5B5}"/>
              </a:ext>
            </a:extLst>
          </p:cNvPr>
          <p:cNvSpPr txBox="1"/>
          <p:nvPr/>
        </p:nvSpPr>
        <p:spPr>
          <a:xfrm>
            <a:off x="1547446" y="323557"/>
            <a:ext cx="8595360" cy="8094524"/>
          </a:xfrm>
          <a:prstGeom prst="rect">
            <a:avLst/>
          </a:prstGeom>
          <a:noFill/>
        </p:spPr>
        <p:txBody>
          <a:bodyPr wrap="square" rtlCol="0">
            <a:spAutoFit/>
          </a:bodyPr>
          <a:lstStyle/>
          <a:p>
            <a:r>
              <a:rPr lang="en-GB" sz="1400" dirty="0"/>
              <a:t>PMI 2006  (Available at </a:t>
            </a:r>
            <a:r>
              <a:rPr lang="en-GB" sz="1400" dirty="0">
                <a:hlinkClick r:id="rId2"/>
              </a:rPr>
              <a:t>https://pmi.org/</a:t>
            </a:r>
            <a:r>
              <a:rPr lang="en-GB" sz="1400" dirty="0"/>
              <a:t>)  Accessed on 10/12/19</a:t>
            </a:r>
          </a:p>
          <a:p>
            <a:endParaRPr lang="en-GB" sz="1400" dirty="0"/>
          </a:p>
          <a:p>
            <a:r>
              <a:rPr lang="en-GB" sz="1400" dirty="0"/>
              <a:t>APM,  Accessed on 10/12/19 </a:t>
            </a:r>
          </a:p>
          <a:p>
            <a:endParaRPr lang="en-GB" sz="1400" dirty="0"/>
          </a:p>
          <a:p>
            <a:r>
              <a:rPr lang="en-GB" sz="1400" dirty="0"/>
              <a:t>Kerzner (Available at </a:t>
            </a:r>
            <a:r>
              <a:rPr lang="en-GB" sz="1400" dirty="0">
                <a:hlinkClick r:id="rId3"/>
              </a:rPr>
              <a:t>http://www.free-management-ebooks.com/faqpm/principles-02.htm</a:t>
            </a:r>
            <a:r>
              <a:rPr lang="en-GB" sz="1400" dirty="0"/>
              <a:t>) Accessed on 11/12/19</a:t>
            </a:r>
          </a:p>
          <a:p>
            <a:endParaRPr lang="en-GB" sz="1400" dirty="0"/>
          </a:p>
          <a:p>
            <a:r>
              <a:rPr lang="en-GB" sz="1400" dirty="0"/>
              <a:t>Picture from (</a:t>
            </a:r>
            <a:r>
              <a:rPr lang="en-GB" sz="1400" dirty="0">
                <a:hlinkClick r:id="rId4"/>
              </a:rPr>
              <a:t>https://www.google.com/url?sa=i&amp;source=images&amp;cd=&amp;ved=2ahUKEwjUvpDd5avmAhXx1uAKHZ-LB2gQjRx6BAgBEAQ&amp;url=https%3A%2F%2Fwww.pinterest.com%2Fpin%2F69735494205384469%2F&amp;psig=AOvVaw3pa-ZdKcCuiN2swKBNjKUz&amp;ust=1576091693050380</a:t>
            </a:r>
            <a:r>
              <a:rPr lang="en-GB" sz="1400" dirty="0"/>
              <a:t>) Accessed on 11/12/19</a:t>
            </a:r>
          </a:p>
          <a:p>
            <a:endParaRPr lang="en-GB" sz="1400" dirty="0"/>
          </a:p>
          <a:p>
            <a:r>
              <a:rPr lang="en-GB" sz="1400" dirty="0"/>
              <a:t>Picture from  (</a:t>
            </a:r>
            <a:r>
              <a:rPr lang="en-GB" sz="1400" dirty="0">
                <a:solidFill>
                  <a:schemeClr val="accent6"/>
                </a:solidFill>
              </a:rPr>
              <a:t>https://www.google.com/url?sa=i&amp;source=images&amp;cd=&amp;ved=2ahUKEwiBj-yuv67mAhUFlFwKHbIKADIQjRx6BAgBEAQ&amp;url=https%3A%2F%2Fwww.tutor2u.net%2Fbusiness%2Freference%2Fmanaging-stakeholder-power-and-influence&amp;psig=AOvVaw0HkqUn9wFpbzUq10-Kk2c-&amp;ust=1576184603963662</a:t>
            </a:r>
            <a:r>
              <a:rPr lang="en-GB" sz="1400" dirty="0"/>
              <a:t>) Accessed on 11/12/19) </a:t>
            </a:r>
          </a:p>
          <a:p>
            <a:endParaRPr lang="en-GB" sz="1400" dirty="0"/>
          </a:p>
          <a:p>
            <a:r>
              <a:rPr lang="en-GB" sz="1400" dirty="0"/>
              <a:t>Picture from (</a:t>
            </a:r>
            <a:r>
              <a:rPr lang="en-GB" sz="1400" dirty="0">
                <a:solidFill>
                  <a:schemeClr val="accent6"/>
                </a:solidFill>
              </a:rPr>
              <a:t>https://www.google.com/url?sa=i&amp;source=images&amp;cd=&amp;ved=2ahUKEwj5rvjuxa7mAhWN3eAKHZ5GBnUQjRx6BAgBEAQ&amp;url=https%3A%2F%2Fcorporatefinanceinstitute.com%2Fresources%2Fknowledge%2Ffinance%2Fstakeholder%2F&amp;psig=AOvVaw0H77Ei0MS9JBC0IzQ3XQ8o&amp;ust=1576186347589945) </a:t>
            </a:r>
            <a:r>
              <a:rPr lang="en-GB" sz="1400" dirty="0"/>
              <a:t>Accessed on 11/12/19</a:t>
            </a:r>
            <a:endParaRPr lang="en-GB" sz="1400" dirty="0">
              <a:solidFill>
                <a:schemeClr val="accent6"/>
              </a:solidFill>
            </a:endParaRPr>
          </a:p>
          <a:p>
            <a:endParaRPr lang="en-GB" sz="1400" dirty="0"/>
          </a:p>
          <a:p>
            <a:r>
              <a:rPr lang="en-GB" sz="1400" dirty="0"/>
              <a:t>(PMI, 2006) Accessed on 11/12/19</a:t>
            </a:r>
          </a:p>
          <a:p>
            <a:endParaRPr lang="en-GB" sz="1400" dirty="0"/>
          </a:p>
          <a:p>
            <a:r>
              <a:rPr lang="en-GB" sz="1400" dirty="0"/>
              <a:t>(OGC, 2006) Accessed on 11/12/19</a:t>
            </a:r>
          </a:p>
          <a:p>
            <a:endParaRPr lang="en-GB" sz="1400" dirty="0"/>
          </a:p>
          <a:p>
            <a:endParaRPr lang="en-GB" sz="1400" dirty="0"/>
          </a:p>
          <a:p>
            <a:r>
              <a:rPr lang="en-GB" sz="1400" dirty="0"/>
              <a:t> </a:t>
            </a:r>
          </a:p>
          <a:p>
            <a:endParaRPr lang="en-GB" sz="1400" dirty="0"/>
          </a:p>
          <a:p>
            <a:endParaRPr lang="en-GB" sz="14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8125151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1629</TotalTime>
  <Words>1554</Words>
  <Application>Microsoft Office PowerPoint</Application>
  <PresentationFormat>Widescreen</PresentationFormat>
  <Paragraphs>120</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Century Gothic</vt:lpstr>
      <vt:lpstr>Mesh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Phillips</dc:creator>
  <cp:lastModifiedBy>Caroline Phillips</cp:lastModifiedBy>
  <cp:revision>29</cp:revision>
  <cp:lastPrinted>2019-12-12T13:24:38Z</cp:lastPrinted>
  <dcterms:created xsi:type="dcterms:W3CDTF">2019-12-10T19:18:12Z</dcterms:created>
  <dcterms:modified xsi:type="dcterms:W3CDTF">2019-12-12T13:25:11Z</dcterms:modified>
</cp:coreProperties>
</file>