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7"/>
  </p:notesMasterIdLst>
  <p:handoutMasterIdLst>
    <p:handoutMasterId r:id="rId18"/>
  </p:handoutMasterIdLst>
  <p:sldIdLst>
    <p:sldId id="277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0" autoAdjust="0"/>
    <p:restoredTop sz="94576" autoAdjust="0"/>
  </p:normalViewPr>
  <p:slideViewPr>
    <p:cSldViewPr>
      <p:cViewPr varScale="1">
        <p:scale>
          <a:sx n="73" d="100"/>
          <a:sy n="73" d="100"/>
        </p:scale>
        <p:origin x="120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5E820A-48CE-460E-AF95-EAB92D97ABA9}" type="slidenum">
              <a:rPr lang="en-US" altLang="en-US">
                <a:latin typeface="Times New Roman" panose="02020603050405020304" pitchFamily="18" charset="0"/>
              </a:rPr>
              <a:pPr eaLnBrk="1" hangingPunct="1"/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212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B762384-8325-4A50-AF09-6D34C8554868}" type="slidenum">
              <a:rPr lang="en-US" altLang="en-US">
                <a:latin typeface="Times New Roman" panose="02020603050405020304" pitchFamily="18" charset="0"/>
              </a:rPr>
              <a:pPr eaLnBrk="1" hangingPunct="1"/>
              <a:t>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994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C3E15E0-8497-4243-BBF5-31B840BF2AC7}" type="slidenum">
              <a:rPr lang="en-US" altLang="en-US">
                <a:latin typeface="Times New Roman" panose="02020603050405020304" pitchFamily="18" charset="0"/>
              </a:rPr>
              <a:pPr eaLnBrk="1" hangingPunct="1"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001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1F185EA-8F64-4D6F-AB4F-9D1FA70348AC}" type="slidenum">
              <a:rPr lang="en-US" altLang="en-US">
                <a:latin typeface="Times New Roman" panose="02020603050405020304" pitchFamily="18" charset="0"/>
              </a:rPr>
              <a:pPr eaLnBrk="1" hangingPunct="1"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974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E13A5F9-0EBE-4DD2-8ABE-AEAA22CF624D}" type="slidenum">
              <a:rPr lang="en-US" altLang="en-US">
                <a:latin typeface="Times New Roman" panose="02020603050405020304" pitchFamily="18" charset="0"/>
              </a:rPr>
              <a:pPr eaLnBrk="1" hangingPunct="1"/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276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E6F56CB-6B51-4DA5-9E62-F2640C2883B5}" type="slidenum">
              <a:rPr lang="en-US" altLang="en-US">
                <a:latin typeface="Times New Roman" panose="02020603050405020304" pitchFamily="18" charset="0"/>
              </a:rPr>
              <a:pPr eaLnBrk="1" hangingPunct="1"/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538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0357A38-8FE9-4BDF-9520-EF1970C54718}" type="slidenum">
              <a:rPr lang="en-US" altLang="en-US">
                <a:latin typeface="Times New Roman" panose="02020603050405020304" pitchFamily="18" charset="0"/>
              </a:rPr>
              <a:pPr eaLnBrk="1" hangingPunct="1"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643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C2040BA-A02E-402D-907F-EF81FD95DFE6}" type="slidenum">
              <a:rPr lang="en-US" altLang="en-US">
                <a:latin typeface="Times New Roman" panose="02020603050405020304" pitchFamily="18" charset="0"/>
              </a:rPr>
              <a:pPr eaLnBrk="1" hangingPunct="1"/>
              <a:t>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690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740F538-A61B-49CE-8A8C-643C20A806AB}" type="slidenum">
              <a:rPr lang="en-US" altLang="en-US">
                <a:latin typeface="Times New Roman" panose="02020603050405020304" pitchFamily="18" charset="0"/>
              </a:rPr>
              <a:pPr eaLnBrk="1" hangingPunct="1"/>
              <a:t>11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726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49A7EC-A5EB-4496-A13D-91147C42303E}" type="slidenum">
              <a:rPr lang="en-US" altLang="en-US">
                <a:latin typeface="Times New Roman" panose="02020603050405020304" pitchFamily="18" charset="0"/>
              </a:rPr>
              <a:pPr eaLnBrk="1" hangingPunct="1"/>
              <a:t>12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218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E89739-E61C-428B-9256-93558E3A7074}" type="slidenum">
              <a:rPr lang="en-US" altLang="en-US">
                <a:latin typeface="Times New Roman" panose="02020603050405020304" pitchFamily="18" charset="0"/>
              </a:rPr>
              <a:pPr eaLnBrk="1" hangingPunct="1"/>
              <a:t>13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1536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B776319-E0BA-42C1-915D-23FC6CCED461}" type="slidenum">
              <a:rPr lang="en-US" altLang="en-US">
                <a:latin typeface="Times New Roman" panose="02020603050405020304" pitchFamily="18" charset="0"/>
              </a:rPr>
              <a:pPr eaLnBrk="1" hangingPunct="1"/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1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013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81000" y="6248400"/>
            <a:ext cx="56388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9- </a:t>
            </a:r>
            <a:fld id="{34EF24C1-FFEC-4DF3-8E69-ED2F25AAB5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0570793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81000" y="6248400"/>
            <a:ext cx="56388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9- </a:t>
            </a:r>
            <a:fld id="{888F3722-8D43-470E-B1DA-82AF00FFC9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2509953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30/07/2018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  <p:sldLayoutId id="2147483789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2555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Module Code: BMSK 5002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79512" y="2133600"/>
            <a:ext cx="8795146" cy="3815680"/>
          </a:xfrm>
        </p:spPr>
        <p:txBody>
          <a:bodyPr/>
          <a:lstStyle/>
          <a:p>
            <a:pPr eaLnBrk="1" hangingPunct="1"/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Developing Relationships and Workplace Experience.</a:t>
            </a: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Compensation and Benefits.</a:t>
            </a:r>
          </a:p>
          <a:p>
            <a:pPr eaLnBrk="1" hangingPunct="1"/>
            <a:r>
              <a:rPr lang="en-US" altLang="en-US" dirty="0" smtClean="0"/>
              <a:t>.</a:t>
            </a:r>
          </a:p>
          <a:p>
            <a:pPr eaLnBrk="1" hangingPunct="1"/>
            <a:endParaRPr lang="en-US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US" altLang="en-US" dirty="0" err="1" smtClean="0">
                <a:solidFill>
                  <a:schemeClr val="tx1"/>
                </a:solidFill>
              </a:rPr>
              <a:t>Rexon</a:t>
            </a:r>
            <a:r>
              <a:rPr lang="en-US" altLang="en-US" dirty="0" smtClean="0">
                <a:solidFill>
                  <a:schemeClr val="tx1"/>
                </a:solidFill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</a:rPr>
              <a:t>Nting</a:t>
            </a:r>
            <a:r>
              <a:rPr lang="en-US" altLang="en-US" dirty="0" smtClean="0">
                <a:solidFill>
                  <a:schemeClr val="tx1"/>
                </a:solidFill>
              </a:rPr>
              <a:t>, PhD</a:t>
            </a:r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A8090F0D-5A44-4D6D-A810-41CA64FF2598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4500" y="103188"/>
            <a:ext cx="8226425" cy="1143000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en-US" altLang="en-US" sz="3600"/>
              <a:t>Learning Objectives</a:t>
            </a:r>
            <a:endParaRPr lang="en-US" altLang="en-US" sz="3400"/>
          </a:p>
        </p:txBody>
      </p:sp>
      <p:sp>
        <p:nvSpPr>
          <p:cNvPr id="5939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33400" y="1219200"/>
            <a:ext cx="8229600" cy="5121275"/>
          </a:xfrm>
        </p:spPr>
        <p:txBody>
          <a:bodyPr>
            <a:spAutoFit/>
          </a:bodyPr>
          <a:lstStyle/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Describe the basic issues involved in developing a compensation strategy.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Discuss how organizations develop a wage and salary structure.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Identify and describe the basis issues involved in wage and salary administration.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Discuss the basic considerations in understanding benefit programs.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Identify and describe mandated benefits.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Identify and describe non-mandated benefits.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500" dirty="0"/>
              <a:t>Discuss contemporary issues in compensation and benefits.</a:t>
            </a:r>
          </a:p>
        </p:txBody>
      </p:sp>
    </p:spTree>
    <p:extLst>
      <p:ext uri="{BB962C8B-B14F-4D97-AF65-F5344CB8AC3E}">
        <p14:creationId xmlns:p14="http://schemas.microsoft.com/office/powerpoint/2010/main" val="74828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3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93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93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93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93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93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93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7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ECA69109-01DA-471A-A0F1-F1B61DC6E4FB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8788" y="103188"/>
            <a:ext cx="8226425" cy="1143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3000"/>
              <a:t>How Would You Define Benefits?</a:t>
            </a:r>
          </a:p>
        </p:txBody>
      </p:sp>
      <p:sp>
        <p:nvSpPr>
          <p:cNvPr id="6021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2438400"/>
            <a:ext cx="4572000" cy="349091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/>
              <a:t>Rewards</a:t>
            </a:r>
          </a:p>
          <a:p>
            <a:pPr>
              <a:lnSpc>
                <a:spcPct val="90000"/>
              </a:lnSpc>
            </a:pPr>
            <a:r>
              <a:rPr lang="en-US" altLang="en-US"/>
              <a:t>Incentives</a:t>
            </a:r>
          </a:p>
          <a:p>
            <a:pPr>
              <a:lnSpc>
                <a:spcPct val="90000"/>
              </a:lnSpc>
            </a:pPr>
            <a:r>
              <a:rPr lang="en-US" altLang="en-US"/>
              <a:t>Things of value</a:t>
            </a:r>
            <a:endParaRPr lang="en-US" altLang="en-US" sz="2600"/>
          </a:p>
        </p:txBody>
      </p:sp>
      <p:pic>
        <p:nvPicPr>
          <p:cNvPr id="6021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24000"/>
            <a:ext cx="2743200" cy="21399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21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13" y="3714750"/>
            <a:ext cx="2641600" cy="25955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88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02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0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02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02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02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1D549200-FCD1-4A3F-A903-484D158490C6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4500" y="103188"/>
            <a:ext cx="8226425" cy="1143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/>
              <a:t>Pay Surveys</a:t>
            </a:r>
          </a:p>
        </p:txBody>
      </p:sp>
      <p:sp>
        <p:nvSpPr>
          <p:cNvPr id="60621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462088"/>
            <a:ext cx="8229600" cy="2041525"/>
          </a:xfrm>
        </p:spPr>
        <p:txBody>
          <a:bodyPr>
            <a:spAutoFit/>
          </a:bodyPr>
          <a:lstStyle/>
          <a:p>
            <a:r>
              <a:rPr lang="en-US" altLang="en-US" b="1">
                <a:solidFill>
                  <a:srgbClr val="FF0000"/>
                </a:solidFill>
              </a:rPr>
              <a:t>Pay Surveys</a:t>
            </a:r>
            <a:r>
              <a:rPr lang="en-US" altLang="en-US">
                <a:solidFill>
                  <a:srgbClr val="004620"/>
                </a:solidFill>
              </a:rPr>
              <a:t> </a:t>
            </a:r>
            <a:r>
              <a:rPr lang="en-US" altLang="en-US"/>
              <a:t>are surveys of compensation paid to employees by other employers in a particular geographic area, industry, or occupational group.</a:t>
            </a:r>
          </a:p>
        </p:txBody>
      </p:sp>
      <p:pic>
        <p:nvPicPr>
          <p:cNvPr id="606212" name="Picture 4" descr="j023916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505200"/>
            <a:ext cx="33464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418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0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06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C9E787D2-228C-4DA8-B367-5F111210B122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dirty="0"/>
              <a:t>Wages Versus Salaries</a:t>
            </a:r>
          </a:p>
        </p:txBody>
      </p:sp>
      <p:sp>
        <p:nvSpPr>
          <p:cNvPr id="610307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343400" y="1600200"/>
            <a:ext cx="4693096" cy="4302716"/>
          </a:xfrm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Wages</a:t>
            </a:r>
            <a:r>
              <a:rPr lang="en-US" altLang="en-US" sz="2400" dirty="0"/>
              <a:t> generally refer to hourly compensation paid to operating employees. The basis for wages is time.</a:t>
            </a:r>
          </a:p>
          <a:p>
            <a:r>
              <a:rPr lang="en-US" altLang="en-US" sz="2400" b="1" dirty="0">
                <a:solidFill>
                  <a:srgbClr val="FF0000"/>
                </a:solidFill>
              </a:rPr>
              <a:t>Salary</a:t>
            </a:r>
            <a:r>
              <a:rPr lang="en-US" altLang="en-US" sz="2400" dirty="0">
                <a:solidFill>
                  <a:srgbClr val="CCFF66"/>
                </a:solidFill>
              </a:rPr>
              <a:t> </a:t>
            </a:r>
            <a:r>
              <a:rPr lang="en-US" altLang="en-US" sz="2400" dirty="0"/>
              <a:t>is income paid to an individual on the basis of time.</a:t>
            </a:r>
          </a:p>
          <a:p>
            <a:r>
              <a:rPr lang="en-US" altLang="en-US" sz="2400" dirty="0"/>
              <a:t>A </a:t>
            </a:r>
            <a:r>
              <a:rPr lang="en-US" altLang="en-US" sz="2400" b="1" dirty="0">
                <a:solidFill>
                  <a:srgbClr val="FF0000"/>
                </a:solidFill>
              </a:rPr>
              <a:t>maturity curve</a:t>
            </a:r>
            <a:r>
              <a:rPr lang="en-US" altLang="en-US" sz="2400" dirty="0">
                <a:solidFill>
                  <a:srgbClr val="004620"/>
                </a:solidFill>
              </a:rPr>
              <a:t> </a:t>
            </a:r>
            <a:r>
              <a:rPr lang="en-US" altLang="en-US" sz="2400" dirty="0"/>
              <a:t>is a schedule specifying the amount of annual </a:t>
            </a:r>
            <a:br>
              <a:rPr lang="en-US" altLang="en-US" sz="2400" dirty="0"/>
            </a:br>
            <a:r>
              <a:rPr lang="en-US" altLang="en-US" sz="2400" dirty="0"/>
              <a:t>increases a person will receive.</a:t>
            </a:r>
          </a:p>
        </p:txBody>
      </p:sp>
      <p:pic>
        <p:nvPicPr>
          <p:cNvPr id="15366" name="Picture 6" descr="MP900430829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4038600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967603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0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0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0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2B823170-6069-4820-B9E5-80848E6C616E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4500" y="103188"/>
            <a:ext cx="8226425" cy="1143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3600"/>
              <a:t>Determining What to Pay</a:t>
            </a:r>
          </a:p>
        </p:txBody>
      </p:sp>
      <p:sp>
        <p:nvSpPr>
          <p:cNvPr id="616451" name="Rectangle 3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FF0000"/>
                </a:solidFill>
              </a:rPr>
              <a:t>Job evaluation</a:t>
            </a:r>
            <a:r>
              <a:rPr lang="en-US" altLang="en-US" sz="3000" b="1">
                <a:solidFill>
                  <a:srgbClr val="004620"/>
                </a:solidFill>
              </a:rPr>
              <a:t> </a:t>
            </a:r>
            <a:r>
              <a:rPr lang="en-US" altLang="en-US" sz="3000"/>
              <a:t>is a method for determining the relative value or worth of a job to the organization so that individuals who perform that job can be compensated adequately and appropriately.</a:t>
            </a:r>
          </a:p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FF0000"/>
                </a:solidFill>
              </a:rPr>
              <a:t>Classification system </a:t>
            </a:r>
            <a:r>
              <a:rPr lang="en-US" altLang="en-US" sz="3000"/>
              <a:t>attempts to group sets of jobs together into clusters, which are often called grades.</a:t>
            </a:r>
          </a:p>
          <a:p>
            <a:r>
              <a:rPr lang="en-US" altLang="en-US"/>
              <a:t>The </a:t>
            </a:r>
            <a:r>
              <a:rPr lang="en-US" altLang="en-US" b="1">
                <a:solidFill>
                  <a:srgbClr val="FF0000"/>
                </a:solidFill>
              </a:rPr>
              <a:t>point system</a:t>
            </a:r>
            <a:r>
              <a:rPr lang="en-US" altLang="en-US" b="1">
                <a:solidFill>
                  <a:srgbClr val="004620"/>
                </a:solidFill>
              </a:rPr>
              <a:t> </a:t>
            </a:r>
            <a:r>
              <a:rPr lang="en-US" altLang="en-US"/>
              <a:t>requires managers to qualify, in objective terms, the value of the various elements of specific jobs.</a:t>
            </a:r>
          </a:p>
          <a:p>
            <a:pPr>
              <a:lnSpc>
                <a:spcPct val="90000"/>
              </a:lnSpc>
            </a:pPr>
            <a:endParaRPr lang="en-US" altLang="en-US" sz="3000"/>
          </a:p>
        </p:txBody>
      </p:sp>
    </p:spTree>
    <p:extLst>
      <p:ext uri="{BB962C8B-B14F-4D97-AF65-F5344CB8AC3E}">
        <p14:creationId xmlns:p14="http://schemas.microsoft.com/office/powerpoint/2010/main" val="91033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6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6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6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FD7F177F-E50B-42EC-983C-452726C9DE6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0025" y="103188"/>
            <a:ext cx="8715375" cy="1143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3600"/>
              <a:t>Pay-for-Knowledge and Skill-Based Pay</a:t>
            </a:r>
          </a:p>
        </p:txBody>
      </p:sp>
      <p:sp>
        <p:nvSpPr>
          <p:cNvPr id="6328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462088"/>
            <a:ext cx="4876800" cy="3905250"/>
          </a:xfrm>
        </p:spPr>
        <p:txBody>
          <a:bodyPr>
            <a:spAutoFit/>
          </a:bodyPr>
          <a:lstStyle/>
          <a:p>
            <a:r>
              <a:rPr lang="en-US" altLang="en-US" b="1">
                <a:solidFill>
                  <a:srgbClr val="FF0000"/>
                </a:solidFill>
              </a:rPr>
              <a:t>Pay-for-knowledge</a:t>
            </a:r>
            <a:r>
              <a:rPr lang="en-US" altLang="en-US">
                <a:solidFill>
                  <a:srgbClr val="004620"/>
                </a:solidFill>
              </a:rPr>
              <a:t> </a:t>
            </a:r>
            <a:r>
              <a:rPr lang="en-US" altLang="en-US"/>
              <a:t>involves compensating employees for learning specific information.</a:t>
            </a:r>
            <a:br>
              <a:rPr lang="en-US" altLang="en-US"/>
            </a:br>
            <a:endParaRPr lang="en-US" altLang="en-US" sz="2000"/>
          </a:p>
          <a:p>
            <a:r>
              <a:rPr lang="en-US" altLang="en-US" b="1">
                <a:solidFill>
                  <a:srgbClr val="FF0000"/>
                </a:solidFill>
              </a:rPr>
              <a:t>Skill-based pay</a:t>
            </a:r>
            <a:r>
              <a:rPr lang="en-US" altLang="en-US"/>
              <a:t> rewards employees for acquiring new skills.</a:t>
            </a:r>
          </a:p>
        </p:txBody>
      </p:sp>
      <p:pic>
        <p:nvPicPr>
          <p:cNvPr id="28676" name="Picture 4" descr="09-05-head-gears-21274318 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76400"/>
            <a:ext cx="3565525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9550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2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32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097DB807-8E7C-4CC8-968E-0F386BAA2304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4500" y="103188"/>
            <a:ext cx="8226425" cy="1143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3600"/>
              <a:t>Wage and Salary Administration</a:t>
            </a:r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r>
              <a:rPr lang="en-US" altLang="en-US" b="1">
                <a:solidFill>
                  <a:srgbClr val="FF0000"/>
                </a:solidFill>
              </a:rPr>
              <a:t>Wage and salary administration</a:t>
            </a:r>
            <a:r>
              <a:rPr lang="en-US" altLang="en-US" sz="3000" b="1">
                <a:solidFill>
                  <a:srgbClr val="CC3300"/>
                </a:solidFill>
              </a:rPr>
              <a:t> </a:t>
            </a:r>
            <a:r>
              <a:rPr lang="en-US" altLang="en-US" sz="3000"/>
              <a:t>is the ongoing process of managing a wage and salary structure.</a:t>
            </a:r>
          </a:p>
          <a:p>
            <a:r>
              <a:rPr lang="en-US" altLang="en-US" sz="3000"/>
              <a:t>All managers must be sensitive to these costs and must be vigilant about managing them properly.</a:t>
            </a:r>
            <a:br>
              <a:rPr lang="en-US" altLang="en-US" sz="3000"/>
            </a:br>
            <a:endParaRPr lang="en-US" altLang="en-US" sz="1900"/>
          </a:p>
          <a:p>
            <a:endParaRPr lang="en-US" altLang="en-US" sz="3000" b="1">
              <a:solidFill>
                <a:srgbClr val="CC3300"/>
              </a:solidFill>
            </a:endParaRPr>
          </a:p>
        </p:txBody>
      </p:sp>
      <p:pic>
        <p:nvPicPr>
          <p:cNvPr id="29701" name="Picture 3" descr="09-02-payslip-1567807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038600"/>
            <a:ext cx="1905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651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4AB6003D-747B-40DD-97E1-41093572F16F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 sz="3600">
                <a:solidFill>
                  <a:srgbClr val="004620"/>
                </a:solidFill>
              </a:rPr>
              <a:t>Pay Secrecy</a:t>
            </a:r>
          </a:p>
        </p:txBody>
      </p:sp>
      <p:sp>
        <p:nvSpPr>
          <p:cNvPr id="636931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648200" y="1600200"/>
            <a:ext cx="4038600" cy="4722813"/>
          </a:xfrm>
        </p:spPr>
        <p:txBody>
          <a:bodyPr>
            <a:spAutoFit/>
          </a:bodyPr>
          <a:lstStyle/>
          <a:p>
            <a:r>
              <a:rPr lang="en-US" altLang="en-US" sz="2800" b="1">
                <a:solidFill>
                  <a:srgbClr val="FF0000"/>
                </a:solidFill>
              </a:rPr>
              <a:t>Pay secrecy</a:t>
            </a:r>
            <a:r>
              <a:rPr lang="en-US" altLang="en-US" sz="2800">
                <a:solidFill>
                  <a:srgbClr val="004620"/>
                </a:solidFill>
              </a:rPr>
              <a:t> </a:t>
            </a:r>
            <a:r>
              <a:rPr lang="en-US" altLang="en-US" sz="2800"/>
              <a:t>refers to the extent to which the compensation of any individual in an organization is secret or the extent to which it is formally made available to other individuals.</a:t>
            </a:r>
            <a:br>
              <a:rPr lang="en-US" altLang="en-US" sz="2800"/>
            </a:br>
            <a:endParaRPr lang="en-US" altLang="en-US" sz="1800"/>
          </a:p>
          <a:p>
            <a:endParaRPr lang="en-US" altLang="en-US" sz="2800"/>
          </a:p>
        </p:txBody>
      </p:sp>
      <p:pic>
        <p:nvPicPr>
          <p:cNvPr id="30724" name="Picture 3" descr="09-06-woman-secret-94454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47800"/>
            <a:ext cx="28448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64274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B84ED2D1-C3C1-4CB1-A9D0-81BEAE594F94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1746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altLang="en-US" sz="3600" dirty="0"/>
              <a:t>Pay Compression and Pay </a:t>
            </a:r>
            <a:r>
              <a:rPr lang="en-US" altLang="en-US" dirty="0">
                <a:solidFill>
                  <a:srgbClr val="002611"/>
                </a:solidFill>
              </a:rPr>
              <a:t>Inversion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4294967295"/>
          </p:nvPr>
        </p:nvSpPr>
        <p:spPr>
          <a:xfrm>
            <a:off x="250824" y="1052736"/>
            <a:ext cx="8641655" cy="4608512"/>
          </a:xfrm>
        </p:spPr>
        <p:txBody>
          <a:bodyPr/>
          <a:lstStyle/>
          <a:p>
            <a:r>
              <a:rPr lang="en-US" altLang="en-US" b="1" dirty="0">
                <a:solidFill>
                  <a:srgbClr val="FF0000"/>
                </a:solidFill>
              </a:rPr>
              <a:t>Pay compression</a:t>
            </a:r>
            <a:r>
              <a:rPr lang="en-US" altLang="en-US" dirty="0">
                <a:solidFill>
                  <a:srgbClr val="004620"/>
                </a:solidFill>
              </a:rPr>
              <a:t> </a:t>
            </a:r>
            <a:r>
              <a:rPr lang="en-US" altLang="en-US" dirty="0"/>
              <a:t>occurs when individuals with substantially different levels of experience and/or performance abilities are being paid wages or salaries that are relatively equal.</a:t>
            </a:r>
          </a:p>
          <a:p>
            <a:r>
              <a:rPr lang="en-US" altLang="en-US" b="1" dirty="0">
                <a:solidFill>
                  <a:srgbClr val="FF0000"/>
                </a:solidFill>
              </a:rPr>
              <a:t>Pay inversion </a:t>
            </a:r>
            <a:r>
              <a:rPr lang="en-US" altLang="en-US" dirty="0">
                <a:solidFill>
                  <a:srgbClr val="002611"/>
                </a:solidFill>
              </a:rPr>
              <a:t>occurs when the</a:t>
            </a:r>
            <a:r>
              <a:rPr lang="en-US" altLang="en-US" dirty="0"/>
              <a:t> external market changes so rapidly that the new employees are actually paid more than experienced employees.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5586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2DB3E54E-95CE-4148-B39B-3F7B4C92D6A9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4500" y="103188"/>
            <a:ext cx="8226425" cy="1143000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en-US" altLang="en-US" sz="3600"/>
              <a:t>Mandated Benefits</a:t>
            </a:r>
          </a:p>
        </p:txBody>
      </p:sp>
      <p:sp>
        <p:nvSpPr>
          <p:cNvPr id="638979" name="Rectangle 3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 fontScale="92500"/>
          </a:bodyPr>
          <a:lstStyle/>
          <a:p>
            <a:r>
              <a:rPr lang="en-US" altLang="en-US" b="1">
                <a:solidFill>
                  <a:srgbClr val="FF0000"/>
                </a:solidFill>
              </a:rPr>
              <a:t>Unemployment Insurance</a:t>
            </a:r>
            <a:r>
              <a:rPr lang="en-US" altLang="en-US" sz="3000">
                <a:solidFill>
                  <a:srgbClr val="CC3300"/>
                </a:solidFill>
              </a:rPr>
              <a:t> </a:t>
            </a:r>
            <a:r>
              <a:rPr lang="en-US" altLang="en-US" sz="3000"/>
              <a:t>is a mandated protection plan that provides a basic substance payment to employees who are between jobs.</a:t>
            </a:r>
          </a:p>
          <a:p>
            <a:r>
              <a:rPr lang="en-US" altLang="en-US" b="1">
                <a:solidFill>
                  <a:srgbClr val="FF0000"/>
                </a:solidFill>
              </a:rPr>
              <a:t>Social Security</a:t>
            </a:r>
            <a:r>
              <a:rPr lang="en-US" altLang="en-US" sz="3000">
                <a:solidFill>
                  <a:srgbClr val="004620"/>
                </a:solidFill>
              </a:rPr>
              <a:t> </a:t>
            </a:r>
            <a:r>
              <a:rPr lang="en-US" altLang="en-US" sz="3000"/>
              <a:t>provides limited income to retired individuals.</a:t>
            </a:r>
          </a:p>
          <a:p>
            <a:r>
              <a:rPr lang="en-US" altLang="en-US" b="1">
                <a:solidFill>
                  <a:srgbClr val="FF0000"/>
                </a:solidFill>
              </a:rPr>
              <a:t>Workers’ Compensation</a:t>
            </a:r>
            <a:r>
              <a:rPr lang="en-US" altLang="en-US" sz="3000">
                <a:solidFill>
                  <a:srgbClr val="004620"/>
                </a:solidFill>
              </a:rPr>
              <a:t> </a:t>
            </a:r>
            <a:r>
              <a:rPr lang="en-US" altLang="en-US" sz="3000"/>
              <a:t>is insurance that covers individuals who suffer a job-related illness or accident.</a:t>
            </a:r>
            <a:endParaRPr lang="en-US" altLang="en-US" sz="300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70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7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34FA75F3-FDC0-40AB-AB87-CB0EC5B0D795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>
              <a:spcBef>
                <a:spcPct val="20000"/>
              </a:spcBef>
            </a:pPr>
            <a:r>
              <a:rPr lang="en-US" altLang="en-US" sz="3600"/>
              <a:t>Non-mandated Benefits</a:t>
            </a:r>
          </a:p>
        </p:txBody>
      </p:sp>
      <p:sp>
        <p:nvSpPr>
          <p:cNvPr id="64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021138"/>
          </a:xfrm>
        </p:spPr>
        <p:txBody>
          <a:bodyPr>
            <a:spAutoFit/>
          </a:bodyPr>
          <a:lstStyle/>
          <a:p>
            <a:r>
              <a:rPr lang="en-US" altLang="en-US" sz="2800" b="1">
                <a:solidFill>
                  <a:srgbClr val="FF0000"/>
                </a:solidFill>
              </a:rPr>
              <a:t>Private Pension Plans</a:t>
            </a:r>
            <a:r>
              <a:rPr lang="en-US" altLang="en-US" sz="2800">
                <a:solidFill>
                  <a:srgbClr val="CC3300"/>
                </a:solidFill>
              </a:rPr>
              <a:t> </a:t>
            </a:r>
            <a:r>
              <a:rPr lang="en-US" altLang="en-US" sz="2800"/>
              <a:t>are administered by the organization and provide income to the employees at their retirement.</a:t>
            </a:r>
          </a:p>
          <a:p>
            <a:r>
              <a:rPr lang="en-US" altLang="en-US" sz="2800" b="1">
                <a:solidFill>
                  <a:srgbClr val="FF0000"/>
                </a:solidFill>
              </a:rPr>
              <a:t>Defined benefit plans</a:t>
            </a:r>
            <a:r>
              <a:rPr lang="en-US" altLang="en-US" sz="2800">
                <a:solidFill>
                  <a:srgbClr val="004620"/>
                </a:solidFill>
              </a:rPr>
              <a:t>: </a:t>
            </a:r>
            <a:r>
              <a:rPr lang="en-US" altLang="en-US" sz="2800"/>
              <a:t>a private pension plan where the benefit is precisely known based on a simple formula such as years of service.</a:t>
            </a:r>
            <a:br>
              <a:rPr lang="en-US" altLang="en-US" sz="2800"/>
            </a:br>
            <a:r>
              <a:rPr lang="en-US" altLang="en-US" sz="2800" b="1">
                <a:solidFill>
                  <a:srgbClr val="FF0000"/>
                </a:solidFill>
              </a:rPr>
              <a:t>Defined contribution plans</a:t>
            </a:r>
            <a:r>
              <a:rPr lang="en-US" altLang="en-US" sz="2800">
                <a:solidFill>
                  <a:srgbClr val="CCFF66"/>
                </a:solidFill>
              </a:rPr>
              <a:t>:</a:t>
            </a:r>
            <a:r>
              <a:rPr lang="en-US" altLang="en-US" sz="2800"/>
              <a:t> a private pension plan in which the size of the benefit depends on how much money is contributed to the plan.</a:t>
            </a:r>
          </a:p>
        </p:txBody>
      </p:sp>
    </p:spTree>
    <p:extLst>
      <p:ext uri="{BB962C8B-B14F-4D97-AF65-F5344CB8AC3E}">
        <p14:creationId xmlns:p14="http://schemas.microsoft.com/office/powerpoint/2010/main" val="279815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C993CE7C-CBDF-4097-8DA1-EE769499D576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/>
              <a:t>Additional Benefits</a:t>
            </a:r>
          </a:p>
        </p:txBody>
      </p:sp>
      <p:sp>
        <p:nvSpPr>
          <p:cNvPr id="647171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3923928" y="1196752"/>
            <a:ext cx="5112568" cy="3933384"/>
          </a:xfrm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FF0000"/>
                </a:solidFill>
              </a:rPr>
              <a:t>Wellness programs</a:t>
            </a:r>
            <a:r>
              <a:rPr lang="en-US" altLang="en-US" sz="2400" dirty="0">
                <a:solidFill>
                  <a:srgbClr val="004620"/>
                </a:solidFill>
              </a:rPr>
              <a:t> </a:t>
            </a:r>
            <a:r>
              <a:rPr lang="en-US" altLang="en-US" sz="2400" dirty="0"/>
              <a:t>concentrate on keeping employees from becoming sick rather than simply paying expenses when they do become ill.</a:t>
            </a:r>
          </a:p>
          <a:p>
            <a:r>
              <a:rPr lang="en-US" altLang="en-US" sz="2400" b="1" dirty="0">
                <a:solidFill>
                  <a:srgbClr val="FF0000"/>
                </a:solidFill>
              </a:rPr>
              <a:t>Child care programs</a:t>
            </a:r>
            <a:r>
              <a:rPr lang="en-US" altLang="en-US" sz="2400" dirty="0">
                <a:solidFill>
                  <a:srgbClr val="004620"/>
                </a:solidFill>
              </a:rPr>
              <a:t> </a:t>
            </a:r>
            <a:r>
              <a:rPr lang="en-US" altLang="en-US" sz="2400" dirty="0"/>
              <a:t>assist parents with child care expenses.</a:t>
            </a:r>
          </a:p>
          <a:p>
            <a:r>
              <a:rPr lang="en-US" altLang="en-US" sz="2400" b="1" dirty="0">
                <a:solidFill>
                  <a:srgbClr val="FF0000"/>
                </a:solidFill>
              </a:rPr>
              <a:t>Cafeteria-style benefits</a:t>
            </a:r>
            <a:r>
              <a:rPr lang="en-US" altLang="en-US" sz="2400" dirty="0">
                <a:solidFill>
                  <a:srgbClr val="004620"/>
                </a:solidFill>
              </a:rPr>
              <a:t> </a:t>
            </a:r>
            <a:r>
              <a:rPr lang="en-US" altLang="en-US" sz="2400" dirty="0"/>
              <a:t>allow employees to choose the benefits they really want.</a:t>
            </a:r>
          </a:p>
        </p:txBody>
      </p:sp>
      <p:pic>
        <p:nvPicPr>
          <p:cNvPr id="36869" name="Picture 3" descr="09-10-lunch-tray-28991707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276600"/>
            <a:ext cx="3962400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371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4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4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4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763583DF-0296-483B-8AFB-3591FECE4BFB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Executive Compensation</a:t>
            </a:r>
          </a:p>
        </p:txBody>
      </p:sp>
      <p:sp>
        <p:nvSpPr>
          <p:cNvPr id="46083" name="Content Placeholder 2"/>
          <p:cNvSpPr>
            <a:spLocks noGrp="1"/>
          </p:cNvSpPr>
          <p:nvPr>
            <p:ph sz="half" idx="1"/>
          </p:nvPr>
        </p:nvSpPr>
        <p:spPr>
          <a:xfrm>
            <a:off x="0" y="1676400"/>
            <a:ext cx="4038600" cy="4530725"/>
          </a:xfrm>
        </p:spPr>
        <p:txBody>
          <a:bodyPr/>
          <a:lstStyle/>
          <a:p>
            <a:pPr marL="533400" indent="-533400">
              <a:buFont typeface="Wingdings" panose="05000000000000000000" pitchFamily="2" charset="2"/>
              <a:buNone/>
            </a:pPr>
            <a:r>
              <a:rPr lang="en-US" altLang="en-US" sz="2800"/>
              <a:t>     Most senior executives receive their compensation in 2 forms: </a:t>
            </a:r>
          </a:p>
          <a:p>
            <a:pPr marL="895350" lvl="1" indent="-438150">
              <a:buFont typeface="Wingdings" panose="05000000000000000000" pitchFamily="2" charset="2"/>
              <a:buAutoNum type="arabicPeriod"/>
            </a:pPr>
            <a:r>
              <a:rPr lang="en-US" altLang="en-US" sz="2300"/>
              <a:t>base salary </a:t>
            </a:r>
          </a:p>
          <a:p>
            <a:pPr marL="895350" lvl="1" indent="-438150">
              <a:buFont typeface="Wingdings" panose="05000000000000000000" pitchFamily="2" charset="2"/>
              <a:buAutoNum type="arabicPeriod"/>
            </a:pPr>
            <a:r>
              <a:rPr lang="en-US" altLang="en-US" sz="2300"/>
              <a:t>a form of incentive pay (usually a bonus which is based on company performance)</a:t>
            </a:r>
          </a:p>
        </p:txBody>
      </p:sp>
      <p:pic>
        <p:nvPicPr>
          <p:cNvPr id="46092" name="Picture 12" descr="MP900400522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905000"/>
            <a:ext cx="3902075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296519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©2012 by Cengage Learning. All rights reserved.</a:t>
            </a: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9- </a:t>
            </a:r>
            <a:fld id="{BA536536-402E-4464-886B-36F6586DACD1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4500" y="103188"/>
            <a:ext cx="8226425" cy="1143000"/>
          </a:xfrm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US" altLang="en-US"/>
              <a:t>Legal Issues in Compensation</a:t>
            </a:r>
          </a:p>
        </p:txBody>
      </p:sp>
      <p:sp>
        <p:nvSpPr>
          <p:cNvPr id="6533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462088"/>
            <a:ext cx="8077200" cy="3113087"/>
          </a:xfrm>
        </p:spPr>
        <p:txBody>
          <a:bodyPr>
            <a:spAutoFit/>
          </a:bodyPr>
          <a:lstStyle/>
          <a:p>
            <a:r>
              <a:rPr lang="en-US" altLang="en-US"/>
              <a:t>The </a:t>
            </a:r>
            <a:r>
              <a:rPr lang="en-US" altLang="en-US" b="1">
                <a:solidFill>
                  <a:srgbClr val="FF0000"/>
                </a:solidFill>
              </a:rPr>
              <a:t>Fair Labor Standards Act</a:t>
            </a:r>
            <a:r>
              <a:rPr lang="en-US" altLang="en-US">
                <a:solidFill>
                  <a:srgbClr val="002611"/>
                </a:solidFill>
              </a:rPr>
              <a:t> </a:t>
            </a:r>
            <a:r>
              <a:rPr lang="en-US" altLang="en-US"/>
              <a:t>includes provisions for the minimum wage, overtime, and child labor.</a:t>
            </a:r>
          </a:p>
          <a:p>
            <a:r>
              <a:rPr lang="en-US" altLang="en-US"/>
              <a:t>HR managers must </a:t>
            </a:r>
            <a:br>
              <a:rPr lang="en-US" altLang="en-US"/>
            </a:br>
            <a:r>
              <a:rPr lang="en-US" altLang="en-US"/>
              <a:t>adhere to overtime </a:t>
            </a:r>
            <a:br>
              <a:rPr lang="en-US" altLang="en-US"/>
            </a:br>
            <a:r>
              <a:rPr lang="en-US" altLang="en-US"/>
              <a:t>laws.</a:t>
            </a:r>
          </a:p>
        </p:txBody>
      </p:sp>
      <p:pic>
        <p:nvPicPr>
          <p:cNvPr id="653316" name="Picture 4" descr="j03155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200400"/>
            <a:ext cx="3200400" cy="23193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36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5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5" grpId="0" build="p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2263</TotalTime>
  <Words>767</Words>
  <Application>Microsoft Office PowerPoint</Application>
  <PresentationFormat>On-screen Show (4:3)</PresentationFormat>
  <Paragraphs>100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Myriad Pro</vt:lpstr>
      <vt:lpstr>Times New Roman</vt:lpstr>
      <vt:lpstr>Verdana</vt:lpstr>
      <vt:lpstr>Wingdings</vt:lpstr>
      <vt:lpstr>20140311PresentationUWTSDTemplate</vt:lpstr>
      <vt:lpstr>Module Code: BMSK 5002</vt:lpstr>
      <vt:lpstr>Learning Objectives</vt:lpstr>
      <vt:lpstr>How Would You Define Benefits?</vt:lpstr>
      <vt:lpstr>Pay Surveys</vt:lpstr>
      <vt:lpstr>Wages Versus Salaries</vt:lpstr>
      <vt:lpstr>Determining What to Pay</vt:lpstr>
      <vt:lpstr>Pay-for-Knowledge and Skill-Based Pay</vt:lpstr>
      <vt:lpstr>Wage and Salary Administration</vt:lpstr>
      <vt:lpstr>Pay Secrecy</vt:lpstr>
      <vt:lpstr>Pay Compression and Pay Inversion</vt:lpstr>
      <vt:lpstr>Mandated Benefits</vt:lpstr>
      <vt:lpstr>Non-mandated Benefits</vt:lpstr>
      <vt:lpstr>Additional Benefits</vt:lpstr>
      <vt:lpstr>Executive Compensation</vt:lpstr>
      <vt:lpstr>Legal Issues in Compensation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Rexon Nting</cp:lastModifiedBy>
  <cp:revision>96</cp:revision>
  <cp:lastPrinted>2018-07-09T15:27:01Z</cp:lastPrinted>
  <dcterms:created xsi:type="dcterms:W3CDTF">2002-10-07T19:43:58Z</dcterms:created>
  <dcterms:modified xsi:type="dcterms:W3CDTF">2018-07-30T13:28:17Z</dcterms:modified>
</cp:coreProperties>
</file>