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8" r:id="rId4"/>
    <p:sldId id="273" r:id="rId5"/>
    <p:sldId id="259" r:id="rId6"/>
    <p:sldId id="261" r:id="rId7"/>
    <p:sldId id="266" r:id="rId8"/>
    <p:sldId id="262" r:id="rId9"/>
    <p:sldId id="264" r:id="rId10"/>
    <p:sldId id="265" r:id="rId11"/>
    <p:sldId id="270" r:id="rId12"/>
    <p:sldId id="267" r:id="rId13"/>
    <p:sldId id="268" r:id="rId14"/>
    <p:sldId id="269" r:id="rId15"/>
    <p:sldId id="276" r:id="rId16"/>
    <p:sldId id="274" r:id="rId17"/>
    <p:sldId id="275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5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98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387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982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88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6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773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307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93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715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75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282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333F4-4E34-47FF-919F-E7E110437CE8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F2D25-FFE6-43DD-B90F-3705543686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814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Assignment </a:t>
            </a:r>
            <a:r>
              <a:rPr lang="en-GB" dirty="0" smtClean="0"/>
              <a:t>Guidance 2018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Leisure Attraction Management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450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Assignment </a:t>
            </a:r>
            <a:r>
              <a:rPr lang="en-GB" dirty="0" smtClean="0">
                <a:solidFill>
                  <a:srgbClr val="FF0000"/>
                </a:solidFill>
              </a:rPr>
              <a:t> - Seaside Destinations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Develop a new Iconic Attraction for Wales </a:t>
            </a:r>
          </a:p>
          <a:p>
            <a:r>
              <a:rPr lang="en-GB" dirty="0" smtClean="0"/>
              <a:t>or </a:t>
            </a:r>
            <a:endParaRPr lang="en-GB" dirty="0"/>
          </a:p>
          <a:p>
            <a:r>
              <a:rPr lang="en-GB" dirty="0" smtClean="0"/>
              <a:t>Re launch an existing ailing attraction</a:t>
            </a:r>
          </a:p>
          <a:p>
            <a:endParaRPr lang="en-GB" dirty="0"/>
          </a:p>
          <a:p>
            <a:r>
              <a:rPr lang="en-GB" dirty="0" smtClean="0"/>
              <a:t>Feasibility Plan</a:t>
            </a:r>
            <a:endParaRPr lang="en-GB" dirty="0" smtClean="0"/>
          </a:p>
          <a:p>
            <a:r>
              <a:rPr lang="en-GB" dirty="0" smtClean="0"/>
              <a:t>Marketing Strategy</a:t>
            </a:r>
            <a:endParaRPr lang="en-GB" dirty="0" smtClean="0"/>
          </a:p>
          <a:p>
            <a:r>
              <a:rPr lang="en-GB" dirty="0" smtClean="0"/>
              <a:t>Events </a:t>
            </a:r>
            <a:r>
              <a:rPr lang="en-GB" dirty="0" smtClean="0"/>
              <a:t>Strategy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3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Attraction Developments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New Attraction or redevelop existing</a:t>
            </a:r>
          </a:p>
          <a:p>
            <a:r>
              <a:rPr lang="en-GB" dirty="0" smtClean="0"/>
              <a:t>In response to Visit Wales’ Strategic </a:t>
            </a:r>
            <a:r>
              <a:rPr lang="en-GB" dirty="0" smtClean="0"/>
              <a:t>Plan</a:t>
            </a:r>
          </a:p>
          <a:p>
            <a:r>
              <a:rPr lang="en-GB" dirty="0" err="1" smtClean="0"/>
              <a:t>Thematics</a:t>
            </a:r>
            <a:r>
              <a:rPr lang="en-GB" dirty="0" smtClean="0"/>
              <a:t> - Year of the Sea</a:t>
            </a:r>
          </a:p>
          <a:p>
            <a:r>
              <a:rPr lang="en-GB" dirty="0" smtClean="0"/>
              <a:t>Seaside Destinations</a:t>
            </a:r>
          </a:p>
          <a:p>
            <a:r>
              <a:rPr lang="en-GB" dirty="0" smtClean="0"/>
              <a:t>Issues and Developments</a:t>
            </a:r>
            <a:endParaRPr lang="en-GB" dirty="0" smtClean="0"/>
          </a:p>
          <a:p>
            <a:r>
              <a:rPr lang="en-GB" dirty="0" smtClean="0"/>
              <a:t>Iconic Attraction </a:t>
            </a:r>
          </a:p>
          <a:p>
            <a:r>
              <a:rPr lang="en-GB" dirty="0" smtClean="0"/>
              <a:t>Sustainable </a:t>
            </a:r>
          </a:p>
          <a:p>
            <a:r>
              <a:rPr lang="en-GB" dirty="0" smtClean="0"/>
              <a:t>Location, destination, development and attraction  of your </a:t>
            </a:r>
            <a:r>
              <a:rPr lang="en-GB" dirty="0" smtClean="0"/>
              <a:t>choice – Wales Seaside Destinations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3503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Sustainability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Sustainable</a:t>
            </a:r>
          </a:p>
          <a:p>
            <a:r>
              <a:rPr lang="en-GB" dirty="0" smtClean="0"/>
              <a:t>Trends</a:t>
            </a:r>
          </a:p>
          <a:p>
            <a:r>
              <a:rPr lang="en-GB" dirty="0" smtClean="0"/>
              <a:t>Visitor Numbers</a:t>
            </a:r>
          </a:p>
          <a:p>
            <a:r>
              <a:rPr lang="en-GB" dirty="0" smtClean="0"/>
              <a:t>Economic</a:t>
            </a:r>
          </a:p>
          <a:p>
            <a:r>
              <a:rPr lang="en-GB" dirty="0" smtClean="0"/>
              <a:t>Impacts</a:t>
            </a:r>
          </a:p>
          <a:p>
            <a:r>
              <a:rPr lang="en-GB" dirty="0" smtClean="0"/>
              <a:t>Support</a:t>
            </a:r>
          </a:p>
          <a:p>
            <a:r>
              <a:rPr lang="en-GB" dirty="0" smtClean="0"/>
              <a:t>Planning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588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RISK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New Attraction</a:t>
            </a:r>
          </a:p>
          <a:p>
            <a:r>
              <a:rPr lang="en-GB" dirty="0" smtClean="0"/>
              <a:t>Struggling existing Attraction – Re launch</a:t>
            </a:r>
          </a:p>
          <a:p>
            <a:r>
              <a:rPr lang="en-GB" dirty="0" smtClean="0"/>
              <a:t>Health and Safety Issues</a:t>
            </a:r>
          </a:p>
          <a:p>
            <a:r>
              <a:rPr lang="en-GB" dirty="0" smtClean="0"/>
              <a:t>Risk</a:t>
            </a:r>
          </a:p>
          <a:p>
            <a:r>
              <a:rPr lang="en-GB" dirty="0" smtClean="0"/>
              <a:t>Select an attraction which has faced a major accident or issue</a:t>
            </a:r>
          </a:p>
          <a:p>
            <a:r>
              <a:rPr lang="en-GB" dirty="0" smtClean="0"/>
              <a:t>Consider negative publicity</a:t>
            </a:r>
          </a:p>
          <a:p>
            <a:r>
              <a:rPr lang="en-GB" dirty="0" smtClean="0"/>
              <a:t>Impact of the accident/issue on visitor numbers, attendance and financial performance</a:t>
            </a:r>
          </a:p>
          <a:p>
            <a:r>
              <a:rPr lang="en-GB" dirty="0"/>
              <a:t>R</a:t>
            </a:r>
            <a:r>
              <a:rPr lang="en-GB" dirty="0" smtClean="0"/>
              <a:t>elaunch</a:t>
            </a:r>
          </a:p>
          <a:p>
            <a:r>
              <a:rPr lang="en-GB" dirty="0" smtClean="0"/>
              <a:t>Address issues of branding and image</a:t>
            </a:r>
          </a:p>
          <a:p>
            <a:r>
              <a:rPr lang="en-GB" dirty="0" smtClean="0"/>
              <a:t>Marketing Strategy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566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Report Format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sz="3000" dirty="0">
                <a:solidFill>
                  <a:prstClr val="black"/>
                </a:solidFill>
              </a:rPr>
              <a:t>Terms of Reference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Executive Summary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Introduction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Methodology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Findings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Conclusions 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Strategic Rec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Appendices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Bibliography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892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Feasibility Study</a:t>
            </a:r>
          </a:p>
          <a:p>
            <a:r>
              <a:rPr lang="en-GB" dirty="0" smtClean="0"/>
              <a:t>Marketing Strategy </a:t>
            </a:r>
          </a:p>
          <a:p>
            <a:r>
              <a:rPr lang="en-GB" dirty="0" smtClean="0"/>
              <a:t>Events Strategy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916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/>
          </a:bodyPr>
          <a:lstStyle/>
          <a:p>
            <a:r>
              <a:rPr lang="en-GB" dirty="0" smtClean="0"/>
              <a:t>1. Feasibility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507288" cy="5733256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Project </a:t>
            </a:r>
          </a:p>
          <a:p>
            <a:r>
              <a:rPr lang="en-GB" dirty="0" smtClean="0"/>
              <a:t>Viability – Market Research</a:t>
            </a:r>
          </a:p>
          <a:p>
            <a:r>
              <a:rPr lang="en-GB" dirty="0" smtClean="0"/>
              <a:t>Location/site selection/access</a:t>
            </a:r>
          </a:p>
          <a:p>
            <a:r>
              <a:rPr lang="en-GB" dirty="0" smtClean="0"/>
              <a:t>Attraction</a:t>
            </a:r>
          </a:p>
          <a:p>
            <a:r>
              <a:rPr lang="en-GB" dirty="0" smtClean="0"/>
              <a:t>Aims and Objectives</a:t>
            </a:r>
          </a:p>
          <a:p>
            <a:r>
              <a:rPr lang="en-GB" dirty="0" smtClean="0"/>
              <a:t>Funding/return on investment/Costings</a:t>
            </a:r>
          </a:p>
          <a:p>
            <a:r>
              <a:rPr lang="en-GB" dirty="0" smtClean="0"/>
              <a:t>Planning</a:t>
            </a:r>
          </a:p>
          <a:p>
            <a:r>
              <a:rPr lang="en-GB" dirty="0" smtClean="0"/>
              <a:t>Tourism Development/ Sports Development</a:t>
            </a:r>
          </a:p>
          <a:p>
            <a:r>
              <a:rPr lang="en-GB" dirty="0" smtClean="0"/>
              <a:t>Community Use/Tourism</a:t>
            </a:r>
          </a:p>
          <a:p>
            <a:r>
              <a:rPr lang="en-GB" dirty="0" smtClean="0"/>
              <a:t>Interpretation/Theming/Branding</a:t>
            </a:r>
          </a:p>
          <a:p>
            <a:r>
              <a:rPr lang="en-GB" dirty="0" smtClean="0"/>
              <a:t>Target Market /Visitor Profile</a:t>
            </a:r>
          </a:p>
          <a:p>
            <a:r>
              <a:rPr lang="en-GB" dirty="0" smtClean="0"/>
              <a:t>Visitor Numbers/Footfall</a:t>
            </a:r>
          </a:p>
          <a:p>
            <a:r>
              <a:rPr lang="en-GB" dirty="0" smtClean="0"/>
              <a:t>Competition</a:t>
            </a:r>
          </a:p>
          <a:p>
            <a:r>
              <a:rPr lang="en-GB" dirty="0" smtClean="0"/>
              <a:t>Sustainability</a:t>
            </a:r>
          </a:p>
          <a:p>
            <a:r>
              <a:rPr lang="en-GB" dirty="0" smtClean="0"/>
              <a:t>SWOT</a:t>
            </a:r>
          </a:p>
          <a:p>
            <a:r>
              <a:rPr lang="en-GB" dirty="0" smtClean="0"/>
              <a:t>PEST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03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Marketing Strategy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sz="2200" dirty="0">
                <a:solidFill>
                  <a:srgbClr val="FF0000"/>
                </a:solidFill>
              </a:rPr>
              <a:t>Internal Audit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Product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Price 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Place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Promotion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Performance - staff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People – Visitor Profile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Packaging</a:t>
            </a:r>
          </a:p>
          <a:p>
            <a:pPr lvl="0"/>
            <a:r>
              <a:rPr lang="en-GB" sz="2200" dirty="0">
                <a:solidFill>
                  <a:srgbClr val="FF0000"/>
                </a:solidFill>
              </a:rPr>
              <a:t>External Audit </a:t>
            </a:r>
            <a:r>
              <a:rPr lang="en-GB" sz="2200" dirty="0">
                <a:solidFill>
                  <a:prstClr val="black"/>
                </a:solidFill>
              </a:rPr>
              <a:t>– 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PEST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Competitor Analysis</a:t>
            </a:r>
          </a:p>
          <a:p>
            <a:pPr lvl="0"/>
            <a:r>
              <a:rPr lang="en-GB" sz="2200" dirty="0">
                <a:solidFill>
                  <a:srgbClr val="FF0000"/>
                </a:solidFill>
              </a:rPr>
              <a:t>Strategic Marketing Plan</a:t>
            </a:r>
          </a:p>
          <a:p>
            <a:pPr lvl="0"/>
            <a:r>
              <a:rPr lang="en-GB" sz="2200" dirty="0">
                <a:solidFill>
                  <a:prstClr val="black"/>
                </a:solidFill>
              </a:rPr>
              <a:t>Actionable Recs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572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</a:t>
            </a:r>
            <a:r>
              <a:rPr lang="en-GB" dirty="0" smtClean="0"/>
              <a:t>. </a:t>
            </a:r>
            <a:r>
              <a:rPr lang="en-GB" dirty="0" smtClean="0"/>
              <a:t>Events Led Strategy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Events planning</a:t>
            </a:r>
          </a:p>
          <a:p>
            <a:r>
              <a:rPr lang="en-GB" dirty="0" smtClean="0"/>
              <a:t>Experiential Events</a:t>
            </a:r>
          </a:p>
          <a:p>
            <a:r>
              <a:rPr lang="en-GB" dirty="0" smtClean="0"/>
              <a:t>Target Market – Visitor numbers, footfall and Profile</a:t>
            </a:r>
          </a:p>
          <a:p>
            <a:r>
              <a:rPr lang="en-GB" dirty="0" smtClean="0"/>
              <a:t>Addressing Seasonality</a:t>
            </a:r>
          </a:p>
          <a:p>
            <a:r>
              <a:rPr lang="en-GB" dirty="0" smtClean="0"/>
              <a:t>Family market</a:t>
            </a:r>
          </a:p>
          <a:p>
            <a:r>
              <a:rPr lang="en-GB" dirty="0" smtClean="0"/>
              <a:t>Youth Market</a:t>
            </a:r>
          </a:p>
          <a:p>
            <a:r>
              <a:rPr lang="en-GB" dirty="0" smtClean="0"/>
              <a:t>Seasonal Events - Seasonality</a:t>
            </a:r>
          </a:p>
          <a:p>
            <a:r>
              <a:rPr lang="en-GB" dirty="0" smtClean="0"/>
              <a:t>Educational Focus / Experiences</a:t>
            </a:r>
          </a:p>
          <a:p>
            <a:r>
              <a:rPr lang="en-GB" dirty="0" smtClean="0"/>
              <a:t>Conferences and Business Events</a:t>
            </a:r>
          </a:p>
          <a:p>
            <a:r>
              <a:rPr lang="en-GB" dirty="0" smtClean="0"/>
              <a:t>Festivals</a:t>
            </a:r>
          </a:p>
          <a:p>
            <a:r>
              <a:rPr lang="en-GB" dirty="0" smtClean="0"/>
              <a:t>Repeat visits</a:t>
            </a:r>
          </a:p>
          <a:p>
            <a:r>
              <a:rPr lang="en-GB" dirty="0" smtClean="0"/>
              <a:t>Interpretation Plan</a:t>
            </a:r>
          </a:p>
          <a:p>
            <a:r>
              <a:rPr lang="en-GB" dirty="0" smtClean="0"/>
              <a:t>Theming</a:t>
            </a:r>
          </a:p>
          <a:p>
            <a:r>
              <a:rPr lang="en-GB" dirty="0" smtClean="0"/>
              <a:t>Branding</a:t>
            </a:r>
          </a:p>
          <a:p>
            <a:r>
              <a:rPr lang="en-GB" dirty="0" smtClean="0"/>
              <a:t>Secondary Spend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22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Presentation - Audit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Existing Welsh </a:t>
            </a:r>
            <a:r>
              <a:rPr lang="en-GB" dirty="0" smtClean="0"/>
              <a:t>Attraction Year </a:t>
            </a:r>
            <a:r>
              <a:rPr lang="en-GB" dirty="0" smtClean="0"/>
              <a:t>of Myths and Legends</a:t>
            </a:r>
            <a:endParaRPr lang="en-GB" dirty="0" smtClean="0"/>
          </a:p>
          <a:p>
            <a:r>
              <a:rPr lang="en-GB" dirty="0" smtClean="0"/>
              <a:t>Stats and Evidence </a:t>
            </a:r>
          </a:p>
          <a:p>
            <a:r>
              <a:rPr lang="en-GB" dirty="0" smtClean="0"/>
              <a:t>Problems</a:t>
            </a:r>
          </a:p>
          <a:p>
            <a:endParaRPr lang="en-GB" dirty="0" smtClean="0"/>
          </a:p>
          <a:p>
            <a:r>
              <a:rPr lang="en-GB" dirty="0" smtClean="0"/>
              <a:t>Performance</a:t>
            </a:r>
            <a:r>
              <a:rPr lang="en-GB" dirty="0" smtClean="0"/>
              <a:t> </a:t>
            </a:r>
            <a:r>
              <a:rPr lang="en-GB" dirty="0" smtClean="0"/>
              <a:t>Audit</a:t>
            </a:r>
          </a:p>
          <a:p>
            <a:r>
              <a:rPr lang="en-GB" dirty="0" smtClean="0"/>
              <a:t>Interpretation</a:t>
            </a:r>
            <a:r>
              <a:rPr lang="en-GB" dirty="0" smtClean="0"/>
              <a:t> </a:t>
            </a:r>
            <a:r>
              <a:rPr lang="en-GB" dirty="0" smtClean="0"/>
              <a:t>Audit</a:t>
            </a:r>
          </a:p>
          <a:p>
            <a:r>
              <a:rPr lang="en-GB" dirty="0" smtClean="0"/>
              <a:t>Website </a:t>
            </a:r>
            <a:r>
              <a:rPr lang="en-GB" dirty="0" smtClean="0"/>
              <a:t>Audit</a:t>
            </a:r>
          </a:p>
          <a:p>
            <a:r>
              <a:rPr lang="en-GB" dirty="0" smtClean="0"/>
              <a:t>Social Media Audit</a:t>
            </a:r>
          </a:p>
          <a:p>
            <a:r>
              <a:rPr lang="en-GB" dirty="0" smtClean="0"/>
              <a:t>Mystery Shopper Audit</a:t>
            </a:r>
          </a:p>
          <a:p>
            <a:r>
              <a:rPr lang="en-GB" dirty="0" smtClean="0"/>
              <a:t>Events Audit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Investigate</a:t>
            </a:r>
          </a:p>
          <a:p>
            <a:r>
              <a:rPr lang="en-GB" dirty="0" smtClean="0"/>
              <a:t>Reach </a:t>
            </a:r>
            <a:r>
              <a:rPr lang="en-GB" dirty="0" smtClean="0"/>
              <a:t>conclusions</a:t>
            </a:r>
          </a:p>
          <a:p>
            <a:r>
              <a:rPr lang="en-GB" dirty="0" smtClean="0"/>
              <a:t>Put forward Strategic Sustainable Recs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623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Attraction </a:t>
            </a:r>
            <a:r>
              <a:rPr lang="en-GB" dirty="0" smtClean="0"/>
              <a:t>Performance</a:t>
            </a:r>
            <a:r>
              <a:rPr lang="en-GB" dirty="0" smtClean="0"/>
              <a:t> </a:t>
            </a:r>
            <a:r>
              <a:rPr lang="en-GB" dirty="0"/>
              <a:t>Audit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976664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Critically evaluate the attractions management </a:t>
            </a:r>
            <a:r>
              <a:rPr lang="en-GB" dirty="0" smtClean="0"/>
              <a:t>performance</a:t>
            </a:r>
          </a:p>
          <a:p>
            <a:r>
              <a:rPr lang="en-GB" dirty="0" smtClean="0"/>
              <a:t>KPI – Establish Key Performance Indicators</a:t>
            </a:r>
            <a:endParaRPr lang="en-GB" dirty="0" smtClean="0"/>
          </a:p>
          <a:p>
            <a:r>
              <a:rPr lang="en-GB" dirty="0" smtClean="0"/>
              <a:t>Considering the attraction’s </a:t>
            </a:r>
            <a:r>
              <a:rPr lang="en-GB" dirty="0" smtClean="0"/>
              <a:t>performance, footfall, visitor profile,  competitions performance, financial returns, visitor reviews, year </a:t>
            </a:r>
            <a:r>
              <a:rPr lang="en-GB" dirty="0"/>
              <a:t>on year visitor numbers, trends and seasonality issues, financial results, new product developments,  press coverage, performance measurements </a:t>
            </a:r>
          </a:p>
          <a:p>
            <a:r>
              <a:rPr lang="en-GB" dirty="0" smtClean="0"/>
              <a:t>Consideration </a:t>
            </a:r>
            <a:r>
              <a:rPr lang="en-GB" dirty="0"/>
              <a:t>of any topical issues effecting the attraction’s performance</a:t>
            </a:r>
            <a:r>
              <a:rPr lang="en-GB" dirty="0" smtClean="0"/>
              <a:t>.</a:t>
            </a:r>
          </a:p>
          <a:p>
            <a:r>
              <a:rPr lang="en-GB" dirty="0" smtClean="0"/>
              <a:t>Sustainable </a:t>
            </a:r>
            <a:r>
              <a:rPr lang="en-GB" dirty="0" err="1" smtClean="0"/>
              <a:t>concs</a:t>
            </a:r>
            <a:r>
              <a:rPr lang="en-GB" dirty="0" smtClean="0"/>
              <a:t> and </a:t>
            </a:r>
            <a:r>
              <a:rPr lang="en-GB" dirty="0" smtClean="0"/>
              <a:t>recs </a:t>
            </a:r>
            <a:r>
              <a:rPr lang="en-GB" sz="3000" dirty="0">
                <a:solidFill>
                  <a:prstClr val="black"/>
                </a:solidFill>
              </a:rPr>
              <a:t>Myths and Legends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2368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Attraction </a:t>
            </a:r>
            <a:r>
              <a:rPr lang="en-GB" dirty="0" smtClean="0"/>
              <a:t>Social Media</a:t>
            </a:r>
            <a:r>
              <a:rPr lang="en-GB" dirty="0" smtClean="0"/>
              <a:t> </a:t>
            </a:r>
            <a:r>
              <a:rPr lang="en-GB" dirty="0"/>
              <a:t>Audit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</a:t>
            </a:r>
            <a:r>
              <a:rPr lang="en-GB" dirty="0" smtClean="0"/>
              <a:t>ritically </a:t>
            </a:r>
            <a:r>
              <a:rPr lang="en-GB" dirty="0"/>
              <a:t>evaluate the </a:t>
            </a:r>
            <a:r>
              <a:rPr lang="en-GB" dirty="0" smtClean="0"/>
              <a:t>social media and digital marketing </a:t>
            </a:r>
            <a:r>
              <a:rPr lang="en-GB" dirty="0"/>
              <a:t>strategy used by the </a:t>
            </a:r>
            <a:r>
              <a:rPr lang="en-GB" dirty="0" smtClean="0"/>
              <a:t>Attraction</a:t>
            </a:r>
          </a:p>
          <a:p>
            <a:r>
              <a:rPr lang="en-GB" dirty="0" smtClean="0"/>
              <a:t>Discuss </a:t>
            </a:r>
            <a:r>
              <a:rPr lang="en-GB" dirty="0" smtClean="0"/>
              <a:t>social media visibility, impact, image, branding, traffic, Hashtags, Platforms, themes, all </a:t>
            </a:r>
            <a:r>
              <a:rPr lang="en-GB" dirty="0"/>
              <a:t>pre visit information and communications, </a:t>
            </a:r>
            <a:r>
              <a:rPr lang="en-GB" dirty="0" smtClean="0"/>
              <a:t>Detailed </a:t>
            </a:r>
            <a:r>
              <a:rPr lang="en-GB" dirty="0"/>
              <a:t>evaluation of </a:t>
            </a:r>
            <a:r>
              <a:rPr lang="en-GB" dirty="0" smtClean="0"/>
              <a:t>comments </a:t>
            </a:r>
            <a:endParaRPr lang="en-GB" dirty="0"/>
          </a:p>
          <a:p>
            <a:r>
              <a:rPr lang="en-GB" dirty="0" smtClean="0"/>
              <a:t>Competitor </a:t>
            </a:r>
            <a:r>
              <a:rPr lang="en-GB" dirty="0"/>
              <a:t>analysis ( competitors research</a:t>
            </a:r>
            <a:r>
              <a:rPr lang="en-GB" dirty="0" smtClean="0"/>
              <a:t>)</a:t>
            </a:r>
          </a:p>
          <a:p>
            <a:r>
              <a:rPr lang="en-GB" dirty="0" smtClean="0"/>
              <a:t>Sustainable </a:t>
            </a:r>
            <a:r>
              <a:rPr lang="en-GB" dirty="0" err="1" smtClean="0"/>
              <a:t>concs</a:t>
            </a:r>
            <a:r>
              <a:rPr lang="en-GB" dirty="0" smtClean="0"/>
              <a:t> and </a:t>
            </a:r>
            <a:r>
              <a:rPr lang="en-GB" dirty="0" smtClean="0"/>
              <a:t>recs </a:t>
            </a:r>
            <a:r>
              <a:rPr lang="en-GB" sz="3000" dirty="0">
                <a:solidFill>
                  <a:prstClr val="black"/>
                </a:solidFill>
              </a:rPr>
              <a:t>Myths and Legends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90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Mystery Shopper</a:t>
            </a:r>
            <a:r>
              <a:rPr lang="en-GB" dirty="0" smtClean="0"/>
              <a:t> </a:t>
            </a:r>
            <a:r>
              <a:rPr lang="en-GB" dirty="0"/>
              <a:t>Audit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</a:t>
            </a:r>
            <a:r>
              <a:rPr lang="en-GB" dirty="0" smtClean="0"/>
              <a:t>ystery </a:t>
            </a:r>
            <a:r>
              <a:rPr lang="en-GB" dirty="0"/>
              <a:t>shopper </a:t>
            </a:r>
            <a:r>
              <a:rPr lang="en-GB" dirty="0" smtClean="0"/>
              <a:t>– Visitor Journey</a:t>
            </a:r>
            <a:endParaRPr lang="en-GB" dirty="0"/>
          </a:p>
          <a:p>
            <a:r>
              <a:rPr lang="en-GB" dirty="0" smtClean="0"/>
              <a:t>Detailed </a:t>
            </a:r>
            <a:r>
              <a:rPr lang="en-GB" dirty="0"/>
              <a:t>critical audit of the visitor experience considering  operational performance </a:t>
            </a:r>
          </a:p>
          <a:p>
            <a:r>
              <a:rPr lang="en-GB" dirty="0" smtClean="0"/>
              <a:t>Transport </a:t>
            </a:r>
            <a:r>
              <a:rPr lang="en-GB" dirty="0"/>
              <a:t>links, parking, ticketing, services, facilities, signage, cleanliness, guest service experience, interpretation, theming, branding, hospitality,  merchandising,  secondary spend, events,  health and safety, pricing and value for </a:t>
            </a:r>
            <a:r>
              <a:rPr lang="en-GB" dirty="0" smtClean="0"/>
              <a:t>money</a:t>
            </a:r>
            <a:endParaRPr lang="en-GB" dirty="0"/>
          </a:p>
          <a:p>
            <a:r>
              <a:rPr lang="en-GB" dirty="0" smtClean="0"/>
              <a:t>Customer Review </a:t>
            </a:r>
            <a:r>
              <a:rPr lang="en-GB" dirty="0" err="1" smtClean="0"/>
              <a:t>comparisions</a:t>
            </a:r>
            <a:endParaRPr lang="en-GB" dirty="0" smtClean="0"/>
          </a:p>
          <a:p>
            <a:r>
              <a:rPr lang="en-GB" dirty="0" smtClean="0"/>
              <a:t>Consideration of Competition</a:t>
            </a:r>
            <a:endParaRPr lang="en-GB" dirty="0" smtClean="0"/>
          </a:p>
          <a:p>
            <a:r>
              <a:rPr lang="en-GB" dirty="0" smtClean="0"/>
              <a:t>Sustainable </a:t>
            </a:r>
            <a:r>
              <a:rPr lang="en-GB" dirty="0" err="1" smtClean="0"/>
              <a:t>concs</a:t>
            </a:r>
            <a:r>
              <a:rPr lang="en-GB" dirty="0" smtClean="0"/>
              <a:t> and </a:t>
            </a:r>
            <a:r>
              <a:rPr lang="en-GB" dirty="0" smtClean="0"/>
              <a:t>recs </a:t>
            </a:r>
            <a:r>
              <a:rPr lang="en-GB" sz="3000" dirty="0">
                <a:solidFill>
                  <a:prstClr val="black"/>
                </a:solidFill>
              </a:rPr>
              <a:t>Myths and Legends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36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Interpretation Audit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GB" sz="3000" dirty="0" smtClean="0">
                <a:solidFill>
                  <a:prstClr val="black"/>
                </a:solidFill>
              </a:rPr>
              <a:t>Interpretation </a:t>
            </a:r>
            <a:r>
              <a:rPr lang="en-GB" sz="3000" dirty="0">
                <a:solidFill>
                  <a:prstClr val="black"/>
                </a:solidFill>
              </a:rPr>
              <a:t>– Visitor Journey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Detailed critical audit of the visitor experience considering </a:t>
            </a:r>
            <a:r>
              <a:rPr lang="en-GB" sz="3000" dirty="0" smtClean="0">
                <a:solidFill>
                  <a:prstClr val="black"/>
                </a:solidFill>
              </a:rPr>
              <a:t>interpretation, theming and branding </a:t>
            </a:r>
            <a:endParaRPr lang="en-GB" sz="3000" dirty="0">
              <a:solidFill>
                <a:prstClr val="black"/>
              </a:solidFill>
            </a:endParaRPr>
          </a:p>
          <a:p>
            <a:pPr lvl="0"/>
            <a:r>
              <a:rPr lang="en-GB" sz="3000" dirty="0" smtClean="0">
                <a:solidFill>
                  <a:prstClr val="black"/>
                </a:solidFill>
              </a:rPr>
              <a:t>Experience, story telling, guiding, learning, academic, theming, branding, guest  </a:t>
            </a:r>
            <a:r>
              <a:rPr lang="en-GB" sz="3000" dirty="0">
                <a:solidFill>
                  <a:prstClr val="black"/>
                </a:solidFill>
              </a:rPr>
              <a:t>services, facilities, signage, </a:t>
            </a:r>
            <a:r>
              <a:rPr lang="en-GB" sz="3000" dirty="0" smtClean="0">
                <a:solidFill>
                  <a:prstClr val="black"/>
                </a:solidFill>
              </a:rPr>
              <a:t>hospitality</a:t>
            </a:r>
            <a:r>
              <a:rPr lang="en-GB" sz="3000" dirty="0">
                <a:solidFill>
                  <a:prstClr val="black"/>
                </a:solidFill>
              </a:rPr>
              <a:t>,  merchandising,  secondary spend, </a:t>
            </a:r>
            <a:r>
              <a:rPr lang="en-GB" sz="3000" dirty="0" smtClean="0">
                <a:solidFill>
                  <a:prstClr val="black"/>
                </a:solidFill>
              </a:rPr>
              <a:t>events</a:t>
            </a:r>
          </a:p>
          <a:p>
            <a:pPr lvl="0"/>
            <a:r>
              <a:rPr lang="en-GB" sz="3000" dirty="0" smtClean="0">
                <a:solidFill>
                  <a:prstClr val="black"/>
                </a:solidFill>
              </a:rPr>
              <a:t>Customer Reviews</a:t>
            </a:r>
            <a:endParaRPr lang="en-GB" sz="3000" dirty="0">
              <a:solidFill>
                <a:prstClr val="black"/>
              </a:solidFill>
            </a:endParaRP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Consideration of Competition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Sustainable </a:t>
            </a:r>
            <a:r>
              <a:rPr lang="en-GB" sz="3000" dirty="0" err="1">
                <a:solidFill>
                  <a:prstClr val="black"/>
                </a:solidFill>
              </a:rPr>
              <a:t>concs</a:t>
            </a:r>
            <a:r>
              <a:rPr lang="en-GB" sz="3000" dirty="0">
                <a:solidFill>
                  <a:prstClr val="black"/>
                </a:solidFill>
              </a:rPr>
              <a:t> and recs </a:t>
            </a:r>
            <a:r>
              <a:rPr lang="en-GB" sz="2800" dirty="0">
                <a:solidFill>
                  <a:prstClr val="black"/>
                </a:solidFill>
              </a:rPr>
              <a:t>Myths and Legends</a:t>
            </a:r>
            <a:endParaRPr lang="en-GB" sz="3000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327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Website Audit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3000" dirty="0" smtClean="0">
                <a:solidFill>
                  <a:prstClr val="black"/>
                </a:solidFill>
              </a:rPr>
              <a:t>Detailed audit of website</a:t>
            </a:r>
          </a:p>
          <a:p>
            <a:pPr lvl="0"/>
            <a:r>
              <a:rPr lang="en-GB" sz="3000" dirty="0" smtClean="0">
                <a:solidFill>
                  <a:prstClr val="black"/>
                </a:solidFill>
              </a:rPr>
              <a:t>Discuss </a:t>
            </a:r>
            <a:r>
              <a:rPr lang="en-GB" sz="3000" dirty="0">
                <a:solidFill>
                  <a:prstClr val="black"/>
                </a:solidFill>
              </a:rPr>
              <a:t>website design and usability of the website, all pre visit information and communications, pricing, image, interpretation, theming and </a:t>
            </a:r>
            <a:r>
              <a:rPr lang="en-GB" sz="3000" dirty="0" smtClean="0">
                <a:solidFill>
                  <a:prstClr val="black"/>
                </a:solidFill>
              </a:rPr>
              <a:t>branding</a:t>
            </a:r>
          </a:p>
          <a:p>
            <a:pPr lvl="0"/>
            <a:r>
              <a:rPr lang="en-GB" sz="3000" dirty="0" smtClean="0">
                <a:solidFill>
                  <a:prstClr val="black"/>
                </a:solidFill>
              </a:rPr>
              <a:t>Impact analysis </a:t>
            </a:r>
          </a:p>
          <a:p>
            <a:pPr lvl="0"/>
            <a:r>
              <a:rPr lang="en-GB" sz="3000" dirty="0" smtClean="0">
                <a:solidFill>
                  <a:prstClr val="black"/>
                </a:solidFill>
              </a:rPr>
              <a:t>Consideration of competition</a:t>
            </a:r>
          </a:p>
          <a:p>
            <a:pPr lvl="0"/>
            <a:r>
              <a:rPr lang="en-GB" sz="3000" dirty="0" smtClean="0">
                <a:solidFill>
                  <a:prstClr val="black"/>
                </a:solidFill>
              </a:rPr>
              <a:t>Sustainable Cons and Recs </a:t>
            </a:r>
            <a:r>
              <a:rPr lang="en-GB" sz="3000" dirty="0">
                <a:solidFill>
                  <a:prstClr val="black"/>
                </a:solidFill>
              </a:rPr>
              <a:t>Myths and Legends</a:t>
            </a:r>
            <a:endParaRPr lang="en-GB" sz="3000" dirty="0" smtClean="0">
              <a:solidFill>
                <a:prstClr val="black"/>
              </a:solidFill>
            </a:endParaRPr>
          </a:p>
          <a:p>
            <a:pPr lvl="0"/>
            <a:endParaRPr lang="en-GB" sz="3000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75148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Events Audit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99592" y="1785689"/>
            <a:ext cx="802838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prstClr val="black"/>
                </a:solidFill>
              </a:rPr>
              <a:t>Detailed audit </a:t>
            </a:r>
            <a:r>
              <a:rPr lang="en-GB" sz="3000" dirty="0" smtClean="0">
                <a:solidFill>
                  <a:prstClr val="black"/>
                </a:solidFill>
              </a:rPr>
              <a:t>of Events</a:t>
            </a:r>
            <a:endParaRPr lang="en-GB" sz="3000" dirty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3000" dirty="0" smtClean="0">
                <a:solidFill>
                  <a:prstClr val="black"/>
                </a:solidFill>
              </a:rPr>
              <a:t>Strategy, typology of events, impacts, footfall, visitor profile, performance, hospitality/merchandising, secondary spend, experience, theming </a:t>
            </a:r>
            <a:r>
              <a:rPr lang="en-GB" sz="3000" dirty="0">
                <a:solidFill>
                  <a:prstClr val="black"/>
                </a:solidFill>
              </a:rPr>
              <a:t>and </a:t>
            </a:r>
            <a:r>
              <a:rPr lang="en-GB" sz="3000" dirty="0" smtClean="0">
                <a:solidFill>
                  <a:prstClr val="black"/>
                </a:solidFill>
              </a:rPr>
              <a:t>branding</a:t>
            </a:r>
            <a:endParaRPr lang="en-GB" sz="3000" dirty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prstClr val="black"/>
                </a:solidFill>
              </a:rPr>
              <a:t>Consideration of competition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prstClr val="black"/>
                </a:solidFill>
              </a:rPr>
              <a:t>Sustainable Cons and </a:t>
            </a:r>
            <a:r>
              <a:rPr lang="en-GB" sz="3000" dirty="0" smtClean="0">
                <a:solidFill>
                  <a:prstClr val="black"/>
                </a:solidFill>
              </a:rPr>
              <a:t>Recs – Myths and Legends</a:t>
            </a:r>
            <a:endParaRPr lang="en-GB" sz="3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162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658</Words>
  <Application>Microsoft Office PowerPoint</Application>
  <PresentationFormat>On-screen Show (4:3)</PresentationFormat>
  <Paragraphs>151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Assignment Guidance 2018 </vt:lpstr>
      <vt:lpstr>Assignment  - Seaside Destinations</vt:lpstr>
      <vt:lpstr>Attraction Developments</vt:lpstr>
      <vt:lpstr>Sustainability</vt:lpstr>
      <vt:lpstr>RISK Management</vt:lpstr>
      <vt:lpstr>General Report Format</vt:lpstr>
      <vt:lpstr>Reports</vt:lpstr>
      <vt:lpstr>1. Feasibility Study</vt:lpstr>
      <vt:lpstr>2. Marketing Strategy</vt:lpstr>
      <vt:lpstr>3. Events Led Strategy</vt:lpstr>
      <vt:lpstr>Presentation - Audit</vt:lpstr>
      <vt:lpstr>Attraction Performance Audit </vt:lpstr>
      <vt:lpstr>Attraction Social Media Audit </vt:lpstr>
      <vt:lpstr>Mystery Shopper Audit </vt:lpstr>
      <vt:lpstr>Interpretation Audit</vt:lpstr>
      <vt:lpstr>Website Audit</vt:lpstr>
      <vt:lpstr>Events Audit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 Guidance 2015</dc:title>
  <dc:creator>Administrator</dc:creator>
  <cp:lastModifiedBy>Jacqui Jones</cp:lastModifiedBy>
  <cp:revision>7</cp:revision>
  <dcterms:created xsi:type="dcterms:W3CDTF">2015-11-25T15:17:09Z</dcterms:created>
  <dcterms:modified xsi:type="dcterms:W3CDTF">2018-03-08T10:49:30Z</dcterms:modified>
</cp:coreProperties>
</file>