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sldIdLst>
    <p:sldId id="256" r:id="rId2"/>
    <p:sldId id="257" r:id="rId3"/>
    <p:sldId id="265" r:id="rId4"/>
    <p:sldId id="259" r:id="rId5"/>
    <p:sldId id="268" r:id="rId6"/>
    <p:sldId id="258" r:id="rId7"/>
    <p:sldId id="271" r:id="rId8"/>
    <p:sldId id="266" r:id="rId9"/>
    <p:sldId id="27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C704A46-AE79-ED2F-821F-E5B06A4DC012}" v="427" dt="2022-07-03T11:50:49.813"/>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55194-9D15-41A0-96CD-EC2719550F0C}"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1761851E-6EA7-42E8-9F81-E4867E64E718}">
      <dgm:prSet/>
      <dgm:spPr/>
      <dgm:t>
        <a:bodyPr/>
        <a:lstStyle/>
        <a:p>
          <a:pPr rtl="0"/>
          <a:r>
            <a:rPr lang="en-US" b="1" dirty="0">
              <a:latin typeface="Arial"/>
              <a:cs typeface="Arial"/>
            </a:rPr>
            <a:t>According to </a:t>
          </a:r>
          <a:r>
            <a:rPr lang="en-US" b="1" dirty="0" err="1">
              <a:latin typeface="Arial"/>
              <a:cs typeface="Arial"/>
            </a:rPr>
            <a:t>Russon.M,Hooker.L</a:t>
          </a:r>
          <a:r>
            <a:rPr lang="en-US" b="1"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gm:t>
    </dgm:pt>
    <dgm:pt modelId="{A210A001-B3EF-4DDA-BC6D-92F532B1FAB2}" type="parTrans" cxnId="{5CC1FD7F-98C0-46DB-BA4B-85A81C93AE72}">
      <dgm:prSet/>
      <dgm:spPr/>
      <dgm:t>
        <a:bodyPr/>
        <a:lstStyle/>
        <a:p>
          <a:endParaRPr lang="en-US"/>
        </a:p>
      </dgm:t>
    </dgm:pt>
    <dgm:pt modelId="{57FF1DD6-6F47-4116-94BE-BCFA5FD9284F}" type="sibTrans" cxnId="{5CC1FD7F-98C0-46DB-BA4B-85A81C93AE72}">
      <dgm:prSet/>
      <dgm:spPr/>
      <dgm:t>
        <a:bodyPr/>
        <a:lstStyle/>
        <a:p>
          <a:endParaRPr lang="en-US"/>
        </a:p>
      </dgm:t>
    </dgm:pt>
    <dgm:pt modelId="{A9993AC0-CAD0-44F3-BD67-177C5D3A207D}">
      <dgm:prSet/>
      <dgm:spPr/>
      <dgm:t>
        <a:bodyPr/>
        <a:lstStyle/>
        <a:p>
          <a:pPr rtl="0"/>
          <a:r>
            <a:rPr lang="en-US" b="1" dirty="0" err="1">
              <a:latin typeface="Arial"/>
              <a:cs typeface="Arial"/>
            </a:rPr>
            <a:t>Mullings.L</a:t>
          </a:r>
          <a:r>
            <a:rPr lang="en-US" b="1"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gm:t>
    </dgm:pt>
    <dgm:pt modelId="{3BF9EC61-8868-4D9C-B6DB-1AFEA56FD069}" type="parTrans" cxnId="{102FC8A9-F6CF-4C74-B2DC-D1F1BDAA6E0A}">
      <dgm:prSet/>
      <dgm:spPr/>
      <dgm:t>
        <a:bodyPr/>
        <a:lstStyle/>
        <a:p>
          <a:endParaRPr lang="en-US"/>
        </a:p>
      </dgm:t>
    </dgm:pt>
    <dgm:pt modelId="{B9B20D5C-667F-4A3C-A3DC-48292F4FD874}" type="sibTrans" cxnId="{102FC8A9-F6CF-4C74-B2DC-D1F1BDAA6E0A}">
      <dgm:prSet/>
      <dgm:spPr/>
      <dgm:t>
        <a:bodyPr/>
        <a:lstStyle/>
        <a:p>
          <a:endParaRPr lang="en-US"/>
        </a:p>
      </dgm:t>
    </dgm:pt>
    <dgm:pt modelId="{D91F2C10-ADD4-4E2F-B441-6F08720DDB79}">
      <dgm:prSet phldr="0"/>
      <dgm:spPr/>
      <dgm:t>
        <a:bodyPr/>
        <a:lstStyle/>
        <a:p>
          <a:pPr rtl="0"/>
          <a:r>
            <a:rPr lang="en-US" b="1"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gm:t>
    </dgm:pt>
    <dgm:pt modelId="{A219F704-80DB-47AB-AE5F-021247C056E6}" type="parTrans" cxnId="{3FBE9447-3BB2-4AED-B563-15ED81977CCB}">
      <dgm:prSet/>
      <dgm:spPr/>
    </dgm:pt>
    <dgm:pt modelId="{A076C1FE-F147-4E87-95A8-191301814A30}" type="sibTrans" cxnId="{3FBE9447-3BB2-4AED-B563-15ED81977CCB}">
      <dgm:prSet/>
      <dgm:spPr/>
    </dgm:pt>
    <dgm:pt modelId="{7E13CCB2-1266-40A4-A32D-2536F7918E2A}" type="pres">
      <dgm:prSet presAssocID="{67E55194-9D15-41A0-96CD-EC2719550F0C}" presName="linear" presStyleCnt="0">
        <dgm:presLayoutVars>
          <dgm:animLvl val="lvl"/>
          <dgm:resizeHandles val="exact"/>
        </dgm:presLayoutVars>
      </dgm:prSet>
      <dgm:spPr/>
    </dgm:pt>
    <dgm:pt modelId="{0DA40092-7ECD-47B0-BF8E-6E2165681855}" type="pres">
      <dgm:prSet presAssocID="{1761851E-6EA7-42E8-9F81-E4867E64E718}" presName="parentText" presStyleLbl="node1" presStyleIdx="0" presStyleCnt="3">
        <dgm:presLayoutVars>
          <dgm:chMax val="0"/>
          <dgm:bulletEnabled val="1"/>
        </dgm:presLayoutVars>
      </dgm:prSet>
      <dgm:spPr/>
    </dgm:pt>
    <dgm:pt modelId="{78CCF3B9-4F30-4F7A-8513-5C08459928B8}" type="pres">
      <dgm:prSet presAssocID="{57FF1DD6-6F47-4116-94BE-BCFA5FD9284F}" presName="spacer" presStyleCnt="0"/>
      <dgm:spPr/>
    </dgm:pt>
    <dgm:pt modelId="{E1E517AB-C818-448D-9B39-03ED233EB9D8}" type="pres">
      <dgm:prSet presAssocID="{A9993AC0-CAD0-44F3-BD67-177C5D3A207D}" presName="parentText" presStyleLbl="node1" presStyleIdx="1" presStyleCnt="3">
        <dgm:presLayoutVars>
          <dgm:chMax val="0"/>
          <dgm:bulletEnabled val="1"/>
        </dgm:presLayoutVars>
      </dgm:prSet>
      <dgm:spPr/>
    </dgm:pt>
    <dgm:pt modelId="{7E1639EE-6195-48EB-9B43-711D3BE51353}" type="pres">
      <dgm:prSet presAssocID="{B9B20D5C-667F-4A3C-A3DC-48292F4FD874}" presName="spacer" presStyleCnt="0"/>
      <dgm:spPr/>
    </dgm:pt>
    <dgm:pt modelId="{F3B42DFF-81F8-4EF4-B8B7-82D1A6E8D0EA}" type="pres">
      <dgm:prSet presAssocID="{D91F2C10-ADD4-4E2F-B441-6F08720DDB79}" presName="parentText" presStyleLbl="node1" presStyleIdx="2" presStyleCnt="3">
        <dgm:presLayoutVars>
          <dgm:chMax val="0"/>
          <dgm:bulletEnabled val="1"/>
        </dgm:presLayoutVars>
      </dgm:prSet>
      <dgm:spPr/>
    </dgm:pt>
  </dgm:ptLst>
  <dgm:cxnLst>
    <dgm:cxn modelId="{65A4F20A-CED7-43D3-A14D-A8816978E7AF}" type="presOf" srcId="{D91F2C10-ADD4-4E2F-B441-6F08720DDB79}" destId="{F3B42DFF-81F8-4EF4-B8B7-82D1A6E8D0EA}" srcOrd="0" destOrd="0" presId="urn:microsoft.com/office/officeart/2005/8/layout/vList2"/>
    <dgm:cxn modelId="{6A8E3110-9737-47EE-81D5-F0757FE0E583}" type="presOf" srcId="{1761851E-6EA7-42E8-9F81-E4867E64E718}" destId="{0DA40092-7ECD-47B0-BF8E-6E2165681855}" srcOrd="0" destOrd="0" presId="urn:microsoft.com/office/officeart/2005/8/layout/vList2"/>
    <dgm:cxn modelId="{3FBE9447-3BB2-4AED-B563-15ED81977CCB}" srcId="{67E55194-9D15-41A0-96CD-EC2719550F0C}" destId="{D91F2C10-ADD4-4E2F-B441-6F08720DDB79}" srcOrd="2" destOrd="0" parTransId="{A219F704-80DB-47AB-AE5F-021247C056E6}" sibTransId="{A076C1FE-F147-4E87-95A8-191301814A30}"/>
    <dgm:cxn modelId="{5CC1FD7F-98C0-46DB-BA4B-85A81C93AE72}" srcId="{67E55194-9D15-41A0-96CD-EC2719550F0C}" destId="{1761851E-6EA7-42E8-9F81-E4867E64E718}" srcOrd="0" destOrd="0" parTransId="{A210A001-B3EF-4DDA-BC6D-92F532B1FAB2}" sibTransId="{57FF1DD6-6F47-4116-94BE-BCFA5FD9284F}"/>
    <dgm:cxn modelId="{102FC8A9-F6CF-4C74-B2DC-D1F1BDAA6E0A}" srcId="{67E55194-9D15-41A0-96CD-EC2719550F0C}" destId="{A9993AC0-CAD0-44F3-BD67-177C5D3A207D}" srcOrd="1" destOrd="0" parTransId="{3BF9EC61-8868-4D9C-B6DB-1AFEA56FD069}" sibTransId="{B9B20D5C-667F-4A3C-A3DC-48292F4FD874}"/>
    <dgm:cxn modelId="{BBA064D1-8D93-4596-B6D0-3244FA4B3C47}" type="presOf" srcId="{A9993AC0-CAD0-44F3-BD67-177C5D3A207D}" destId="{E1E517AB-C818-448D-9B39-03ED233EB9D8}" srcOrd="0" destOrd="0" presId="urn:microsoft.com/office/officeart/2005/8/layout/vList2"/>
    <dgm:cxn modelId="{23B3BBF8-6522-423B-B8D4-CEBDE80CEF1F}" type="presOf" srcId="{67E55194-9D15-41A0-96CD-EC2719550F0C}" destId="{7E13CCB2-1266-40A4-A32D-2536F7918E2A}" srcOrd="0" destOrd="0" presId="urn:microsoft.com/office/officeart/2005/8/layout/vList2"/>
    <dgm:cxn modelId="{EC51464A-F03D-489A-9194-CA656AE40223}" type="presParOf" srcId="{7E13CCB2-1266-40A4-A32D-2536F7918E2A}" destId="{0DA40092-7ECD-47B0-BF8E-6E2165681855}" srcOrd="0" destOrd="0" presId="urn:microsoft.com/office/officeart/2005/8/layout/vList2"/>
    <dgm:cxn modelId="{5BDDEBD3-7891-402B-B085-FE910DB954D7}" type="presParOf" srcId="{7E13CCB2-1266-40A4-A32D-2536F7918E2A}" destId="{78CCF3B9-4F30-4F7A-8513-5C08459928B8}" srcOrd="1" destOrd="0" presId="urn:microsoft.com/office/officeart/2005/8/layout/vList2"/>
    <dgm:cxn modelId="{3303C690-6588-45A5-B299-BAD0C5CE8A54}" type="presParOf" srcId="{7E13CCB2-1266-40A4-A32D-2536F7918E2A}" destId="{E1E517AB-C818-448D-9B39-03ED233EB9D8}" srcOrd="2" destOrd="0" presId="urn:microsoft.com/office/officeart/2005/8/layout/vList2"/>
    <dgm:cxn modelId="{858BCFC6-C81D-4945-9B84-9F8603CD8539}" type="presParOf" srcId="{7E13CCB2-1266-40A4-A32D-2536F7918E2A}" destId="{7E1639EE-6195-48EB-9B43-711D3BE51353}" srcOrd="3" destOrd="0" presId="urn:microsoft.com/office/officeart/2005/8/layout/vList2"/>
    <dgm:cxn modelId="{4A205C4C-5FC8-4F0C-B6AE-25C521E0EF18}" type="presParOf" srcId="{7E13CCB2-1266-40A4-A32D-2536F7918E2A}" destId="{F3B42DFF-81F8-4EF4-B8B7-82D1A6E8D0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AED6ED-E9E5-4476-BF77-EC6C64E155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38F7ED1-6FED-4A5E-B16C-1DB65B2BBF45}">
      <dgm:prSet phldrT="[Text]" phldr="0"/>
      <dgm:spPr/>
      <dgm:t>
        <a:bodyPr/>
        <a:lstStyle/>
        <a:p>
          <a:pPr rtl="0"/>
          <a:r>
            <a:rPr lang="en-US" b="1" dirty="0">
              <a:solidFill>
                <a:schemeClr val="tx1"/>
              </a:solidFill>
              <a:latin typeface="Arial"/>
              <a:cs typeface="Arial"/>
            </a:rPr>
            <a:t>We will ensure that students are comfortable with completing the questionnaire, by asking theirpermission.</a:t>
          </a:r>
          <a:endParaRPr lang="en-GB" b="1" dirty="0">
            <a:solidFill>
              <a:schemeClr val="tx1"/>
            </a:solidFill>
            <a:latin typeface="Arial"/>
            <a:cs typeface="Arial"/>
          </a:endParaRPr>
        </a:p>
      </dgm:t>
    </dgm:pt>
    <dgm:pt modelId="{BA66FF41-F619-44FF-B450-075C3632172F}" type="parTrans" cxnId="{DF3CB2F9-3D36-4B06-84DD-10CC2E69C01B}">
      <dgm:prSet/>
      <dgm:spPr/>
      <dgm:t>
        <a:bodyPr/>
        <a:lstStyle/>
        <a:p>
          <a:endParaRPr lang="en-GB"/>
        </a:p>
      </dgm:t>
    </dgm:pt>
    <dgm:pt modelId="{CFA5F867-E9CE-4B6B-84A5-4111FA674481}" type="sibTrans" cxnId="{DF3CB2F9-3D36-4B06-84DD-10CC2E69C01B}">
      <dgm:prSet/>
      <dgm:spPr/>
      <dgm:t>
        <a:bodyPr/>
        <a:lstStyle/>
        <a:p>
          <a:endParaRPr lang="en-GB"/>
        </a:p>
      </dgm:t>
    </dgm:pt>
    <dgm:pt modelId="{E494A1ED-A765-45D1-AFEA-D147E7A1940F}">
      <dgm:prSet phldrT="[Text]" phldr="0"/>
      <dgm:spPr/>
      <dgm:t>
        <a:bodyPr/>
        <a:lstStyle/>
        <a:p>
          <a:pPr rtl="0"/>
          <a:r>
            <a:rPr lang="en-GB" b="1" dirty="0">
              <a:solidFill>
                <a:schemeClr val="tx1"/>
              </a:solidFill>
              <a:latin typeface="Arial"/>
              <a:cs typeface="Arial"/>
            </a:rPr>
            <a:t>We will be asking 5 students within the university, a series of 5 questions.</a:t>
          </a:r>
        </a:p>
      </dgm:t>
    </dgm:pt>
    <dgm:pt modelId="{E53734E4-5639-4220-A6EE-C9C09EC46792}" type="parTrans" cxnId="{979A1905-9680-4F77-B9A4-5A1485E4C75C}">
      <dgm:prSet/>
      <dgm:spPr/>
      <dgm:t>
        <a:bodyPr/>
        <a:lstStyle/>
        <a:p>
          <a:endParaRPr lang="en-GB"/>
        </a:p>
      </dgm:t>
    </dgm:pt>
    <dgm:pt modelId="{E91EFE98-DB87-4BDA-BB0B-5BA5E733ACE5}" type="sibTrans" cxnId="{979A1905-9680-4F77-B9A4-5A1485E4C75C}">
      <dgm:prSet/>
      <dgm:spPr/>
      <dgm:t>
        <a:bodyPr/>
        <a:lstStyle/>
        <a:p>
          <a:endParaRPr lang="en-GB"/>
        </a:p>
      </dgm:t>
    </dgm:pt>
    <dgm:pt modelId="{54A2CAA9-8D32-453B-9D3C-B6BBC6DE45DF}">
      <dgm:prSet phldr="0"/>
      <dgm:spPr/>
      <dgm:t>
        <a:bodyPr/>
        <a:lstStyle/>
        <a:p>
          <a:pPr rtl="0"/>
          <a:r>
            <a:rPr lang="en-US" b="1" dirty="0">
              <a:solidFill>
                <a:schemeClr val="tx1"/>
              </a:solidFill>
              <a:latin typeface="Arial"/>
              <a:cs typeface="Arial"/>
            </a:rPr>
            <a:t>We will inform students at UWTSD that names will remain anonymous, and the data will only be used for the purpose of this assignment.  </a:t>
          </a:r>
          <a:endParaRPr lang="en-GB" b="1" dirty="0">
            <a:solidFill>
              <a:schemeClr val="tx1"/>
            </a:solidFill>
            <a:latin typeface="Arial"/>
            <a:cs typeface="Arial"/>
          </a:endParaRPr>
        </a:p>
      </dgm:t>
    </dgm:pt>
    <dgm:pt modelId="{734AD7F4-C182-44F4-8BB6-693C8E6731F6}" type="parTrans" cxnId="{635400D7-DDE8-47AA-B5DE-1FEB6F0CDA55}">
      <dgm:prSet/>
      <dgm:spPr/>
    </dgm:pt>
    <dgm:pt modelId="{879077A5-EC11-4C1B-A975-2AFF370C222A}" type="sibTrans" cxnId="{635400D7-DDE8-47AA-B5DE-1FEB6F0CDA55}">
      <dgm:prSet/>
      <dgm:spPr/>
    </dgm:pt>
    <dgm:pt modelId="{6DB7518F-C02A-4DB6-9AF0-501D14052F6D}" type="pres">
      <dgm:prSet presAssocID="{3FAED6ED-E9E5-4476-BF77-EC6C64E15520}" presName="linear" presStyleCnt="0">
        <dgm:presLayoutVars>
          <dgm:animLvl val="lvl"/>
          <dgm:resizeHandles val="exact"/>
        </dgm:presLayoutVars>
      </dgm:prSet>
      <dgm:spPr/>
    </dgm:pt>
    <dgm:pt modelId="{0A727F40-8012-4487-83DD-1F170C24CDCD}" type="pres">
      <dgm:prSet presAssocID="{C38F7ED1-6FED-4A5E-B16C-1DB65B2BBF45}" presName="parentText" presStyleLbl="node1" presStyleIdx="0" presStyleCnt="3">
        <dgm:presLayoutVars>
          <dgm:chMax val="0"/>
          <dgm:bulletEnabled val="1"/>
        </dgm:presLayoutVars>
      </dgm:prSet>
      <dgm:spPr/>
    </dgm:pt>
    <dgm:pt modelId="{B9BA420D-ECF0-4140-867D-598C5DBDA263}" type="pres">
      <dgm:prSet presAssocID="{CFA5F867-E9CE-4B6B-84A5-4111FA674481}" presName="spacer" presStyleCnt="0"/>
      <dgm:spPr/>
    </dgm:pt>
    <dgm:pt modelId="{6DF37E46-B490-4228-BB24-7F8F796316D7}" type="pres">
      <dgm:prSet presAssocID="{54A2CAA9-8D32-453B-9D3C-B6BBC6DE45DF}" presName="parentText" presStyleLbl="node1" presStyleIdx="1" presStyleCnt="3">
        <dgm:presLayoutVars>
          <dgm:chMax val="0"/>
          <dgm:bulletEnabled val="1"/>
        </dgm:presLayoutVars>
      </dgm:prSet>
      <dgm:spPr/>
    </dgm:pt>
    <dgm:pt modelId="{F3F6AB63-00F6-47A1-BC1D-6E5A1EA56A4B}" type="pres">
      <dgm:prSet presAssocID="{879077A5-EC11-4C1B-A975-2AFF370C222A}" presName="spacer" presStyleCnt="0"/>
      <dgm:spPr/>
    </dgm:pt>
    <dgm:pt modelId="{E2A499D9-F93C-461E-9386-0FD381217EF9}" type="pres">
      <dgm:prSet presAssocID="{E494A1ED-A765-45D1-AFEA-D147E7A1940F}" presName="parentText" presStyleLbl="node1" presStyleIdx="2" presStyleCnt="3">
        <dgm:presLayoutVars>
          <dgm:chMax val="0"/>
          <dgm:bulletEnabled val="1"/>
        </dgm:presLayoutVars>
      </dgm:prSet>
      <dgm:spPr/>
    </dgm:pt>
  </dgm:ptLst>
  <dgm:cxnLst>
    <dgm:cxn modelId="{979A1905-9680-4F77-B9A4-5A1485E4C75C}" srcId="{3FAED6ED-E9E5-4476-BF77-EC6C64E15520}" destId="{E494A1ED-A765-45D1-AFEA-D147E7A1940F}" srcOrd="2" destOrd="0" parTransId="{E53734E4-5639-4220-A6EE-C9C09EC46792}" sibTransId="{E91EFE98-DB87-4BDA-BB0B-5BA5E733ACE5}"/>
    <dgm:cxn modelId="{C9FDAB1E-4CB3-46CA-9C4C-7B7755BFC534}" type="presOf" srcId="{54A2CAA9-8D32-453B-9D3C-B6BBC6DE45DF}" destId="{6DF37E46-B490-4228-BB24-7F8F796316D7}" srcOrd="0" destOrd="0" presId="urn:microsoft.com/office/officeart/2005/8/layout/vList2"/>
    <dgm:cxn modelId="{3414849A-07DF-47D1-98AF-DA5961CEDFB8}" type="presOf" srcId="{C38F7ED1-6FED-4A5E-B16C-1DB65B2BBF45}" destId="{0A727F40-8012-4487-83DD-1F170C24CDCD}" srcOrd="0" destOrd="0" presId="urn:microsoft.com/office/officeart/2005/8/layout/vList2"/>
    <dgm:cxn modelId="{EB03C8D3-C247-4CF5-95D4-F5E685C73679}" type="presOf" srcId="{E494A1ED-A765-45D1-AFEA-D147E7A1940F}" destId="{E2A499D9-F93C-461E-9386-0FD381217EF9}" srcOrd="0" destOrd="0" presId="urn:microsoft.com/office/officeart/2005/8/layout/vList2"/>
    <dgm:cxn modelId="{635400D7-DDE8-47AA-B5DE-1FEB6F0CDA55}" srcId="{3FAED6ED-E9E5-4476-BF77-EC6C64E15520}" destId="{54A2CAA9-8D32-453B-9D3C-B6BBC6DE45DF}" srcOrd="1" destOrd="0" parTransId="{734AD7F4-C182-44F4-8BB6-693C8E6731F6}" sibTransId="{879077A5-EC11-4C1B-A975-2AFF370C222A}"/>
    <dgm:cxn modelId="{048EB1D8-6634-40D2-BC14-4DD6FCCED180}" type="presOf" srcId="{3FAED6ED-E9E5-4476-BF77-EC6C64E15520}" destId="{6DB7518F-C02A-4DB6-9AF0-501D14052F6D}" srcOrd="0" destOrd="0" presId="urn:microsoft.com/office/officeart/2005/8/layout/vList2"/>
    <dgm:cxn modelId="{DF3CB2F9-3D36-4B06-84DD-10CC2E69C01B}" srcId="{3FAED6ED-E9E5-4476-BF77-EC6C64E15520}" destId="{C38F7ED1-6FED-4A5E-B16C-1DB65B2BBF45}" srcOrd="0" destOrd="0" parTransId="{BA66FF41-F619-44FF-B450-075C3632172F}" sibTransId="{CFA5F867-E9CE-4B6B-84A5-4111FA674481}"/>
    <dgm:cxn modelId="{DC394D1E-BBC1-4381-A960-AB77BE2B06B9}" type="presParOf" srcId="{6DB7518F-C02A-4DB6-9AF0-501D14052F6D}" destId="{0A727F40-8012-4487-83DD-1F170C24CDCD}" srcOrd="0" destOrd="0" presId="urn:microsoft.com/office/officeart/2005/8/layout/vList2"/>
    <dgm:cxn modelId="{E0E5FCB1-F71B-4C6F-B642-7BBE65EBC373}" type="presParOf" srcId="{6DB7518F-C02A-4DB6-9AF0-501D14052F6D}" destId="{B9BA420D-ECF0-4140-867D-598C5DBDA263}" srcOrd="1" destOrd="0" presId="urn:microsoft.com/office/officeart/2005/8/layout/vList2"/>
    <dgm:cxn modelId="{5DB3F894-9A22-43B0-92D7-C5868EC72765}" type="presParOf" srcId="{6DB7518F-C02A-4DB6-9AF0-501D14052F6D}" destId="{6DF37E46-B490-4228-BB24-7F8F796316D7}" srcOrd="2" destOrd="0" presId="urn:microsoft.com/office/officeart/2005/8/layout/vList2"/>
    <dgm:cxn modelId="{7BBA4B3D-4F12-4E33-866A-267C8C30A362}" type="presParOf" srcId="{6DB7518F-C02A-4DB6-9AF0-501D14052F6D}" destId="{F3F6AB63-00F6-47A1-BC1D-6E5A1EA56A4B}" srcOrd="3" destOrd="0" presId="urn:microsoft.com/office/officeart/2005/8/layout/vList2"/>
    <dgm:cxn modelId="{956EE0FE-0CFB-469A-81E7-F7BD1589719E}" type="presParOf" srcId="{6DB7518F-C02A-4DB6-9AF0-501D14052F6D}" destId="{E2A499D9-F93C-461E-9386-0FD381217EF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DEC54B-DF40-4550-AF41-B85C4C6350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3FEFE71-A034-4376-A5DA-CB8C1E02BBAF}">
      <dgm:prSet phldrT="[Text]" phldr="0"/>
      <dgm:spPr/>
      <dgm:t>
        <a:bodyPr/>
        <a:lstStyle/>
        <a:p>
          <a:pPr rtl="0"/>
          <a:r>
            <a:rPr lang="en-GB" b="1" dirty="0">
              <a:latin typeface="Arial"/>
              <a:cs typeface="Arial"/>
            </a:rPr>
            <a:t>WHAT -  Is there a need to provide training in technology to collaborate at UWTSD?</a:t>
          </a:r>
        </a:p>
      </dgm:t>
    </dgm:pt>
    <dgm:pt modelId="{BDAC4841-D0E1-4277-B74D-07E554FA0697}" type="parTrans" cxnId="{7B5BA514-A825-4DCF-94D3-58BD2059E422}">
      <dgm:prSet/>
      <dgm:spPr/>
      <dgm:t>
        <a:bodyPr/>
        <a:lstStyle/>
        <a:p>
          <a:endParaRPr lang="en-GB"/>
        </a:p>
      </dgm:t>
    </dgm:pt>
    <dgm:pt modelId="{C8C8AFB9-792B-4224-892C-16B0CC5736A2}" type="sibTrans" cxnId="{7B5BA514-A825-4DCF-94D3-58BD2059E422}">
      <dgm:prSet/>
      <dgm:spPr/>
      <dgm:t>
        <a:bodyPr/>
        <a:lstStyle/>
        <a:p>
          <a:endParaRPr lang="en-GB"/>
        </a:p>
      </dgm:t>
    </dgm:pt>
    <dgm:pt modelId="{5CFA334B-F9CA-4DA4-A7B0-BBF87FA2B4F0}">
      <dgm:prSet phldrT="[Text]" phldr="0"/>
      <dgm:spPr/>
      <dgm:t>
        <a:bodyPr/>
        <a:lstStyle/>
        <a:p>
          <a:pPr rtl="0"/>
          <a:r>
            <a:rPr lang="en-GB" b="1" dirty="0">
              <a:latin typeface="Arial"/>
              <a:cs typeface="Arial"/>
            </a:rPr>
            <a:t>HOW – We are going to collaborate within the group to research into the findings of the title, from 3 reliable sources and prepare a questionnaire.</a:t>
          </a:r>
        </a:p>
      </dgm:t>
    </dgm:pt>
    <dgm:pt modelId="{C4B6C1B5-58D7-4CEA-9DE5-8DD7E9FA699C}" type="parTrans" cxnId="{DD937B48-3570-43EF-8327-88854819E3B2}">
      <dgm:prSet/>
      <dgm:spPr/>
      <dgm:t>
        <a:bodyPr/>
        <a:lstStyle/>
        <a:p>
          <a:endParaRPr lang="en-GB"/>
        </a:p>
      </dgm:t>
    </dgm:pt>
    <dgm:pt modelId="{D512DC6B-C248-4D63-A5FF-D5FE61289C82}" type="sibTrans" cxnId="{DD937B48-3570-43EF-8327-88854819E3B2}">
      <dgm:prSet/>
      <dgm:spPr/>
      <dgm:t>
        <a:bodyPr/>
        <a:lstStyle/>
        <a:p>
          <a:endParaRPr lang="en-GB"/>
        </a:p>
      </dgm:t>
    </dgm:pt>
    <dgm:pt modelId="{8E2B71C1-F3E4-49C3-AD6D-108F623C5DB9}">
      <dgm:prSet phldrT="[Text]" phldr="0"/>
      <dgm:spPr/>
      <dgm:t>
        <a:bodyPr/>
        <a:lstStyle/>
        <a:p>
          <a:pPr rtl="0"/>
          <a:r>
            <a:rPr lang="en-GB" b="1" dirty="0">
              <a:latin typeface="Arial"/>
              <a:cs typeface="Arial"/>
            </a:rPr>
            <a:t>WHEN - Preparation (WEEK 4&amp;5) - Conduct the questionnaire (WEEK 7)</a:t>
          </a:r>
        </a:p>
      </dgm:t>
    </dgm:pt>
    <dgm:pt modelId="{6EE5DE41-8844-4E0B-8116-301F7B0D91BA}" type="parTrans" cxnId="{87073630-DEE6-4B6B-8A34-2098797B3FD0}">
      <dgm:prSet/>
      <dgm:spPr/>
      <dgm:t>
        <a:bodyPr/>
        <a:lstStyle/>
        <a:p>
          <a:endParaRPr lang="en-GB"/>
        </a:p>
      </dgm:t>
    </dgm:pt>
    <dgm:pt modelId="{36222D9D-CC51-48CB-BF13-8CED0E3E46AE}" type="sibTrans" cxnId="{87073630-DEE6-4B6B-8A34-2098797B3FD0}">
      <dgm:prSet/>
      <dgm:spPr/>
      <dgm:t>
        <a:bodyPr/>
        <a:lstStyle/>
        <a:p>
          <a:endParaRPr lang="en-GB"/>
        </a:p>
      </dgm:t>
    </dgm:pt>
    <dgm:pt modelId="{45415DE9-F03D-49DF-9A37-200ECAC2015B}">
      <dgm:prSet phldrT="[Text]" phldr="0"/>
      <dgm:spPr/>
      <dgm:t>
        <a:bodyPr/>
        <a:lstStyle/>
        <a:p>
          <a:pPr rtl="0"/>
          <a:r>
            <a:rPr lang="en-GB" b="1" dirty="0">
              <a:latin typeface="Arial"/>
              <a:cs typeface="Arial"/>
            </a:rPr>
            <a:t>WHO – We will be asking 5 students </a:t>
          </a:r>
        </a:p>
      </dgm:t>
    </dgm:pt>
    <dgm:pt modelId="{F3325A16-C516-4C35-B63F-0F6DA697820A}" type="parTrans" cxnId="{EB1145B9-40A8-497B-8B18-7143C332B07B}">
      <dgm:prSet/>
      <dgm:spPr/>
      <dgm:t>
        <a:bodyPr/>
        <a:lstStyle/>
        <a:p>
          <a:endParaRPr lang="en-GB"/>
        </a:p>
      </dgm:t>
    </dgm:pt>
    <dgm:pt modelId="{80EB0E30-DC8F-4684-BD39-8632D8023B42}" type="sibTrans" cxnId="{EB1145B9-40A8-497B-8B18-7143C332B07B}">
      <dgm:prSet/>
      <dgm:spPr/>
      <dgm:t>
        <a:bodyPr/>
        <a:lstStyle/>
        <a:p>
          <a:endParaRPr lang="en-GB"/>
        </a:p>
      </dgm:t>
    </dgm:pt>
    <dgm:pt modelId="{41A247F1-D827-438B-AB5E-13CC18A58449}">
      <dgm:prSet phldr="0"/>
      <dgm:spPr/>
      <dgm:t>
        <a:bodyPr/>
        <a:lstStyle/>
        <a:p>
          <a:pPr rtl="0"/>
          <a:r>
            <a:rPr lang="en-GB" b="1" dirty="0">
              <a:latin typeface="Arial"/>
              <a:cs typeface="Arial"/>
            </a:rPr>
            <a:t>WHY – After analysing the date we will write a report about our findings. (WEEK 8 - 10)</a:t>
          </a:r>
        </a:p>
      </dgm:t>
    </dgm:pt>
    <dgm:pt modelId="{C918B23F-9CC6-402B-AFB6-406F6379B61A}" type="parTrans" cxnId="{634985F7-C8F7-424B-9F99-6089A59ADC8C}">
      <dgm:prSet/>
      <dgm:spPr/>
    </dgm:pt>
    <dgm:pt modelId="{5943FE46-3919-410A-AEA5-FC234586533B}" type="sibTrans" cxnId="{634985F7-C8F7-424B-9F99-6089A59ADC8C}">
      <dgm:prSet/>
      <dgm:spPr/>
    </dgm:pt>
    <dgm:pt modelId="{2DDBBE51-B334-4254-950E-9D8A3A936666}">
      <dgm:prSet phldr="0"/>
      <dgm:spPr/>
      <dgm:t>
        <a:bodyPr/>
        <a:lstStyle/>
        <a:p>
          <a:pPr rtl="0"/>
          <a:r>
            <a:rPr lang="en-GB" b="1" dirty="0">
              <a:latin typeface="Arial"/>
              <a:cs typeface="Arial"/>
            </a:rPr>
            <a:t>WHERE - within the campus</a:t>
          </a:r>
        </a:p>
      </dgm:t>
    </dgm:pt>
    <dgm:pt modelId="{72AC7C89-256A-42C8-BC9F-6ECBAA76C3A8}" type="parTrans" cxnId="{A9A11DDE-91EC-4C71-B4E6-0975F7EC472F}">
      <dgm:prSet/>
      <dgm:spPr/>
    </dgm:pt>
    <dgm:pt modelId="{8F26354D-5BB5-490A-AA7F-552E42CBD9B2}" type="sibTrans" cxnId="{A9A11DDE-91EC-4C71-B4E6-0975F7EC472F}">
      <dgm:prSet/>
      <dgm:spPr/>
    </dgm:pt>
    <dgm:pt modelId="{FEAC996D-4E5E-4D1F-A808-8DC064197B95}" type="pres">
      <dgm:prSet presAssocID="{A1DEC54B-DF40-4550-AF41-B85C4C6350F8}" presName="diagram" presStyleCnt="0">
        <dgm:presLayoutVars>
          <dgm:dir/>
          <dgm:resizeHandles val="exact"/>
        </dgm:presLayoutVars>
      </dgm:prSet>
      <dgm:spPr/>
    </dgm:pt>
    <dgm:pt modelId="{E537BD01-260E-452C-AF5C-20FF1501A70F}" type="pres">
      <dgm:prSet presAssocID="{63FEFE71-A034-4376-A5DA-CB8C1E02BBAF}" presName="node" presStyleLbl="node1" presStyleIdx="0" presStyleCnt="6">
        <dgm:presLayoutVars>
          <dgm:bulletEnabled val="1"/>
        </dgm:presLayoutVars>
      </dgm:prSet>
      <dgm:spPr/>
    </dgm:pt>
    <dgm:pt modelId="{EEA1EB37-2BDF-40D2-A445-EC8DE9014B50}" type="pres">
      <dgm:prSet presAssocID="{C8C8AFB9-792B-4224-892C-16B0CC5736A2}" presName="sibTrans" presStyleCnt="0"/>
      <dgm:spPr/>
    </dgm:pt>
    <dgm:pt modelId="{AEAC9BEA-1CA7-4B1C-8557-EA2E1824C265}" type="pres">
      <dgm:prSet presAssocID="{5CFA334B-F9CA-4DA4-A7B0-BBF87FA2B4F0}" presName="node" presStyleLbl="node1" presStyleIdx="1" presStyleCnt="6">
        <dgm:presLayoutVars>
          <dgm:bulletEnabled val="1"/>
        </dgm:presLayoutVars>
      </dgm:prSet>
      <dgm:spPr/>
    </dgm:pt>
    <dgm:pt modelId="{981CDF0F-159D-45C2-8065-3D8523A95115}" type="pres">
      <dgm:prSet presAssocID="{D512DC6B-C248-4D63-A5FF-D5FE61289C82}" presName="sibTrans" presStyleCnt="0"/>
      <dgm:spPr/>
    </dgm:pt>
    <dgm:pt modelId="{1FEF2F7E-A0ED-4F16-AE6D-96C779C9F24D}" type="pres">
      <dgm:prSet presAssocID="{8E2B71C1-F3E4-49C3-AD6D-108F623C5DB9}" presName="node" presStyleLbl="node1" presStyleIdx="2" presStyleCnt="6">
        <dgm:presLayoutVars>
          <dgm:bulletEnabled val="1"/>
        </dgm:presLayoutVars>
      </dgm:prSet>
      <dgm:spPr/>
    </dgm:pt>
    <dgm:pt modelId="{9DB7D8C8-5EDC-490F-AEEC-1568769E9805}" type="pres">
      <dgm:prSet presAssocID="{36222D9D-CC51-48CB-BF13-8CED0E3E46AE}" presName="sibTrans" presStyleCnt="0"/>
      <dgm:spPr/>
    </dgm:pt>
    <dgm:pt modelId="{A004B9E6-FE83-4FE7-9C41-1A07AA54FFA6}" type="pres">
      <dgm:prSet presAssocID="{45415DE9-F03D-49DF-9A37-200ECAC2015B}" presName="node" presStyleLbl="node1" presStyleIdx="3" presStyleCnt="6">
        <dgm:presLayoutVars>
          <dgm:bulletEnabled val="1"/>
        </dgm:presLayoutVars>
      </dgm:prSet>
      <dgm:spPr/>
    </dgm:pt>
    <dgm:pt modelId="{F1623D74-5291-4504-A45D-C549A20CCFC6}" type="pres">
      <dgm:prSet presAssocID="{80EB0E30-DC8F-4684-BD39-8632D8023B42}" presName="sibTrans" presStyleCnt="0"/>
      <dgm:spPr/>
    </dgm:pt>
    <dgm:pt modelId="{7A9B4922-1683-404C-8723-AE06890607FC}" type="pres">
      <dgm:prSet presAssocID="{2DDBBE51-B334-4254-950E-9D8A3A936666}" presName="node" presStyleLbl="node1" presStyleIdx="4" presStyleCnt="6">
        <dgm:presLayoutVars>
          <dgm:bulletEnabled val="1"/>
        </dgm:presLayoutVars>
      </dgm:prSet>
      <dgm:spPr/>
    </dgm:pt>
    <dgm:pt modelId="{DB40B169-0B13-47EB-8035-C7661F6BBC86}" type="pres">
      <dgm:prSet presAssocID="{8F26354D-5BB5-490A-AA7F-552E42CBD9B2}" presName="sibTrans" presStyleCnt="0"/>
      <dgm:spPr/>
    </dgm:pt>
    <dgm:pt modelId="{32F18506-5E21-48EF-8532-9F2A407DD718}" type="pres">
      <dgm:prSet presAssocID="{41A247F1-D827-438B-AB5E-13CC18A58449}" presName="node" presStyleLbl="node1" presStyleIdx="5" presStyleCnt="6">
        <dgm:presLayoutVars>
          <dgm:bulletEnabled val="1"/>
        </dgm:presLayoutVars>
      </dgm:prSet>
      <dgm:spPr/>
    </dgm:pt>
  </dgm:ptLst>
  <dgm:cxnLst>
    <dgm:cxn modelId="{8B35D20D-B326-4E66-8D24-BA425A081CAE}" type="presOf" srcId="{A1DEC54B-DF40-4550-AF41-B85C4C6350F8}" destId="{FEAC996D-4E5E-4D1F-A808-8DC064197B95}" srcOrd="0" destOrd="0" presId="urn:microsoft.com/office/officeart/2005/8/layout/default"/>
    <dgm:cxn modelId="{7B5BA514-A825-4DCF-94D3-58BD2059E422}" srcId="{A1DEC54B-DF40-4550-AF41-B85C4C6350F8}" destId="{63FEFE71-A034-4376-A5DA-CB8C1E02BBAF}" srcOrd="0" destOrd="0" parTransId="{BDAC4841-D0E1-4277-B74D-07E554FA0697}" sibTransId="{C8C8AFB9-792B-4224-892C-16B0CC5736A2}"/>
    <dgm:cxn modelId="{F438691F-721B-4786-A4B8-9F6532F30E3A}" type="presOf" srcId="{41A247F1-D827-438B-AB5E-13CC18A58449}" destId="{32F18506-5E21-48EF-8532-9F2A407DD718}" srcOrd="0" destOrd="0" presId="urn:microsoft.com/office/officeart/2005/8/layout/default"/>
    <dgm:cxn modelId="{87073630-DEE6-4B6B-8A34-2098797B3FD0}" srcId="{A1DEC54B-DF40-4550-AF41-B85C4C6350F8}" destId="{8E2B71C1-F3E4-49C3-AD6D-108F623C5DB9}" srcOrd="2" destOrd="0" parTransId="{6EE5DE41-8844-4E0B-8116-301F7B0D91BA}" sibTransId="{36222D9D-CC51-48CB-BF13-8CED0E3E46AE}"/>
    <dgm:cxn modelId="{6967F35C-4E67-4C74-80F5-BCC8D3206A4D}" type="presOf" srcId="{63FEFE71-A034-4376-A5DA-CB8C1E02BBAF}" destId="{E537BD01-260E-452C-AF5C-20FF1501A70F}" srcOrd="0" destOrd="0" presId="urn:microsoft.com/office/officeart/2005/8/layout/default"/>
    <dgm:cxn modelId="{DD937B48-3570-43EF-8327-88854819E3B2}" srcId="{A1DEC54B-DF40-4550-AF41-B85C4C6350F8}" destId="{5CFA334B-F9CA-4DA4-A7B0-BBF87FA2B4F0}" srcOrd="1" destOrd="0" parTransId="{C4B6C1B5-58D7-4CEA-9DE5-8DD7E9FA699C}" sibTransId="{D512DC6B-C248-4D63-A5FF-D5FE61289C82}"/>
    <dgm:cxn modelId="{A1F4444A-BEC9-4874-9D2D-5934BBAAD6A9}" type="presOf" srcId="{8E2B71C1-F3E4-49C3-AD6D-108F623C5DB9}" destId="{1FEF2F7E-A0ED-4F16-AE6D-96C779C9F24D}" srcOrd="0" destOrd="0" presId="urn:microsoft.com/office/officeart/2005/8/layout/default"/>
    <dgm:cxn modelId="{8BD88B75-D466-4E06-9A75-2C5F2C2CAB6A}" type="presOf" srcId="{5CFA334B-F9CA-4DA4-A7B0-BBF87FA2B4F0}" destId="{AEAC9BEA-1CA7-4B1C-8557-EA2E1824C265}" srcOrd="0" destOrd="0" presId="urn:microsoft.com/office/officeart/2005/8/layout/default"/>
    <dgm:cxn modelId="{6C74645A-7624-4315-A795-6532E5AB373F}" type="presOf" srcId="{2DDBBE51-B334-4254-950E-9D8A3A936666}" destId="{7A9B4922-1683-404C-8723-AE06890607FC}" srcOrd="0" destOrd="0" presId="urn:microsoft.com/office/officeart/2005/8/layout/default"/>
    <dgm:cxn modelId="{EB1145B9-40A8-497B-8B18-7143C332B07B}" srcId="{A1DEC54B-DF40-4550-AF41-B85C4C6350F8}" destId="{45415DE9-F03D-49DF-9A37-200ECAC2015B}" srcOrd="3" destOrd="0" parTransId="{F3325A16-C516-4C35-B63F-0F6DA697820A}" sibTransId="{80EB0E30-DC8F-4684-BD39-8632D8023B42}"/>
    <dgm:cxn modelId="{A9A11DDE-91EC-4C71-B4E6-0975F7EC472F}" srcId="{A1DEC54B-DF40-4550-AF41-B85C4C6350F8}" destId="{2DDBBE51-B334-4254-950E-9D8A3A936666}" srcOrd="4" destOrd="0" parTransId="{72AC7C89-256A-42C8-BC9F-6ECBAA76C3A8}" sibTransId="{8F26354D-5BB5-490A-AA7F-552E42CBD9B2}"/>
    <dgm:cxn modelId="{BCCB8CE3-BF7C-49C8-A728-EB05C141F361}" type="presOf" srcId="{45415DE9-F03D-49DF-9A37-200ECAC2015B}" destId="{A004B9E6-FE83-4FE7-9C41-1A07AA54FFA6}" srcOrd="0" destOrd="0" presId="urn:microsoft.com/office/officeart/2005/8/layout/default"/>
    <dgm:cxn modelId="{634985F7-C8F7-424B-9F99-6089A59ADC8C}" srcId="{A1DEC54B-DF40-4550-AF41-B85C4C6350F8}" destId="{41A247F1-D827-438B-AB5E-13CC18A58449}" srcOrd="5" destOrd="0" parTransId="{C918B23F-9CC6-402B-AFB6-406F6379B61A}" sibTransId="{5943FE46-3919-410A-AEA5-FC234586533B}"/>
    <dgm:cxn modelId="{AFC7BFD1-BE4F-42DE-A1C4-5F25D8F91BC6}" type="presParOf" srcId="{FEAC996D-4E5E-4D1F-A808-8DC064197B95}" destId="{E537BD01-260E-452C-AF5C-20FF1501A70F}" srcOrd="0" destOrd="0" presId="urn:microsoft.com/office/officeart/2005/8/layout/default"/>
    <dgm:cxn modelId="{0218E4A2-7C7E-4F72-AB73-9DB007F31ABF}" type="presParOf" srcId="{FEAC996D-4E5E-4D1F-A808-8DC064197B95}" destId="{EEA1EB37-2BDF-40D2-A445-EC8DE9014B50}" srcOrd="1" destOrd="0" presId="urn:microsoft.com/office/officeart/2005/8/layout/default"/>
    <dgm:cxn modelId="{F7CBEA6E-DE61-489F-A244-1EF9FF82819A}" type="presParOf" srcId="{FEAC996D-4E5E-4D1F-A808-8DC064197B95}" destId="{AEAC9BEA-1CA7-4B1C-8557-EA2E1824C265}" srcOrd="2" destOrd="0" presId="urn:microsoft.com/office/officeart/2005/8/layout/default"/>
    <dgm:cxn modelId="{3BE01498-23FD-42E4-A612-DD11EC1D2ACB}" type="presParOf" srcId="{FEAC996D-4E5E-4D1F-A808-8DC064197B95}" destId="{981CDF0F-159D-45C2-8065-3D8523A95115}" srcOrd="3" destOrd="0" presId="urn:microsoft.com/office/officeart/2005/8/layout/default"/>
    <dgm:cxn modelId="{D6AEB4FE-9FCC-4D24-B2A4-9F5DDAE3F3FB}" type="presParOf" srcId="{FEAC996D-4E5E-4D1F-A808-8DC064197B95}" destId="{1FEF2F7E-A0ED-4F16-AE6D-96C779C9F24D}" srcOrd="4" destOrd="0" presId="urn:microsoft.com/office/officeart/2005/8/layout/default"/>
    <dgm:cxn modelId="{D73B1FA6-4671-4D9D-8B67-333FF8B6A8D2}" type="presParOf" srcId="{FEAC996D-4E5E-4D1F-A808-8DC064197B95}" destId="{9DB7D8C8-5EDC-490F-AEEC-1568769E9805}" srcOrd="5" destOrd="0" presId="urn:microsoft.com/office/officeart/2005/8/layout/default"/>
    <dgm:cxn modelId="{F67000DD-C98C-4484-9CA3-37D598AA58EA}" type="presParOf" srcId="{FEAC996D-4E5E-4D1F-A808-8DC064197B95}" destId="{A004B9E6-FE83-4FE7-9C41-1A07AA54FFA6}" srcOrd="6" destOrd="0" presId="urn:microsoft.com/office/officeart/2005/8/layout/default"/>
    <dgm:cxn modelId="{A10B56D2-7490-4970-B6A1-12A0A4DE7B99}" type="presParOf" srcId="{FEAC996D-4E5E-4D1F-A808-8DC064197B95}" destId="{F1623D74-5291-4504-A45D-C549A20CCFC6}" srcOrd="7" destOrd="0" presId="urn:microsoft.com/office/officeart/2005/8/layout/default"/>
    <dgm:cxn modelId="{9B9E96D2-920C-40E1-949E-45058B83E21F}" type="presParOf" srcId="{FEAC996D-4E5E-4D1F-A808-8DC064197B95}" destId="{7A9B4922-1683-404C-8723-AE06890607FC}" srcOrd="8" destOrd="0" presId="urn:microsoft.com/office/officeart/2005/8/layout/default"/>
    <dgm:cxn modelId="{DD470EBD-19F1-4D2F-AFD3-4D266FC09CB9}" type="presParOf" srcId="{FEAC996D-4E5E-4D1F-A808-8DC064197B95}" destId="{DB40B169-0B13-47EB-8035-C7661F6BBC86}" srcOrd="9" destOrd="0" presId="urn:microsoft.com/office/officeart/2005/8/layout/default"/>
    <dgm:cxn modelId="{79192478-22BD-4ABF-82B7-9BE513046034}" type="presParOf" srcId="{FEAC996D-4E5E-4D1F-A808-8DC064197B95}" destId="{32F18506-5E21-48EF-8532-9F2A407DD71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40092-7ECD-47B0-BF8E-6E2165681855}">
      <dsp:nvSpPr>
        <dsp:cNvPr id="0" name=""/>
        <dsp:cNvSpPr/>
      </dsp:nvSpPr>
      <dsp:spPr>
        <a:xfrm>
          <a:off x="0" y="224299"/>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a:t>
          </a:r>
          <a:r>
            <a:rPr lang="en-US" sz="1400" b="1" kern="1200" dirty="0" err="1">
              <a:latin typeface="Arial"/>
              <a:cs typeface="Arial"/>
            </a:rPr>
            <a:t>Russon.M,Hooker.L</a:t>
          </a:r>
          <a:r>
            <a:rPr lang="en-US" sz="1400" b="1" kern="1200"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sp:txBody>
      <dsp:txXfrm>
        <a:off x="66764" y="291063"/>
        <a:ext cx="9995907" cy="1234138"/>
      </dsp:txXfrm>
    </dsp:sp>
    <dsp:sp modelId="{E1E517AB-C818-448D-9B39-03ED233EB9D8}">
      <dsp:nvSpPr>
        <dsp:cNvPr id="0" name=""/>
        <dsp:cNvSpPr/>
      </dsp:nvSpPr>
      <dsp:spPr>
        <a:xfrm>
          <a:off x="0" y="1632285"/>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err="1">
              <a:latin typeface="Arial"/>
              <a:cs typeface="Arial"/>
            </a:rPr>
            <a:t>Mullings.L</a:t>
          </a:r>
          <a:r>
            <a:rPr lang="en-US" sz="1400" b="1" kern="1200"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sp:txBody>
      <dsp:txXfrm>
        <a:off x="66764" y="1699049"/>
        <a:ext cx="9995907" cy="1234138"/>
      </dsp:txXfrm>
    </dsp:sp>
    <dsp:sp modelId="{F3B42DFF-81F8-4EF4-B8B7-82D1A6E8D0EA}">
      <dsp:nvSpPr>
        <dsp:cNvPr id="0" name=""/>
        <dsp:cNvSpPr/>
      </dsp:nvSpPr>
      <dsp:spPr>
        <a:xfrm>
          <a:off x="0" y="3040271"/>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sp:txBody>
      <dsp:txXfrm>
        <a:off x="66764" y="3107035"/>
        <a:ext cx="9995907" cy="1234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27F40-8012-4487-83DD-1F170C24CDCD}">
      <dsp:nvSpPr>
        <dsp:cNvPr id="0" name=""/>
        <dsp:cNvSpPr/>
      </dsp:nvSpPr>
      <dsp:spPr>
        <a:xfrm>
          <a:off x="0" y="8481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ensure that students are comfortable with completing the questionnaire, by asking theirpermission.</a:t>
          </a:r>
          <a:endParaRPr lang="en-GB" sz="1800" b="1" kern="1200" dirty="0">
            <a:solidFill>
              <a:schemeClr val="tx1"/>
            </a:solidFill>
            <a:latin typeface="Arial"/>
            <a:cs typeface="Arial"/>
          </a:endParaRPr>
        </a:p>
      </dsp:txBody>
      <dsp:txXfrm>
        <a:off x="59628" y="144441"/>
        <a:ext cx="4105362" cy="1102223"/>
      </dsp:txXfrm>
    </dsp:sp>
    <dsp:sp modelId="{6DF37E46-B490-4228-BB24-7F8F796316D7}">
      <dsp:nvSpPr>
        <dsp:cNvPr id="0" name=""/>
        <dsp:cNvSpPr/>
      </dsp:nvSpPr>
      <dsp:spPr>
        <a:xfrm>
          <a:off x="0" y="135813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inform students at UWTSD that names will remain anonymous, and the data will only be used for the purpose of this assignment.  </a:t>
          </a:r>
          <a:endParaRPr lang="en-GB" sz="1800" b="1" kern="1200" dirty="0">
            <a:solidFill>
              <a:schemeClr val="tx1"/>
            </a:solidFill>
            <a:latin typeface="Arial"/>
            <a:cs typeface="Arial"/>
          </a:endParaRPr>
        </a:p>
      </dsp:txBody>
      <dsp:txXfrm>
        <a:off x="59628" y="1417761"/>
        <a:ext cx="4105362" cy="1102223"/>
      </dsp:txXfrm>
    </dsp:sp>
    <dsp:sp modelId="{E2A499D9-F93C-461E-9386-0FD381217EF9}">
      <dsp:nvSpPr>
        <dsp:cNvPr id="0" name=""/>
        <dsp:cNvSpPr/>
      </dsp:nvSpPr>
      <dsp:spPr>
        <a:xfrm>
          <a:off x="0" y="263145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Arial"/>
              <a:cs typeface="Arial"/>
            </a:rPr>
            <a:t>We will be asking 5 students within the university, a series of 5 questions.</a:t>
          </a:r>
        </a:p>
      </dsp:txBody>
      <dsp:txXfrm>
        <a:off x="59628" y="2691081"/>
        <a:ext cx="4105362" cy="1102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BD01-260E-452C-AF5C-20FF1501A70F}">
      <dsp:nvSpPr>
        <dsp:cNvPr id="0" name=""/>
        <dsp:cNvSpPr/>
      </dsp:nvSpPr>
      <dsp:spPr>
        <a:xfrm>
          <a:off x="427076"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WHAT -  Is there a need to provide training in technology to collaborate at UWTSD?</a:t>
          </a:r>
        </a:p>
      </dsp:txBody>
      <dsp:txXfrm>
        <a:off x="427076" y="2521"/>
        <a:ext cx="2896607" cy="1737964"/>
      </dsp:txXfrm>
    </dsp:sp>
    <dsp:sp modelId="{AEAC9BEA-1CA7-4B1C-8557-EA2E1824C265}">
      <dsp:nvSpPr>
        <dsp:cNvPr id="0" name=""/>
        <dsp:cNvSpPr/>
      </dsp:nvSpPr>
      <dsp:spPr>
        <a:xfrm>
          <a:off x="3613344"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HOW – We are going to collaborate within the group to research into the findings of the title, from 3 reliable sources and prepare a questionnaire.</a:t>
          </a:r>
        </a:p>
      </dsp:txBody>
      <dsp:txXfrm>
        <a:off x="3613344" y="2521"/>
        <a:ext cx="2896607" cy="1737964"/>
      </dsp:txXfrm>
    </dsp:sp>
    <dsp:sp modelId="{1FEF2F7E-A0ED-4F16-AE6D-96C779C9F24D}">
      <dsp:nvSpPr>
        <dsp:cNvPr id="0" name=""/>
        <dsp:cNvSpPr/>
      </dsp:nvSpPr>
      <dsp:spPr>
        <a:xfrm>
          <a:off x="6799612"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WHEN - Preparation (WEEK 4&amp;5) - Conduct the questionnaire (WEEK 7)</a:t>
          </a:r>
        </a:p>
      </dsp:txBody>
      <dsp:txXfrm>
        <a:off x="6799612" y="2521"/>
        <a:ext cx="2896607" cy="1737964"/>
      </dsp:txXfrm>
    </dsp:sp>
    <dsp:sp modelId="{A004B9E6-FE83-4FE7-9C41-1A07AA54FFA6}">
      <dsp:nvSpPr>
        <dsp:cNvPr id="0" name=""/>
        <dsp:cNvSpPr/>
      </dsp:nvSpPr>
      <dsp:spPr>
        <a:xfrm>
          <a:off x="427076"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WHO – We will be asking 5 students </a:t>
          </a:r>
        </a:p>
      </dsp:txBody>
      <dsp:txXfrm>
        <a:off x="427076" y="2030146"/>
        <a:ext cx="2896607" cy="1737964"/>
      </dsp:txXfrm>
    </dsp:sp>
    <dsp:sp modelId="{7A9B4922-1683-404C-8723-AE06890607FC}">
      <dsp:nvSpPr>
        <dsp:cNvPr id="0" name=""/>
        <dsp:cNvSpPr/>
      </dsp:nvSpPr>
      <dsp:spPr>
        <a:xfrm>
          <a:off x="3613344"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WHERE - within the campus</a:t>
          </a:r>
        </a:p>
      </dsp:txBody>
      <dsp:txXfrm>
        <a:off x="3613344" y="2030146"/>
        <a:ext cx="2896607" cy="1737964"/>
      </dsp:txXfrm>
    </dsp:sp>
    <dsp:sp modelId="{32F18506-5E21-48EF-8532-9F2A407DD718}">
      <dsp:nvSpPr>
        <dsp:cNvPr id="0" name=""/>
        <dsp:cNvSpPr/>
      </dsp:nvSpPr>
      <dsp:spPr>
        <a:xfrm>
          <a:off x="6799612"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WHY – After analysing the date we will write a report about our findings. (WEEK 8 - 10)</a:t>
          </a:r>
        </a:p>
      </dsp:txBody>
      <dsp:txXfrm>
        <a:off x="6799612" y="2030146"/>
        <a:ext cx="2896607" cy="1737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863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550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227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4865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15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10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46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53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53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6314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435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31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05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894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09115889"/>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nam12.safelinks.protection.outlook.com/ap/w-59584e83/?url=https%3A%2F%2F1drv.ms%2Fw%2Fs!BM8e_wRiVPUcgi21mrGDcCB25GAD%3Fe%3DEOBr3nl9xESmVkCTZaX7UQ%26at%3D9&amp;data=05%7C01%7C%7C13d41633e0f340995f3408da5c745cdb%7C84df9e7fe9f640afb435aaaaaaaaaaaa%7C1%7C0%7C637923952079897022%7CUnknown%7CTWFpbGZsb3d8eyJWIjoiMC4wLjAwMDAiLCJQIjoiV2luMzIiLCJBTiI6Ik1haWwiLCJXVCI6Mn0%3D%7C3000%7C%7C%7C&amp;sdata=9GK8%2FTzeYuWP%2FIiUV%2FQHSz%2F4na9cT1FzHsburcB2zHE%3D&amp;reserved=0" TargetMode="Externa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ecoders.vn/making-the-most-of-technology-for-your-improvement/" TargetMode="External"/><Relationship Id="rId2" Type="http://schemas.openxmlformats.org/officeDocument/2006/relationships/hyperlink" Target="http://www.blogs.cisco.com/collaboration/enhancing-education-collaboration" TargetMode="External"/><Relationship Id="rId1" Type="http://schemas.openxmlformats.org/officeDocument/2006/relationships/slideLayout" Target="../slideLayouts/slideLayout6.xml"/><Relationship Id="rId4" Type="http://schemas.openxmlformats.org/officeDocument/2006/relationships/hyperlink" Target="http://www.bbc.co.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E94905F-663C-290F-3047-054522A2021D}"/>
              </a:ext>
            </a:extLst>
          </p:cNvPr>
          <p:cNvGraphicFramePr>
            <a:graphicFrameLocks noGrp="1"/>
          </p:cNvGraphicFramePr>
          <p:nvPr>
            <p:extLst>
              <p:ext uri="{D42A27DB-BD31-4B8C-83A1-F6EECF244321}">
                <p14:modId xmlns:p14="http://schemas.microsoft.com/office/powerpoint/2010/main" val="3944986656"/>
              </p:ext>
            </p:extLst>
          </p:nvPr>
        </p:nvGraphicFramePr>
        <p:xfrm>
          <a:off x="930088" y="963705"/>
          <a:ext cx="9263340" cy="1874080"/>
        </p:xfrm>
        <a:graphic>
          <a:graphicData uri="http://schemas.openxmlformats.org/drawingml/2006/table">
            <a:tbl>
              <a:tblPr firstRow="1" bandRow="1">
                <a:tableStyleId>{5C22544A-7EE6-4342-B048-85BDC9FD1C3A}</a:tableStyleId>
              </a:tblPr>
              <a:tblGrid>
                <a:gridCol w="4585447">
                  <a:extLst>
                    <a:ext uri="{9D8B030D-6E8A-4147-A177-3AD203B41FA5}">
                      <a16:colId xmlns:a16="http://schemas.microsoft.com/office/drawing/2014/main" val="2738505919"/>
                    </a:ext>
                  </a:extLst>
                </a:gridCol>
                <a:gridCol w="4677893">
                  <a:extLst>
                    <a:ext uri="{9D8B030D-6E8A-4147-A177-3AD203B41FA5}">
                      <a16:colId xmlns:a16="http://schemas.microsoft.com/office/drawing/2014/main" val="3752201225"/>
                    </a:ext>
                  </a:extLst>
                </a:gridCol>
              </a:tblGrid>
              <a:tr h="411040">
                <a:tc>
                  <a:txBody>
                    <a:bodyPr/>
                    <a:lstStyle/>
                    <a:p>
                      <a:pPr lvl="0">
                        <a:buNone/>
                      </a:pPr>
                      <a:r>
                        <a:rPr lang="en-GB" sz="2000" b="1" dirty="0">
                          <a:solidFill>
                            <a:schemeClr val="tx1"/>
                          </a:solidFill>
                          <a:latin typeface="Arial"/>
                        </a:rPr>
                        <a:t>Student Name:</a:t>
                      </a:r>
                      <a:endParaRPr lang="en-US" b="1" dirty="0">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tc>
                  <a:txBody>
                    <a:bodyPr/>
                    <a:lstStyle/>
                    <a:p>
                      <a:pPr lvl="0">
                        <a:buNone/>
                      </a:pPr>
                      <a:r>
                        <a:rPr lang="en-GB" sz="2000" b="1" dirty="0">
                          <a:solidFill>
                            <a:schemeClr val="tx1"/>
                          </a:solidFill>
                          <a:latin typeface="Arial"/>
                        </a:rPr>
                        <a:t>Student number:</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extLst>
                  <a:ext uri="{0D108BD9-81ED-4DB2-BD59-A6C34878D82A}">
                    <a16:rowId xmlns:a16="http://schemas.microsoft.com/office/drawing/2014/main" val="3857720589"/>
                  </a:ext>
                </a:extLst>
              </a:tr>
              <a:tr h="337136">
                <a:tc>
                  <a:txBody>
                    <a:bodyPr/>
                    <a:lstStyle/>
                    <a:p>
                      <a:r>
                        <a:rPr lang="en-GB" b="1" dirty="0">
                          <a:solidFill>
                            <a:schemeClr val="bg1"/>
                          </a:solidFill>
                          <a:latin typeface="Arial"/>
                        </a:rPr>
                        <a:t>Ameera Ahmed</a:t>
                      </a:r>
                      <a:endParaRPr lang="en-US" dirty="0">
                        <a:solidFill>
                          <a:schemeClr val="bg1"/>
                        </a:solidFill>
                        <a:latin typeface="Arial"/>
                      </a:endParaRPr>
                    </a:p>
                  </a:txBody>
                  <a:tcPr>
                    <a:lnT w="12700">
                      <a:solidFill>
                        <a:schemeClr val="tx1"/>
                      </a:solidFill>
                    </a:lnT>
                    <a:solidFill>
                      <a:schemeClr val="accent1"/>
                    </a:solidFill>
                  </a:tcPr>
                </a:tc>
                <a:tc>
                  <a:txBody>
                    <a:bodyPr/>
                    <a:lstStyle/>
                    <a:p>
                      <a:r>
                        <a:rPr lang="en-GB" b="1" dirty="0">
                          <a:solidFill>
                            <a:schemeClr val="bg1"/>
                          </a:solidFill>
                          <a:latin typeface="Arial"/>
                        </a:rPr>
                        <a:t>2132308</a:t>
                      </a:r>
                    </a:p>
                  </a:txBody>
                  <a:tcPr>
                    <a:lnT w="12700">
                      <a:solidFill>
                        <a:schemeClr val="tx1"/>
                      </a:solidFill>
                    </a:lnT>
                    <a:solidFill>
                      <a:schemeClr val="accent1"/>
                    </a:solidFill>
                  </a:tcPr>
                </a:tc>
                <a:extLst>
                  <a:ext uri="{0D108BD9-81ED-4DB2-BD59-A6C34878D82A}">
                    <a16:rowId xmlns:a16="http://schemas.microsoft.com/office/drawing/2014/main" val="208285520"/>
                  </a:ext>
                </a:extLst>
              </a:tr>
              <a:tr h="337136">
                <a:tc>
                  <a:txBody>
                    <a:bodyPr/>
                    <a:lstStyle/>
                    <a:p>
                      <a:pPr lvl="0">
                        <a:buNone/>
                      </a:pPr>
                      <a:r>
                        <a:rPr lang="en-GB" b="1" dirty="0">
                          <a:solidFill>
                            <a:schemeClr val="bg1"/>
                          </a:solidFill>
                          <a:latin typeface="Arial"/>
                        </a:rPr>
                        <a:t>Jessica Maynard</a:t>
                      </a:r>
                    </a:p>
                  </a:txBody>
                  <a:tcPr>
                    <a:solidFill>
                      <a:schemeClr val="accent1"/>
                    </a:solidFill>
                  </a:tcPr>
                </a:tc>
                <a:tc>
                  <a:txBody>
                    <a:bodyPr/>
                    <a:lstStyle/>
                    <a:p>
                      <a:pPr lvl="0">
                        <a:buNone/>
                      </a:pPr>
                      <a:r>
                        <a:rPr lang="en-GB" b="1" dirty="0">
                          <a:solidFill>
                            <a:schemeClr val="bg1"/>
                          </a:solidFill>
                          <a:latin typeface="Arial"/>
                        </a:rPr>
                        <a:t>2126032</a:t>
                      </a:r>
                    </a:p>
                  </a:txBody>
                  <a:tcPr>
                    <a:solidFill>
                      <a:schemeClr val="accent1"/>
                    </a:solidFill>
                  </a:tcPr>
                </a:tc>
                <a:extLst>
                  <a:ext uri="{0D108BD9-81ED-4DB2-BD59-A6C34878D82A}">
                    <a16:rowId xmlns:a16="http://schemas.microsoft.com/office/drawing/2014/main" val="1526126554"/>
                  </a:ext>
                </a:extLst>
              </a:tr>
              <a:tr h="337136">
                <a:tc>
                  <a:txBody>
                    <a:bodyPr/>
                    <a:lstStyle/>
                    <a:p>
                      <a:r>
                        <a:rPr lang="en-GB" b="1" dirty="0" err="1">
                          <a:solidFill>
                            <a:schemeClr val="bg1"/>
                          </a:solidFill>
                          <a:latin typeface="Arial"/>
                        </a:rPr>
                        <a:t>Nagette</a:t>
                      </a:r>
                      <a:r>
                        <a:rPr lang="en-GB" b="1" dirty="0">
                          <a:solidFill>
                            <a:schemeClr val="bg1"/>
                          </a:solidFill>
                          <a:latin typeface="Arial"/>
                        </a:rPr>
                        <a:t> Hassan</a:t>
                      </a:r>
                    </a:p>
                  </a:txBody>
                  <a:tcPr>
                    <a:solidFill>
                      <a:schemeClr val="accent1"/>
                    </a:solidFill>
                  </a:tcPr>
                </a:tc>
                <a:tc>
                  <a:txBody>
                    <a:bodyPr/>
                    <a:lstStyle/>
                    <a:p>
                      <a:pPr lvl="0">
                        <a:buNone/>
                      </a:pPr>
                      <a:r>
                        <a:rPr lang="en-GB" b="1" dirty="0">
                          <a:solidFill>
                            <a:schemeClr val="bg1"/>
                          </a:solidFill>
                          <a:latin typeface="Arial"/>
                        </a:rPr>
                        <a:t>2132309</a:t>
                      </a:r>
                    </a:p>
                  </a:txBody>
                  <a:tcPr>
                    <a:solidFill>
                      <a:schemeClr val="accent1"/>
                    </a:solidFill>
                  </a:tcPr>
                </a:tc>
                <a:extLst>
                  <a:ext uri="{0D108BD9-81ED-4DB2-BD59-A6C34878D82A}">
                    <a16:rowId xmlns:a16="http://schemas.microsoft.com/office/drawing/2014/main" val="3155586056"/>
                  </a:ext>
                </a:extLst>
              </a:tr>
              <a:tr h="337136">
                <a:tc>
                  <a:txBody>
                    <a:bodyPr/>
                    <a:lstStyle/>
                    <a:p>
                      <a:r>
                        <a:rPr lang="en-GB" b="1" dirty="0">
                          <a:solidFill>
                            <a:schemeClr val="bg1"/>
                          </a:solidFill>
                          <a:latin typeface="Arial"/>
                        </a:rPr>
                        <a:t>Nicola Hermitt</a:t>
                      </a:r>
                    </a:p>
                  </a:txBody>
                  <a:tcPr>
                    <a:solidFill>
                      <a:schemeClr val="accent1"/>
                    </a:solidFill>
                  </a:tcPr>
                </a:tc>
                <a:tc>
                  <a:txBody>
                    <a:bodyPr/>
                    <a:lstStyle/>
                    <a:p>
                      <a:pPr lvl="0">
                        <a:buNone/>
                      </a:pPr>
                      <a:r>
                        <a:rPr lang="en-GB" b="1" dirty="0">
                          <a:solidFill>
                            <a:schemeClr val="bg1"/>
                          </a:solidFill>
                          <a:latin typeface="Arial"/>
                        </a:rPr>
                        <a:t>2133277</a:t>
                      </a:r>
                    </a:p>
                  </a:txBody>
                  <a:tcPr>
                    <a:solidFill>
                      <a:schemeClr val="accent1"/>
                    </a:solidFill>
                  </a:tcPr>
                </a:tc>
                <a:extLst>
                  <a:ext uri="{0D108BD9-81ED-4DB2-BD59-A6C34878D82A}">
                    <a16:rowId xmlns:a16="http://schemas.microsoft.com/office/drawing/2014/main" val="217232172"/>
                  </a:ext>
                </a:extLst>
              </a:tr>
            </a:tbl>
          </a:graphicData>
        </a:graphic>
      </p:graphicFrame>
      <p:graphicFrame>
        <p:nvGraphicFramePr>
          <p:cNvPr id="10" name="Table 10">
            <a:extLst>
              <a:ext uri="{FF2B5EF4-FFF2-40B4-BE49-F238E27FC236}">
                <a16:creationId xmlns:a16="http://schemas.microsoft.com/office/drawing/2014/main" id="{2E5BFDC3-5F08-55A2-0C96-FB7772B81489}"/>
              </a:ext>
            </a:extLst>
          </p:cNvPr>
          <p:cNvGraphicFramePr>
            <a:graphicFrameLocks noGrp="1"/>
          </p:cNvGraphicFramePr>
          <p:nvPr>
            <p:extLst>
              <p:ext uri="{D42A27DB-BD31-4B8C-83A1-F6EECF244321}">
                <p14:modId xmlns:p14="http://schemas.microsoft.com/office/powerpoint/2010/main" val="1158429823"/>
              </p:ext>
            </p:extLst>
          </p:nvPr>
        </p:nvGraphicFramePr>
        <p:xfrm>
          <a:off x="941294" y="3518647"/>
          <a:ext cx="9280998" cy="2286000"/>
        </p:xfrm>
        <a:graphic>
          <a:graphicData uri="http://schemas.openxmlformats.org/drawingml/2006/table">
            <a:tbl>
              <a:tblPr firstRow="1" bandRow="1">
                <a:tableStyleId>{5C22544A-7EE6-4342-B048-85BDC9FD1C3A}</a:tableStyleId>
              </a:tblPr>
              <a:tblGrid>
                <a:gridCol w="4564492">
                  <a:extLst>
                    <a:ext uri="{9D8B030D-6E8A-4147-A177-3AD203B41FA5}">
                      <a16:colId xmlns:a16="http://schemas.microsoft.com/office/drawing/2014/main" val="3213503789"/>
                    </a:ext>
                  </a:extLst>
                </a:gridCol>
                <a:gridCol w="4716506">
                  <a:extLst>
                    <a:ext uri="{9D8B030D-6E8A-4147-A177-3AD203B41FA5}">
                      <a16:colId xmlns:a16="http://schemas.microsoft.com/office/drawing/2014/main" val="1356964163"/>
                    </a:ext>
                  </a:extLst>
                </a:gridCol>
              </a:tblGrid>
              <a:tr h="361535">
                <a:tc>
                  <a:txBody>
                    <a:bodyPr/>
                    <a:lstStyle/>
                    <a:p>
                      <a:r>
                        <a:rPr lang="en-GB" b="1" dirty="0">
                          <a:solidFill>
                            <a:schemeClr val="tx1"/>
                          </a:solidFill>
                        </a:rPr>
                        <a:t>Module Code:</a:t>
                      </a:r>
                    </a:p>
                  </a:txBody>
                  <a:tcPr/>
                </a:tc>
                <a:tc>
                  <a:txBody>
                    <a:bodyPr/>
                    <a:lstStyle/>
                    <a:p>
                      <a:r>
                        <a:rPr lang="en-GB" dirty="0"/>
                        <a:t>LCHS4002</a:t>
                      </a:r>
                    </a:p>
                  </a:txBody>
                  <a:tcPr/>
                </a:tc>
                <a:extLst>
                  <a:ext uri="{0D108BD9-81ED-4DB2-BD59-A6C34878D82A}">
                    <a16:rowId xmlns:a16="http://schemas.microsoft.com/office/drawing/2014/main" val="536458567"/>
                  </a:ext>
                </a:extLst>
              </a:tr>
              <a:tr h="632687">
                <a:tc>
                  <a:txBody>
                    <a:bodyPr/>
                    <a:lstStyle/>
                    <a:p>
                      <a:r>
                        <a:rPr lang="en-GB" b="1" dirty="0">
                          <a:solidFill>
                            <a:schemeClr val="tx1"/>
                          </a:solidFill>
                        </a:rPr>
                        <a:t>Title:</a:t>
                      </a:r>
                    </a:p>
                  </a:txBody>
                  <a:tcPr>
                    <a:solidFill>
                      <a:schemeClr val="accent1"/>
                    </a:solidFill>
                  </a:tcPr>
                </a:tc>
                <a:tc>
                  <a:txBody>
                    <a:bodyPr/>
                    <a:lstStyle/>
                    <a:p>
                      <a:r>
                        <a:rPr lang="en-GB" b="1" dirty="0">
                          <a:solidFill>
                            <a:schemeClr val="bg1"/>
                          </a:solidFill>
                        </a:rPr>
                        <a:t>How do students use technology to collaborate at UWTSD</a:t>
                      </a:r>
                    </a:p>
                  </a:txBody>
                  <a:tcPr>
                    <a:solidFill>
                      <a:schemeClr val="accent1"/>
                    </a:solidFill>
                  </a:tcPr>
                </a:tc>
                <a:extLst>
                  <a:ext uri="{0D108BD9-81ED-4DB2-BD59-A6C34878D82A}">
                    <a16:rowId xmlns:a16="http://schemas.microsoft.com/office/drawing/2014/main" val="1642715892"/>
                  </a:ext>
                </a:extLst>
              </a:tr>
              <a:tr h="361535">
                <a:tc>
                  <a:txBody>
                    <a:bodyPr/>
                    <a:lstStyle/>
                    <a:p>
                      <a:r>
                        <a:rPr lang="en-GB" b="1" dirty="0">
                          <a:solidFill>
                            <a:schemeClr val="tx1"/>
                          </a:solidFill>
                        </a:rPr>
                        <a:t>Lecturer Name:</a:t>
                      </a:r>
                    </a:p>
                  </a:txBody>
                  <a:tcPr>
                    <a:solidFill>
                      <a:schemeClr val="accent1"/>
                    </a:solidFill>
                  </a:tcPr>
                </a:tc>
                <a:tc>
                  <a:txBody>
                    <a:bodyPr/>
                    <a:lstStyle/>
                    <a:p>
                      <a:r>
                        <a:rPr lang="en-GB" b="1" dirty="0">
                          <a:solidFill>
                            <a:schemeClr val="bg1"/>
                          </a:solidFill>
                        </a:rPr>
                        <a:t>Rebecca Kavanagh</a:t>
                      </a:r>
                    </a:p>
                  </a:txBody>
                  <a:tcPr>
                    <a:solidFill>
                      <a:schemeClr val="accent1"/>
                    </a:solidFill>
                  </a:tcPr>
                </a:tc>
                <a:extLst>
                  <a:ext uri="{0D108BD9-81ED-4DB2-BD59-A6C34878D82A}">
                    <a16:rowId xmlns:a16="http://schemas.microsoft.com/office/drawing/2014/main" val="984816389"/>
                  </a:ext>
                </a:extLst>
              </a:tr>
              <a:tr h="903838">
                <a:tc>
                  <a:txBody>
                    <a:bodyPr/>
                    <a:lstStyle/>
                    <a:p>
                      <a:r>
                        <a:rPr lang="en-GB" b="1" dirty="0">
                          <a:solidFill>
                            <a:schemeClr val="tx1"/>
                          </a:solidFill>
                        </a:rPr>
                        <a:t>Assignment Title:</a:t>
                      </a:r>
                    </a:p>
                  </a:txBody>
                  <a:tcPr>
                    <a:solidFill>
                      <a:schemeClr val="accent1"/>
                    </a:solidFill>
                  </a:tcPr>
                </a:tc>
                <a:tc>
                  <a:txBody>
                    <a:bodyPr/>
                    <a:lstStyle/>
                    <a:p>
                      <a:r>
                        <a:rPr lang="en-GB" b="1" dirty="0">
                          <a:solidFill>
                            <a:schemeClr val="bg1"/>
                          </a:solidFill>
                        </a:rPr>
                        <a:t>Is there a need to provide training on how to use the technology to collaborate?</a:t>
                      </a:r>
                    </a:p>
                  </a:txBody>
                  <a:tcPr>
                    <a:solidFill>
                      <a:schemeClr val="accent1"/>
                    </a:solidFill>
                  </a:tcPr>
                </a:tc>
                <a:extLst>
                  <a:ext uri="{0D108BD9-81ED-4DB2-BD59-A6C34878D82A}">
                    <a16:rowId xmlns:a16="http://schemas.microsoft.com/office/drawing/2014/main" val="3225985964"/>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F3BB-E067-A6D0-F9AF-E08016A876E5}"/>
              </a:ext>
            </a:extLst>
          </p:cNvPr>
          <p:cNvSpPr>
            <a:spLocks noGrp="1"/>
          </p:cNvSpPr>
          <p:nvPr>
            <p:ph type="ctrTitle"/>
          </p:nvPr>
        </p:nvSpPr>
        <p:spPr>
          <a:xfrm>
            <a:off x="609601" y="4385066"/>
            <a:ext cx="10923638" cy="1317643"/>
          </a:xfrm>
        </p:spPr>
        <p:txBody>
          <a:bodyPr>
            <a:normAutofit/>
          </a:bodyPr>
          <a:lstStyle/>
          <a:p>
            <a:r>
              <a:rPr lang="en-US" sz="3600">
                <a:latin typeface="Arial"/>
                <a:cs typeface="Arial"/>
              </a:rPr>
              <a:t>Is there a need to provide training on how to use technology to collaborate at UWTSD?</a:t>
            </a:r>
          </a:p>
        </p:txBody>
      </p:sp>
      <p:pic>
        <p:nvPicPr>
          <p:cNvPr id="5" name="Picture 4" descr="Magnifying glass and question mark">
            <a:extLst>
              <a:ext uri="{FF2B5EF4-FFF2-40B4-BE49-F238E27FC236}">
                <a16:creationId xmlns:a16="http://schemas.microsoft.com/office/drawing/2014/main" id="{ED3C52C6-F348-4871-CE05-F75E8DDC0ACE}"/>
              </a:ext>
            </a:extLst>
          </p:cNvPr>
          <p:cNvPicPr>
            <a:picLocks noChangeAspect="1"/>
          </p:cNvPicPr>
          <p:nvPr/>
        </p:nvPicPr>
        <p:blipFill rotWithShape="1">
          <a:blip r:embed="rId2"/>
          <a:srcRect t="634" r="-1" b="40694"/>
          <a:stretch/>
        </p:blipFill>
        <p:spPr>
          <a:xfrm>
            <a:off x="635457" y="640080"/>
            <a:ext cx="10916463" cy="3602736"/>
          </a:xfrm>
          <a:prstGeom prst="rect">
            <a:avLst/>
          </a:prstGeom>
        </p:spPr>
      </p:pic>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614BD32-B5A7-5544-8458-3B1DBD1E4E76}"/>
              </a:ext>
            </a:extLst>
          </p:cNvPr>
          <p:cNvGraphicFramePr>
            <a:graphicFrameLocks noGrp="1"/>
          </p:cNvGraphicFramePr>
          <p:nvPr>
            <p:extLst>
              <p:ext uri="{D42A27DB-BD31-4B8C-83A1-F6EECF244321}">
                <p14:modId xmlns:p14="http://schemas.microsoft.com/office/powerpoint/2010/main" val="239165011"/>
              </p:ext>
            </p:extLst>
          </p:nvPr>
        </p:nvGraphicFramePr>
        <p:xfrm>
          <a:off x="549088" y="3092823"/>
          <a:ext cx="11186279" cy="3444240"/>
        </p:xfrm>
        <a:graphic>
          <a:graphicData uri="http://schemas.openxmlformats.org/drawingml/2006/table">
            <a:tbl>
              <a:tblPr firstRow="1" bandRow="1">
                <a:tableStyleId>{5C22544A-7EE6-4342-B048-85BDC9FD1C3A}</a:tableStyleId>
              </a:tblPr>
              <a:tblGrid>
                <a:gridCol w="11186279">
                  <a:extLst>
                    <a:ext uri="{9D8B030D-6E8A-4147-A177-3AD203B41FA5}">
                      <a16:colId xmlns:a16="http://schemas.microsoft.com/office/drawing/2014/main" val="2851272784"/>
                    </a:ext>
                  </a:extLst>
                </a:gridCol>
              </a:tblGrid>
              <a:tr h="3402143">
                <a:tc>
                  <a:txBody>
                    <a:bodyPr/>
                    <a:lstStyle/>
                    <a:p>
                      <a:r>
                        <a:rPr lang="en-GB" sz="2000" b="1" dirty="0"/>
                        <a:t>As part of this assignment, students have worked collectively to research if there is a need to provide training in technology to collaborate.</a:t>
                      </a:r>
                      <a:endParaRPr lang="en-GB" dirty="0"/>
                    </a:p>
                    <a:p>
                      <a:pPr lvl="0">
                        <a:buNone/>
                      </a:pPr>
                      <a:r>
                        <a:rPr lang="en-GB" sz="2000" b="1" dirty="0">
                          <a:solidFill>
                            <a:schemeClr val="bg1"/>
                          </a:solidFill>
                        </a:rPr>
                        <a:t>Only 1 in 4 people within this group know how to collaborate confidently using technology due to their previous job roles.</a:t>
                      </a:r>
                    </a:p>
                    <a:p>
                      <a:pPr lvl="0">
                        <a:buNone/>
                      </a:pPr>
                      <a:r>
                        <a:rPr lang="en-GB" sz="2000" b="1" dirty="0"/>
                        <a:t>We are going to look into what information is presently available in relation to the question, using 3 credible sources using the internet or books. In week 7 we will be asking 5 students within the campus if they be willing to answer a short questionnaire as to whether there is a need to provide training in technology to collaborate.</a:t>
                      </a:r>
                    </a:p>
                    <a:p>
                      <a:pPr lvl="0">
                        <a:buNone/>
                      </a:pPr>
                      <a:r>
                        <a:rPr lang="en-GB" sz="2000" b="1" dirty="0"/>
                        <a:t>When we come to analysis the data from the questionnaires and the research findings, we will have clearer answer to our question. </a:t>
                      </a:r>
                    </a:p>
                    <a:p>
                      <a:pPr lvl="0" algn="r">
                        <a:buNone/>
                      </a:pPr>
                      <a:endParaRPr lang="en-GB" sz="2000" b="1"/>
                    </a:p>
                  </a:txBody>
                  <a:tcPr/>
                </a:tc>
                <a:extLst>
                  <a:ext uri="{0D108BD9-81ED-4DB2-BD59-A6C34878D82A}">
                    <a16:rowId xmlns:a16="http://schemas.microsoft.com/office/drawing/2014/main" val="1918793095"/>
                  </a:ext>
                </a:extLst>
              </a:tr>
            </a:tbl>
          </a:graphicData>
        </a:graphic>
      </p:graphicFrame>
      <p:sp>
        <p:nvSpPr>
          <p:cNvPr id="5" name="TextBox 4">
            <a:extLst>
              <a:ext uri="{FF2B5EF4-FFF2-40B4-BE49-F238E27FC236}">
                <a16:creationId xmlns:a16="http://schemas.microsoft.com/office/drawing/2014/main" id="{390A77AF-5CA2-33EB-56C3-EDBCD953402C}"/>
              </a:ext>
            </a:extLst>
          </p:cNvPr>
          <p:cNvSpPr txBox="1"/>
          <p:nvPr/>
        </p:nvSpPr>
        <p:spPr>
          <a:xfrm>
            <a:off x="1519519" y="1071283"/>
            <a:ext cx="79987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ea typeface="+mn-lt"/>
                <a:cs typeface="+mn-lt"/>
              </a:rPr>
              <a:t>"Only 1 in 4 people within this group know how to collaborate confidently using technology due to their previous job roles".</a:t>
            </a:r>
          </a:p>
          <a:p>
            <a:pPr algn="l"/>
            <a:endParaRPr lang="en-GB" sz="2000" b="1">
              <a:solidFill>
                <a:schemeClr val="bg1"/>
              </a:solidFill>
            </a:endParaRPr>
          </a:p>
        </p:txBody>
      </p:sp>
      <p:graphicFrame>
        <p:nvGraphicFramePr>
          <p:cNvPr id="2" name="Table 2">
            <a:extLst>
              <a:ext uri="{FF2B5EF4-FFF2-40B4-BE49-F238E27FC236}">
                <a16:creationId xmlns:a16="http://schemas.microsoft.com/office/drawing/2014/main" id="{89D9C12A-4820-281B-8637-C68B18CBA444}"/>
              </a:ext>
            </a:extLst>
          </p:cNvPr>
          <p:cNvGraphicFramePr>
            <a:graphicFrameLocks noGrp="1"/>
          </p:cNvGraphicFramePr>
          <p:nvPr>
            <p:extLst>
              <p:ext uri="{D42A27DB-BD31-4B8C-83A1-F6EECF244321}">
                <p14:modId xmlns:p14="http://schemas.microsoft.com/office/powerpoint/2010/main" val="2185956058"/>
              </p:ext>
            </p:extLst>
          </p:nvPr>
        </p:nvGraphicFramePr>
        <p:xfrm>
          <a:off x="8863852" y="6028764"/>
          <a:ext cx="2621674" cy="370840"/>
        </p:xfrm>
        <a:graphic>
          <a:graphicData uri="http://schemas.openxmlformats.org/drawingml/2006/table">
            <a:tbl>
              <a:tblPr firstRow="1" bandRow="1">
                <a:tableStyleId>{5C22544A-7EE6-4342-B048-85BDC9FD1C3A}</a:tableStyleId>
              </a:tblPr>
              <a:tblGrid>
                <a:gridCol w="2621674">
                  <a:extLst>
                    <a:ext uri="{9D8B030D-6E8A-4147-A177-3AD203B41FA5}">
                      <a16:colId xmlns:a16="http://schemas.microsoft.com/office/drawing/2014/main" val="701894605"/>
                    </a:ext>
                  </a:extLst>
                </a:gridCol>
              </a:tblGrid>
              <a:tr h="370840">
                <a:tc>
                  <a:txBody>
                    <a:bodyPr/>
                    <a:lstStyle/>
                    <a:p>
                      <a:pPr algn="r"/>
                      <a:r>
                        <a:rPr lang="en-GB" dirty="0"/>
                        <a:t>Ameera</a:t>
                      </a:r>
                    </a:p>
                  </a:txBody>
                  <a:tcPr/>
                </a:tc>
                <a:extLst>
                  <a:ext uri="{0D108BD9-81ED-4DB2-BD59-A6C34878D82A}">
                    <a16:rowId xmlns:a16="http://schemas.microsoft.com/office/drawing/2014/main" val="444844806"/>
                  </a:ext>
                </a:extLst>
              </a:tr>
            </a:tbl>
          </a:graphicData>
        </a:graphic>
      </p:graphicFrame>
    </p:spTree>
    <p:extLst>
      <p:ext uri="{BB962C8B-B14F-4D97-AF65-F5344CB8AC3E}">
        <p14:creationId xmlns:p14="http://schemas.microsoft.com/office/powerpoint/2010/main" val="350676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8" name="Oval 12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7" name="Rectangle 13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39" name="Rectangle 13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1" name="Freeform: Shape 14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39098" y="642402"/>
            <a:ext cx="5810018" cy="689531"/>
          </a:xfrm>
        </p:spPr>
        <p:txBody>
          <a:bodyPr vert="horz" lIns="91440" tIns="45720" rIns="91440" bIns="45720" rtlCol="0" anchor="ctr">
            <a:normAutofit fontScale="90000"/>
          </a:bodyPr>
          <a:lstStyle/>
          <a:p>
            <a:r>
              <a:rPr lang="en-US" sz="4000" b="1" dirty="0">
                <a:solidFill>
                  <a:schemeClr val="tx1"/>
                </a:solidFill>
                <a:latin typeface="Arial"/>
                <a:cs typeface="Arial"/>
              </a:rPr>
              <a:t>Research Findings:</a:t>
            </a:r>
          </a:p>
        </p:txBody>
      </p:sp>
      <p:pic>
        <p:nvPicPr>
          <p:cNvPr id="7" name="Picture 7">
            <a:extLst>
              <a:ext uri="{FF2B5EF4-FFF2-40B4-BE49-F238E27FC236}">
                <a16:creationId xmlns:a16="http://schemas.microsoft.com/office/drawing/2014/main" id="{922B7D4D-E5CF-B613-1845-14219BE18CE7}"/>
              </a:ext>
            </a:extLst>
          </p:cNvPr>
          <p:cNvPicPr>
            <a:picLocks noGrp="1" noChangeAspect="1"/>
          </p:cNvPicPr>
          <p:nvPr>
            <p:ph type="pic" idx="1"/>
          </p:nvPr>
        </p:nvPicPr>
        <p:blipFill rotWithShape="1">
          <a:blip r:embed="rId3"/>
          <a:srcRect l="23182" r="27517"/>
          <a:stretch/>
        </p:blipFill>
        <p:spPr>
          <a:xfrm>
            <a:off x="7350991" y="1610744"/>
            <a:ext cx="4427489" cy="3781996"/>
          </a:xfrm>
          <a:prstGeom prst="rect">
            <a:avLst/>
          </a:prstGeom>
        </p:spPr>
      </p:pic>
      <p:sp>
        <p:nvSpPr>
          <p:cNvPr id="147" name="Rectangle 1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639098" y="1531925"/>
            <a:ext cx="6072776" cy="4698550"/>
          </a:xfrm>
        </p:spPr>
        <p:txBody>
          <a:bodyPr vert="horz" lIns="91440" tIns="45720" rIns="91440" bIns="45720" rtlCol="0" anchor="ctr">
            <a:noAutofit/>
          </a:bodyPr>
          <a:lstStyle/>
          <a:p>
            <a:pPr>
              <a:buFont typeface="Wingdings 3" charset="2"/>
              <a:buChar char=""/>
            </a:pPr>
            <a:endParaRPr lang="en-US" sz="1800" dirty="0">
              <a:solidFill>
                <a:schemeClr val="tx1"/>
              </a:solidFill>
              <a:latin typeface="Arial"/>
              <a:cs typeface="Aria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States that technology is the way forward in the world. Without having  the ability to use technology some students may come across obstacles when accessing information and teachers may find it difficult to reach out to  students and communicate with them. </a:t>
            </a:r>
            <a:endParaRPr lang="en-US">
              <a:solidFill>
                <a:schemeClr val="tx1"/>
              </a:solidFil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elaborated that with technology expanding and videos being used as a learning tool, online instruction can be just as effective as face-to-face interaction, platforms such as Microsoft Teams able students to effectively collaborate by accessing content that their peers have created, without training those who lack technology skills at UWTSD, would struggle to communicate with peers, which would have a negative impact on their rest of their progress.</a:t>
            </a:r>
          </a:p>
          <a:p>
            <a:pPr>
              <a:buFont typeface="Wingdings 3" charset="2"/>
              <a:buChar char=""/>
            </a:pPr>
            <a:endParaRPr lang="en-US" sz="1600" dirty="0">
              <a:solidFill>
                <a:schemeClr val="tx1"/>
              </a:solidFill>
              <a:latin typeface="Arial"/>
              <a:cs typeface="Arial"/>
            </a:endParaRPr>
          </a:p>
        </p:txBody>
      </p:sp>
      <p:graphicFrame>
        <p:nvGraphicFramePr>
          <p:cNvPr id="8" name="Table 8">
            <a:extLst>
              <a:ext uri="{FF2B5EF4-FFF2-40B4-BE49-F238E27FC236}">
                <a16:creationId xmlns:a16="http://schemas.microsoft.com/office/drawing/2014/main" id="{1E520F88-3BF1-B773-EA34-74C030A160FB}"/>
              </a:ext>
            </a:extLst>
          </p:cNvPr>
          <p:cNvGraphicFramePr>
            <a:graphicFrameLocks noGrp="1"/>
          </p:cNvGraphicFramePr>
          <p:nvPr>
            <p:extLst>
              <p:ext uri="{D42A27DB-BD31-4B8C-83A1-F6EECF244321}">
                <p14:modId xmlns:p14="http://schemas.microsoft.com/office/powerpoint/2010/main" val="201043394"/>
              </p:ext>
            </p:extLst>
          </p:nvPr>
        </p:nvGraphicFramePr>
        <p:xfrm>
          <a:off x="7380425" y="5556571"/>
          <a:ext cx="4266612" cy="758034"/>
        </p:xfrm>
        <a:graphic>
          <a:graphicData uri="http://schemas.openxmlformats.org/drawingml/2006/table">
            <a:tbl>
              <a:tblPr firstRow="1" bandRow="1">
                <a:tableStyleId>{5C22544A-7EE6-4342-B048-85BDC9FD1C3A}</a:tableStyleId>
              </a:tblPr>
              <a:tblGrid>
                <a:gridCol w="4266612">
                  <a:extLst>
                    <a:ext uri="{9D8B030D-6E8A-4147-A177-3AD203B41FA5}">
                      <a16:colId xmlns:a16="http://schemas.microsoft.com/office/drawing/2014/main" val="3308323802"/>
                    </a:ext>
                  </a:extLst>
                </a:gridCol>
              </a:tblGrid>
              <a:tr h="758034">
                <a:tc>
                  <a:txBody>
                    <a:bodyPr/>
                    <a:lstStyle/>
                    <a:p>
                      <a:r>
                        <a:rPr lang="en-GB" dirty="0"/>
                        <a:t>Figure 1, shows new virtual system training. </a:t>
                      </a:r>
                      <a:r>
                        <a:rPr lang="en-GB" dirty="0" err="1"/>
                        <a:t>Rogers.H</a:t>
                      </a:r>
                      <a:r>
                        <a:rPr lang="en-GB" dirty="0"/>
                        <a:t> (2018)</a:t>
                      </a:r>
                    </a:p>
                  </a:txBody>
                  <a:tcPr/>
                </a:tc>
                <a:extLst>
                  <a:ext uri="{0D108BD9-81ED-4DB2-BD59-A6C34878D82A}">
                    <a16:rowId xmlns:a16="http://schemas.microsoft.com/office/drawing/2014/main" val="3616736734"/>
                  </a:ext>
                </a:extLst>
              </a:tr>
            </a:tbl>
          </a:graphicData>
        </a:graphic>
      </p:graphicFrame>
      <p:graphicFrame>
        <p:nvGraphicFramePr>
          <p:cNvPr id="6" name="Table 8">
            <a:extLst>
              <a:ext uri="{FF2B5EF4-FFF2-40B4-BE49-F238E27FC236}">
                <a16:creationId xmlns:a16="http://schemas.microsoft.com/office/drawing/2014/main" id="{D4232271-FDDE-6A71-D93A-1BAA3E309DB6}"/>
              </a:ext>
            </a:extLst>
          </p:cNvPr>
          <p:cNvGraphicFramePr>
            <a:graphicFrameLocks noGrp="1"/>
          </p:cNvGraphicFramePr>
          <p:nvPr>
            <p:extLst>
              <p:ext uri="{D42A27DB-BD31-4B8C-83A1-F6EECF244321}">
                <p14:modId xmlns:p14="http://schemas.microsoft.com/office/powerpoint/2010/main" val="1420044274"/>
              </p:ext>
            </p:extLst>
          </p:nvPr>
        </p:nvGraphicFramePr>
        <p:xfrm>
          <a:off x="9356911" y="6432176"/>
          <a:ext cx="2510736" cy="370840"/>
        </p:xfrm>
        <a:graphic>
          <a:graphicData uri="http://schemas.openxmlformats.org/drawingml/2006/table">
            <a:tbl>
              <a:tblPr firstRow="1" bandRow="1">
                <a:tableStyleId>{5C22544A-7EE6-4342-B048-85BDC9FD1C3A}</a:tableStyleId>
              </a:tblPr>
              <a:tblGrid>
                <a:gridCol w="2510736">
                  <a:extLst>
                    <a:ext uri="{9D8B030D-6E8A-4147-A177-3AD203B41FA5}">
                      <a16:colId xmlns:a16="http://schemas.microsoft.com/office/drawing/2014/main" val="2476139642"/>
                    </a:ext>
                  </a:extLst>
                </a:gridCol>
              </a:tblGrid>
              <a:tr h="370840">
                <a:tc>
                  <a:txBody>
                    <a:bodyPr/>
                    <a:lstStyle/>
                    <a:p>
                      <a:pPr algn="r"/>
                      <a:r>
                        <a:rPr lang="en-GB" sz="1600" dirty="0">
                          <a:latin typeface="Arial"/>
                        </a:rPr>
                        <a:t>Jessica and Nicola</a:t>
                      </a:r>
                    </a:p>
                  </a:txBody>
                  <a:tcPr/>
                </a:tc>
                <a:extLst>
                  <a:ext uri="{0D108BD9-81ED-4DB2-BD59-A6C34878D82A}">
                    <a16:rowId xmlns:a16="http://schemas.microsoft.com/office/drawing/2014/main" val="4174400520"/>
                  </a:ext>
                </a:extLst>
              </a:tr>
            </a:tbl>
          </a:graphicData>
        </a:graphic>
      </p:graphicFrame>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5" name="Group 12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6" name="Rectangle 12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Oval 12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6" name="Rectangle 13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EBEBEB"/>
                </a:solidFill>
              </a:rPr>
              <a:t>Research Findings:</a:t>
            </a:r>
          </a:p>
        </p:txBody>
      </p:sp>
      <p:graphicFrame>
        <p:nvGraphicFramePr>
          <p:cNvPr id="93" name="Text Placeholder 3">
            <a:extLst>
              <a:ext uri="{FF2B5EF4-FFF2-40B4-BE49-F238E27FC236}">
                <a16:creationId xmlns:a16="http://schemas.microsoft.com/office/drawing/2014/main" id="{42AFE417-FA70-02E3-0F1E-3E52D0CFA839}"/>
              </a:ext>
            </a:extLst>
          </p:cNvPr>
          <p:cNvGraphicFramePr/>
          <p:nvPr>
            <p:extLst>
              <p:ext uri="{D42A27DB-BD31-4B8C-83A1-F6EECF244321}">
                <p14:modId xmlns:p14="http://schemas.microsoft.com/office/powerpoint/2010/main" val="2444347940"/>
              </p:ext>
            </p:extLst>
          </p:nvPr>
        </p:nvGraphicFramePr>
        <p:xfrm>
          <a:off x="993679" y="2166826"/>
          <a:ext cx="10129435" cy="4632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050" name="Table 4050">
            <a:extLst>
              <a:ext uri="{FF2B5EF4-FFF2-40B4-BE49-F238E27FC236}">
                <a16:creationId xmlns:a16="http://schemas.microsoft.com/office/drawing/2014/main" id="{F2877BA1-D1B9-BD9A-283F-1CCA4CFFDDE6}"/>
              </a:ext>
            </a:extLst>
          </p:cNvPr>
          <p:cNvGraphicFramePr>
            <a:graphicFrameLocks noGrp="1"/>
          </p:cNvGraphicFramePr>
          <p:nvPr>
            <p:extLst>
              <p:ext uri="{D42A27DB-BD31-4B8C-83A1-F6EECF244321}">
                <p14:modId xmlns:p14="http://schemas.microsoft.com/office/powerpoint/2010/main" val="1192342407"/>
              </p:ext>
            </p:extLst>
          </p:nvPr>
        </p:nvGraphicFramePr>
        <p:xfrm>
          <a:off x="8878956" y="6476999"/>
          <a:ext cx="2169099" cy="335280"/>
        </p:xfrm>
        <a:graphic>
          <a:graphicData uri="http://schemas.openxmlformats.org/drawingml/2006/table">
            <a:tbl>
              <a:tblPr firstRow="1" bandRow="1">
                <a:tableStyleId>{5C22544A-7EE6-4342-B048-85BDC9FD1C3A}</a:tableStyleId>
              </a:tblPr>
              <a:tblGrid>
                <a:gridCol w="2169099">
                  <a:extLst>
                    <a:ext uri="{9D8B030D-6E8A-4147-A177-3AD203B41FA5}">
                      <a16:colId xmlns:a16="http://schemas.microsoft.com/office/drawing/2014/main" val="3622590950"/>
                    </a:ext>
                  </a:extLst>
                </a:gridCol>
              </a:tblGrid>
              <a:tr h="218622">
                <a:tc>
                  <a:txBody>
                    <a:bodyPr/>
                    <a:lstStyle/>
                    <a:p>
                      <a:pPr algn="r"/>
                      <a:r>
                        <a:rPr lang="en-GB" sz="1600" dirty="0">
                          <a:latin typeface="Arial"/>
                        </a:rPr>
                        <a:t>Ameera and </a:t>
                      </a:r>
                      <a:r>
                        <a:rPr lang="en-GB" sz="1600" dirty="0" err="1">
                          <a:latin typeface="Arial"/>
                        </a:rPr>
                        <a:t>Nagette</a:t>
                      </a:r>
                    </a:p>
                  </a:txBody>
                  <a:tcPr/>
                </a:tc>
                <a:extLst>
                  <a:ext uri="{0D108BD9-81ED-4DB2-BD59-A6C34878D82A}">
                    <a16:rowId xmlns:a16="http://schemas.microsoft.com/office/drawing/2014/main" val="3046088544"/>
                  </a:ext>
                </a:extLst>
              </a:tr>
            </a:tbl>
          </a:graphicData>
        </a:graphic>
      </p:graphicFrame>
    </p:spTree>
    <p:extLst>
      <p:ext uri="{BB962C8B-B14F-4D97-AF65-F5344CB8AC3E}">
        <p14:creationId xmlns:p14="http://schemas.microsoft.com/office/powerpoint/2010/main" val="152708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44FB-CA36-3A18-1E29-A867C515C26D}"/>
              </a:ext>
            </a:extLst>
          </p:cNvPr>
          <p:cNvSpPr>
            <a:spLocks noGrp="1"/>
          </p:cNvSpPr>
          <p:nvPr>
            <p:ph type="title"/>
          </p:nvPr>
        </p:nvSpPr>
        <p:spPr>
          <a:xfrm>
            <a:off x="809269" y="4049030"/>
            <a:ext cx="10854366" cy="2813712"/>
          </a:xfrm>
        </p:spPr>
        <p:txBody>
          <a:bodyPr vert="horz" lIns="91440" tIns="45720" rIns="91440" bIns="45720" rtlCol="0" anchor="b">
            <a:normAutofit/>
          </a:bodyPr>
          <a:lstStyle/>
          <a:p>
            <a:pPr marL="457200" indent="-457200">
              <a:lnSpc>
                <a:spcPct val="80000"/>
              </a:lnSpc>
            </a:pPr>
            <a:r>
              <a:rPr lang="en-US" sz="4100">
                <a:solidFill>
                  <a:srgbClr val="FFFFFF"/>
                </a:solidFill>
              </a:rPr>
              <a:t>Research Questions</a:t>
            </a:r>
            <a:br>
              <a:rPr lang="en-US" sz="4100">
                <a:solidFill>
                  <a:srgbClr val="FFFFFF"/>
                </a:solidFill>
              </a:rPr>
            </a:br>
            <a:r>
              <a:rPr lang="en-US" sz="4100">
                <a:solidFill>
                  <a:srgbClr val="FFFFFF"/>
                </a:solidFill>
              </a:rPr>
              <a:t>Outcomes, evidence, surveys, tables </a:t>
            </a:r>
          </a:p>
        </p:txBody>
      </p:sp>
      <p:sp>
        <p:nvSpPr>
          <p:cNvPr id="4" name="Content Placeholder 3">
            <a:extLst>
              <a:ext uri="{FF2B5EF4-FFF2-40B4-BE49-F238E27FC236}">
                <a16:creationId xmlns:a16="http://schemas.microsoft.com/office/drawing/2014/main" id="{1161361B-83E1-6B4C-00EB-8D017C76AB8E}"/>
              </a:ext>
            </a:extLst>
          </p:cNvPr>
          <p:cNvSpPr>
            <a:spLocks noGrp="1"/>
          </p:cNvSpPr>
          <p:nvPr>
            <p:ph idx="1"/>
          </p:nvPr>
        </p:nvSpPr>
        <p:spPr>
          <a:xfrm>
            <a:off x="947136" y="2421660"/>
            <a:ext cx="10228431" cy="4334162"/>
          </a:xfrm>
        </p:spPr>
        <p:txBody>
          <a:bodyPr vert="horz" lIns="91440" tIns="45720" rIns="91440" bIns="45720" rtlCol="0" anchor="t">
            <a:normAutofit/>
          </a:bodyPr>
          <a:lstStyle/>
          <a:p>
            <a:pPr marL="0" indent="0">
              <a:buNone/>
            </a:pPr>
            <a:r>
              <a:rPr lang="en-GB" sz="1400" dirty="0">
                <a:latin typeface="Arial"/>
                <a:cs typeface="Arial"/>
              </a:rPr>
              <a:t>                                                                                         </a:t>
            </a:r>
            <a:endParaRPr lang="en-US" dirty="0"/>
          </a:p>
          <a:p>
            <a:pPr marL="0" indent="0">
              <a:buNone/>
            </a:pPr>
            <a:r>
              <a:rPr lang="en-GB" dirty="0">
                <a:latin typeface="Arial"/>
                <a:cs typeface="Arial"/>
              </a:rPr>
              <a:t>      </a:t>
            </a:r>
            <a:endParaRPr lang="en-GB" sz="12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ea typeface="+mn-lt"/>
              <a:cs typeface="Arial"/>
            </a:endParaRPr>
          </a:p>
          <a:p>
            <a:pPr marL="0" indent="0">
              <a:buNone/>
            </a:pPr>
            <a:endParaRPr lang="en-GB">
              <a:latin typeface="Arial"/>
              <a:cs typeface="Arial"/>
            </a:endParaRPr>
          </a:p>
          <a:p>
            <a:pPr marL="0" indent="0">
              <a:buNone/>
            </a:pPr>
            <a:endParaRPr lang="en-GB" b="1" dirty="0">
              <a:latin typeface="Arial"/>
              <a:cs typeface="Arial"/>
            </a:endParaRPr>
          </a:p>
          <a:p>
            <a:pPr marL="0" indent="0">
              <a:buNone/>
            </a:pPr>
            <a:endParaRPr lang="en-GB" b="1" dirty="0">
              <a:latin typeface="Arial"/>
              <a:cs typeface="Arial"/>
            </a:endParaRPr>
          </a:p>
        </p:txBody>
      </p:sp>
      <p:sp>
        <p:nvSpPr>
          <p:cNvPr id="14" name="TextBox 13">
            <a:extLst>
              <a:ext uri="{FF2B5EF4-FFF2-40B4-BE49-F238E27FC236}">
                <a16:creationId xmlns:a16="http://schemas.microsoft.com/office/drawing/2014/main" id="{0E6068AD-999A-C9AF-071F-5A607A87D5F8}"/>
              </a:ext>
            </a:extLst>
          </p:cNvPr>
          <p:cNvSpPr txBox="1"/>
          <p:nvPr/>
        </p:nvSpPr>
        <p:spPr>
          <a:xfrm>
            <a:off x="1558739" y="763121"/>
            <a:ext cx="840217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We will be asking students within the university a set of questions from the questionnaire below on how they feel about collaborating using technology.</a:t>
            </a:r>
            <a:endParaRPr lang="en-GB" sz="2000" b="1">
              <a:solidFill>
                <a:schemeClr val="bg1"/>
              </a:solidFill>
              <a:latin typeface="Arial"/>
              <a:ea typeface="+mn-lt"/>
              <a:cs typeface="Arial"/>
            </a:endParaRPr>
          </a:p>
          <a:p>
            <a:pPr algn="l"/>
            <a:endParaRPr lang="en-GB"/>
          </a:p>
        </p:txBody>
      </p:sp>
      <p:sp>
        <p:nvSpPr>
          <p:cNvPr id="3" name="TextBox 2">
            <a:extLst>
              <a:ext uri="{FF2B5EF4-FFF2-40B4-BE49-F238E27FC236}">
                <a16:creationId xmlns:a16="http://schemas.microsoft.com/office/drawing/2014/main" id="{F480BF55-3B77-B611-2118-089E7D507B5B}"/>
              </a:ext>
            </a:extLst>
          </p:cNvPr>
          <p:cNvSpPr txBox="1"/>
          <p:nvPr/>
        </p:nvSpPr>
        <p:spPr>
          <a:xfrm>
            <a:off x="7728964" y="3719819"/>
            <a:ext cx="370690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hlinkClick r:id="rId2">
                  <a:extLst>
                    <a:ext uri="{A12FA001-AC4F-418D-AE19-62706E023703}">
                      <ahyp:hlinkClr xmlns:ahyp="http://schemas.microsoft.com/office/drawing/2018/hyperlinkcolor" val="tx"/>
                    </a:ext>
                  </a:extLst>
                </a:hlinkClick>
              </a:rPr>
              <a:t>QUESTIONNAIRE - Is there need to provide training in technology to collaborate .docx </a:t>
            </a:r>
            <a:endParaRPr lang="en-US" sz="2800" b="1" u="sng">
              <a:latin typeface="Arial"/>
              <a:cs typeface="Arial"/>
            </a:endParaRPr>
          </a:p>
        </p:txBody>
      </p:sp>
      <p:graphicFrame>
        <p:nvGraphicFramePr>
          <p:cNvPr id="5" name="Diagram 5">
            <a:extLst>
              <a:ext uri="{FF2B5EF4-FFF2-40B4-BE49-F238E27FC236}">
                <a16:creationId xmlns:a16="http://schemas.microsoft.com/office/drawing/2014/main" id="{2435269F-6D58-79DD-85BD-3D2639468C9F}"/>
              </a:ext>
            </a:extLst>
          </p:cNvPr>
          <p:cNvGraphicFramePr/>
          <p:nvPr>
            <p:extLst>
              <p:ext uri="{D42A27DB-BD31-4B8C-83A1-F6EECF244321}">
                <p14:modId xmlns:p14="http://schemas.microsoft.com/office/powerpoint/2010/main" val="2807652615"/>
              </p:ext>
            </p:extLst>
          </p:nvPr>
        </p:nvGraphicFramePr>
        <p:xfrm>
          <a:off x="369795" y="2418229"/>
          <a:ext cx="4224618" cy="3937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1" name="Arrow: Right 370">
            <a:extLst>
              <a:ext uri="{FF2B5EF4-FFF2-40B4-BE49-F238E27FC236}">
                <a16:creationId xmlns:a16="http://schemas.microsoft.com/office/drawing/2014/main" id="{47709578-5A6D-42DF-BBA0-EE3146CD31F4}"/>
              </a:ext>
            </a:extLst>
          </p:cNvPr>
          <p:cNvSpPr/>
          <p:nvPr/>
        </p:nvSpPr>
        <p:spPr>
          <a:xfrm>
            <a:off x="4814490" y="3530247"/>
            <a:ext cx="2672091" cy="21050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Left click and open the link to view the questionnaire</a:t>
            </a:r>
          </a:p>
        </p:txBody>
      </p:sp>
      <p:graphicFrame>
        <p:nvGraphicFramePr>
          <p:cNvPr id="27" name="Table 27">
            <a:extLst>
              <a:ext uri="{FF2B5EF4-FFF2-40B4-BE49-F238E27FC236}">
                <a16:creationId xmlns:a16="http://schemas.microsoft.com/office/drawing/2014/main" id="{A678B4F9-3181-FD14-AFF0-81CC3E09FB4B}"/>
              </a:ext>
            </a:extLst>
          </p:cNvPr>
          <p:cNvGraphicFramePr>
            <a:graphicFrameLocks noGrp="1"/>
          </p:cNvGraphicFramePr>
          <p:nvPr>
            <p:extLst>
              <p:ext uri="{D42A27DB-BD31-4B8C-83A1-F6EECF244321}">
                <p14:modId xmlns:p14="http://schemas.microsoft.com/office/powerpoint/2010/main" val="2221975280"/>
              </p:ext>
            </p:extLst>
          </p:nvPr>
        </p:nvGraphicFramePr>
        <p:xfrm>
          <a:off x="8912086" y="6377608"/>
          <a:ext cx="3057412" cy="370840"/>
        </p:xfrm>
        <a:graphic>
          <a:graphicData uri="http://schemas.openxmlformats.org/drawingml/2006/table">
            <a:tbl>
              <a:tblPr firstRow="1" bandRow="1">
                <a:tableStyleId>{5C22544A-7EE6-4342-B048-85BDC9FD1C3A}</a:tableStyleId>
              </a:tblPr>
              <a:tblGrid>
                <a:gridCol w="3057412">
                  <a:extLst>
                    <a:ext uri="{9D8B030D-6E8A-4147-A177-3AD203B41FA5}">
                      <a16:colId xmlns:a16="http://schemas.microsoft.com/office/drawing/2014/main" val="498488569"/>
                    </a:ext>
                  </a:extLst>
                </a:gridCol>
              </a:tblGrid>
              <a:tr h="370840">
                <a:tc>
                  <a:txBody>
                    <a:bodyPr/>
                    <a:lstStyle/>
                    <a:p>
                      <a:r>
                        <a:rPr lang="en-GB" dirty="0"/>
                        <a:t>Jessica and Nicola</a:t>
                      </a:r>
                    </a:p>
                  </a:txBody>
                  <a:tcPr/>
                </a:tc>
                <a:extLst>
                  <a:ext uri="{0D108BD9-81ED-4DB2-BD59-A6C34878D82A}">
                    <a16:rowId xmlns:a16="http://schemas.microsoft.com/office/drawing/2014/main" val="800133721"/>
                  </a:ext>
                </a:extLst>
              </a:tr>
            </a:tbl>
          </a:graphicData>
        </a:graphic>
      </p:graphicFrame>
    </p:spTree>
    <p:extLst>
      <p:ext uri="{BB962C8B-B14F-4D97-AF65-F5344CB8AC3E}">
        <p14:creationId xmlns:p14="http://schemas.microsoft.com/office/powerpoint/2010/main" val="371153613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50A3-2AE7-1EE8-FA2F-4C989A03128F}"/>
              </a:ext>
            </a:extLst>
          </p:cNvPr>
          <p:cNvSpPr>
            <a:spLocks noGrp="1"/>
          </p:cNvSpPr>
          <p:nvPr>
            <p:ph type="ctrTitle"/>
          </p:nvPr>
        </p:nvSpPr>
        <p:spPr>
          <a:xfrm>
            <a:off x="1261167" y="380361"/>
            <a:ext cx="8825658" cy="1335866"/>
          </a:xfrm>
        </p:spPr>
        <p:txBody>
          <a:bodyPr/>
          <a:lstStyle/>
          <a:p>
            <a:pPr algn="ctr"/>
            <a:r>
              <a:rPr lang="en-GB" sz="6000" b="1" dirty="0">
                <a:latin typeface="Arial"/>
                <a:cs typeface="Arial"/>
              </a:rPr>
              <a:t>RECAP: </a:t>
            </a:r>
            <a:endParaRPr lang="en-US" sz="6000" b="1">
              <a:latin typeface="Arial"/>
              <a:cs typeface="Arial"/>
            </a:endParaRPr>
          </a:p>
        </p:txBody>
      </p:sp>
      <p:graphicFrame>
        <p:nvGraphicFramePr>
          <p:cNvPr id="4" name="Diagram 4">
            <a:extLst>
              <a:ext uri="{FF2B5EF4-FFF2-40B4-BE49-F238E27FC236}">
                <a16:creationId xmlns:a16="http://schemas.microsoft.com/office/drawing/2014/main" id="{AE730263-E055-B47C-C9E5-839F5B229AB8}"/>
              </a:ext>
            </a:extLst>
          </p:cNvPr>
          <p:cNvGraphicFramePr/>
          <p:nvPr>
            <p:extLst>
              <p:ext uri="{D42A27DB-BD31-4B8C-83A1-F6EECF244321}">
                <p14:modId xmlns:p14="http://schemas.microsoft.com/office/powerpoint/2010/main" val="993490448"/>
              </p:ext>
            </p:extLst>
          </p:nvPr>
        </p:nvGraphicFramePr>
        <p:xfrm>
          <a:off x="1077714" y="1902760"/>
          <a:ext cx="10123296" cy="3770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131" name="Table 4131">
            <a:extLst>
              <a:ext uri="{FF2B5EF4-FFF2-40B4-BE49-F238E27FC236}">
                <a16:creationId xmlns:a16="http://schemas.microsoft.com/office/drawing/2014/main" id="{212FBEEC-2850-7A9D-BE21-0CBEA5BB8C05}"/>
              </a:ext>
            </a:extLst>
          </p:cNvPr>
          <p:cNvGraphicFramePr>
            <a:graphicFrameLocks noGrp="1"/>
          </p:cNvGraphicFramePr>
          <p:nvPr>
            <p:extLst>
              <p:ext uri="{D42A27DB-BD31-4B8C-83A1-F6EECF244321}">
                <p14:modId xmlns:p14="http://schemas.microsoft.com/office/powerpoint/2010/main" val="1844390361"/>
              </p:ext>
            </p:extLst>
          </p:nvPr>
        </p:nvGraphicFramePr>
        <p:xfrm>
          <a:off x="7339852" y="5927911"/>
          <a:ext cx="4193366" cy="370840"/>
        </p:xfrm>
        <a:graphic>
          <a:graphicData uri="http://schemas.openxmlformats.org/drawingml/2006/table">
            <a:tbl>
              <a:tblPr firstRow="1" bandRow="1">
                <a:tableStyleId>{5C22544A-7EE6-4342-B048-85BDC9FD1C3A}</a:tableStyleId>
              </a:tblPr>
              <a:tblGrid>
                <a:gridCol w="4193366">
                  <a:extLst>
                    <a:ext uri="{9D8B030D-6E8A-4147-A177-3AD203B41FA5}">
                      <a16:colId xmlns:a16="http://schemas.microsoft.com/office/drawing/2014/main" val="4106491959"/>
                    </a:ext>
                  </a:extLst>
                </a:gridCol>
              </a:tblGrid>
              <a:tr h="370840">
                <a:tc>
                  <a:txBody>
                    <a:bodyPr/>
                    <a:lstStyle/>
                    <a:p>
                      <a:pPr algn="r"/>
                      <a:r>
                        <a:rPr lang="en-GB" dirty="0"/>
                        <a:t>Ameera, Jessica, </a:t>
                      </a:r>
                      <a:r>
                        <a:rPr lang="en-GB" dirty="0" err="1"/>
                        <a:t>Nagette</a:t>
                      </a:r>
                      <a:r>
                        <a:rPr lang="en-GB" dirty="0"/>
                        <a:t>, Nicola</a:t>
                      </a:r>
                    </a:p>
                  </a:txBody>
                  <a:tcPr/>
                </a:tc>
                <a:extLst>
                  <a:ext uri="{0D108BD9-81ED-4DB2-BD59-A6C34878D82A}">
                    <a16:rowId xmlns:a16="http://schemas.microsoft.com/office/drawing/2014/main" val="2898107238"/>
                  </a:ext>
                </a:extLst>
              </a:tr>
            </a:tbl>
          </a:graphicData>
        </a:graphic>
      </p:graphicFrame>
    </p:spTree>
    <p:extLst>
      <p:ext uri="{BB962C8B-B14F-4D97-AF65-F5344CB8AC3E}">
        <p14:creationId xmlns:p14="http://schemas.microsoft.com/office/powerpoint/2010/main" val="3029698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04E6C7D-995F-A15D-CCE9-DE0FD03B715F}"/>
              </a:ext>
            </a:extLst>
          </p:cNvPr>
          <p:cNvSpPr>
            <a:spLocks noGrp="1"/>
          </p:cNvSpPr>
          <p:nvPr>
            <p:ph type="title"/>
          </p:nvPr>
        </p:nvSpPr>
        <p:spPr>
          <a:xfrm>
            <a:off x="1011181" y="962000"/>
            <a:ext cx="2942210" cy="644753"/>
          </a:xfrm>
        </p:spPr>
        <p:txBody>
          <a:bodyPr>
            <a:normAutofit/>
          </a:bodyPr>
          <a:lstStyle/>
          <a:p>
            <a:r>
              <a:rPr lang="en-US" b="1">
                <a:solidFill>
                  <a:schemeClr val="tx1"/>
                </a:solidFill>
                <a:ea typeface="+mj-lt"/>
                <a:cs typeface="+mj-lt"/>
              </a:rPr>
              <a:t>Hypothesis:</a:t>
            </a:r>
            <a:endParaRPr lang="en-US">
              <a:solidFill>
                <a:schemeClr val="tx1"/>
              </a:solidFill>
            </a:endParaRPr>
          </a:p>
        </p:txBody>
      </p:sp>
      <p:pic>
        <p:nvPicPr>
          <p:cNvPr id="4" name="Picture 4" descr="A picture containing text, indoor, person, computer&#10;&#10;Description automatically generated">
            <a:extLst>
              <a:ext uri="{FF2B5EF4-FFF2-40B4-BE49-F238E27FC236}">
                <a16:creationId xmlns:a16="http://schemas.microsoft.com/office/drawing/2014/main" id="{8F04A269-9BF0-52FD-2F78-7F0154EB87CF}"/>
              </a:ext>
            </a:extLst>
          </p:cNvPr>
          <p:cNvPicPr>
            <a:picLocks noChangeAspect="1"/>
          </p:cNvPicPr>
          <p:nvPr/>
        </p:nvPicPr>
        <p:blipFill rotWithShape="1">
          <a:blip r:embed="rId2"/>
          <a:srcRect r="8703" b="2"/>
          <a:stretch/>
        </p:blipFill>
        <p:spPr>
          <a:xfrm>
            <a:off x="5359634" y="1287736"/>
            <a:ext cx="4768143" cy="3900433"/>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1228BD-F662-840F-E36D-D41280BB7B07}"/>
              </a:ext>
            </a:extLst>
          </p:cNvPr>
          <p:cNvSpPr>
            <a:spLocks noGrp="1"/>
          </p:cNvSpPr>
          <p:nvPr>
            <p:ph idx="1"/>
          </p:nvPr>
        </p:nvSpPr>
        <p:spPr>
          <a:xfrm>
            <a:off x="923677" y="1632032"/>
            <a:ext cx="3109546" cy="4499052"/>
          </a:xfrm>
        </p:spPr>
        <p:txBody>
          <a:bodyPr vert="horz" lIns="91440" tIns="45720" rIns="91440" bIns="45720" rtlCol="0" anchor="t">
            <a:noAutofit/>
          </a:bodyPr>
          <a:lstStyle/>
          <a:p>
            <a:pPr marL="0" indent="0">
              <a:lnSpc>
                <a:spcPct val="90000"/>
              </a:lnSpc>
              <a:spcBef>
                <a:spcPts val="0"/>
              </a:spcBef>
              <a:buNone/>
            </a:pPr>
            <a:endParaRPr lang="en-US" sz="1000" b="1">
              <a:solidFill>
                <a:schemeClr val="tx1"/>
              </a:solidFill>
              <a:latin typeface="Arial"/>
              <a:ea typeface="+mn-lt"/>
              <a:cs typeface="Arial"/>
            </a:endParaRPr>
          </a:p>
          <a:p>
            <a:pPr marL="0" indent="0">
              <a:lnSpc>
                <a:spcPct val="90000"/>
              </a:lnSpc>
              <a:spcBef>
                <a:spcPts val="0"/>
              </a:spcBef>
              <a:buNone/>
            </a:pPr>
            <a:r>
              <a:rPr lang="en-US" b="1" dirty="0">
                <a:solidFill>
                  <a:schemeClr val="tx1"/>
                </a:solidFill>
                <a:latin typeface="Arial"/>
                <a:cs typeface="Arial"/>
              </a:rPr>
              <a:t>As a group, we collectively think from the findings the biggest challenges students will face is not being able be collaborate using technology and other computer applications such as, MS Word and MS Power Point confidently and require training.</a:t>
            </a:r>
          </a:p>
          <a:p>
            <a:pPr marL="0" indent="0">
              <a:lnSpc>
                <a:spcPct val="90000"/>
              </a:lnSpc>
              <a:spcBef>
                <a:spcPts val="0"/>
              </a:spcBef>
              <a:buNone/>
            </a:pPr>
            <a:r>
              <a:rPr lang="en-US" b="1" dirty="0">
                <a:solidFill>
                  <a:schemeClr val="tx1"/>
                </a:solidFill>
                <a:latin typeface="Arial"/>
                <a:cs typeface="Arial"/>
              </a:rPr>
              <a:t>To really make the most of technology students will have to train within their own time to develop the skills on how to collaborate.</a:t>
            </a:r>
          </a:p>
          <a:p>
            <a:pPr>
              <a:lnSpc>
                <a:spcPct val="90000"/>
              </a:lnSpc>
            </a:pPr>
            <a:endParaRPr lang="en-GB" sz="2000" b="1">
              <a:solidFill>
                <a:schemeClr val="bg1"/>
              </a:solidFill>
              <a:latin typeface="Arial"/>
              <a:cs typeface="Arial"/>
            </a:endParaRPr>
          </a:p>
        </p:txBody>
      </p:sp>
      <p:sp>
        <p:nvSpPr>
          <p:cNvPr id="2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Table 5">
            <a:extLst>
              <a:ext uri="{FF2B5EF4-FFF2-40B4-BE49-F238E27FC236}">
                <a16:creationId xmlns:a16="http://schemas.microsoft.com/office/drawing/2014/main" id="{ABCEC970-C538-7D21-0486-E98C54BB2E60}"/>
              </a:ext>
            </a:extLst>
          </p:cNvPr>
          <p:cNvGraphicFramePr>
            <a:graphicFrameLocks noGrp="1"/>
          </p:cNvGraphicFramePr>
          <p:nvPr>
            <p:extLst>
              <p:ext uri="{D42A27DB-BD31-4B8C-83A1-F6EECF244321}">
                <p14:modId xmlns:p14="http://schemas.microsoft.com/office/powerpoint/2010/main" val="1631741352"/>
              </p:ext>
            </p:extLst>
          </p:nvPr>
        </p:nvGraphicFramePr>
        <p:xfrm>
          <a:off x="5052677" y="5540779"/>
          <a:ext cx="6499439" cy="689958"/>
        </p:xfrm>
        <a:graphic>
          <a:graphicData uri="http://schemas.openxmlformats.org/drawingml/2006/table">
            <a:tbl>
              <a:tblPr firstRow="1" bandRow="1">
                <a:tableStyleId>{5C22544A-7EE6-4342-B048-85BDC9FD1C3A}</a:tableStyleId>
              </a:tblPr>
              <a:tblGrid>
                <a:gridCol w="6499439">
                  <a:extLst>
                    <a:ext uri="{9D8B030D-6E8A-4147-A177-3AD203B41FA5}">
                      <a16:colId xmlns:a16="http://schemas.microsoft.com/office/drawing/2014/main" val="3101216687"/>
                    </a:ext>
                  </a:extLst>
                </a:gridCol>
              </a:tblGrid>
              <a:tr h="689958">
                <a:tc>
                  <a:txBody>
                    <a:bodyPr/>
                    <a:lstStyle/>
                    <a:p>
                      <a:r>
                        <a:rPr lang="en-GB"/>
                        <a:t>Figure 1. Image shows learning is a lifelong journey. John.M (2018) </a:t>
                      </a:r>
                    </a:p>
                  </a:txBody>
                  <a:tcPr/>
                </a:tc>
                <a:extLst>
                  <a:ext uri="{0D108BD9-81ED-4DB2-BD59-A6C34878D82A}">
                    <a16:rowId xmlns:a16="http://schemas.microsoft.com/office/drawing/2014/main" val="3535580529"/>
                  </a:ext>
                </a:extLst>
              </a:tr>
            </a:tbl>
          </a:graphicData>
        </a:graphic>
      </p:graphicFrame>
      <p:graphicFrame>
        <p:nvGraphicFramePr>
          <p:cNvPr id="6" name="Table 6">
            <a:extLst>
              <a:ext uri="{FF2B5EF4-FFF2-40B4-BE49-F238E27FC236}">
                <a16:creationId xmlns:a16="http://schemas.microsoft.com/office/drawing/2014/main" id="{91BC7223-C673-C051-8C9B-F87B2052C27E}"/>
              </a:ext>
            </a:extLst>
          </p:cNvPr>
          <p:cNvGraphicFramePr>
            <a:graphicFrameLocks noGrp="1"/>
          </p:cNvGraphicFramePr>
          <p:nvPr>
            <p:extLst>
              <p:ext uri="{D42A27DB-BD31-4B8C-83A1-F6EECF244321}">
                <p14:modId xmlns:p14="http://schemas.microsoft.com/office/powerpoint/2010/main" val="654180874"/>
              </p:ext>
            </p:extLst>
          </p:nvPr>
        </p:nvGraphicFramePr>
        <p:xfrm>
          <a:off x="8837543" y="6410739"/>
          <a:ext cx="2620125" cy="370840"/>
        </p:xfrm>
        <a:graphic>
          <a:graphicData uri="http://schemas.openxmlformats.org/drawingml/2006/table">
            <a:tbl>
              <a:tblPr firstRow="1" bandRow="1">
                <a:tableStyleId>{5C22544A-7EE6-4342-B048-85BDC9FD1C3A}</a:tableStyleId>
              </a:tblPr>
              <a:tblGrid>
                <a:gridCol w="2620125">
                  <a:extLst>
                    <a:ext uri="{9D8B030D-6E8A-4147-A177-3AD203B41FA5}">
                      <a16:colId xmlns:a16="http://schemas.microsoft.com/office/drawing/2014/main" val="4058006420"/>
                    </a:ext>
                  </a:extLst>
                </a:gridCol>
              </a:tblGrid>
              <a:tr h="370840">
                <a:tc>
                  <a:txBody>
                    <a:bodyPr/>
                    <a:lstStyle/>
                    <a:p>
                      <a:pPr algn="r"/>
                      <a:r>
                        <a:rPr lang="en-GB" sz="1600" dirty="0" err="1">
                          <a:latin typeface="Arial"/>
                        </a:rPr>
                        <a:t>Nagette</a:t>
                      </a:r>
                    </a:p>
                  </a:txBody>
                  <a:tcPr/>
                </a:tc>
                <a:extLst>
                  <a:ext uri="{0D108BD9-81ED-4DB2-BD59-A6C34878D82A}">
                    <a16:rowId xmlns:a16="http://schemas.microsoft.com/office/drawing/2014/main" val="64901093"/>
                  </a:ext>
                </a:extLst>
              </a:tr>
            </a:tbl>
          </a:graphicData>
        </a:graphic>
      </p:graphicFrame>
    </p:spTree>
    <p:extLst>
      <p:ext uri="{BB962C8B-B14F-4D97-AF65-F5344CB8AC3E}">
        <p14:creationId xmlns:p14="http://schemas.microsoft.com/office/powerpoint/2010/main" val="15219153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p:txBody>
          <a:bodyPr/>
          <a:lstStyle/>
          <a:p>
            <a:r>
              <a:rPr lang="en-GB" sz="4400" b="1" dirty="0">
                <a:latin typeface="Arial"/>
                <a:cs typeface="Aria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892200" y="2363130"/>
            <a:ext cx="1055856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ea typeface="+mn-lt"/>
                <a:cs typeface="+mn-lt"/>
              </a:rPr>
              <a:t>Gallegos, K (2018, July 31). </a:t>
            </a:r>
            <a:r>
              <a:rPr lang="en-US" sz="1600" b="1" i="1" dirty="0">
                <a:latin typeface="Arial"/>
                <a:ea typeface="+mn-lt"/>
                <a:cs typeface="+mn-lt"/>
              </a:rPr>
              <a:t>Enhancing Education with Collaborating Technology.</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 Available at; </a:t>
            </a:r>
            <a:r>
              <a:rPr lang="en-US" sz="1600" b="1" u="sng" dirty="0">
                <a:latin typeface="Arial"/>
                <a:ea typeface="+mn-lt"/>
                <a:cs typeface="+mn-lt"/>
                <a:hlinkClick r:id="rId2"/>
              </a:rPr>
              <a:t>www.blogs.cisco.com/collaboration/enhancing-education-collaboration</a:t>
            </a:r>
            <a:r>
              <a:rPr lang="en-US" sz="1600" b="1" dirty="0">
                <a:latin typeface="Arial"/>
                <a:ea typeface="+mn-lt"/>
                <a:cs typeface="+mn-lt"/>
              </a:rPr>
              <a:t>.</a:t>
            </a:r>
            <a:endParaRPr lang="en-US" sz="1600" b="1" dirty="0">
              <a:latin typeface="Arial"/>
              <a:ea typeface="+mn-lt"/>
              <a:cs typeface="Arial"/>
            </a:endParaRPr>
          </a:p>
          <a:p>
            <a:r>
              <a:rPr lang="en-US" sz="1600" b="1" dirty="0">
                <a:latin typeface="Arial"/>
                <a:ea typeface="+mn-lt"/>
                <a:cs typeface="+mn-lt"/>
              </a:rPr>
              <a:t> Accessed (30.06.22)</a:t>
            </a:r>
            <a:endParaRPr lang="en-US" sz="1600" b="1" dirty="0">
              <a:latin typeface="Arial"/>
              <a:ea typeface="+mn-lt"/>
              <a:cs typeface="Arial"/>
            </a:endParaRPr>
          </a:p>
          <a:p>
            <a:endParaRPr lang="en-US" sz="1600" b="1" dirty="0">
              <a:latin typeface="Arial"/>
              <a:ea typeface="+mn-lt"/>
              <a:cs typeface="+mn-lt"/>
            </a:endParaRPr>
          </a:p>
          <a:p>
            <a:pPr marL="285750" indent="-285750">
              <a:buFont typeface="Wingdings"/>
              <a:buChar char="v"/>
            </a:pPr>
            <a:r>
              <a:rPr lang="en-US" sz="1600" b="1" dirty="0" err="1">
                <a:latin typeface="Arial"/>
                <a:ea typeface="+mn-lt"/>
                <a:cs typeface="+mn-lt"/>
              </a:rPr>
              <a:t>John.M</a:t>
            </a:r>
            <a:r>
              <a:rPr lang="en-US" sz="1600" b="1" dirty="0">
                <a:latin typeface="Arial"/>
                <a:ea typeface="+mn-lt"/>
                <a:cs typeface="+mn-lt"/>
              </a:rPr>
              <a:t> (2018) </a:t>
            </a:r>
            <a:r>
              <a:rPr lang="en-US" sz="1600" b="1" i="1" dirty="0">
                <a:latin typeface="Arial"/>
                <a:ea typeface="+mn-lt"/>
                <a:cs typeface="+mn-lt"/>
              </a:rPr>
              <a:t>Making the most of technology for your academic </a:t>
            </a:r>
            <a:r>
              <a:rPr lang="en-US" sz="1600" b="1" dirty="0">
                <a:latin typeface="Arial"/>
                <a:ea typeface="+mn-lt"/>
                <a:cs typeface="+mn-lt"/>
              </a:rPr>
              <a:t>improvement.</a:t>
            </a:r>
            <a:endParaRPr lang="en-US" sz="1600" b="1" dirty="0">
              <a:latin typeface="Arial"/>
              <a:ea typeface="+mn-lt"/>
              <a:cs typeface="Arial"/>
            </a:endParaRPr>
          </a:p>
          <a:p>
            <a:r>
              <a:rPr lang="en-US" sz="1600" b="1" dirty="0">
                <a:latin typeface="Arial"/>
                <a:ea typeface="+mn-lt"/>
                <a:cs typeface="+mn-lt"/>
              </a:rPr>
              <a:t> Available at; </a:t>
            </a:r>
            <a:r>
              <a:rPr lang="en-US" sz="1600" b="1" dirty="0">
                <a:latin typeface="Arial"/>
                <a:ea typeface="+mn-lt"/>
                <a:cs typeface="+mn-lt"/>
                <a:hlinkClick r:id="rId3"/>
              </a:rPr>
              <a:t>www.thecoders.vn/making-the-most-of-technology-for-your-improvement/</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Accessed (30.06.2022)</a:t>
            </a:r>
            <a:endParaRPr lang="en-US" sz="1600">
              <a:latin typeface="Century Gothic" panose="020B0502020202020204"/>
              <a:ea typeface="+mn-lt"/>
              <a:cs typeface="Arial"/>
            </a:endParaRP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Mullins.J</a:t>
            </a:r>
            <a:r>
              <a:rPr lang="en-US" sz="1600" b="1" dirty="0">
                <a:latin typeface="Arial"/>
                <a:ea typeface="+mn-lt"/>
                <a:cs typeface="Arial"/>
              </a:rPr>
              <a:t> (2005) </a:t>
            </a:r>
            <a:r>
              <a:rPr lang="en-US" sz="1600" b="1" i="1" dirty="0">
                <a:latin typeface="Arial"/>
                <a:ea typeface="+mn-lt"/>
                <a:cs typeface="Arial"/>
              </a:rPr>
              <a:t>Management and </a:t>
            </a:r>
            <a:r>
              <a:rPr lang="en-US" sz="1600" b="1" i="1" dirty="0" err="1">
                <a:latin typeface="Arial"/>
                <a:ea typeface="+mn-lt"/>
                <a:cs typeface="Arial"/>
              </a:rPr>
              <a:t>Organisational</a:t>
            </a:r>
            <a:r>
              <a:rPr lang="en-US" sz="1600" b="1" i="1" dirty="0">
                <a:latin typeface="Arial"/>
                <a:ea typeface="+mn-lt"/>
                <a:cs typeface="Arial"/>
              </a:rPr>
              <a:t> behavior</a:t>
            </a:r>
            <a:r>
              <a:rPr lang="en-US" sz="1600" b="1" dirty="0">
                <a:latin typeface="Arial"/>
                <a:ea typeface="+mn-lt"/>
                <a:cs typeface="Arial"/>
              </a:rPr>
              <a:t>. Seventeenth Edition, Harlow, Pearson Educational Ltd.</a:t>
            </a:r>
            <a:endParaRPr lang="en-US" sz="1600" dirty="0">
              <a:ea typeface="+mn-lt"/>
              <a:cs typeface="+mn-lt"/>
            </a:endParaRPr>
          </a:p>
          <a:p>
            <a:pPr marL="457200" indent="-457200">
              <a:buAutoNum type="arabicPeriod"/>
            </a:pPr>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Rogers.H</a:t>
            </a:r>
            <a:r>
              <a:rPr lang="en-US" sz="1600" b="1" dirty="0">
                <a:latin typeface="Arial"/>
                <a:ea typeface="+mn-lt"/>
                <a:cs typeface="Arial"/>
              </a:rPr>
              <a:t> (2018) </a:t>
            </a:r>
            <a:r>
              <a:rPr lang="en-US" sz="1600" b="1" i="1" dirty="0">
                <a:latin typeface="Arial"/>
                <a:ea typeface="+mn-lt"/>
                <a:cs typeface="Arial"/>
              </a:rPr>
              <a:t>Zenith technologies launches virtual manufacturing system training service.</a:t>
            </a:r>
            <a:r>
              <a:rPr lang="en-US" sz="1600" b="1" dirty="0">
                <a:latin typeface="Arial"/>
                <a:ea typeface="+mn-lt"/>
                <a:cs typeface="Arial"/>
              </a:rPr>
              <a:t> Available at; </a:t>
            </a:r>
            <a:r>
              <a:rPr lang="en-US" sz="1600" dirty="0">
                <a:ea typeface="+mn-lt"/>
                <a:cs typeface="+mn-lt"/>
              </a:rPr>
              <a:t>www.zenithtechnologies.com/zen-blog/zenith-technologies-launches-virtual-manufacturing-system-training-service </a:t>
            </a:r>
            <a:r>
              <a:rPr lang="en-US" sz="1600" b="1" dirty="0">
                <a:latin typeface="Arial"/>
                <a:ea typeface="+mn-lt"/>
                <a:cs typeface="Arial"/>
              </a:rPr>
              <a:t>Accessed (01.07.2022)</a:t>
            </a: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Russon.M</a:t>
            </a:r>
            <a:r>
              <a:rPr lang="en-US" sz="1600" b="1" dirty="0">
                <a:latin typeface="Arial"/>
                <a:ea typeface="+mn-lt"/>
                <a:cs typeface="Arial"/>
              </a:rPr>
              <a:t>, </a:t>
            </a:r>
            <a:r>
              <a:rPr lang="en-US" sz="1600" b="1" dirty="0" err="1">
                <a:latin typeface="Arial"/>
                <a:ea typeface="+mn-lt"/>
                <a:cs typeface="Arial"/>
              </a:rPr>
              <a:t>Hooker.L</a:t>
            </a:r>
            <a:r>
              <a:rPr lang="en-US" sz="1600" b="1" dirty="0">
                <a:latin typeface="Arial"/>
                <a:ea typeface="+mn-lt"/>
                <a:cs typeface="Arial"/>
              </a:rPr>
              <a:t> (2021) </a:t>
            </a:r>
            <a:r>
              <a:rPr lang="en-US" sz="1600" b="1" i="1" dirty="0">
                <a:latin typeface="Arial"/>
                <a:ea typeface="+mn-lt"/>
                <a:cs typeface="Arial"/>
              </a:rPr>
              <a:t>UK heading towards digital skills shortage disaster.</a:t>
            </a:r>
            <a:r>
              <a:rPr lang="en-US" sz="1600" b="1" dirty="0">
                <a:latin typeface="Arial"/>
                <a:ea typeface="+mn-lt"/>
                <a:cs typeface="Arial"/>
              </a:rPr>
              <a:t> Available at; </a:t>
            </a:r>
            <a:r>
              <a:rPr lang="en-US" sz="1600" b="1" u="sng" dirty="0">
                <a:latin typeface="Arial"/>
                <a:ea typeface="+mn-lt"/>
                <a:cs typeface="Arial"/>
                <a:hlinkClick r:id="rId4"/>
              </a:rPr>
              <a:t>www.bbc.co.uk</a:t>
            </a:r>
            <a:r>
              <a:rPr lang="en-US" sz="1600" b="1" dirty="0">
                <a:latin typeface="Arial"/>
                <a:ea typeface="+mn-lt"/>
                <a:cs typeface="Arial"/>
              </a:rPr>
              <a:t> Accessed (29.06.2022)</a:t>
            </a:r>
            <a:endParaRPr lang="en-US" sz="1600" dirty="0">
              <a:ea typeface="+mn-lt"/>
              <a:cs typeface="+mn-lt"/>
            </a:endParaRPr>
          </a:p>
          <a:p>
            <a:pPr marL="457200" indent="-457200">
              <a:buAutoNum type="arabicPeriod"/>
            </a:pPr>
            <a:endParaRPr lang="en-US" b="1" dirty="0">
              <a:latin typeface="Arial"/>
              <a:ea typeface="+mn-lt"/>
              <a:cs typeface="Arial"/>
            </a:endParaRPr>
          </a:p>
          <a:p>
            <a:pPr marL="457200" indent="-457200">
              <a:buAutoNum type="arabicPeriod"/>
            </a:pPr>
            <a:endParaRPr lang="en-US" sz="2000" b="1" dirty="0">
              <a:latin typeface="Arial"/>
              <a:ea typeface="+mn-lt"/>
              <a:cs typeface="Arial"/>
            </a:endParaRPr>
          </a:p>
        </p:txBody>
      </p:sp>
    </p:spTree>
    <p:extLst>
      <p:ext uri="{BB962C8B-B14F-4D97-AF65-F5344CB8AC3E}">
        <p14:creationId xmlns:p14="http://schemas.microsoft.com/office/powerpoint/2010/main" val="2463785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lnSpc>
                <a:spcPct val="90000"/>
              </a:lnSpc>
            </a:pPr>
            <a:r>
              <a:rPr lang="en-US" sz="4400" dirty="0">
                <a:solidFill>
                  <a:srgbClr val="FFFFFF"/>
                </a:solidFill>
                <a:latin typeface="Arial"/>
                <a:cs typeface="Arial"/>
              </a:rPr>
              <a:t>Ameera, Jessica, </a:t>
            </a:r>
            <a:r>
              <a:rPr lang="en-US" sz="4400" dirty="0" err="1">
                <a:solidFill>
                  <a:srgbClr val="FFFFFF"/>
                </a:solidFill>
                <a:latin typeface="Arial"/>
                <a:cs typeface="Arial"/>
              </a:rPr>
              <a:t>Nagette</a:t>
            </a:r>
            <a:r>
              <a:rPr lang="en-US" sz="4400" dirty="0">
                <a:solidFill>
                  <a:srgbClr val="FFFFFF"/>
                </a:solidFill>
                <a:latin typeface="Arial"/>
                <a:cs typeface="Arial"/>
              </a:rPr>
              <a:t> &amp; Nicola</a:t>
            </a:r>
            <a:br>
              <a:rPr lang="en-US" sz="4400" dirty="0">
                <a:latin typeface="Arial"/>
              </a:rPr>
            </a:br>
            <a:r>
              <a:rPr lang="en-US" sz="4400" dirty="0">
                <a:solidFill>
                  <a:srgbClr val="FFFFFF"/>
                </a:solidFill>
                <a:latin typeface="Arial"/>
                <a:cs typeface="Arial"/>
              </a:rPr>
              <a:t>Thank you for listening and welcome any questions you may have.  </a:t>
            </a:r>
          </a:p>
        </p:txBody>
      </p:sp>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1132</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Wingdings</vt:lpstr>
      <vt:lpstr>Wingdings 3</vt:lpstr>
      <vt:lpstr>Ion Boardroom</vt:lpstr>
      <vt:lpstr>PowerPoint Presentation</vt:lpstr>
      <vt:lpstr>Is there a need to provide training on how to use technology to collaborate at UWTSD?</vt:lpstr>
      <vt:lpstr>PowerPoint Presentation</vt:lpstr>
      <vt:lpstr>Research Findings:</vt:lpstr>
      <vt:lpstr>Research Findings:</vt:lpstr>
      <vt:lpstr>Research Questions Outcomes, evidence, surveys, tables </vt:lpstr>
      <vt:lpstr>RECAP: </vt:lpstr>
      <vt:lpstr>Hypothesis:</vt:lpstr>
      <vt:lpstr>References:</vt:lpstr>
      <vt:lpstr>Ameera, Jessica, Nagette &amp; Nicola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 E Maynard</dc:creator>
  <cp:lastModifiedBy>J E Maynard</cp:lastModifiedBy>
  <cp:revision>1072</cp:revision>
  <dcterms:created xsi:type="dcterms:W3CDTF">2022-06-09T18:05:08Z</dcterms:created>
  <dcterms:modified xsi:type="dcterms:W3CDTF">2022-07-03T12:19:11Z</dcterms:modified>
</cp:coreProperties>
</file>