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65" r:id="rId3"/>
    <p:sldId id="264" r:id="rId4"/>
    <p:sldId id="263" r:id="rId5"/>
    <p:sldId id="269" r:id="rId6"/>
    <p:sldId id="270" r:id="rId7"/>
    <p:sldId id="272" r:id="rId8"/>
    <p:sldId id="273" r:id="rId9"/>
    <p:sldId id="274" r:id="rId10"/>
    <p:sldId id="276" r:id="rId11"/>
    <p:sldId id="275" r:id="rId12"/>
    <p:sldId id="277" r:id="rId13"/>
    <p:sldId id="267" r:id="rId14"/>
    <p:sldId id="279" r:id="rId15"/>
    <p:sldId id="278" r:id="rId16"/>
    <p:sldId id="266" r:id="rId17"/>
    <p:sldId id="281" r:id="rId18"/>
    <p:sldId id="280" r:id="rId19"/>
    <p:sldId id="257" r:id="rId20"/>
    <p:sldId id="259" r:id="rId21"/>
    <p:sldId id="258" r:id="rId22"/>
    <p:sldId id="260" r:id="rId23"/>
    <p:sldId id="283" r:id="rId24"/>
    <p:sldId id="262" r:id="rId25"/>
    <p:sldId id="271" r:id="rId26"/>
    <p:sldId id="282" r:id="rId27"/>
    <p:sldId id="261" r:id="rId28"/>
    <p:sldId id="26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59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6.svg"/><Relationship Id="rId1" Type="http://schemas.openxmlformats.org/officeDocument/2006/relationships/image" Target="../media/image13.png"/><Relationship Id="rId6" Type="http://schemas.openxmlformats.org/officeDocument/2006/relationships/image" Target="../media/image20.svg"/><Relationship Id="rId5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7CBADB-3887-487B-A57F-9280EEFCA0D8}" type="doc">
      <dgm:prSet loTypeId="urn:microsoft.com/office/officeart/2005/8/layout/default" loCatId="list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48616389-E2FD-4050-A93B-E22026E126D3}">
      <dgm:prSet/>
      <dgm:spPr/>
      <dgm:t>
        <a:bodyPr/>
        <a:lstStyle/>
        <a:p>
          <a:r>
            <a:rPr lang="en-GB" dirty="0"/>
            <a:t>Reduce &amp; prevent crime and anti-social behaviour to keep people safe and confident in their homes and communities</a:t>
          </a:r>
          <a:endParaRPr lang="en-US" dirty="0"/>
        </a:p>
      </dgm:t>
    </dgm:pt>
    <dgm:pt modelId="{ECC744E7-C16C-4245-9CBE-D764F09AB994}" type="parTrans" cxnId="{A5090816-564D-4A59-A00D-7BA2E5D56E46}">
      <dgm:prSet/>
      <dgm:spPr/>
      <dgm:t>
        <a:bodyPr/>
        <a:lstStyle/>
        <a:p>
          <a:endParaRPr lang="en-US"/>
        </a:p>
      </dgm:t>
    </dgm:pt>
    <dgm:pt modelId="{59AB8D3B-3AAB-4F9F-9CB0-5863AFE8C1A6}" type="sibTrans" cxnId="{A5090816-564D-4A59-A00D-7BA2E5D56E46}">
      <dgm:prSet/>
      <dgm:spPr/>
      <dgm:t>
        <a:bodyPr/>
        <a:lstStyle/>
        <a:p>
          <a:endParaRPr lang="en-US"/>
        </a:p>
      </dgm:t>
    </dgm:pt>
    <dgm:pt modelId="{D4989D9F-A5CD-4849-A7BA-8B202CE1D1FA}">
      <dgm:prSet/>
      <dgm:spPr/>
      <dgm:t>
        <a:bodyPr/>
        <a:lstStyle/>
        <a:p>
          <a:r>
            <a:rPr lang="en-GB" dirty="0"/>
            <a:t>Engage with, involve and inform our communities, working with partners in local government, health, fire and Welsh Government to build resilience</a:t>
          </a:r>
          <a:endParaRPr lang="en-US" dirty="0"/>
        </a:p>
      </dgm:t>
    </dgm:pt>
    <dgm:pt modelId="{C32999BE-5D36-4EDA-945E-27971D0245DA}" type="parTrans" cxnId="{DCFCF5E0-847F-4972-8128-2B7B21055778}">
      <dgm:prSet/>
      <dgm:spPr/>
      <dgm:t>
        <a:bodyPr/>
        <a:lstStyle/>
        <a:p>
          <a:endParaRPr lang="en-US"/>
        </a:p>
      </dgm:t>
    </dgm:pt>
    <dgm:pt modelId="{4AF424FA-5D24-472D-8C80-D90058D406CC}" type="sibTrans" cxnId="{DCFCF5E0-847F-4972-8128-2B7B21055778}">
      <dgm:prSet/>
      <dgm:spPr/>
      <dgm:t>
        <a:bodyPr/>
        <a:lstStyle/>
        <a:p>
          <a:endParaRPr lang="en-US"/>
        </a:p>
      </dgm:t>
    </dgm:pt>
    <dgm:pt modelId="{7D1691DD-72D6-48B6-A649-540695C2CE57}">
      <dgm:prSet/>
      <dgm:spPr/>
      <dgm:t>
        <a:bodyPr/>
        <a:lstStyle/>
        <a:p>
          <a:r>
            <a:rPr lang="en-GB"/>
            <a:t>Work to protect the most vulnerable in our communities, understanding causes and taking prompt positive action as issues arise</a:t>
          </a:r>
          <a:endParaRPr lang="en-US"/>
        </a:p>
      </dgm:t>
    </dgm:pt>
    <dgm:pt modelId="{938819B2-1BEF-4D03-8F07-1D839613C688}" type="parTrans" cxnId="{084AD4D9-792C-4247-A55E-CBEA785B2886}">
      <dgm:prSet/>
      <dgm:spPr/>
      <dgm:t>
        <a:bodyPr/>
        <a:lstStyle/>
        <a:p>
          <a:endParaRPr lang="en-US"/>
        </a:p>
      </dgm:t>
    </dgm:pt>
    <dgm:pt modelId="{A588FB65-E6BC-463D-82B1-FB4CBDE56BC7}" type="sibTrans" cxnId="{084AD4D9-792C-4247-A55E-CBEA785B2886}">
      <dgm:prSet/>
      <dgm:spPr/>
      <dgm:t>
        <a:bodyPr/>
        <a:lstStyle/>
        <a:p>
          <a:endParaRPr lang="en-US"/>
        </a:p>
      </dgm:t>
    </dgm:pt>
    <dgm:pt modelId="{A4A401E1-95F8-4DF0-95E0-C889E86B5168}">
      <dgm:prSet/>
      <dgm:spPr/>
      <dgm:t>
        <a:bodyPr/>
        <a:lstStyle/>
        <a:p>
          <a:r>
            <a:rPr lang="en-GB"/>
            <a:t>We will work to make the local criminal justice system the most effective and efficient it can be to meet the needs of victims and reduce reoffending</a:t>
          </a:r>
          <a:endParaRPr lang="en-US"/>
        </a:p>
      </dgm:t>
    </dgm:pt>
    <dgm:pt modelId="{B791072D-6EB7-4B0E-9D64-6BB876855BC5}" type="parTrans" cxnId="{D82BD2FC-FB58-4FF2-BBB3-53A86418F294}">
      <dgm:prSet/>
      <dgm:spPr/>
      <dgm:t>
        <a:bodyPr/>
        <a:lstStyle/>
        <a:p>
          <a:endParaRPr lang="en-US"/>
        </a:p>
      </dgm:t>
    </dgm:pt>
    <dgm:pt modelId="{2E89320A-964E-4BBE-BBAD-25019B719AC7}" type="sibTrans" cxnId="{D82BD2FC-FB58-4FF2-BBB3-53A86418F294}">
      <dgm:prSet/>
      <dgm:spPr/>
      <dgm:t>
        <a:bodyPr/>
        <a:lstStyle/>
        <a:p>
          <a:endParaRPr lang="en-US"/>
        </a:p>
      </dgm:t>
    </dgm:pt>
    <dgm:pt modelId="{14F346C0-E2C1-4421-A344-895E337BD68A}">
      <dgm:prSet/>
      <dgm:spPr/>
      <dgm:t>
        <a:bodyPr/>
        <a:lstStyle/>
        <a:p>
          <a:r>
            <a:rPr lang="en-GB"/>
            <a:t>We will make our contribution to the strategic policing requirement and successfully police major events</a:t>
          </a:r>
          <a:endParaRPr lang="en-US"/>
        </a:p>
      </dgm:t>
    </dgm:pt>
    <dgm:pt modelId="{1F9F9194-A02A-4416-9881-3DE343E745B1}" type="parTrans" cxnId="{0CF0F731-1294-440C-92DB-BA5444D8F101}">
      <dgm:prSet/>
      <dgm:spPr/>
      <dgm:t>
        <a:bodyPr/>
        <a:lstStyle/>
        <a:p>
          <a:endParaRPr lang="en-US"/>
        </a:p>
      </dgm:t>
    </dgm:pt>
    <dgm:pt modelId="{48C5C4C2-CF82-44FB-940C-0B1EC86F7677}" type="sibTrans" cxnId="{0CF0F731-1294-440C-92DB-BA5444D8F101}">
      <dgm:prSet/>
      <dgm:spPr/>
      <dgm:t>
        <a:bodyPr/>
        <a:lstStyle/>
        <a:p>
          <a:endParaRPr lang="en-US"/>
        </a:p>
      </dgm:t>
    </dgm:pt>
    <dgm:pt modelId="{B2CDA693-37A6-497B-9C3E-CC6162AD747E}">
      <dgm:prSet/>
      <dgm:spPr/>
      <dgm:t>
        <a:bodyPr/>
        <a:lstStyle/>
        <a:p>
          <a:r>
            <a:rPr lang="en-GB"/>
            <a:t>Spend your money wisely and support our people to provide the best possible policing in your community</a:t>
          </a:r>
          <a:endParaRPr lang="en-US"/>
        </a:p>
      </dgm:t>
    </dgm:pt>
    <dgm:pt modelId="{45B5744A-9A9E-4241-A662-C2C7E9D15CC0}" type="parTrans" cxnId="{D32E9224-AE6A-4639-A4FF-B8EAC8C50D7E}">
      <dgm:prSet/>
      <dgm:spPr/>
      <dgm:t>
        <a:bodyPr/>
        <a:lstStyle/>
        <a:p>
          <a:endParaRPr lang="en-US"/>
        </a:p>
      </dgm:t>
    </dgm:pt>
    <dgm:pt modelId="{AEF61BE2-E584-4F20-8490-7E8C8D0FC331}" type="sibTrans" cxnId="{D32E9224-AE6A-4639-A4FF-B8EAC8C50D7E}">
      <dgm:prSet/>
      <dgm:spPr/>
      <dgm:t>
        <a:bodyPr/>
        <a:lstStyle/>
        <a:p>
          <a:endParaRPr lang="en-US"/>
        </a:p>
      </dgm:t>
    </dgm:pt>
    <dgm:pt modelId="{FD0F6917-AB48-41A1-8E27-C50B8426665B}" type="pres">
      <dgm:prSet presAssocID="{D27CBADB-3887-487B-A57F-9280EEFCA0D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82600C2-AD77-49C9-8B9D-1EF0A6D59C3A}" type="pres">
      <dgm:prSet presAssocID="{48616389-E2FD-4050-A93B-E22026E126D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2B7342-C31B-45E0-8CF1-D0FD0073A39E}" type="pres">
      <dgm:prSet presAssocID="{59AB8D3B-3AAB-4F9F-9CB0-5863AFE8C1A6}" presName="sibTrans" presStyleCnt="0"/>
      <dgm:spPr/>
    </dgm:pt>
    <dgm:pt modelId="{7F91162B-31D2-4431-8C96-AE2082FFCE62}" type="pres">
      <dgm:prSet presAssocID="{D4989D9F-A5CD-4849-A7BA-8B202CE1D1FA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4638066-8232-4366-A1C2-81249F712759}" type="pres">
      <dgm:prSet presAssocID="{4AF424FA-5D24-472D-8C80-D90058D406CC}" presName="sibTrans" presStyleCnt="0"/>
      <dgm:spPr/>
    </dgm:pt>
    <dgm:pt modelId="{BFAB848D-0BCA-449D-ADF8-0DE10C466B85}" type="pres">
      <dgm:prSet presAssocID="{7D1691DD-72D6-48B6-A649-540695C2CE57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D8BE86-F583-4FCC-984F-3546AB01F7FA}" type="pres">
      <dgm:prSet presAssocID="{A588FB65-E6BC-463D-82B1-FB4CBDE56BC7}" presName="sibTrans" presStyleCnt="0"/>
      <dgm:spPr/>
    </dgm:pt>
    <dgm:pt modelId="{A9CE5381-87A2-482E-8379-4E00EEEDA815}" type="pres">
      <dgm:prSet presAssocID="{A4A401E1-95F8-4DF0-95E0-C889E86B5168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E671F35-267D-443C-AFF2-378DCAECA120}" type="pres">
      <dgm:prSet presAssocID="{2E89320A-964E-4BBE-BBAD-25019B719AC7}" presName="sibTrans" presStyleCnt="0"/>
      <dgm:spPr/>
    </dgm:pt>
    <dgm:pt modelId="{87077ABF-7CE8-4447-A716-C6FF1F3AA21A}" type="pres">
      <dgm:prSet presAssocID="{14F346C0-E2C1-4421-A344-895E337BD68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DCAFA6-A0F7-4151-95CD-E8DA6742F549}" type="pres">
      <dgm:prSet presAssocID="{48C5C4C2-CF82-44FB-940C-0B1EC86F7677}" presName="sibTrans" presStyleCnt="0"/>
      <dgm:spPr/>
    </dgm:pt>
    <dgm:pt modelId="{12069B95-4482-406D-8C17-040787608077}" type="pres">
      <dgm:prSet presAssocID="{B2CDA693-37A6-497B-9C3E-CC6162AD747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32E9224-AE6A-4639-A4FF-B8EAC8C50D7E}" srcId="{D27CBADB-3887-487B-A57F-9280EEFCA0D8}" destId="{B2CDA693-37A6-497B-9C3E-CC6162AD747E}" srcOrd="5" destOrd="0" parTransId="{45B5744A-9A9E-4241-A662-C2C7E9D15CC0}" sibTransId="{AEF61BE2-E584-4F20-8490-7E8C8D0FC331}"/>
    <dgm:cxn modelId="{2EFEE399-442C-4C7B-8F7B-A0AE0D82D231}" type="presOf" srcId="{B2CDA693-37A6-497B-9C3E-CC6162AD747E}" destId="{12069B95-4482-406D-8C17-040787608077}" srcOrd="0" destOrd="0" presId="urn:microsoft.com/office/officeart/2005/8/layout/default"/>
    <dgm:cxn modelId="{8886F28A-EE8F-47DA-812E-1A410565F337}" type="presOf" srcId="{D4989D9F-A5CD-4849-A7BA-8B202CE1D1FA}" destId="{7F91162B-31D2-4431-8C96-AE2082FFCE62}" srcOrd="0" destOrd="0" presId="urn:microsoft.com/office/officeart/2005/8/layout/default"/>
    <dgm:cxn modelId="{50FE02C1-943C-4663-8A4D-4D5A9E4572BC}" type="presOf" srcId="{A4A401E1-95F8-4DF0-95E0-C889E86B5168}" destId="{A9CE5381-87A2-482E-8379-4E00EEEDA815}" srcOrd="0" destOrd="0" presId="urn:microsoft.com/office/officeart/2005/8/layout/default"/>
    <dgm:cxn modelId="{A5090816-564D-4A59-A00D-7BA2E5D56E46}" srcId="{D27CBADB-3887-487B-A57F-9280EEFCA0D8}" destId="{48616389-E2FD-4050-A93B-E22026E126D3}" srcOrd="0" destOrd="0" parTransId="{ECC744E7-C16C-4245-9CBE-D764F09AB994}" sibTransId="{59AB8D3B-3AAB-4F9F-9CB0-5863AFE8C1A6}"/>
    <dgm:cxn modelId="{DCFCF5E0-847F-4972-8128-2B7B21055778}" srcId="{D27CBADB-3887-487B-A57F-9280EEFCA0D8}" destId="{D4989D9F-A5CD-4849-A7BA-8B202CE1D1FA}" srcOrd="1" destOrd="0" parTransId="{C32999BE-5D36-4EDA-945E-27971D0245DA}" sibTransId="{4AF424FA-5D24-472D-8C80-D90058D406CC}"/>
    <dgm:cxn modelId="{5CA0AEFB-1264-4D89-B9D8-29725E45E4F5}" type="presOf" srcId="{D27CBADB-3887-487B-A57F-9280EEFCA0D8}" destId="{FD0F6917-AB48-41A1-8E27-C50B8426665B}" srcOrd="0" destOrd="0" presId="urn:microsoft.com/office/officeart/2005/8/layout/default"/>
    <dgm:cxn modelId="{1C0643BA-C5BD-4490-9F4C-C0A2DAD87837}" type="presOf" srcId="{48616389-E2FD-4050-A93B-E22026E126D3}" destId="{282600C2-AD77-49C9-8B9D-1EF0A6D59C3A}" srcOrd="0" destOrd="0" presId="urn:microsoft.com/office/officeart/2005/8/layout/default"/>
    <dgm:cxn modelId="{084AD4D9-792C-4247-A55E-CBEA785B2886}" srcId="{D27CBADB-3887-487B-A57F-9280EEFCA0D8}" destId="{7D1691DD-72D6-48B6-A649-540695C2CE57}" srcOrd="2" destOrd="0" parTransId="{938819B2-1BEF-4D03-8F07-1D839613C688}" sibTransId="{A588FB65-E6BC-463D-82B1-FB4CBDE56BC7}"/>
    <dgm:cxn modelId="{CCCBE1DF-E227-40A8-AF69-11071A4947BD}" type="presOf" srcId="{7D1691DD-72D6-48B6-A649-540695C2CE57}" destId="{BFAB848D-0BCA-449D-ADF8-0DE10C466B85}" srcOrd="0" destOrd="0" presId="urn:microsoft.com/office/officeart/2005/8/layout/default"/>
    <dgm:cxn modelId="{0CF0F731-1294-440C-92DB-BA5444D8F101}" srcId="{D27CBADB-3887-487B-A57F-9280EEFCA0D8}" destId="{14F346C0-E2C1-4421-A344-895E337BD68A}" srcOrd="4" destOrd="0" parTransId="{1F9F9194-A02A-4416-9881-3DE343E745B1}" sibTransId="{48C5C4C2-CF82-44FB-940C-0B1EC86F7677}"/>
    <dgm:cxn modelId="{D82BD2FC-FB58-4FF2-BBB3-53A86418F294}" srcId="{D27CBADB-3887-487B-A57F-9280EEFCA0D8}" destId="{A4A401E1-95F8-4DF0-95E0-C889E86B5168}" srcOrd="3" destOrd="0" parTransId="{B791072D-6EB7-4B0E-9D64-6BB876855BC5}" sibTransId="{2E89320A-964E-4BBE-BBAD-25019B719AC7}"/>
    <dgm:cxn modelId="{CD49F6CB-FE03-41A7-B43B-ECB6D137F91C}" type="presOf" srcId="{14F346C0-E2C1-4421-A344-895E337BD68A}" destId="{87077ABF-7CE8-4447-A716-C6FF1F3AA21A}" srcOrd="0" destOrd="0" presId="urn:microsoft.com/office/officeart/2005/8/layout/default"/>
    <dgm:cxn modelId="{80DBE8BA-1D52-466F-91A6-5C5B835E716E}" type="presParOf" srcId="{FD0F6917-AB48-41A1-8E27-C50B8426665B}" destId="{282600C2-AD77-49C9-8B9D-1EF0A6D59C3A}" srcOrd="0" destOrd="0" presId="urn:microsoft.com/office/officeart/2005/8/layout/default"/>
    <dgm:cxn modelId="{046EA237-2EA3-4516-9E99-D9ABBF038845}" type="presParOf" srcId="{FD0F6917-AB48-41A1-8E27-C50B8426665B}" destId="{CF2B7342-C31B-45E0-8CF1-D0FD0073A39E}" srcOrd="1" destOrd="0" presId="urn:microsoft.com/office/officeart/2005/8/layout/default"/>
    <dgm:cxn modelId="{133EF31C-E60A-478A-9C0A-A5DAA5225AB9}" type="presParOf" srcId="{FD0F6917-AB48-41A1-8E27-C50B8426665B}" destId="{7F91162B-31D2-4431-8C96-AE2082FFCE62}" srcOrd="2" destOrd="0" presId="urn:microsoft.com/office/officeart/2005/8/layout/default"/>
    <dgm:cxn modelId="{53ED0CAD-34F5-49B3-A831-4D1CCE486B68}" type="presParOf" srcId="{FD0F6917-AB48-41A1-8E27-C50B8426665B}" destId="{F4638066-8232-4366-A1C2-81249F712759}" srcOrd="3" destOrd="0" presId="urn:microsoft.com/office/officeart/2005/8/layout/default"/>
    <dgm:cxn modelId="{3441E1A1-83C3-4894-8DEE-78CC96924539}" type="presParOf" srcId="{FD0F6917-AB48-41A1-8E27-C50B8426665B}" destId="{BFAB848D-0BCA-449D-ADF8-0DE10C466B85}" srcOrd="4" destOrd="0" presId="urn:microsoft.com/office/officeart/2005/8/layout/default"/>
    <dgm:cxn modelId="{EDC7F5FD-1DA5-4843-A717-763AACED91EE}" type="presParOf" srcId="{FD0F6917-AB48-41A1-8E27-C50B8426665B}" destId="{F7D8BE86-F583-4FCC-984F-3546AB01F7FA}" srcOrd="5" destOrd="0" presId="urn:microsoft.com/office/officeart/2005/8/layout/default"/>
    <dgm:cxn modelId="{52DE0A60-6BE4-478D-83D6-8065732BB036}" type="presParOf" srcId="{FD0F6917-AB48-41A1-8E27-C50B8426665B}" destId="{A9CE5381-87A2-482E-8379-4E00EEEDA815}" srcOrd="6" destOrd="0" presId="urn:microsoft.com/office/officeart/2005/8/layout/default"/>
    <dgm:cxn modelId="{EE050C58-856F-4F8A-984D-A45B59D4253B}" type="presParOf" srcId="{FD0F6917-AB48-41A1-8E27-C50B8426665B}" destId="{CE671F35-267D-443C-AFF2-378DCAECA120}" srcOrd="7" destOrd="0" presId="urn:microsoft.com/office/officeart/2005/8/layout/default"/>
    <dgm:cxn modelId="{711D82AF-805B-4AD7-B998-8AEA3D9863B9}" type="presParOf" srcId="{FD0F6917-AB48-41A1-8E27-C50B8426665B}" destId="{87077ABF-7CE8-4447-A716-C6FF1F3AA21A}" srcOrd="8" destOrd="0" presId="urn:microsoft.com/office/officeart/2005/8/layout/default"/>
    <dgm:cxn modelId="{EC6D9F1C-5C8D-4E55-9342-B55A1DBFBAA1}" type="presParOf" srcId="{FD0F6917-AB48-41A1-8E27-C50B8426665B}" destId="{C1DCAFA6-A0F7-4151-95CD-E8DA6742F549}" srcOrd="9" destOrd="0" presId="urn:microsoft.com/office/officeart/2005/8/layout/default"/>
    <dgm:cxn modelId="{C9BE3F28-7D73-40DC-A0D9-F49D2AD1C3A8}" type="presParOf" srcId="{FD0F6917-AB48-41A1-8E27-C50B8426665B}" destId="{12069B95-4482-406D-8C17-04078760807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680C5F-32E4-466A-90F2-7931E0E24B1B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69A3E545-86F1-41C9-9DF9-54B4472EC703}">
      <dgm:prSet/>
      <dgm:spPr/>
      <dgm:t>
        <a:bodyPr/>
        <a:lstStyle/>
        <a:p>
          <a:r>
            <a:rPr lang="en-US"/>
            <a:t>Keeping</a:t>
          </a:r>
        </a:p>
      </dgm:t>
    </dgm:pt>
    <dgm:pt modelId="{15CE3F40-C05F-44EF-8C0D-AC3D8DA9AC98}" type="parTrans" cxnId="{108778FB-771E-46F1-95C3-7CCB83E87A44}">
      <dgm:prSet/>
      <dgm:spPr/>
      <dgm:t>
        <a:bodyPr/>
        <a:lstStyle/>
        <a:p>
          <a:endParaRPr lang="en-US"/>
        </a:p>
      </dgm:t>
    </dgm:pt>
    <dgm:pt modelId="{16AAC730-A8DB-400D-9438-064B2D75ADB1}" type="sibTrans" cxnId="{108778FB-771E-46F1-95C3-7CCB83E87A44}">
      <dgm:prSet/>
      <dgm:spPr/>
      <dgm:t>
        <a:bodyPr/>
        <a:lstStyle/>
        <a:p>
          <a:endParaRPr lang="en-US"/>
        </a:p>
      </dgm:t>
    </dgm:pt>
    <dgm:pt modelId="{C775FE7D-A9A5-4F49-8145-617BA633413B}">
      <dgm:prSet custT="1"/>
      <dgm:spPr/>
      <dgm:t>
        <a:bodyPr/>
        <a:lstStyle/>
        <a:p>
          <a:r>
            <a:rPr lang="en-US" sz="2800" dirty="0"/>
            <a:t>Keeping our communities safe.</a:t>
          </a:r>
        </a:p>
      </dgm:t>
    </dgm:pt>
    <dgm:pt modelId="{EE9FD912-D823-4A5A-83EF-0DBD1F790841}" type="parTrans" cxnId="{A79E82F8-950D-4BCC-A58B-21A6EC728D32}">
      <dgm:prSet/>
      <dgm:spPr/>
      <dgm:t>
        <a:bodyPr/>
        <a:lstStyle/>
        <a:p>
          <a:endParaRPr lang="en-US"/>
        </a:p>
      </dgm:t>
    </dgm:pt>
    <dgm:pt modelId="{DCE911F1-1677-4D15-83EF-D902AE111232}" type="sibTrans" cxnId="{A79E82F8-950D-4BCC-A58B-21A6EC728D32}">
      <dgm:prSet/>
      <dgm:spPr/>
      <dgm:t>
        <a:bodyPr/>
        <a:lstStyle/>
        <a:p>
          <a:endParaRPr lang="en-US"/>
        </a:p>
      </dgm:t>
    </dgm:pt>
    <dgm:pt modelId="{79B5402C-807A-4FAA-8BD1-3B378B3096AD}">
      <dgm:prSet/>
      <dgm:spPr/>
      <dgm:t>
        <a:bodyPr/>
        <a:lstStyle/>
        <a:p>
          <a:r>
            <a:rPr lang="en-US"/>
            <a:t>Safeguarding</a:t>
          </a:r>
        </a:p>
      </dgm:t>
    </dgm:pt>
    <dgm:pt modelId="{47492E34-5984-4950-BB33-BDDCA558DAAD}" type="parTrans" cxnId="{789D6E64-8776-4F29-BFC0-39AFA9687CE4}">
      <dgm:prSet/>
      <dgm:spPr/>
      <dgm:t>
        <a:bodyPr/>
        <a:lstStyle/>
        <a:p>
          <a:endParaRPr lang="en-US"/>
        </a:p>
      </dgm:t>
    </dgm:pt>
    <dgm:pt modelId="{95817E25-11A2-4286-A1E4-FB848C8C8E39}" type="sibTrans" cxnId="{789D6E64-8776-4F29-BFC0-39AFA9687CE4}">
      <dgm:prSet/>
      <dgm:spPr/>
      <dgm:t>
        <a:bodyPr/>
        <a:lstStyle/>
        <a:p>
          <a:endParaRPr lang="en-US"/>
        </a:p>
      </dgm:t>
    </dgm:pt>
    <dgm:pt modelId="{8F5DF0F5-F7BE-47C9-B327-6E91BAC0B9BE}">
      <dgm:prSet custT="1"/>
      <dgm:spPr/>
      <dgm:t>
        <a:bodyPr/>
        <a:lstStyle/>
        <a:p>
          <a:r>
            <a:rPr lang="en-US" sz="2800" dirty="0"/>
            <a:t>Safeguarding the vulnerable.</a:t>
          </a:r>
        </a:p>
      </dgm:t>
    </dgm:pt>
    <dgm:pt modelId="{263B04AC-6EC7-41C4-A991-F8996348625A}" type="parTrans" cxnId="{F782C7EC-8970-4F29-88AB-181BE36574A9}">
      <dgm:prSet/>
      <dgm:spPr/>
      <dgm:t>
        <a:bodyPr/>
        <a:lstStyle/>
        <a:p>
          <a:endParaRPr lang="en-US"/>
        </a:p>
      </dgm:t>
    </dgm:pt>
    <dgm:pt modelId="{D443C6BD-F991-49CA-8C51-AEF286089DE7}" type="sibTrans" cxnId="{F782C7EC-8970-4F29-88AB-181BE36574A9}">
      <dgm:prSet/>
      <dgm:spPr/>
      <dgm:t>
        <a:bodyPr/>
        <a:lstStyle/>
        <a:p>
          <a:endParaRPr lang="en-US"/>
        </a:p>
      </dgm:t>
    </dgm:pt>
    <dgm:pt modelId="{8AC96E32-7117-4C59-8430-F77B5FFA6817}">
      <dgm:prSet/>
      <dgm:spPr/>
      <dgm:t>
        <a:bodyPr/>
        <a:lstStyle/>
        <a:p>
          <a:r>
            <a:rPr lang="en-US"/>
            <a:t>Protecting</a:t>
          </a:r>
        </a:p>
      </dgm:t>
    </dgm:pt>
    <dgm:pt modelId="{6BEC20B3-AB7B-4888-BD41-833F8D9F04FD}" type="parTrans" cxnId="{2E1111B3-AE9C-4635-BA97-03C7F79FC68C}">
      <dgm:prSet/>
      <dgm:spPr/>
      <dgm:t>
        <a:bodyPr/>
        <a:lstStyle/>
        <a:p>
          <a:endParaRPr lang="en-US"/>
        </a:p>
      </dgm:t>
    </dgm:pt>
    <dgm:pt modelId="{A2ED88D4-347D-4DD7-8A36-A9E374A2501C}" type="sibTrans" cxnId="{2E1111B3-AE9C-4635-BA97-03C7F79FC68C}">
      <dgm:prSet/>
      <dgm:spPr/>
      <dgm:t>
        <a:bodyPr/>
        <a:lstStyle/>
        <a:p>
          <a:endParaRPr lang="en-US"/>
        </a:p>
      </dgm:t>
    </dgm:pt>
    <dgm:pt modelId="{62085F01-65E9-422C-A928-5532BE5A1C4A}">
      <dgm:prSet custT="1"/>
      <dgm:spPr/>
      <dgm:t>
        <a:bodyPr/>
        <a:lstStyle/>
        <a:p>
          <a:r>
            <a:rPr lang="en-US" sz="2800" dirty="0"/>
            <a:t>Protecting our communities from serious threats.</a:t>
          </a:r>
        </a:p>
      </dgm:t>
    </dgm:pt>
    <dgm:pt modelId="{E2949B78-C902-46EA-8C01-2E0E93A5D6B2}" type="parTrans" cxnId="{61D52DAE-B629-499A-A28C-75032D8048BA}">
      <dgm:prSet/>
      <dgm:spPr/>
      <dgm:t>
        <a:bodyPr/>
        <a:lstStyle/>
        <a:p>
          <a:endParaRPr lang="en-US"/>
        </a:p>
      </dgm:t>
    </dgm:pt>
    <dgm:pt modelId="{AAB18111-CC94-4BE0-B05B-210E26E8A2EF}" type="sibTrans" cxnId="{61D52DAE-B629-499A-A28C-75032D8048BA}">
      <dgm:prSet/>
      <dgm:spPr/>
      <dgm:t>
        <a:bodyPr/>
        <a:lstStyle/>
        <a:p>
          <a:endParaRPr lang="en-US"/>
        </a:p>
      </dgm:t>
    </dgm:pt>
    <dgm:pt modelId="{DE5E1798-E3BF-4901-A60F-EC9F399ECD56}">
      <dgm:prSet/>
      <dgm:spPr/>
      <dgm:t>
        <a:bodyPr/>
        <a:lstStyle/>
        <a:p>
          <a:r>
            <a:rPr lang="en-US"/>
            <a:t>Connecting</a:t>
          </a:r>
        </a:p>
      </dgm:t>
    </dgm:pt>
    <dgm:pt modelId="{33CA0B25-DC7A-4A58-8262-072475EE5FE0}" type="parTrans" cxnId="{0DEDFEC7-CE30-4B7C-833F-C151AC1EFED4}">
      <dgm:prSet/>
      <dgm:spPr/>
      <dgm:t>
        <a:bodyPr/>
        <a:lstStyle/>
        <a:p>
          <a:endParaRPr lang="en-US"/>
        </a:p>
      </dgm:t>
    </dgm:pt>
    <dgm:pt modelId="{F588C2D2-EC74-4FFF-96D4-5BAB02448D15}" type="sibTrans" cxnId="{0DEDFEC7-CE30-4B7C-833F-C151AC1EFED4}">
      <dgm:prSet/>
      <dgm:spPr/>
      <dgm:t>
        <a:bodyPr/>
        <a:lstStyle/>
        <a:p>
          <a:endParaRPr lang="en-US"/>
        </a:p>
      </dgm:t>
    </dgm:pt>
    <dgm:pt modelId="{E24CE0E4-C552-4CD9-B08D-91FF33320F7B}">
      <dgm:prSet custT="1"/>
      <dgm:spPr/>
      <dgm:t>
        <a:bodyPr/>
        <a:lstStyle/>
        <a:p>
          <a:r>
            <a:rPr lang="en-US" sz="2800" dirty="0"/>
            <a:t>Connecting with communities.</a:t>
          </a:r>
        </a:p>
      </dgm:t>
    </dgm:pt>
    <dgm:pt modelId="{0754E7F5-35CA-47F3-BF94-3F9CD6FB4B5D}" type="parTrans" cxnId="{F95B613A-3E6A-46C5-866E-F981F14A63FD}">
      <dgm:prSet/>
      <dgm:spPr/>
      <dgm:t>
        <a:bodyPr/>
        <a:lstStyle/>
        <a:p>
          <a:endParaRPr lang="en-US"/>
        </a:p>
      </dgm:t>
    </dgm:pt>
    <dgm:pt modelId="{018D657D-9BEB-40F3-9CA6-6CDEB3F1F7FD}" type="sibTrans" cxnId="{F95B613A-3E6A-46C5-866E-F981F14A63FD}">
      <dgm:prSet/>
      <dgm:spPr/>
      <dgm:t>
        <a:bodyPr/>
        <a:lstStyle/>
        <a:p>
          <a:endParaRPr lang="en-US"/>
        </a:p>
      </dgm:t>
    </dgm:pt>
    <dgm:pt modelId="{4421B09A-459D-468E-95E1-1CD74A3C16FC}">
      <dgm:prSet/>
      <dgm:spPr/>
      <dgm:t>
        <a:bodyPr/>
        <a:lstStyle/>
        <a:p>
          <a:r>
            <a:rPr lang="en-US"/>
            <a:t>Supporting</a:t>
          </a:r>
        </a:p>
      </dgm:t>
    </dgm:pt>
    <dgm:pt modelId="{699A0EAF-50CE-4E5C-8EE0-C3D3E6EB1C70}" type="parTrans" cxnId="{B69E9DCB-A024-43DC-9AF7-ED06308E3F13}">
      <dgm:prSet/>
      <dgm:spPr/>
      <dgm:t>
        <a:bodyPr/>
        <a:lstStyle/>
        <a:p>
          <a:endParaRPr lang="en-US"/>
        </a:p>
      </dgm:t>
    </dgm:pt>
    <dgm:pt modelId="{C3C7B402-425A-43C3-914F-237FF71A92B1}" type="sibTrans" cxnId="{B69E9DCB-A024-43DC-9AF7-ED06308E3F13}">
      <dgm:prSet/>
      <dgm:spPr/>
      <dgm:t>
        <a:bodyPr/>
        <a:lstStyle/>
        <a:p>
          <a:endParaRPr lang="en-US"/>
        </a:p>
      </dgm:t>
    </dgm:pt>
    <dgm:pt modelId="{AF9F9C5C-7FE8-48C5-90A9-FC66BF38AE63}">
      <dgm:prSet custT="1"/>
      <dgm:spPr/>
      <dgm:t>
        <a:bodyPr/>
        <a:lstStyle/>
        <a:p>
          <a:r>
            <a:rPr lang="en-US" sz="1600" dirty="0"/>
            <a:t>Supporting the Police and Crime Plan priorities are a number of key delivery principles: Supporting victims; Public engagement; Working together; Strong leadership; and Delivering value for money.</a:t>
          </a:r>
        </a:p>
      </dgm:t>
    </dgm:pt>
    <dgm:pt modelId="{D1A35A3F-2D01-4DB4-A0F0-446BA05C7014}" type="parTrans" cxnId="{755C255A-4C95-4FFA-A25E-59B92E50A535}">
      <dgm:prSet/>
      <dgm:spPr/>
      <dgm:t>
        <a:bodyPr/>
        <a:lstStyle/>
        <a:p>
          <a:endParaRPr lang="en-US"/>
        </a:p>
      </dgm:t>
    </dgm:pt>
    <dgm:pt modelId="{AEC77498-A09B-4916-A013-67C3E01709D4}" type="sibTrans" cxnId="{755C255A-4C95-4FFA-A25E-59B92E50A535}">
      <dgm:prSet/>
      <dgm:spPr/>
      <dgm:t>
        <a:bodyPr/>
        <a:lstStyle/>
        <a:p>
          <a:endParaRPr lang="en-US"/>
        </a:p>
      </dgm:t>
    </dgm:pt>
    <dgm:pt modelId="{F765FA3B-5AE8-45D9-B7DB-4D24E57F0355}" type="pres">
      <dgm:prSet presAssocID="{D6680C5F-32E4-466A-90F2-7931E0E24B1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ACE5697-465C-429E-953D-588DE4FCBC6A}" type="pres">
      <dgm:prSet presAssocID="{69A3E545-86F1-41C9-9DF9-54B4472EC703}" presName="linNode" presStyleCnt="0"/>
      <dgm:spPr/>
    </dgm:pt>
    <dgm:pt modelId="{39676E76-44B3-4586-BFDF-AC22B5F6B4BB}" type="pres">
      <dgm:prSet presAssocID="{69A3E545-86F1-41C9-9DF9-54B4472EC703}" presName="parentText" presStyleLbl="alignNode1" presStyleIdx="0" presStyleCnt="5">
        <dgm:presLayoutVars>
          <dgm:chMax val="1"/>
          <dgm:bulletEnabled/>
        </dgm:presLayoutVars>
      </dgm:prSet>
      <dgm:spPr/>
      <dgm:t>
        <a:bodyPr/>
        <a:lstStyle/>
        <a:p>
          <a:endParaRPr lang="en-GB"/>
        </a:p>
      </dgm:t>
    </dgm:pt>
    <dgm:pt modelId="{3C1E2584-D6AE-4FC5-BC21-96AD8A40F7B0}" type="pres">
      <dgm:prSet presAssocID="{69A3E545-86F1-41C9-9DF9-54B4472EC703}" presName="descendantText" presStyleLbl="alignAccFollowNode1" presStyleIdx="0" presStyleCnt="5">
        <dgm:presLayoutVars>
          <dgm:bulletEnabled/>
        </dgm:presLayoutVars>
      </dgm:prSet>
      <dgm:spPr/>
      <dgm:t>
        <a:bodyPr/>
        <a:lstStyle/>
        <a:p>
          <a:endParaRPr lang="en-GB"/>
        </a:p>
      </dgm:t>
    </dgm:pt>
    <dgm:pt modelId="{9939D1A5-5527-47DA-80F6-77C27B8A7847}" type="pres">
      <dgm:prSet presAssocID="{16AAC730-A8DB-400D-9438-064B2D75ADB1}" presName="sp" presStyleCnt="0"/>
      <dgm:spPr/>
    </dgm:pt>
    <dgm:pt modelId="{98D3C1DD-1CE5-4E53-B011-CC374B52901C}" type="pres">
      <dgm:prSet presAssocID="{79B5402C-807A-4FAA-8BD1-3B378B3096AD}" presName="linNode" presStyleCnt="0"/>
      <dgm:spPr/>
    </dgm:pt>
    <dgm:pt modelId="{91021436-BEF2-439E-BBA6-5ADB439E0102}" type="pres">
      <dgm:prSet presAssocID="{79B5402C-807A-4FAA-8BD1-3B378B3096AD}" presName="parentText" presStyleLbl="alignNode1" presStyleIdx="1" presStyleCnt="5">
        <dgm:presLayoutVars>
          <dgm:chMax val="1"/>
          <dgm:bulletEnabled/>
        </dgm:presLayoutVars>
      </dgm:prSet>
      <dgm:spPr/>
      <dgm:t>
        <a:bodyPr/>
        <a:lstStyle/>
        <a:p>
          <a:endParaRPr lang="en-GB"/>
        </a:p>
      </dgm:t>
    </dgm:pt>
    <dgm:pt modelId="{1A1FA3B7-2781-42EC-B581-903592A4A38B}" type="pres">
      <dgm:prSet presAssocID="{79B5402C-807A-4FAA-8BD1-3B378B3096AD}" presName="descendantText" presStyleLbl="alignAccFollowNode1" presStyleIdx="1" presStyleCnt="5">
        <dgm:presLayoutVars>
          <dgm:bulletEnabled/>
        </dgm:presLayoutVars>
      </dgm:prSet>
      <dgm:spPr/>
      <dgm:t>
        <a:bodyPr/>
        <a:lstStyle/>
        <a:p>
          <a:endParaRPr lang="en-GB"/>
        </a:p>
      </dgm:t>
    </dgm:pt>
    <dgm:pt modelId="{8FCD2121-CF45-4384-B7A1-895A8EE08B8A}" type="pres">
      <dgm:prSet presAssocID="{95817E25-11A2-4286-A1E4-FB848C8C8E39}" presName="sp" presStyleCnt="0"/>
      <dgm:spPr/>
    </dgm:pt>
    <dgm:pt modelId="{D25C14DA-D710-4275-B726-AFF261F59124}" type="pres">
      <dgm:prSet presAssocID="{8AC96E32-7117-4C59-8430-F77B5FFA6817}" presName="linNode" presStyleCnt="0"/>
      <dgm:spPr/>
    </dgm:pt>
    <dgm:pt modelId="{8960FDEA-8880-4086-8910-FE3AF2FE0E9B}" type="pres">
      <dgm:prSet presAssocID="{8AC96E32-7117-4C59-8430-F77B5FFA6817}" presName="parentText" presStyleLbl="alignNode1" presStyleIdx="2" presStyleCnt="5">
        <dgm:presLayoutVars>
          <dgm:chMax val="1"/>
          <dgm:bulletEnabled/>
        </dgm:presLayoutVars>
      </dgm:prSet>
      <dgm:spPr/>
      <dgm:t>
        <a:bodyPr/>
        <a:lstStyle/>
        <a:p>
          <a:endParaRPr lang="en-GB"/>
        </a:p>
      </dgm:t>
    </dgm:pt>
    <dgm:pt modelId="{BE438444-9B08-42BF-AD22-C641CE1B210D}" type="pres">
      <dgm:prSet presAssocID="{8AC96E32-7117-4C59-8430-F77B5FFA6817}" presName="descendantText" presStyleLbl="alignAccFollowNode1" presStyleIdx="2" presStyleCnt="5">
        <dgm:presLayoutVars>
          <dgm:bulletEnabled/>
        </dgm:presLayoutVars>
      </dgm:prSet>
      <dgm:spPr/>
      <dgm:t>
        <a:bodyPr/>
        <a:lstStyle/>
        <a:p>
          <a:endParaRPr lang="en-GB"/>
        </a:p>
      </dgm:t>
    </dgm:pt>
    <dgm:pt modelId="{C3CD4D8E-445B-4774-A57E-C9FB87279903}" type="pres">
      <dgm:prSet presAssocID="{A2ED88D4-347D-4DD7-8A36-A9E374A2501C}" presName="sp" presStyleCnt="0"/>
      <dgm:spPr/>
    </dgm:pt>
    <dgm:pt modelId="{729F65FE-B4A2-4FDC-BFB3-578E617E288E}" type="pres">
      <dgm:prSet presAssocID="{DE5E1798-E3BF-4901-A60F-EC9F399ECD56}" presName="linNode" presStyleCnt="0"/>
      <dgm:spPr/>
    </dgm:pt>
    <dgm:pt modelId="{1AFBEED7-E121-4289-9D35-B820AF27D437}" type="pres">
      <dgm:prSet presAssocID="{DE5E1798-E3BF-4901-A60F-EC9F399ECD56}" presName="parentText" presStyleLbl="alignNode1" presStyleIdx="3" presStyleCnt="5">
        <dgm:presLayoutVars>
          <dgm:chMax val="1"/>
          <dgm:bulletEnabled/>
        </dgm:presLayoutVars>
      </dgm:prSet>
      <dgm:spPr/>
      <dgm:t>
        <a:bodyPr/>
        <a:lstStyle/>
        <a:p>
          <a:endParaRPr lang="en-GB"/>
        </a:p>
      </dgm:t>
    </dgm:pt>
    <dgm:pt modelId="{8886259C-EAB9-41D0-AEB6-CFD552E1BBA5}" type="pres">
      <dgm:prSet presAssocID="{DE5E1798-E3BF-4901-A60F-EC9F399ECD56}" presName="descendantText" presStyleLbl="alignAccFollowNode1" presStyleIdx="3" presStyleCnt="5" custLinFactNeighborX="97132" custLinFactNeighborY="4690">
        <dgm:presLayoutVars>
          <dgm:bulletEnabled/>
        </dgm:presLayoutVars>
      </dgm:prSet>
      <dgm:spPr/>
      <dgm:t>
        <a:bodyPr/>
        <a:lstStyle/>
        <a:p>
          <a:endParaRPr lang="en-GB"/>
        </a:p>
      </dgm:t>
    </dgm:pt>
    <dgm:pt modelId="{B6DCA630-34D8-4AE6-946B-EB42E88FF3E4}" type="pres">
      <dgm:prSet presAssocID="{F588C2D2-EC74-4FFF-96D4-5BAB02448D15}" presName="sp" presStyleCnt="0"/>
      <dgm:spPr/>
    </dgm:pt>
    <dgm:pt modelId="{D95AE72B-CA6E-4CB5-A5B7-CDDA310EF788}" type="pres">
      <dgm:prSet presAssocID="{4421B09A-459D-468E-95E1-1CD74A3C16FC}" presName="linNode" presStyleCnt="0"/>
      <dgm:spPr/>
    </dgm:pt>
    <dgm:pt modelId="{1399A3ED-08EC-42B0-A65D-22F3ADC5CB76}" type="pres">
      <dgm:prSet presAssocID="{4421B09A-459D-468E-95E1-1CD74A3C16FC}" presName="parentText" presStyleLbl="alignNode1" presStyleIdx="4" presStyleCnt="5">
        <dgm:presLayoutVars>
          <dgm:chMax val="1"/>
          <dgm:bulletEnabled/>
        </dgm:presLayoutVars>
      </dgm:prSet>
      <dgm:spPr/>
      <dgm:t>
        <a:bodyPr/>
        <a:lstStyle/>
        <a:p>
          <a:endParaRPr lang="en-GB"/>
        </a:p>
      </dgm:t>
    </dgm:pt>
    <dgm:pt modelId="{D1B16369-09FF-4DE4-BFBD-4737738FCA2F}" type="pres">
      <dgm:prSet presAssocID="{4421B09A-459D-468E-95E1-1CD74A3C16FC}" presName="descendantText" presStyleLbl="alignAccFollowNode1" presStyleIdx="4" presStyleCnt="5">
        <dgm:presLayoutVars>
          <dgm:bulletEnabled/>
        </dgm:presLayoutVars>
      </dgm:prSet>
      <dgm:spPr/>
      <dgm:t>
        <a:bodyPr/>
        <a:lstStyle/>
        <a:p>
          <a:endParaRPr lang="en-GB"/>
        </a:p>
      </dgm:t>
    </dgm:pt>
  </dgm:ptLst>
  <dgm:cxnLst>
    <dgm:cxn modelId="{62D223EB-FB48-49CE-98CE-36723CBD2A83}" type="presOf" srcId="{8F5DF0F5-F7BE-47C9-B327-6E91BAC0B9BE}" destId="{1A1FA3B7-2781-42EC-B581-903592A4A38B}" srcOrd="0" destOrd="0" presId="urn:microsoft.com/office/officeart/2016/7/layout/VerticalSolidActionList"/>
    <dgm:cxn modelId="{755C255A-4C95-4FFA-A25E-59B92E50A535}" srcId="{4421B09A-459D-468E-95E1-1CD74A3C16FC}" destId="{AF9F9C5C-7FE8-48C5-90A9-FC66BF38AE63}" srcOrd="0" destOrd="0" parTransId="{D1A35A3F-2D01-4DB4-A0F0-446BA05C7014}" sibTransId="{AEC77498-A09B-4916-A013-67C3E01709D4}"/>
    <dgm:cxn modelId="{A2A2DD99-64FB-4C80-82DC-973AF315E964}" type="presOf" srcId="{69A3E545-86F1-41C9-9DF9-54B4472EC703}" destId="{39676E76-44B3-4586-BFDF-AC22B5F6B4BB}" srcOrd="0" destOrd="0" presId="urn:microsoft.com/office/officeart/2016/7/layout/VerticalSolidActionList"/>
    <dgm:cxn modelId="{B69E9DCB-A024-43DC-9AF7-ED06308E3F13}" srcId="{D6680C5F-32E4-466A-90F2-7931E0E24B1B}" destId="{4421B09A-459D-468E-95E1-1CD74A3C16FC}" srcOrd="4" destOrd="0" parTransId="{699A0EAF-50CE-4E5C-8EE0-C3D3E6EB1C70}" sibTransId="{C3C7B402-425A-43C3-914F-237FF71A92B1}"/>
    <dgm:cxn modelId="{F1E9C671-7DF6-4E2B-8695-550463C054F1}" type="presOf" srcId="{DE5E1798-E3BF-4901-A60F-EC9F399ECD56}" destId="{1AFBEED7-E121-4289-9D35-B820AF27D437}" srcOrd="0" destOrd="0" presId="urn:microsoft.com/office/officeart/2016/7/layout/VerticalSolidActionList"/>
    <dgm:cxn modelId="{A79E82F8-950D-4BCC-A58B-21A6EC728D32}" srcId="{69A3E545-86F1-41C9-9DF9-54B4472EC703}" destId="{C775FE7D-A9A5-4F49-8145-617BA633413B}" srcOrd="0" destOrd="0" parTransId="{EE9FD912-D823-4A5A-83EF-0DBD1F790841}" sibTransId="{DCE911F1-1677-4D15-83EF-D902AE111232}"/>
    <dgm:cxn modelId="{F782C7EC-8970-4F29-88AB-181BE36574A9}" srcId="{79B5402C-807A-4FAA-8BD1-3B378B3096AD}" destId="{8F5DF0F5-F7BE-47C9-B327-6E91BAC0B9BE}" srcOrd="0" destOrd="0" parTransId="{263B04AC-6EC7-41C4-A991-F8996348625A}" sibTransId="{D443C6BD-F991-49CA-8C51-AEF286089DE7}"/>
    <dgm:cxn modelId="{2E1111B3-AE9C-4635-BA97-03C7F79FC68C}" srcId="{D6680C5F-32E4-466A-90F2-7931E0E24B1B}" destId="{8AC96E32-7117-4C59-8430-F77B5FFA6817}" srcOrd="2" destOrd="0" parTransId="{6BEC20B3-AB7B-4888-BD41-833F8D9F04FD}" sibTransId="{A2ED88D4-347D-4DD7-8A36-A9E374A2501C}"/>
    <dgm:cxn modelId="{0DEDFEC7-CE30-4B7C-833F-C151AC1EFED4}" srcId="{D6680C5F-32E4-466A-90F2-7931E0E24B1B}" destId="{DE5E1798-E3BF-4901-A60F-EC9F399ECD56}" srcOrd="3" destOrd="0" parTransId="{33CA0B25-DC7A-4A58-8262-072475EE5FE0}" sibTransId="{F588C2D2-EC74-4FFF-96D4-5BAB02448D15}"/>
    <dgm:cxn modelId="{789D6E64-8776-4F29-BFC0-39AFA9687CE4}" srcId="{D6680C5F-32E4-466A-90F2-7931E0E24B1B}" destId="{79B5402C-807A-4FAA-8BD1-3B378B3096AD}" srcOrd="1" destOrd="0" parTransId="{47492E34-5984-4950-BB33-BDDCA558DAAD}" sibTransId="{95817E25-11A2-4286-A1E4-FB848C8C8E39}"/>
    <dgm:cxn modelId="{6CA4D6E3-E9D4-4842-AEAC-9A16939DD874}" type="presOf" srcId="{D6680C5F-32E4-466A-90F2-7931E0E24B1B}" destId="{F765FA3B-5AE8-45D9-B7DB-4D24E57F0355}" srcOrd="0" destOrd="0" presId="urn:microsoft.com/office/officeart/2016/7/layout/VerticalSolidActionList"/>
    <dgm:cxn modelId="{0E039D88-DE63-4920-A5A8-AAD505A8179E}" type="presOf" srcId="{C775FE7D-A9A5-4F49-8145-617BA633413B}" destId="{3C1E2584-D6AE-4FC5-BC21-96AD8A40F7B0}" srcOrd="0" destOrd="0" presId="urn:microsoft.com/office/officeart/2016/7/layout/VerticalSolidActionList"/>
    <dgm:cxn modelId="{D030167C-ECB1-4928-8332-5157AC312A63}" type="presOf" srcId="{8AC96E32-7117-4C59-8430-F77B5FFA6817}" destId="{8960FDEA-8880-4086-8910-FE3AF2FE0E9B}" srcOrd="0" destOrd="0" presId="urn:microsoft.com/office/officeart/2016/7/layout/VerticalSolidActionList"/>
    <dgm:cxn modelId="{348C95E0-57F3-45D2-819C-626F163F64D7}" type="presOf" srcId="{AF9F9C5C-7FE8-48C5-90A9-FC66BF38AE63}" destId="{D1B16369-09FF-4DE4-BFBD-4737738FCA2F}" srcOrd="0" destOrd="0" presId="urn:microsoft.com/office/officeart/2016/7/layout/VerticalSolidActionList"/>
    <dgm:cxn modelId="{483234A4-6F28-49A6-BC16-2760A3324BBA}" type="presOf" srcId="{62085F01-65E9-422C-A928-5532BE5A1C4A}" destId="{BE438444-9B08-42BF-AD22-C641CE1B210D}" srcOrd="0" destOrd="0" presId="urn:microsoft.com/office/officeart/2016/7/layout/VerticalSolidActionList"/>
    <dgm:cxn modelId="{61D52DAE-B629-499A-A28C-75032D8048BA}" srcId="{8AC96E32-7117-4C59-8430-F77B5FFA6817}" destId="{62085F01-65E9-422C-A928-5532BE5A1C4A}" srcOrd="0" destOrd="0" parTransId="{E2949B78-C902-46EA-8C01-2E0E93A5D6B2}" sibTransId="{AAB18111-CC94-4BE0-B05B-210E26E8A2EF}"/>
    <dgm:cxn modelId="{C8EBC2B2-1CAD-4E79-B7FC-6A1670F03835}" type="presOf" srcId="{79B5402C-807A-4FAA-8BD1-3B378B3096AD}" destId="{91021436-BEF2-439E-BBA6-5ADB439E0102}" srcOrd="0" destOrd="0" presId="urn:microsoft.com/office/officeart/2016/7/layout/VerticalSolidActionList"/>
    <dgm:cxn modelId="{5567AAD3-FDAA-42DF-9B22-ED632FE5EF76}" type="presOf" srcId="{E24CE0E4-C552-4CD9-B08D-91FF33320F7B}" destId="{8886259C-EAB9-41D0-AEB6-CFD552E1BBA5}" srcOrd="0" destOrd="0" presId="urn:microsoft.com/office/officeart/2016/7/layout/VerticalSolidActionList"/>
    <dgm:cxn modelId="{108778FB-771E-46F1-95C3-7CCB83E87A44}" srcId="{D6680C5F-32E4-466A-90F2-7931E0E24B1B}" destId="{69A3E545-86F1-41C9-9DF9-54B4472EC703}" srcOrd="0" destOrd="0" parTransId="{15CE3F40-C05F-44EF-8C0D-AC3D8DA9AC98}" sibTransId="{16AAC730-A8DB-400D-9438-064B2D75ADB1}"/>
    <dgm:cxn modelId="{1F82DC4E-7492-4546-B76C-BE582664827E}" type="presOf" srcId="{4421B09A-459D-468E-95E1-1CD74A3C16FC}" destId="{1399A3ED-08EC-42B0-A65D-22F3ADC5CB76}" srcOrd="0" destOrd="0" presId="urn:microsoft.com/office/officeart/2016/7/layout/VerticalSolidActionList"/>
    <dgm:cxn modelId="{F95B613A-3E6A-46C5-866E-F981F14A63FD}" srcId="{DE5E1798-E3BF-4901-A60F-EC9F399ECD56}" destId="{E24CE0E4-C552-4CD9-B08D-91FF33320F7B}" srcOrd="0" destOrd="0" parTransId="{0754E7F5-35CA-47F3-BF94-3F9CD6FB4B5D}" sibTransId="{018D657D-9BEB-40F3-9CA6-6CDEB3F1F7FD}"/>
    <dgm:cxn modelId="{273D0364-1608-4C81-B16B-9772389F8926}" type="presParOf" srcId="{F765FA3B-5AE8-45D9-B7DB-4D24E57F0355}" destId="{1ACE5697-465C-429E-953D-588DE4FCBC6A}" srcOrd="0" destOrd="0" presId="urn:microsoft.com/office/officeart/2016/7/layout/VerticalSolidActionList"/>
    <dgm:cxn modelId="{1E950921-1B34-4442-9034-221C38AC499C}" type="presParOf" srcId="{1ACE5697-465C-429E-953D-588DE4FCBC6A}" destId="{39676E76-44B3-4586-BFDF-AC22B5F6B4BB}" srcOrd="0" destOrd="0" presId="urn:microsoft.com/office/officeart/2016/7/layout/VerticalSolidActionList"/>
    <dgm:cxn modelId="{06F32F23-9A56-4B07-83F6-380BFEF5E56C}" type="presParOf" srcId="{1ACE5697-465C-429E-953D-588DE4FCBC6A}" destId="{3C1E2584-D6AE-4FC5-BC21-96AD8A40F7B0}" srcOrd="1" destOrd="0" presId="urn:microsoft.com/office/officeart/2016/7/layout/VerticalSolidActionList"/>
    <dgm:cxn modelId="{2420C36C-ED95-4761-A1D6-38FDDB4D4C82}" type="presParOf" srcId="{F765FA3B-5AE8-45D9-B7DB-4D24E57F0355}" destId="{9939D1A5-5527-47DA-80F6-77C27B8A7847}" srcOrd="1" destOrd="0" presId="urn:microsoft.com/office/officeart/2016/7/layout/VerticalSolidActionList"/>
    <dgm:cxn modelId="{23961A96-F9DD-478E-B5AC-5E9039E80588}" type="presParOf" srcId="{F765FA3B-5AE8-45D9-B7DB-4D24E57F0355}" destId="{98D3C1DD-1CE5-4E53-B011-CC374B52901C}" srcOrd="2" destOrd="0" presId="urn:microsoft.com/office/officeart/2016/7/layout/VerticalSolidActionList"/>
    <dgm:cxn modelId="{2DC817F2-F073-4E54-A43C-18DC5BB1279D}" type="presParOf" srcId="{98D3C1DD-1CE5-4E53-B011-CC374B52901C}" destId="{91021436-BEF2-439E-BBA6-5ADB439E0102}" srcOrd="0" destOrd="0" presId="urn:microsoft.com/office/officeart/2016/7/layout/VerticalSolidActionList"/>
    <dgm:cxn modelId="{93A64D97-F293-41C5-8419-7887DDB2949E}" type="presParOf" srcId="{98D3C1DD-1CE5-4E53-B011-CC374B52901C}" destId="{1A1FA3B7-2781-42EC-B581-903592A4A38B}" srcOrd="1" destOrd="0" presId="urn:microsoft.com/office/officeart/2016/7/layout/VerticalSolidActionList"/>
    <dgm:cxn modelId="{325CA677-8BD8-4316-BE5E-EE5A59A34D38}" type="presParOf" srcId="{F765FA3B-5AE8-45D9-B7DB-4D24E57F0355}" destId="{8FCD2121-CF45-4384-B7A1-895A8EE08B8A}" srcOrd="3" destOrd="0" presId="urn:microsoft.com/office/officeart/2016/7/layout/VerticalSolidActionList"/>
    <dgm:cxn modelId="{257039EE-45AA-4A4B-A8F4-17B914244873}" type="presParOf" srcId="{F765FA3B-5AE8-45D9-B7DB-4D24E57F0355}" destId="{D25C14DA-D710-4275-B726-AFF261F59124}" srcOrd="4" destOrd="0" presId="urn:microsoft.com/office/officeart/2016/7/layout/VerticalSolidActionList"/>
    <dgm:cxn modelId="{B905A2F9-AE4D-4059-98DB-5FBAEDEB9FB7}" type="presParOf" srcId="{D25C14DA-D710-4275-B726-AFF261F59124}" destId="{8960FDEA-8880-4086-8910-FE3AF2FE0E9B}" srcOrd="0" destOrd="0" presId="urn:microsoft.com/office/officeart/2016/7/layout/VerticalSolidActionList"/>
    <dgm:cxn modelId="{B554A0D3-FF2D-4E70-A2F3-F6EADD02F170}" type="presParOf" srcId="{D25C14DA-D710-4275-B726-AFF261F59124}" destId="{BE438444-9B08-42BF-AD22-C641CE1B210D}" srcOrd="1" destOrd="0" presId="urn:microsoft.com/office/officeart/2016/7/layout/VerticalSolidActionList"/>
    <dgm:cxn modelId="{99A4093C-239E-4AA1-ADF9-3B25CB0B1AE5}" type="presParOf" srcId="{F765FA3B-5AE8-45D9-B7DB-4D24E57F0355}" destId="{C3CD4D8E-445B-4774-A57E-C9FB87279903}" srcOrd="5" destOrd="0" presId="urn:microsoft.com/office/officeart/2016/7/layout/VerticalSolidActionList"/>
    <dgm:cxn modelId="{758B8BB7-6553-45B3-BAF6-2EE443523C70}" type="presParOf" srcId="{F765FA3B-5AE8-45D9-B7DB-4D24E57F0355}" destId="{729F65FE-B4A2-4FDC-BFB3-578E617E288E}" srcOrd="6" destOrd="0" presId="urn:microsoft.com/office/officeart/2016/7/layout/VerticalSolidActionList"/>
    <dgm:cxn modelId="{6CF6ECF1-EBC6-4DF7-A367-62A815C91B24}" type="presParOf" srcId="{729F65FE-B4A2-4FDC-BFB3-578E617E288E}" destId="{1AFBEED7-E121-4289-9D35-B820AF27D437}" srcOrd="0" destOrd="0" presId="urn:microsoft.com/office/officeart/2016/7/layout/VerticalSolidActionList"/>
    <dgm:cxn modelId="{86979C3D-8DB3-4F48-8888-84BD7E4A9934}" type="presParOf" srcId="{729F65FE-B4A2-4FDC-BFB3-578E617E288E}" destId="{8886259C-EAB9-41D0-AEB6-CFD552E1BBA5}" srcOrd="1" destOrd="0" presId="urn:microsoft.com/office/officeart/2016/7/layout/VerticalSolidActionList"/>
    <dgm:cxn modelId="{945B5294-D63A-4A3B-BE46-37FF79AD7AEA}" type="presParOf" srcId="{F765FA3B-5AE8-45D9-B7DB-4D24E57F0355}" destId="{B6DCA630-34D8-4AE6-946B-EB42E88FF3E4}" srcOrd="7" destOrd="0" presId="urn:microsoft.com/office/officeart/2016/7/layout/VerticalSolidActionList"/>
    <dgm:cxn modelId="{5F28072D-0E79-444D-AB96-66686B30EA99}" type="presParOf" srcId="{F765FA3B-5AE8-45D9-B7DB-4D24E57F0355}" destId="{D95AE72B-CA6E-4CB5-A5B7-CDDA310EF788}" srcOrd="8" destOrd="0" presId="urn:microsoft.com/office/officeart/2016/7/layout/VerticalSolidActionList"/>
    <dgm:cxn modelId="{55543175-695F-49D3-928F-5EE25C261FFD}" type="presParOf" srcId="{D95AE72B-CA6E-4CB5-A5B7-CDDA310EF788}" destId="{1399A3ED-08EC-42B0-A65D-22F3ADC5CB76}" srcOrd="0" destOrd="0" presId="urn:microsoft.com/office/officeart/2016/7/layout/VerticalSolidActionList"/>
    <dgm:cxn modelId="{641870FC-7E08-40D3-9F03-A58F736AD5EA}" type="presParOf" srcId="{D95AE72B-CA6E-4CB5-A5B7-CDDA310EF788}" destId="{D1B16369-09FF-4DE4-BFBD-4737738FCA2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561208-0B29-4DCA-AEA8-1D71DD88690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526CAFFA-BEEB-43F9-9042-40B6D245A486}">
      <dgm:prSet custT="1"/>
      <dgm:spPr/>
      <dgm:t>
        <a:bodyPr/>
        <a:lstStyle/>
        <a:p>
          <a:r>
            <a:rPr lang="en-GB" sz="2400" dirty="0"/>
            <a:t>Patients treated or admitted within four hours of arrival at A&amp;E</a:t>
          </a:r>
          <a:endParaRPr lang="en-US" sz="2400" dirty="0"/>
        </a:p>
      </dgm:t>
    </dgm:pt>
    <dgm:pt modelId="{3FB99560-E31F-4ADA-A172-188C308F349A}" type="parTrans" cxnId="{2BCC237D-1964-4140-8B82-1631F8C20B57}">
      <dgm:prSet/>
      <dgm:spPr/>
      <dgm:t>
        <a:bodyPr/>
        <a:lstStyle/>
        <a:p>
          <a:endParaRPr lang="en-US"/>
        </a:p>
      </dgm:t>
    </dgm:pt>
    <dgm:pt modelId="{1CFB5721-1A3D-4CA0-BC89-046482E8F15C}" type="sibTrans" cxnId="{2BCC237D-1964-4140-8B82-1631F8C20B57}">
      <dgm:prSet/>
      <dgm:spPr/>
      <dgm:t>
        <a:bodyPr/>
        <a:lstStyle/>
        <a:p>
          <a:endParaRPr lang="en-US"/>
        </a:p>
      </dgm:t>
    </dgm:pt>
    <dgm:pt modelId="{A65D424A-FAD5-4AEC-920E-FBEFED408C3B}">
      <dgm:prSet custT="1"/>
      <dgm:spPr/>
      <dgm:t>
        <a:bodyPr/>
        <a:lstStyle/>
        <a:p>
          <a:r>
            <a:rPr lang="en-GB" sz="2200" dirty="0"/>
            <a:t>Patients starting cancer treatment within 62 days of urgent GP referral</a:t>
          </a:r>
          <a:endParaRPr lang="en-US" sz="2200" dirty="0"/>
        </a:p>
      </dgm:t>
    </dgm:pt>
    <dgm:pt modelId="{FA91F9D3-E5BA-4BEF-BB4D-0203DDCCBB98}" type="parTrans" cxnId="{9915A2D2-E73C-4DB1-9D3B-586CF12FAF1C}">
      <dgm:prSet/>
      <dgm:spPr/>
      <dgm:t>
        <a:bodyPr/>
        <a:lstStyle/>
        <a:p>
          <a:endParaRPr lang="en-US"/>
        </a:p>
      </dgm:t>
    </dgm:pt>
    <dgm:pt modelId="{8C19AE1E-6E62-4512-BD75-968488A8054A}" type="sibTrans" cxnId="{9915A2D2-E73C-4DB1-9D3B-586CF12FAF1C}">
      <dgm:prSet/>
      <dgm:spPr/>
      <dgm:t>
        <a:bodyPr/>
        <a:lstStyle/>
        <a:p>
          <a:endParaRPr lang="en-US"/>
        </a:p>
      </dgm:t>
    </dgm:pt>
    <dgm:pt modelId="{138B60D6-3649-4B75-AF85-399E7236CB1B}">
      <dgm:prSet/>
      <dgm:spPr/>
      <dgm:t>
        <a:bodyPr/>
        <a:lstStyle/>
        <a:p>
          <a:r>
            <a:rPr lang="en-GB" dirty="0"/>
            <a:t>Patients waiting less than 26 weeks for planned operations &amp; care</a:t>
          </a:r>
          <a:endParaRPr lang="en-US" dirty="0"/>
        </a:p>
      </dgm:t>
    </dgm:pt>
    <dgm:pt modelId="{37E309E1-C231-4EC8-9D19-574C566E477F}" type="parTrans" cxnId="{3E13BBAF-583F-4DCE-A614-609ECC7DFD47}">
      <dgm:prSet/>
      <dgm:spPr/>
      <dgm:t>
        <a:bodyPr/>
        <a:lstStyle/>
        <a:p>
          <a:endParaRPr lang="en-US"/>
        </a:p>
      </dgm:t>
    </dgm:pt>
    <dgm:pt modelId="{4C44B181-95D2-4F24-BAFA-DA37D73F2568}" type="sibTrans" cxnId="{3E13BBAF-583F-4DCE-A614-609ECC7DFD47}">
      <dgm:prSet/>
      <dgm:spPr/>
      <dgm:t>
        <a:bodyPr/>
        <a:lstStyle/>
        <a:p>
          <a:endParaRPr lang="en-US"/>
        </a:p>
      </dgm:t>
    </dgm:pt>
    <dgm:pt modelId="{EB2730D8-3DDC-411A-ADDF-436057EFCF67}">
      <dgm:prSet/>
      <dgm:spPr/>
      <dgm:t>
        <a:bodyPr/>
        <a:lstStyle/>
        <a:p>
          <a:r>
            <a:rPr lang="en-GB"/>
            <a:t>Patients starting mental health therapy within 28 days of referral</a:t>
          </a:r>
          <a:endParaRPr lang="en-US"/>
        </a:p>
      </dgm:t>
    </dgm:pt>
    <dgm:pt modelId="{ADC80549-C414-400F-8312-FA7589A2D663}" type="parTrans" cxnId="{E2CDF0A5-7305-43CD-A00A-D6B2282BC76F}">
      <dgm:prSet/>
      <dgm:spPr/>
      <dgm:t>
        <a:bodyPr/>
        <a:lstStyle/>
        <a:p>
          <a:endParaRPr lang="en-US"/>
        </a:p>
      </dgm:t>
    </dgm:pt>
    <dgm:pt modelId="{AB52F77A-65CF-4F4B-97D4-073E5BAAC4BA}" type="sibTrans" cxnId="{E2CDF0A5-7305-43CD-A00A-D6B2282BC76F}">
      <dgm:prSet/>
      <dgm:spPr/>
      <dgm:t>
        <a:bodyPr/>
        <a:lstStyle/>
        <a:p>
          <a:endParaRPr lang="en-US"/>
        </a:p>
      </dgm:t>
    </dgm:pt>
    <dgm:pt modelId="{750FA485-0533-4B6B-99DC-6AF08D8CAB8B}" type="pres">
      <dgm:prSet presAssocID="{C7561208-0B29-4DCA-AEA8-1D71DD88690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D3F4999-3D7C-42E5-B88A-FCB8F14BC8BE}" type="pres">
      <dgm:prSet presAssocID="{526CAFFA-BEEB-43F9-9042-40B6D245A486}" presName="compNode" presStyleCnt="0"/>
      <dgm:spPr/>
    </dgm:pt>
    <dgm:pt modelId="{A3200B33-3222-4D08-8E5A-4D0F9C756EBC}" type="pres">
      <dgm:prSet presAssocID="{526CAFFA-BEEB-43F9-9042-40B6D245A486}" presName="iconRect" presStyleLbl="node1" presStyleIdx="0" presStyleCnt="4" custScaleY="11289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69B392F-DA39-48BA-8706-572B8421DB2E}" type="pres">
      <dgm:prSet presAssocID="{526CAFFA-BEEB-43F9-9042-40B6D245A486}" presName="spaceRect" presStyleCnt="0"/>
      <dgm:spPr/>
    </dgm:pt>
    <dgm:pt modelId="{383036D6-29B2-4C7E-8424-30349A08A34E}" type="pres">
      <dgm:prSet presAssocID="{526CAFFA-BEEB-43F9-9042-40B6D245A486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9898CEF-522B-4A9C-8103-ADA3154D23A0}" type="pres">
      <dgm:prSet presAssocID="{1CFB5721-1A3D-4CA0-BC89-046482E8F15C}" presName="sibTrans" presStyleCnt="0"/>
      <dgm:spPr/>
    </dgm:pt>
    <dgm:pt modelId="{CE088FF7-6DD8-4E45-ADCF-8083FBDF406F}" type="pres">
      <dgm:prSet presAssocID="{A65D424A-FAD5-4AEC-920E-FBEFED408C3B}" presName="compNode" presStyleCnt="0"/>
      <dgm:spPr/>
    </dgm:pt>
    <dgm:pt modelId="{E41011DA-7778-467A-910B-637568C71402}" type="pres">
      <dgm:prSet presAssocID="{A65D424A-FAD5-4AEC-920E-FBEFED408C3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1F695F8-9B3F-428A-B007-AD842D05895B}" type="pres">
      <dgm:prSet presAssocID="{A65D424A-FAD5-4AEC-920E-FBEFED408C3B}" presName="spaceRect" presStyleCnt="0"/>
      <dgm:spPr/>
    </dgm:pt>
    <dgm:pt modelId="{CD0976AE-6338-4EF9-8D60-5EFBE43B82E8}" type="pres">
      <dgm:prSet presAssocID="{A65D424A-FAD5-4AEC-920E-FBEFED408C3B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25EFB7F-6111-4381-A99D-60873FDEDC19}" type="pres">
      <dgm:prSet presAssocID="{8C19AE1E-6E62-4512-BD75-968488A8054A}" presName="sibTrans" presStyleCnt="0"/>
      <dgm:spPr/>
    </dgm:pt>
    <dgm:pt modelId="{73B28719-587E-4296-B21C-47ED07F58430}" type="pres">
      <dgm:prSet presAssocID="{138B60D6-3649-4B75-AF85-399E7236CB1B}" presName="compNode" presStyleCnt="0"/>
      <dgm:spPr/>
    </dgm:pt>
    <dgm:pt modelId="{7218641B-10BD-42D8-8D01-764023A4BF0D}" type="pres">
      <dgm:prSet presAssocID="{138B60D6-3649-4B75-AF85-399E7236CB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C3E03459-6CCA-4985-8971-E4CFAD1C1692}" type="pres">
      <dgm:prSet presAssocID="{138B60D6-3649-4B75-AF85-399E7236CB1B}" presName="spaceRect" presStyleCnt="0"/>
      <dgm:spPr/>
    </dgm:pt>
    <dgm:pt modelId="{A37858CE-224B-4226-97FD-D22C37C59EC2}" type="pres">
      <dgm:prSet presAssocID="{138B60D6-3649-4B75-AF85-399E7236CB1B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5D3AC8F7-D26F-439D-B507-50C69987C3BB}" type="pres">
      <dgm:prSet presAssocID="{4C44B181-95D2-4F24-BAFA-DA37D73F2568}" presName="sibTrans" presStyleCnt="0"/>
      <dgm:spPr/>
    </dgm:pt>
    <dgm:pt modelId="{610D42BF-9680-4E7E-92CC-8D928BD4A5C9}" type="pres">
      <dgm:prSet presAssocID="{EB2730D8-3DDC-411A-ADDF-436057EFCF67}" presName="compNode" presStyleCnt="0"/>
      <dgm:spPr/>
    </dgm:pt>
    <dgm:pt modelId="{4BAB6783-2A3D-4801-858B-D6E47808ACF0}" type="pres">
      <dgm:prSet presAssocID="{EB2730D8-3DDC-411A-ADDF-436057EFCF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59ABD4-6C73-423B-AE23-78E4166A4754}" type="pres">
      <dgm:prSet presAssocID="{EB2730D8-3DDC-411A-ADDF-436057EFCF67}" presName="spaceRect" presStyleCnt="0"/>
      <dgm:spPr/>
    </dgm:pt>
    <dgm:pt modelId="{205E8183-8513-4489-9EC9-5BBFFAEB2362}" type="pres">
      <dgm:prSet presAssocID="{EB2730D8-3DDC-411A-ADDF-436057EFCF67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C36D073-160B-4A3B-91E5-C58F7FFC3C21}" type="presOf" srcId="{EB2730D8-3DDC-411A-ADDF-436057EFCF67}" destId="{205E8183-8513-4489-9EC9-5BBFFAEB2362}" srcOrd="0" destOrd="0" presId="urn:microsoft.com/office/officeart/2018/2/layout/IconLabelList"/>
    <dgm:cxn modelId="{1900AC3B-1429-49D9-B36D-F5060B075687}" type="presOf" srcId="{A65D424A-FAD5-4AEC-920E-FBEFED408C3B}" destId="{CD0976AE-6338-4EF9-8D60-5EFBE43B82E8}" srcOrd="0" destOrd="0" presId="urn:microsoft.com/office/officeart/2018/2/layout/IconLabelList"/>
    <dgm:cxn modelId="{384F1998-FDA6-4E78-A672-3A6E9E8A0E13}" type="presOf" srcId="{526CAFFA-BEEB-43F9-9042-40B6D245A486}" destId="{383036D6-29B2-4C7E-8424-30349A08A34E}" srcOrd="0" destOrd="0" presId="urn:microsoft.com/office/officeart/2018/2/layout/IconLabelList"/>
    <dgm:cxn modelId="{B7D1BC8A-FB6E-477F-A3D7-B682FCA77663}" type="presOf" srcId="{138B60D6-3649-4B75-AF85-399E7236CB1B}" destId="{A37858CE-224B-4226-97FD-D22C37C59EC2}" srcOrd="0" destOrd="0" presId="urn:microsoft.com/office/officeart/2018/2/layout/IconLabelList"/>
    <dgm:cxn modelId="{2BCC237D-1964-4140-8B82-1631F8C20B57}" srcId="{C7561208-0B29-4DCA-AEA8-1D71DD886900}" destId="{526CAFFA-BEEB-43F9-9042-40B6D245A486}" srcOrd="0" destOrd="0" parTransId="{3FB99560-E31F-4ADA-A172-188C308F349A}" sibTransId="{1CFB5721-1A3D-4CA0-BC89-046482E8F15C}"/>
    <dgm:cxn modelId="{8B0E2CA1-0307-479E-BA64-6DCC3CF4E7D0}" type="presOf" srcId="{C7561208-0B29-4DCA-AEA8-1D71DD886900}" destId="{750FA485-0533-4B6B-99DC-6AF08D8CAB8B}" srcOrd="0" destOrd="0" presId="urn:microsoft.com/office/officeart/2018/2/layout/IconLabelList"/>
    <dgm:cxn modelId="{E2CDF0A5-7305-43CD-A00A-D6B2282BC76F}" srcId="{C7561208-0B29-4DCA-AEA8-1D71DD886900}" destId="{EB2730D8-3DDC-411A-ADDF-436057EFCF67}" srcOrd="3" destOrd="0" parTransId="{ADC80549-C414-400F-8312-FA7589A2D663}" sibTransId="{AB52F77A-65CF-4F4B-97D4-073E5BAAC4BA}"/>
    <dgm:cxn modelId="{3E13BBAF-583F-4DCE-A614-609ECC7DFD47}" srcId="{C7561208-0B29-4DCA-AEA8-1D71DD886900}" destId="{138B60D6-3649-4B75-AF85-399E7236CB1B}" srcOrd="2" destOrd="0" parTransId="{37E309E1-C231-4EC8-9D19-574C566E477F}" sibTransId="{4C44B181-95D2-4F24-BAFA-DA37D73F2568}"/>
    <dgm:cxn modelId="{9915A2D2-E73C-4DB1-9D3B-586CF12FAF1C}" srcId="{C7561208-0B29-4DCA-AEA8-1D71DD886900}" destId="{A65D424A-FAD5-4AEC-920E-FBEFED408C3B}" srcOrd="1" destOrd="0" parTransId="{FA91F9D3-E5BA-4BEF-BB4D-0203DDCCBB98}" sibTransId="{8C19AE1E-6E62-4512-BD75-968488A8054A}"/>
    <dgm:cxn modelId="{30E0823A-21C5-4A3B-9C31-1005D5B7D320}" type="presParOf" srcId="{750FA485-0533-4B6B-99DC-6AF08D8CAB8B}" destId="{FD3F4999-3D7C-42E5-B88A-FCB8F14BC8BE}" srcOrd="0" destOrd="0" presId="urn:microsoft.com/office/officeart/2018/2/layout/IconLabelList"/>
    <dgm:cxn modelId="{8BD635E2-A6A4-444D-A450-482B190CAB71}" type="presParOf" srcId="{FD3F4999-3D7C-42E5-B88A-FCB8F14BC8BE}" destId="{A3200B33-3222-4D08-8E5A-4D0F9C756EBC}" srcOrd="0" destOrd="0" presId="urn:microsoft.com/office/officeart/2018/2/layout/IconLabelList"/>
    <dgm:cxn modelId="{8AB9A665-3323-4A47-BA50-95FAFC37D830}" type="presParOf" srcId="{FD3F4999-3D7C-42E5-B88A-FCB8F14BC8BE}" destId="{569B392F-DA39-48BA-8706-572B8421DB2E}" srcOrd="1" destOrd="0" presId="urn:microsoft.com/office/officeart/2018/2/layout/IconLabelList"/>
    <dgm:cxn modelId="{0B7EC61D-014C-4A3E-A327-FA03635A7F59}" type="presParOf" srcId="{FD3F4999-3D7C-42E5-B88A-FCB8F14BC8BE}" destId="{383036D6-29B2-4C7E-8424-30349A08A34E}" srcOrd="2" destOrd="0" presId="urn:microsoft.com/office/officeart/2018/2/layout/IconLabelList"/>
    <dgm:cxn modelId="{BEA159C9-02B7-4FB7-9E69-07966E7D37C0}" type="presParOf" srcId="{750FA485-0533-4B6B-99DC-6AF08D8CAB8B}" destId="{09898CEF-522B-4A9C-8103-ADA3154D23A0}" srcOrd="1" destOrd="0" presId="urn:microsoft.com/office/officeart/2018/2/layout/IconLabelList"/>
    <dgm:cxn modelId="{33A1E99A-4F7F-4955-91D4-2D0495D61050}" type="presParOf" srcId="{750FA485-0533-4B6B-99DC-6AF08D8CAB8B}" destId="{CE088FF7-6DD8-4E45-ADCF-8083FBDF406F}" srcOrd="2" destOrd="0" presId="urn:microsoft.com/office/officeart/2018/2/layout/IconLabelList"/>
    <dgm:cxn modelId="{C6CAC1ED-D889-4DA4-B879-B250DED09132}" type="presParOf" srcId="{CE088FF7-6DD8-4E45-ADCF-8083FBDF406F}" destId="{E41011DA-7778-467A-910B-637568C71402}" srcOrd="0" destOrd="0" presId="urn:microsoft.com/office/officeart/2018/2/layout/IconLabelList"/>
    <dgm:cxn modelId="{93A3B8B2-B8EF-4F16-A69D-CF489F6C9650}" type="presParOf" srcId="{CE088FF7-6DD8-4E45-ADCF-8083FBDF406F}" destId="{D1F695F8-9B3F-428A-B007-AD842D05895B}" srcOrd="1" destOrd="0" presId="urn:microsoft.com/office/officeart/2018/2/layout/IconLabelList"/>
    <dgm:cxn modelId="{A0095B7D-FEDA-4E6D-8BE7-FD979C95A38F}" type="presParOf" srcId="{CE088FF7-6DD8-4E45-ADCF-8083FBDF406F}" destId="{CD0976AE-6338-4EF9-8D60-5EFBE43B82E8}" srcOrd="2" destOrd="0" presId="urn:microsoft.com/office/officeart/2018/2/layout/IconLabelList"/>
    <dgm:cxn modelId="{E00D084B-FC8D-4627-A649-4D8E0F6AA799}" type="presParOf" srcId="{750FA485-0533-4B6B-99DC-6AF08D8CAB8B}" destId="{C25EFB7F-6111-4381-A99D-60873FDEDC19}" srcOrd="3" destOrd="0" presId="urn:microsoft.com/office/officeart/2018/2/layout/IconLabelList"/>
    <dgm:cxn modelId="{0A80260D-DAE1-41E2-8AF6-55776F56E0D3}" type="presParOf" srcId="{750FA485-0533-4B6B-99DC-6AF08D8CAB8B}" destId="{73B28719-587E-4296-B21C-47ED07F58430}" srcOrd="4" destOrd="0" presId="urn:microsoft.com/office/officeart/2018/2/layout/IconLabelList"/>
    <dgm:cxn modelId="{C5CB64B1-42A0-4212-AD09-C291F3DE67D9}" type="presParOf" srcId="{73B28719-587E-4296-B21C-47ED07F58430}" destId="{7218641B-10BD-42D8-8D01-764023A4BF0D}" srcOrd="0" destOrd="0" presId="urn:microsoft.com/office/officeart/2018/2/layout/IconLabelList"/>
    <dgm:cxn modelId="{AE3FF275-28E8-4D8B-8954-E96FB41958E4}" type="presParOf" srcId="{73B28719-587E-4296-B21C-47ED07F58430}" destId="{C3E03459-6CCA-4985-8971-E4CFAD1C1692}" srcOrd="1" destOrd="0" presId="urn:microsoft.com/office/officeart/2018/2/layout/IconLabelList"/>
    <dgm:cxn modelId="{2082AA9B-2A1D-4528-91A4-50FEC451CDC3}" type="presParOf" srcId="{73B28719-587E-4296-B21C-47ED07F58430}" destId="{A37858CE-224B-4226-97FD-D22C37C59EC2}" srcOrd="2" destOrd="0" presId="urn:microsoft.com/office/officeart/2018/2/layout/IconLabelList"/>
    <dgm:cxn modelId="{A6E8119F-3B07-4A82-A2B6-A33EEB2A3C5A}" type="presParOf" srcId="{750FA485-0533-4B6B-99DC-6AF08D8CAB8B}" destId="{5D3AC8F7-D26F-439D-B507-50C69987C3BB}" srcOrd="5" destOrd="0" presId="urn:microsoft.com/office/officeart/2018/2/layout/IconLabelList"/>
    <dgm:cxn modelId="{BEBF19D9-5C94-4BFB-B7CD-DAA320D4BC98}" type="presParOf" srcId="{750FA485-0533-4B6B-99DC-6AF08D8CAB8B}" destId="{610D42BF-9680-4E7E-92CC-8D928BD4A5C9}" srcOrd="6" destOrd="0" presId="urn:microsoft.com/office/officeart/2018/2/layout/IconLabelList"/>
    <dgm:cxn modelId="{DFE9C8D0-09FE-4EC2-8E1B-28156336EDCD}" type="presParOf" srcId="{610D42BF-9680-4E7E-92CC-8D928BD4A5C9}" destId="{4BAB6783-2A3D-4801-858B-D6E47808ACF0}" srcOrd="0" destOrd="0" presId="urn:microsoft.com/office/officeart/2018/2/layout/IconLabelList"/>
    <dgm:cxn modelId="{AB292618-FB65-4916-A92C-47909BD656E5}" type="presParOf" srcId="{610D42BF-9680-4E7E-92CC-8D928BD4A5C9}" destId="{0259ABD4-6C73-423B-AE23-78E4166A4754}" srcOrd="1" destOrd="0" presId="urn:microsoft.com/office/officeart/2018/2/layout/IconLabelList"/>
    <dgm:cxn modelId="{486C636D-91D7-49B2-AFA5-B1D186D7674C}" type="presParOf" srcId="{610D42BF-9680-4E7E-92CC-8D928BD4A5C9}" destId="{205E8183-8513-4489-9EC9-5BBFFAEB236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533E9B-167C-4360-84EF-B5357861BD5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703348-B832-48B1-B296-320CF9A17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283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DEFRA Department for Environment, Food and Rural Affairs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03348-B832-48B1-B296-320CF9A175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196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03348-B832-48B1-B296-320CF9A1752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492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580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50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2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69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705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1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300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40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295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4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73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11197-8044-4CCF-A429-58376AED331A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830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2.deloitte.com/uk/en/pages/public-sector/articles/making-an-impact-in-the-public-sector.html" TargetMode="External"/><Relationship Id="rId3" Type="http://schemas.openxmlformats.org/officeDocument/2006/relationships/hyperlink" Target="https://commissioner.south-wales.police.uk/en/us/police-crime-reduction-plan-2018-2021-and-executive-summary/" TargetMode="External"/><Relationship Id="rId7" Type="http://schemas.openxmlformats.org/officeDocument/2006/relationships/hyperlink" Target="https://profdev.college.police.uk/competency-values/public-service/" TargetMode="External"/><Relationship Id="rId2" Type="http://schemas.openxmlformats.org/officeDocument/2006/relationships/hyperlink" Target="https://quarterly.blog.gov.uk/wp-content/uploads/sites/5/2016/01/CSQ10-smarter-state-fig1-96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lfed.org/Putting_the_public_first.pdf" TargetMode="External"/><Relationship Id="rId5" Type="http://schemas.openxmlformats.org/officeDocument/2006/relationships/hyperlink" Target="http://www.dyfedpowys-pcc.org.uk/media/2007/dyfed-powys-police-plan-final-eng.pdf" TargetMode="External"/><Relationship Id="rId4" Type="http://schemas.openxmlformats.org/officeDocument/2006/relationships/hyperlink" Target="http://www.dyfedpowys-pcc.org.uk/en/the-commissioner/the-police-and-crime-plan/" TargetMode="External"/><Relationship Id="rId9" Type="http://schemas.openxmlformats.org/officeDocument/2006/relationships/hyperlink" Target="https://www.prospects.ac.uk/jobs-and-work-experience/job-sectors/public-services-and-administration/overview-of-the-public-services-sector-in-the-uk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hZBCH6E3RQ" TargetMode="External"/><Relationship Id="rId2" Type="http://schemas.openxmlformats.org/officeDocument/2006/relationships/hyperlink" Target="https://www.theguardian.com/uk/2012/mar/02/police-privatisation-security-firms-crim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yfedpowys-pcc.org.uk/media/2009/delivery-plan-on-a-page-final.pdf" TargetMode="External"/><Relationship Id="rId5" Type="http://schemas.openxmlformats.org/officeDocument/2006/relationships/hyperlink" Target="https://blogs.lse.ac.uk/politicsandpolicy/five-reasons-why-its-difficult-to-privatise-the-police/" TargetMode="External"/><Relationship Id="rId4" Type="http://schemas.openxmlformats.org/officeDocument/2006/relationships/hyperlink" Target="https://journals.sagepub.com/doi/abs/10.1177/17488958145496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40327"/>
            <a:ext cx="9144000" cy="835628"/>
          </a:xfrm>
        </p:spPr>
        <p:txBody>
          <a:bodyPr>
            <a:normAutofit fontScale="90000"/>
          </a:bodyPr>
          <a:lstStyle/>
          <a:p>
            <a:r>
              <a:rPr lang="en-GB" dirty="0"/>
              <a:t>Question: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1783" y="1660026"/>
            <a:ext cx="9144000" cy="4496934"/>
          </a:xfrm>
        </p:spPr>
        <p:txBody>
          <a:bodyPr>
            <a:normAutofit/>
          </a:bodyPr>
          <a:lstStyle/>
          <a:p>
            <a:r>
              <a:rPr lang="en-GB" b="1" dirty="0"/>
              <a:t>Select one public sector organisation and justify why the organisation is in the Public Sector.  						 </a:t>
            </a:r>
            <a:endParaRPr lang="en-GB" dirty="0"/>
          </a:p>
          <a:p>
            <a:r>
              <a:rPr lang="en-GB" dirty="0"/>
              <a:t>Choose one efficiency measure from your chosen organisation and:</a:t>
            </a:r>
          </a:p>
          <a:p>
            <a:r>
              <a:rPr lang="en-GB" dirty="0"/>
              <a:t>Describe/explain the measure.</a:t>
            </a:r>
          </a:p>
          <a:p>
            <a:pPr lvl="0"/>
            <a:r>
              <a:rPr lang="en-GB" dirty="0"/>
              <a:t>What type of efficiency is the organisation trying to achieve? </a:t>
            </a:r>
          </a:p>
          <a:p>
            <a:pPr lvl="0"/>
            <a:r>
              <a:rPr lang="en-GB" dirty="0"/>
              <a:t>List and explain the possible advantages of the measure.</a:t>
            </a:r>
          </a:p>
          <a:p>
            <a:pPr lvl="0"/>
            <a:r>
              <a:rPr lang="en-GB" dirty="0"/>
              <a:t>List and explain the possible disadvantages of the measure.</a:t>
            </a:r>
          </a:p>
          <a:p>
            <a:pPr lvl="0"/>
            <a:r>
              <a:rPr lang="en-GB" dirty="0"/>
              <a:t>Make at least 3 recommendations on how to improve the future of your chosen public service</a:t>
            </a:r>
          </a:p>
        </p:txBody>
      </p:sp>
    </p:spTree>
    <p:extLst>
      <p:ext uri="{BB962C8B-B14F-4D97-AF65-F5344CB8AC3E}">
        <p14:creationId xmlns:p14="http://schemas.microsoft.com/office/powerpoint/2010/main" val="2953426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2655"/>
          </a:xfrm>
        </p:spPr>
        <p:txBody>
          <a:bodyPr>
            <a:normAutofit/>
          </a:bodyPr>
          <a:lstStyle/>
          <a:p>
            <a:r>
              <a:rPr lang="en-GB" dirty="0"/>
              <a:t>Public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3200" dirty="0"/>
              <a:t>The Government is responsible for deciding how the country is run and for managing things, day to day including the public sector.</a:t>
            </a:r>
          </a:p>
          <a:p>
            <a:pPr fontAlgn="base"/>
            <a:r>
              <a:rPr lang="en-GB" sz="3200" dirty="0"/>
              <a:t>They set taxes, choose what to spend public money on and decide how best to deliver public services</a:t>
            </a:r>
          </a:p>
          <a:p>
            <a:pPr fontAlgn="base"/>
            <a:r>
              <a:rPr lang="en-GB" sz="3200" dirty="0"/>
              <a:t>All public services must operate in a way that makes the most of its available resources – They must be Efficient</a:t>
            </a:r>
          </a:p>
        </p:txBody>
      </p:sp>
    </p:spTree>
    <p:extLst>
      <p:ext uri="{BB962C8B-B14F-4D97-AF65-F5344CB8AC3E}">
        <p14:creationId xmlns:p14="http://schemas.microsoft.com/office/powerpoint/2010/main" val="1372622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if these sectors were private?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NHS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Libraries </a:t>
            </a:r>
          </a:p>
          <a:p>
            <a:r>
              <a:rPr lang="en-GB" dirty="0"/>
              <a:t>Bin collection </a:t>
            </a:r>
          </a:p>
          <a:p>
            <a:r>
              <a:rPr lang="en-GB" dirty="0"/>
              <a:t>Police</a:t>
            </a:r>
          </a:p>
          <a:p>
            <a:r>
              <a:rPr lang="en-GB" dirty="0"/>
              <a:t>HM Forces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845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Public </a:t>
            </a:r>
            <a:r>
              <a:rPr lang="en-GB" dirty="0"/>
              <a:t>Service or Private?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NHS – a Public service to a point.</a:t>
            </a:r>
          </a:p>
          <a:p>
            <a:r>
              <a:rPr lang="en-GB" dirty="0"/>
              <a:t>Receives funding from Government </a:t>
            </a:r>
          </a:p>
          <a:p>
            <a:r>
              <a:rPr lang="en-GB" dirty="0"/>
              <a:t>Answers to Government – They set targets.</a:t>
            </a:r>
          </a:p>
          <a:p>
            <a:r>
              <a:rPr lang="en-GB" dirty="0"/>
              <a:t>BUT – NHS does use private sector providers to help run NHS (x-ray machines etc = private) Help to hit targets Doctors. </a:t>
            </a:r>
          </a:p>
          <a:p>
            <a:r>
              <a:rPr lang="en-GB" dirty="0"/>
              <a:t> Most GPs are independent contractors and GP surgeries are run like businesses. </a:t>
            </a:r>
          </a:p>
        </p:txBody>
      </p:sp>
    </p:spTree>
    <p:extLst>
      <p:ext uri="{BB962C8B-B14F-4D97-AF65-F5344CB8AC3E}">
        <p14:creationId xmlns:p14="http://schemas.microsoft.com/office/powerpoint/2010/main" val="3645307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C6E752-D680-468E-B2E7-DE8805A62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4911"/>
          </a:xfrm>
        </p:spPr>
        <p:txBody>
          <a:bodyPr/>
          <a:lstStyle/>
          <a:p>
            <a:r>
              <a:rPr lang="en-GB" dirty="0"/>
              <a:t>American Health v’s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1C76281-8113-4FFE-A214-D916F3C55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4727"/>
            <a:ext cx="10515600" cy="472223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In the States you pay for your treatment.</a:t>
            </a:r>
            <a:endParaRPr lang="en-GB" dirty="0"/>
          </a:p>
          <a:p>
            <a:r>
              <a:rPr lang="en-GB" dirty="0"/>
              <a:t>Health plans designed for the elderly, disabled, poor, and young.</a:t>
            </a:r>
          </a:p>
          <a:p>
            <a:r>
              <a:rPr lang="en-GB" dirty="0"/>
              <a:t>Healthcare paid for by employers. A benefit in job packages.</a:t>
            </a:r>
          </a:p>
          <a:p>
            <a:r>
              <a:rPr lang="en-GB" dirty="0"/>
              <a:t>2007 almost 46 million people in America didn't have health insurance. </a:t>
            </a:r>
          </a:p>
          <a:p>
            <a:r>
              <a:rPr lang="en-GB" dirty="0"/>
              <a:t>It's claimed 62% of bankruptcies are caused by high health costs.</a:t>
            </a:r>
          </a:p>
          <a:p>
            <a:r>
              <a:rPr lang="en-GB" dirty="0"/>
              <a:t>Not having health insurance doesn't mean people are turned away if they get sick though. </a:t>
            </a:r>
          </a:p>
          <a:p>
            <a:r>
              <a:rPr lang="en-GB" dirty="0"/>
              <a:t>Hospitals and doctors must treat those needing help – after an invoice is mailed to them. </a:t>
            </a:r>
          </a:p>
          <a:p>
            <a:r>
              <a:rPr lang="en-GB" dirty="0"/>
              <a:t>The cost can be paid in instalments depending on their financial circumstances.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68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7F5DDD-7C87-4F64-BCE9-72070EB24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Ireland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1B499A4-E417-4A1A-A83F-EC00D262B4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i="1" dirty="0"/>
              <a:t>Medical Card</a:t>
            </a:r>
            <a:r>
              <a:rPr lang="en-GB" dirty="0"/>
              <a:t> – which entitles holders free medical care -  31.9% of the population entitled to this.</a:t>
            </a:r>
          </a:p>
          <a:p>
            <a:r>
              <a:rPr lang="en-GB" dirty="0"/>
              <a:t>68.1% of the population not entitled to Medical card. </a:t>
            </a:r>
          </a:p>
          <a:p>
            <a:r>
              <a:rPr lang="en-GB" dirty="0"/>
              <a:t>Must pay for: €100 A&amp;E attendance charge without a referral letter from GP</a:t>
            </a:r>
          </a:p>
          <a:p>
            <a:r>
              <a:rPr lang="en-GB" dirty="0"/>
              <a:t>Hospital charges -  flat fee of €80 per day up to a maximum of €800 in any twelve-month period.</a:t>
            </a:r>
          </a:p>
          <a:p>
            <a:r>
              <a:rPr lang="en-GB" dirty="0"/>
              <a:t>Under the Drugs Payment Scheme, prescription drugs, individuals and families are eligible for subsidies for approved prescriptions and pay a maximum of €134 per month per household. </a:t>
            </a:r>
          </a:p>
        </p:txBody>
      </p:sp>
    </p:spTree>
    <p:extLst>
      <p:ext uri="{BB962C8B-B14F-4D97-AF65-F5344CB8AC3E}">
        <p14:creationId xmlns:p14="http://schemas.microsoft.com/office/powerpoint/2010/main" val="1582199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C295CA5-0B50-4801-AD5A-60407281D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ABD9B2A-83AA-4DB7-861C-D32E8044E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2,500 independent schools in the UK</a:t>
            </a:r>
          </a:p>
          <a:p>
            <a:r>
              <a:rPr lang="en-GB" dirty="0"/>
              <a:t>Private schooling cost £14,102 for day school and £32,259 for boarding school per year. </a:t>
            </a:r>
          </a:p>
          <a:p>
            <a:r>
              <a:rPr lang="en-GB" dirty="0"/>
              <a:t>Private school’s don’t have to follow the National Curriculum</a:t>
            </a:r>
          </a:p>
          <a:p>
            <a:r>
              <a:rPr lang="en-GB" dirty="0"/>
              <a:t>All schools are registered with Government &amp;  inspected Estyn </a:t>
            </a:r>
          </a:p>
          <a:p>
            <a:r>
              <a:rPr lang="en-GB" dirty="0"/>
              <a:t>Some have charitable status - no business rates = save the schools about £200 per pupil and but to the exchequer about £100 million loss in 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746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319EEC-239E-4B02-9221-3F16C6374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4008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Libraries </a:t>
            </a:r>
            <a:br>
              <a:rPr lang="en-GB" dirty="0"/>
            </a:br>
            <a:r>
              <a:rPr lang="en-GB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3CAA6A8-6FEC-448D-82BE-084EFAF9C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Libraries</a:t>
            </a:r>
            <a:r>
              <a:rPr lang="en-GB" dirty="0"/>
              <a:t> are important because literacy and ongoing education are critical skills in the modern economy.</a:t>
            </a:r>
          </a:p>
          <a:p>
            <a:r>
              <a:rPr lang="en-GB" dirty="0"/>
              <a:t>Public Libraries Act 1850. The Free Library Movement was one of the many groups in the mid-Victorian period working for the "improvement of the public" through education.</a:t>
            </a:r>
          </a:p>
          <a:p>
            <a:r>
              <a:rPr lang="en-GB" dirty="0"/>
              <a:t>Not just about the books – social aspect, education, community. </a:t>
            </a:r>
          </a:p>
        </p:txBody>
      </p:sp>
    </p:spTree>
    <p:extLst>
      <p:ext uri="{BB962C8B-B14F-4D97-AF65-F5344CB8AC3E}">
        <p14:creationId xmlns:p14="http://schemas.microsoft.com/office/powerpoint/2010/main" val="1707960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CC7092-E3AF-479F-9B08-4802E3A3A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4675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D47568A-74C4-4B26-B4D6-876DE96735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199" y="1371600"/>
            <a:ext cx="9203268" cy="480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451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24E2E7-C831-43B4-9293-002ACB7AC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5035"/>
          </a:xfrm>
        </p:spPr>
        <p:txBody>
          <a:bodyPr/>
          <a:lstStyle/>
          <a:p>
            <a:r>
              <a:rPr lang="en-GB"/>
              <a:t>Waste collection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A5705E5-B419-44A7-92E7-66236A033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0160"/>
            <a:ext cx="10515600" cy="48968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UK and European Laws that insist that we recycle and </a:t>
            </a:r>
            <a:r>
              <a:rPr lang="en-GB" dirty="0" smtClean="0"/>
              <a:t>collect </a:t>
            </a:r>
            <a:r>
              <a:rPr lang="en-GB" dirty="0"/>
              <a:t>rubbish.</a:t>
            </a:r>
          </a:p>
          <a:p>
            <a:pPr marL="0" indent="0">
              <a:buNone/>
            </a:pPr>
            <a:r>
              <a:rPr lang="en-GB" dirty="0"/>
              <a:t>Environment Act    		Single use Carrier bags Act</a:t>
            </a:r>
          </a:p>
          <a:p>
            <a:pPr marL="0" indent="0">
              <a:buNone/>
            </a:pPr>
            <a:r>
              <a:rPr lang="en-GB" dirty="0"/>
              <a:t>Landfill Regulations		Hazardous Waste Act</a:t>
            </a:r>
          </a:p>
          <a:p>
            <a:pPr marL="0" indent="0">
              <a:buNone/>
            </a:pPr>
            <a:r>
              <a:rPr lang="en-GB" dirty="0"/>
              <a:t>Recycling </a:t>
            </a:r>
            <a:r>
              <a:rPr lang="en-GB" dirty="0" smtClean="0"/>
              <a:t>Regulations</a:t>
            </a:r>
            <a:r>
              <a:rPr lang="en-GB" dirty="0"/>
              <a:t>	</a:t>
            </a:r>
            <a:r>
              <a:rPr lang="en-GB" dirty="0" smtClean="0"/>
              <a:t>End </a:t>
            </a:r>
            <a:r>
              <a:rPr lang="en-GB" dirty="0"/>
              <a:t>of life </a:t>
            </a:r>
            <a:r>
              <a:rPr lang="en-GB" dirty="0" smtClean="0"/>
              <a:t>vehicles </a:t>
            </a:r>
            <a:r>
              <a:rPr lang="en-GB" dirty="0" err="1" smtClean="0"/>
              <a:t>R</a:t>
            </a:r>
            <a:r>
              <a:rPr lang="en-GB" dirty="0" err="1" smtClean="0"/>
              <a:t>egs</a:t>
            </a:r>
            <a:r>
              <a:rPr lang="en-GB" dirty="0" smtClean="0"/>
              <a:t>.</a:t>
            </a:r>
            <a:r>
              <a:rPr lang="en-GB" dirty="0"/>
              <a:t>		DEFRA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Unclean streets -  Victorian &amp; Edwardian Times</a:t>
            </a:r>
          </a:p>
          <a:p>
            <a:pPr marL="0" indent="0">
              <a:buNone/>
            </a:pPr>
            <a:r>
              <a:rPr lang="en-GB" dirty="0"/>
              <a:t>1865 completion of sewers system in London.</a:t>
            </a:r>
          </a:p>
          <a:p>
            <a:pPr marL="0" indent="0">
              <a:buNone/>
            </a:pPr>
            <a:r>
              <a:rPr lang="en-GB" dirty="0"/>
              <a:t>People used a potty and threw the sewage onto the streets. </a:t>
            </a:r>
          </a:p>
          <a:p>
            <a:pPr marL="0" indent="0">
              <a:buNone/>
            </a:pPr>
            <a:r>
              <a:rPr lang="en-GB" dirty="0"/>
              <a:t>Sewage found its way into drinking water, plus the additional pollution of animal waste, dead animals and chemicals = DISEASES</a:t>
            </a:r>
          </a:p>
          <a:p>
            <a:pPr marL="0" indent="0">
              <a:buNone/>
            </a:pPr>
            <a:r>
              <a:rPr lang="en-GB" dirty="0"/>
              <a:t>Large outbreaks in 1830’s and 1850’s in London killing thousands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601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383B190-6BFB-422F-B667-06B7B25F09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19699F-689F-4258-A66E-14662BB03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Waste Collection </a:t>
            </a:r>
          </a:p>
        </p:txBody>
      </p:sp>
      <p:pic>
        <p:nvPicPr>
          <p:cNvPr id="6" name="Picture 5" descr="A pile of garbage&#10;&#10;Description automatically generated">
            <a:extLst>
              <a:ext uri="{FF2B5EF4-FFF2-40B4-BE49-F238E27FC236}">
                <a16:creationId xmlns:a16="http://schemas.microsoft.com/office/drawing/2014/main" xmlns="" id="{58E31C20-2606-49C6-9592-1BAF3F1E79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195"/>
          <a:stretch/>
        </p:blipFill>
        <p:spPr>
          <a:xfrm>
            <a:off x="317635" y="299363"/>
            <a:ext cx="4160452" cy="3049204"/>
          </a:xfrm>
          <a:prstGeom prst="rect">
            <a:avLst/>
          </a:prstGeom>
        </p:spPr>
      </p:pic>
      <p:pic>
        <p:nvPicPr>
          <p:cNvPr id="4" name="Content Placeholder 3" descr="A group of people in a room&#10;&#10;Description automatically generated">
            <a:extLst>
              <a:ext uri="{FF2B5EF4-FFF2-40B4-BE49-F238E27FC236}">
                <a16:creationId xmlns:a16="http://schemas.microsoft.com/office/drawing/2014/main" xmlns="" id="{3C0047EF-FBB4-4796-88DC-0321CAD80F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5899" r="2" b="2"/>
          <a:stretch/>
        </p:blipFill>
        <p:spPr>
          <a:xfrm rot="21600000">
            <a:off x="4654296" y="299363"/>
            <a:ext cx="7217085" cy="300818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ED28E597-4AF8-4D69-A9AB-A1EDC6156B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outdoor, road, building, street&#10;&#10;Description automatically generated">
            <a:extLst>
              <a:ext uri="{FF2B5EF4-FFF2-40B4-BE49-F238E27FC236}">
                <a16:creationId xmlns:a16="http://schemas.microsoft.com/office/drawing/2014/main" xmlns="" id="{38DC50ED-186E-44C6-A56B-4B48EF06C87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546" r="-1" b="450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48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58EDAD-57A5-497A-8053-3ECEAB8EF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409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8C9FC06C-5F10-43D6-A242-AD0CD665F7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728899"/>
            <a:ext cx="4745477" cy="29227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DC6CBFB-BF78-47A0-9E13-B6B1CF1EB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325" y="635607"/>
            <a:ext cx="4067175" cy="2667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324C830F-8825-432F-A399-42F1E032FC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6232" y="3806824"/>
            <a:ext cx="4019550" cy="2686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08C7C910-1394-482E-B7FA-34058000D9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1317" y="4072299"/>
            <a:ext cx="3810606" cy="242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552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919845-196F-440C-979D-CC74B6A00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2154"/>
          </a:xfrm>
        </p:spPr>
        <p:txBody>
          <a:bodyPr/>
          <a:lstStyle/>
          <a:p>
            <a:r>
              <a:rPr lang="en-GB" dirty="0"/>
              <a:t>Private Police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EC67F1A-8035-4B63-8505-0C1F59FE8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7034"/>
            <a:ext cx="10515600" cy="497993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Peels Principles still valued now in policing </a:t>
            </a:r>
          </a:p>
          <a:p>
            <a:r>
              <a:rPr lang="en-GB" dirty="0"/>
              <a:t>Privatisation means that the police will be less accountable to the public </a:t>
            </a:r>
          </a:p>
          <a:p>
            <a:r>
              <a:rPr lang="en-GB" dirty="0"/>
              <a:t>No answer to Government </a:t>
            </a:r>
          </a:p>
          <a:p>
            <a:r>
              <a:rPr lang="en-GB" dirty="0"/>
              <a:t>No Independent Police Complaints Commission - if a critical incident happens </a:t>
            </a:r>
            <a:r>
              <a:rPr lang="en-GB" dirty="0" smtClean="0"/>
              <a:t>who inspects? Force </a:t>
            </a:r>
            <a:r>
              <a:rPr lang="en-GB" dirty="0"/>
              <a:t>could be compromised. </a:t>
            </a:r>
          </a:p>
          <a:p>
            <a:r>
              <a:rPr lang="en-GB" dirty="0"/>
              <a:t>The only winners are private companies and shareholders who make profits at the expense of local services</a:t>
            </a:r>
          </a:p>
          <a:p>
            <a:r>
              <a:rPr lang="en-GB" dirty="0"/>
              <a:t>Fear from the public</a:t>
            </a:r>
          </a:p>
          <a:p>
            <a:r>
              <a:rPr lang="en-GB" dirty="0"/>
              <a:t>Private think of the figures/public think in terms of victims, criminals, arrest numbers</a:t>
            </a:r>
          </a:p>
        </p:txBody>
      </p:sp>
    </p:spTree>
    <p:extLst>
      <p:ext uri="{BB962C8B-B14F-4D97-AF65-F5344CB8AC3E}">
        <p14:creationId xmlns:p14="http://schemas.microsoft.com/office/powerpoint/2010/main" val="35532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C551359-2311-42E7-BF2E-E91101AC0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0344"/>
          </a:xfrm>
        </p:spPr>
        <p:txBody>
          <a:bodyPr/>
          <a:lstStyle/>
          <a:p>
            <a:r>
              <a:rPr lang="en-GB" dirty="0"/>
              <a:t>UK Private Police 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E265F10-8B30-4855-83C8-94A85B7BD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2342"/>
            <a:ext cx="10515600" cy="5104621"/>
          </a:xfrm>
        </p:spPr>
        <p:txBody>
          <a:bodyPr>
            <a:normAutofit/>
          </a:bodyPr>
          <a:lstStyle/>
          <a:p>
            <a:r>
              <a:rPr lang="en-GB" dirty="0" smtClean="0"/>
              <a:t>Lincolnshire Police Force </a:t>
            </a:r>
            <a:r>
              <a:rPr lang="en-GB" dirty="0"/>
              <a:t>December 2011 signed a £229 million contract with G4S to deliver 18 services areas – some frontline – over a 10-15 year period. </a:t>
            </a:r>
            <a:endParaRPr lang="en-GB" dirty="0" smtClean="0"/>
          </a:p>
          <a:p>
            <a:r>
              <a:rPr lang="en-GB" dirty="0"/>
              <a:t>A balance  between both G4S business experiences/policing </a:t>
            </a:r>
            <a:r>
              <a:rPr lang="en-GB" dirty="0" smtClean="0"/>
              <a:t>expertise</a:t>
            </a:r>
          </a:p>
          <a:p>
            <a:r>
              <a:rPr lang="en-GB" dirty="0"/>
              <a:t>Has this changed them? NO</a:t>
            </a:r>
            <a:r>
              <a:rPr lang="en-GB" dirty="0" smtClean="0"/>
              <a:t>!</a:t>
            </a:r>
            <a:endParaRPr lang="en-GB" dirty="0"/>
          </a:p>
          <a:p>
            <a:r>
              <a:rPr lang="en-GB" dirty="0"/>
              <a:t>Police structure same. </a:t>
            </a:r>
            <a:endParaRPr lang="en-GB" dirty="0"/>
          </a:p>
          <a:p>
            <a:r>
              <a:rPr lang="en-GB" dirty="0" smtClean="0"/>
              <a:t>A </a:t>
            </a:r>
            <a:r>
              <a:rPr lang="en-GB" dirty="0"/>
              <a:t>replacement of Lincolnshire Police staff with G4S staff – meaning the same staff doing the same job as before </a:t>
            </a:r>
          </a:p>
          <a:p>
            <a:r>
              <a:rPr lang="en-GB" dirty="0"/>
              <a:t>‘Other than their ID badge which now reads Lincolnshire Police-G4S, not much has changed’.</a:t>
            </a:r>
          </a:p>
        </p:txBody>
      </p:sp>
    </p:spTree>
    <p:extLst>
      <p:ext uri="{BB962C8B-B14F-4D97-AF65-F5344CB8AC3E}">
        <p14:creationId xmlns:p14="http://schemas.microsoft.com/office/powerpoint/2010/main" val="334036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6C20283-73E0-40EC-8AD8-057F581F64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28">
            <a:extLst>
              <a:ext uri="{FF2B5EF4-FFF2-40B4-BE49-F238E27FC236}">
                <a16:creationId xmlns:a16="http://schemas.microsoft.com/office/drawing/2014/main" xmlns="" id="{3FCC729B-E528-40C3-82D3-BA4375575E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6">
            <a:extLst>
              <a:ext uri="{FF2B5EF4-FFF2-40B4-BE49-F238E27FC236}">
                <a16:creationId xmlns:a16="http://schemas.microsoft.com/office/drawing/2014/main" xmlns="" id="{58F1FB8D-1842-4A04-998D-6CF047AB27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5EB657-8A0A-43BD-9900-A214A711F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831377"/>
          </a:xfrm>
        </p:spPr>
        <p:txBody>
          <a:bodyPr>
            <a:normAutofit/>
          </a:bodyPr>
          <a:lstStyle/>
          <a:p>
            <a:r>
              <a:rPr lang="en-GB" dirty="0"/>
              <a:t>No Public Service </a:t>
            </a:r>
          </a:p>
        </p:txBody>
      </p:sp>
      <p:pic>
        <p:nvPicPr>
          <p:cNvPr id="7" name="Graphic 6" descr="Close">
            <a:extLst>
              <a:ext uri="{FF2B5EF4-FFF2-40B4-BE49-F238E27FC236}">
                <a16:creationId xmlns:a16="http://schemas.microsoft.com/office/drawing/2014/main" xmlns="" id="{E83D3BF9-E9D8-468A-8ED2-333C4B08EA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4B7D0B7-BFE4-4DA9-BC89-FC1F27A6D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1371601"/>
            <a:ext cx="7161017" cy="48053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If there is no Public Service what would happen?</a:t>
            </a:r>
          </a:p>
          <a:p>
            <a:r>
              <a:rPr lang="en-GB" sz="2400" dirty="0"/>
              <a:t>Pay for services</a:t>
            </a:r>
          </a:p>
          <a:p>
            <a:r>
              <a:rPr lang="en-GB" sz="2400" dirty="0"/>
              <a:t>Rubbish stacking up</a:t>
            </a:r>
          </a:p>
          <a:p>
            <a:r>
              <a:rPr lang="en-GB" sz="2400" dirty="0"/>
              <a:t>High mortality rate</a:t>
            </a:r>
          </a:p>
          <a:p>
            <a:r>
              <a:rPr lang="en-GB" sz="2400" dirty="0"/>
              <a:t>High crime rates – people become police/judge/jury </a:t>
            </a:r>
          </a:p>
          <a:p>
            <a:r>
              <a:rPr lang="en-GB" sz="2400" dirty="0"/>
              <a:t>No prisons</a:t>
            </a:r>
          </a:p>
          <a:p>
            <a:r>
              <a:rPr lang="en-GB" sz="2400" dirty="0"/>
              <a:t>‘No Go Areas!’ eventually everywhere</a:t>
            </a:r>
          </a:p>
          <a:p>
            <a:r>
              <a:rPr lang="en-GB" sz="2400" dirty="0"/>
              <a:t>No Government rules</a:t>
            </a:r>
          </a:p>
          <a:p>
            <a:r>
              <a:rPr lang="en-GB" sz="2400" dirty="0"/>
              <a:t>Society will fail</a:t>
            </a:r>
          </a:p>
        </p:txBody>
      </p:sp>
    </p:spTree>
    <p:extLst>
      <p:ext uri="{BB962C8B-B14F-4D97-AF65-F5344CB8AC3E}">
        <p14:creationId xmlns:p14="http://schemas.microsoft.com/office/powerpoint/2010/main" val="3492908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5911E3A-C35B-4EF7-A355-B84E9A14AF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E21ADB3D-AD65-44B4-847D-5E90E90A5D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xmlns="" id="{CF580C70-814C-4845-B645-919BFFBD16B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xmlns="" id="{34D7BF57-4CAA-45B2-9EF0-0AA1FCF70B1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xmlns="" id="{7886F306-C03A-40C6-8FD5-DCE3D4595D6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xmlns="" id="{2FDC9A36-C7C3-47D7-A64E-ED25C47EC7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xmlns="" id="{BB19BC37-158A-43DC-9A9E-E45CC71954D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xmlns="" id="{077654CC-108F-48D5-B5E9-437F164F52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xmlns="" id="{A3CF3A63-1C1E-4E85-A78A-FDC16431E3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xmlns="" id="{8740FC9A-72DD-4D9B-BA25-1CCED135240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xmlns="" id="{7FBF5743-F2AE-4D0D-BCD1-01F7686D012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xmlns="" id="{CED32316-D4F7-4795-BBE0-DEBB60E27CE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xmlns="" id="{583B23C9-B9B7-4E93-9538-CBE316F83FD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xmlns="" id="{5B144260-9F2C-4ADB-A37C-1CFB4B428B1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xmlns="" id="{53FF918D-79D3-4F55-A68C-0DD5880DABD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xmlns="" id="{B9FC1440-933F-44FE-8D77-4827DD0F99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xmlns="" id="{0F67F308-A67C-4D2E-B081-59BB31D8EC5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xmlns="" id="{80112F01-90EB-4AEC-A39C-5C6875FFB99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xmlns="" id="{893F6B05-90EB-4C75-A0F0-C7247553BD8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xmlns="" id="{227B563B-E0C0-4D81-966D-B5E2DBAAE8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xmlns="" id="{130DF93D-D1FF-477A-BDCE-C8B01C3B476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xmlns="" id="{44ED67A1-C6FE-4AC8-8473-11DAC03DCD3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xmlns="" id="{213A54F3-15FA-4C8F-8ABF-CE77E72196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xmlns="" id="{5F8A7F7F-DD1A-4F41-98AC-B9CE2A620C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xmlns="" id="{CEF47228-EB7C-4EBA-BE01-DA6CB241028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xmlns="" id="{3D2FD25A-EFFD-4F5C-9258-981F5907DE2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xmlns="" id="{DCF573BC-A06F-4036-A3A8-9D07DDE6225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377DD5-C882-420A-A5C3-A181111A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No Public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D800C3E-6FE0-42D9-9E5C-4948A3542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r>
              <a:rPr lang="en-GB" sz="3200" dirty="0"/>
              <a:t>Would you prefer to have a private sector who is motivated by profit and not protecting the country or individuals? </a:t>
            </a:r>
          </a:p>
          <a:p>
            <a:r>
              <a:rPr lang="en-GB" sz="3200" dirty="0"/>
              <a:t>Always discussing "the contract" </a:t>
            </a:r>
          </a:p>
          <a:p>
            <a:r>
              <a:rPr lang="en-GB" sz="3200" dirty="0"/>
              <a:t>Not doing the actual work </a:t>
            </a:r>
          </a:p>
        </p:txBody>
      </p:sp>
    </p:spTree>
    <p:extLst>
      <p:ext uri="{BB962C8B-B14F-4D97-AF65-F5344CB8AC3E}">
        <p14:creationId xmlns:p14="http://schemas.microsoft.com/office/powerpoint/2010/main" val="30764322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17DDBE-4CE9-47D9-9477-3F16B7602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361BE01-4901-40DB-A1E9-55062C0090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155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5D6464-4CC8-4133-B770-103C14FDD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2B011A8-433F-42B2-894C-487DB134B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1352145"/>
            <a:ext cx="6467867" cy="4376641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Choose one efficiency measure from your chosen organisation and:</a:t>
            </a:r>
            <a:endParaRPr lang="en-GB" sz="2000" dirty="0"/>
          </a:p>
          <a:p>
            <a:r>
              <a:rPr lang="en-GB" sz="2000" b="1" dirty="0"/>
              <a:t>Describe/explain the measure.</a:t>
            </a:r>
            <a:endParaRPr lang="en-GB" sz="2000" dirty="0"/>
          </a:p>
          <a:p>
            <a:pPr lvl="0"/>
            <a:r>
              <a:rPr lang="en-GB" sz="2000" b="1" dirty="0"/>
              <a:t>What type of efficiency is the organisation trying to achieve? </a:t>
            </a:r>
            <a:endParaRPr lang="en-GB" sz="2000" dirty="0"/>
          </a:p>
          <a:p>
            <a:pPr lvl="0"/>
            <a:r>
              <a:rPr lang="en-GB" sz="2000" b="1" dirty="0"/>
              <a:t>List and explain the possible advantages of the measure.</a:t>
            </a:r>
            <a:endParaRPr lang="en-GB" sz="2000" dirty="0"/>
          </a:p>
          <a:p>
            <a:pPr lvl="0"/>
            <a:r>
              <a:rPr lang="en-GB" sz="2000" b="1" dirty="0"/>
              <a:t>List and explain the possible disadvantages of the measure.</a:t>
            </a:r>
            <a:endParaRPr lang="en-GB" sz="2000" dirty="0"/>
          </a:p>
          <a:p>
            <a:pPr lvl="0"/>
            <a:r>
              <a:rPr lang="en-GB" sz="2000" b="1" dirty="0"/>
              <a:t>Make at least 3 recommendations on how to improve the future of your chosen public service</a:t>
            </a:r>
            <a:endParaRPr lang="en-GB" sz="2000" dirty="0"/>
          </a:p>
          <a:p>
            <a:endParaRPr lang="en-GB" sz="19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9A309A7-1751-4ABE-A3C1-EEC40366AD8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xmlns="" id="{967D8EB6-EAE1-4F9C-B398-83321E2872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xmlns="" id="{846D249A-8B44-411D-97C1-E77B254A612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0945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Efficiency refers to the entire process of turning public money into positive outcomes for individuals and society</a:t>
            </a:r>
          </a:p>
          <a:p>
            <a:r>
              <a:rPr lang="en-GB" dirty="0"/>
              <a:t>It also means delivering better outcomes and more effective government, while using public money in the smartest way possible.</a:t>
            </a:r>
          </a:p>
          <a:p>
            <a:r>
              <a:rPr lang="en-GB" dirty="0"/>
              <a:t>It’s beyond back-office savings, and means thinking about how government funds, designs and delivers frontline services. </a:t>
            </a:r>
          </a:p>
          <a:p>
            <a:r>
              <a:rPr lang="en-GB" dirty="0"/>
              <a:t>Improving efficiency does not just mean reducing spend.</a:t>
            </a:r>
          </a:p>
        </p:txBody>
      </p:sp>
    </p:spTree>
    <p:extLst>
      <p:ext uri="{BB962C8B-B14F-4D97-AF65-F5344CB8AC3E}">
        <p14:creationId xmlns:p14="http://schemas.microsoft.com/office/powerpoint/2010/main" val="35639382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5125"/>
            <a:ext cx="10204269" cy="591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9900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20092"/>
          </a:xfrm>
        </p:spPr>
        <p:txBody>
          <a:bodyPr>
            <a:normAutofit fontScale="90000"/>
          </a:bodyPr>
          <a:lstStyle/>
          <a:p>
            <a:r>
              <a:rPr lang="en-GB" dirty="0"/>
              <a:t>South Wales Police Measures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5EBCC588-73B1-4044-B519-DD5A934B08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405524"/>
              </p:ext>
            </p:extLst>
          </p:nvPr>
        </p:nvGraphicFramePr>
        <p:xfrm>
          <a:off x="838200" y="1021404"/>
          <a:ext cx="10515600" cy="5155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27304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Dyfed Powys Police Measures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FEE4EAA-341D-423B-A9FB-6FBFA9EA3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04130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59559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B593D5-77E3-46DA-942A-E7B361627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Partnership Working</a:t>
            </a:r>
          </a:p>
        </p:txBody>
      </p:sp>
      <p:pic>
        <p:nvPicPr>
          <p:cNvPr id="4" nam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xmlns="" id="{520FFACE-22E0-441D-9DED-E6B4B404957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225513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8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E4505C23-674B-4195-81D6-0C127FEAE3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5367908"/>
            <a:ext cx="9161029" cy="1490093"/>
          </a:xfrm>
          <a:custGeom>
            <a:avLst/>
            <a:gdLst>
              <a:gd name="connsiteX0" fmla="*/ 0 w 9161029"/>
              <a:gd name="connsiteY0" fmla="*/ 0 h 1490093"/>
              <a:gd name="connsiteX1" fmla="*/ 2046494 w 9161029"/>
              <a:gd name="connsiteY1" fmla="*/ 0 h 1490093"/>
              <a:gd name="connsiteX2" fmla="*/ 2496613 w 9161029"/>
              <a:gd name="connsiteY2" fmla="*/ 0 h 1490093"/>
              <a:gd name="connsiteX3" fmla="*/ 3235839 w 9161029"/>
              <a:gd name="connsiteY3" fmla="*/ 0 h 1490093"/>
              <a:gd name="connsiteX4" fmla="*/ 9161029 w 9161029"/>
              <a:gd name="connsiteY4" fmla="*/ 0 h 1490093"/>
              <a:gd name="connsiteX5" fmla="*/ 8470921 w 9161029"/>
              <a:gd name="connsiteY5" fmla="*/ 1490093 h 1490093"/>
              <a:gd name="connsiteX6" fmla="*/ 0 w 9161029"/>
              <a:gd name="connsiteY6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1029" h="1490093">
                <a:moveTo>
                  <a:pt x="0" y="0"/>
                </a:moveTo>
                <a:lnTo>
                  <a:pt x="2046494" y="0"/>
                </a:lnTo>
                <a:lnTo>
                  <a:pt x="2496613" y="0"/>
                </a:lnTo>
                <a:lnTo>
                  <a:pt x="3235839" y="0"/>
                </a:lnTo>
                <a:lnTo>
                  <a:pt x="9161029" y="0"/>
                </a:lnTo>
                <a:lnTo>
                  <a:pt x="8470921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29884"/>
            <a:ext cx="7719381" cy="1096331"/>
          </a:xfrm>
        </p:spPr>
        <p:txBody>
          <a:bodyPr>
            <a:normAutofit/>
          </a:bodyPr>
          <a:lstStyle/>
          <a:p>
            <a:r>
              <a:rPr lang="en-GB" dirty="0"/>
              <a:t>NHS Measures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65C9B8F0-FF66-4C15-BD05-E86B873318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763037" y="5367908"/>
            <a:ext cx="3428963" cy="1490093"/>
          </a:xfrm>
          <a:custGeom>
            <a:avLst/>
            <a:gdLst>
              <a:gd name="connsiteX0" fmla="*/ 690108 w 3428963"/>
              <a:gd name="connsiteY0" fmla="*/ 0 h 1490093"/>
              <a:gd name="connsiteX1" fmla="*/ 3428963 w 3428963"/>
              <a:gd name="connsiteY1" fmla="*/ 0 h 1490093"/>
              <a:gd name="connsiteX2" fmla="*/ 3428963 w 3428963"/>
              <a:gd name="connsiteY2" fmla="*/ 1490093 h 1490093"/>
              <a:gd name="connsiteX3" fmla="*/ 0 w 3428963"/>
              <a:gd name="connsiteY3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8963" h="1490093">
                <a:moveTo>
                  <a:pt x="690108" y="0"/>
                </a:moveTo>
                <a:lnTo>
                  <a:pt x="3428963" y="0"/>
                </a:lnTo>
                <a:lnTo>
                  <a:pt x="3428963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xmlns="" id="{678D6245-EB8D-4E26-9F56-18F3638394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124651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68501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F34FFD-EB5D-4BF9-A0B6-82E43959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Recycling and Rubbish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393B9A5-A72D-44CD-8917-B8419869B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0439"/>
            <a:ext cx="10515600" cy="4351338"/>
          </a:xfrm>
        </p:spPr>
        <p:txBody>
          <a:bodyPr/>
          <a:lstStyle/>
          <a:p>
            <a:r>
              <a:rPr lang="en-GB" dirty="0"/>
              <a:t>22 LA’s Wales hitting targets set by Welsh Government</a:t>
            </a:r>
          </a:p>
          <a:p>
            <a:r>
              <a:rPr lang="en-GB" dirty="0"/>
              <a:t>Recycling</a:t>
            </a:r>
          </a:p>
          <a:p>
            <a:r>
              <a:rPr lang="en-GB" dirty="0"/>
              <a:t>Reduce landfill collection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Dumping waste </a:t>
            </a:r>
          </a:p>
          <a:p>
            <a:r>
              <a:rPr lang="en-GB" dirty="0"/>
              <a:t>Clean air</a:t>
            </a:r>
          </a:p>
          <a:p>
            <a:r>
              <a:rPr lang="en-GB" dirty="0"/>
              <a:t>Farming</a:t>
            </a:r>
          </a:p>
          <a:p>
            <a:r>
              <a:rPr lang="en-GB"/>
              <a:t>Water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239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4F5521-74B3-4CA8-A10E-8249A9024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73966"/>
          </a:xfrm>
        </p:spPr>
        <p:txBody>
          <a:bodyPr>
            <a:normAutofit fontScale="90000"/>
          </a:bodyPr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03D355-044A-482D-B565-E203AB23A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3287"/>
            <a:ext cx="10515600" cy="4813676"/>
          </a:xfrm>
        </p:spPr>
        <p:txBody>
          <a:bodyPr/>
          <a:lstStyle/>
          <a:p>
            <a:r>
              <a:rPr lang="en-GB" dirty="0"/>
              <a:t>Safer Communities</a:t>
            </a:r>
          </a:p>
          <a:p>
            <a:r>
              <a:rPr lang="en-GB" dirty="0"/>
              <a:t>Cleaner Communities</a:t>
            </a:r>
          </a:p>
          <a:p>
            <a:r>
              <a:rPr lang="en-GB" dirty="0"/>
              <a:t>Better health</a:t>
            </a:r>
          </a:p>
          <a:p>
            <a:r>
              <a:rPr lang="en-GB" dirty="0"/>
              <a:t>Contribution to society by working</a:t>
            </a:r>
          </a:p>
          <a:p>
            <a:r>
              <a:rPr lang="en-GB" dirty="0"/>
              <a:t>Contribution to Govt. &amp; Economy </a:t>
            </a:r>
          </a:p>
        </p:txBody>
      </p:sp>
    </p:spTree>
    <p:extLst>
      <p:ext uri="{BB962C8B-B14F-4D97-AF65-F5344CB8AC3E}">
        <p14:creationId xmlns:p14="http://schemas.microsoft.com/office/powerpoint/2010/main" val="41144417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023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40823"/>
            <a:ext cx="10515600" cy="5036140"/>
          </a:xfrm>
        </p:spPr>
        <p:txBody>
          <a:bodyPr/>
          <a:lstStyle/>
          <a:p>
            <a:r>
              <a:rPr lang="en-GB" sz="1800" dirty="0">
                <a:hlinkClick r:id="rId2"/>
              </a:rPr>
              <a:t>https://quarterly.blog.gov.uk/wp-content/uploads/sites/5/2016/01/CSQ10-smarter-state-fig1-960.jpg</a:t>
            </a:r>
            <a:endParaRPr lang="en-GB" sz="1800" dirty="0"/>
          </a:p>
          <a:p>
            <a:r>
              <a:rPr lang="en-GB" sz="1800" dirty="0">
                <a:hlinkClick r:id="rId3"/>
              </a:rPr>
              <a:t>https://commissioner.south-wales.police.uk/en/us/police-crime-reduction-plan-2018-2021-and-executive-summary/</a:t>
            </a:r>
            <a:endParaRPr lang="en-GB" sz="1800" dirty="0"/>
          </a:p>
          <a:p>
            <a:r>
              <a:rPr lang="en-GB" sz="1800" dirty="0">
                <a:hlinkClick r:id="rId4"/>
              </a:rPr>
              <a:t>http://www.dyfedpowys-pcc.org.uk/en/the-commissioner/the-police-and-crime-plan/</a:t>
            </a:r>
            <a:endParaRPr lang="en-GB" sz="1800" dirty="0"/>
          </a:p>
          <a:p>
            <a:r>
              <a:rPr lang="en-GB" sz="1800" dirty="0">
                <a:hlinkClick r:id="rId5"/>
              </a:rPr>
              <a:t>http://www.dyfedpowys-pcc.org.uk/media/2007/dyfed-powys-police-plan-final-eng.pdf</a:t>
            </a:r>
            <a:r>
              <a:rPr lang="en-GB" sz="1800" dirty="0"/>
              <a:t> </a:t>
            </a:r>
          </a:p>
          <a:p>
            <a:r>
              <a:rPr lang="en-GB" sz="1800" dirty="0">
                <a:hlinkClick r:id="rId6"/>
              </a:rPr>
              <a:t>http://www.polfed.org/Putting_the_public_first.pdf</a:t>
            </a:r>
            <a:endParaRPr lang="en-GB" sz="1800" dirty="0"/>
          </a:p>
          <a:p>
            <a:r>
              <a:rPr lang="en-GB" sz="1800" dirty="0"/>
              <a:t>https://profdev.college.police.uk/competency-values/public-service/</a:t>
            </a:r>
          </a:p>
          <a:p>
            <a:r>
              <a:rPr lang="en-GB" sz="2000" dirty="0">
                <a:hlinkClick r:id="rId7"/>
              </a:rPr>
              <a:t>https://profdev.college.police.uk/competency-values/public-service/</a:t>
            </a:r>
            <a:endParaRPr lang="en-GB" sz="2000" dirty="0"/>
          </a:p>
          <a:p>
            <a:r>
              <a:rPr lang="en-GB" sz="2000" dirty="0">
                <a:hlinkClick r:id="rId8"/>
              </a:rPr>
              <a:t>https://www2.deloitte.com/uk/en/pages/public-sector/articles/making-an-impact-in-the-public-sector.html</a:t>
            </a:r>
            <a:endParaRPr lang="en-GB" sz="2000" dirty="0"/>
          </a:p>
          <a:p>
            <a:r>
              <a:rPr lang="en-GB" sz="2000" dirty="0">
                <a:hlinkClick r:id="rId9"/>
              </a:rPr>
              <a:t>https://www.prospects.ac.uk/jobs-and-work-experience/job-sectors/public-services-and-administration/overview-of-the-public-services-sector-in-the-uk</a:t>
            </a:r>
            <a:endParaRPr lang="en-GB" sz="2000" dirty="0"/>
          </a:p>
          <a:p>
            <a:r>
              <a:rPr lang="en-GB" sz="2000"/>
              <a:t>https://www.telegraph.co.uk/news/2017/01/27/no-146-per-patient-not-enough-time-gps-charge-fees/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149789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066F74-0F79-4A0D-A490-39DE941E9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23876EB-31DC-49BD-A42B-0F68C4CA3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https://www.theguardian.com/uk/2012/mar/02/police-privatisation-security-firms-crime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https://www.youtube.com/watch?v=DhZBCH6E3RQ</a:t>
            </a:r>
            <a:endParaRPr lang="en-GB" dirty="0"/>
          </a:p>
          <a:p>
            <a:r>
              <a:rPr lang="en-GB" dirty="0">
                <a:hlinkClick r:id="rId4"/>
              </a:rPr>
              <a:t>https://journals.sagepub.com/doi/abs/10.1177/1748895814549643</a:t>
            </a:r>
            <a:endParaRPr lang="en-GB" dirty="0"/>
          </a:p>
          <a:p>
            <a:r>
              <a:rPr lang="en-GB" dirty="0">
                <a:hlinkClick r:id="rId5"/>
              </a:rPr>
              <a:t>https://blogs.lse.ac.uk/politicsandpolicy/five-reasons-why-its-difficult-to-privatise-the-police/</a:t>
            </a:r>
            <a:endParaRPr lang="en-GB" dirty="0"/>
          </a:p>
          <a:p>
            <a:r>
              <a:rPr lang="en-GB" dirty="0">
                <a:hlinkClick r:id="rId6"/>
              </a:rPr>
              <a:t>http://www.dyfedpowys-pcc.org.uk/media/2009/delivery-plan-on-a-page-final.pdf</a:t>
            </a:r>
            <a:endParaRPr lang="en-GB" dirty="0"/>
          </a:p>
          <a:p>
            <a:r>
              <a:rPr lang="en-GB" dirty="0"/>
              <a:t>http://www.recycling-guide.org.uk/targets.html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97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1244</Words>
  <Application>Microsoft Office PowerPoint</Application>
  <PresentationFormat>Widescreen</PresentationFormat>
  <Paragraphs>162</Paragraphs>
  <Slides>28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Question:</vt:lpstr>
      <vt:lpstr>Public Sector</vt:lpstr>
      <vt:lpstr>What if these sectors were private? </vt:lpstr>
      <vt:lpstr>NHS Public Service or Private?</vt:lpstr>
      <vt:lpstr>American Health v’s NHS</vt:lpstr>
      <vt:lpstr>Ireland </vt:lpstr>
      <vt:lpstr>Education</vt:lpstr>
      <vt:lpstr> Libraries    </vt:lpstr>
      <vt:lpstr>PowerPoint Presentation</vt:lpstr>
      <vt:lpstr>Waste collection </vt:lpstr>
      <vt:lpstr>Waste Collection </vt:lpstr>
      <vt:lpstr>PowerPoint Presentation</vt:lpstr>
      <vt:lpstr>Private Police Forces</vt:lpstr>
      <vt:lpstr>UK Private Police Force</vt:lpstr>
      <vt:lpstr>No Public Service </vt:lpstr>
      <vt:lpstr>No Public Sector</vt:lpstr>
      <vt:lpstr>PowerPoint Presentation</vt:lpstr>
      <vt:lpstr>Question</vt:lpstr>
      <vt:lpstr>Efficiency</vt:lpstr>
      <vt:lpstr>PowerPoint Presentation</vt:lpstr>
      <vt:lpstr>South Wales Police Measures  </vt:lpstr>
      <vt:lpstr>Dyfed Powys Police Measures </vt:lpstr>
      <vt:lpstr>Partnership Working</vt:lpstr>
      <vt:lpstr>NHS Measures</vt:lpstr>
      <vt:lpstr>Recycling and Rubbish</vt:lpstr>
      <vt:lpstr>Advantages</vt:lpstr>
      <vt:lpstr>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Question:</dc:title>
  <dc:creator>Alison Thomas (1811074)</dc:creator>
  <cp:lastModifiedBy>Jane Thomas</cp:lastModifiedBy>
  <cp:revision>7</cp:revision>
  <dcterms:created xsi:type="dcterms:W3CDTF">2019-03-24T13:41:34Z</dcterms:created>
  <dcterms:modified xsi:type="dcterms:W3CDTF">2019-03-25T09:28:29Z</dcterms:modified>
</cp:coreProperties>
</file>