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4"/>
  </p:notesMasterIdLst>
  <p:sldIdLst>
    <p:sldId id="256" r:id="rId2"/>
    <p:sldId id="268" r:id="rId3"/>
    <p:sldId id="269" r:id="rId4"/>
    <p:sldId id="270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90A08E-4B86-465E-B38E-1BDEE571B11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EF483C3-5129-466D-A5A9-579904CE2C0E}">
      <dgm:prSet/>
      <dgm:spPr/>
      <dgm:t>
        <a:bodyPr/>
        <a:lstStyle/>
        <a:p>
          <a:r>
            <a:rPr lang="en-GB" dirty="0"/>
            <a:t>4 years old</a:t>
          </a:r>
          <a:endParaRPr lang="en-US" dirty="0"/>
        </a:p>
      </dgm:t>
    </dgm:pt>
    <dgm:pt modelId="{625C8F99-32DF-4BEB-A6CA-8D4CDD53D85B}" type="parTrans" cxnId="{0AB12F74-E67D-470A-8520-84B6BB959654}">
      <dgm:prSet/>
      <dgm:spPr/>
      <dgm:t>
        <a:bodyPr/>
        <a:lstStyle/>
        <a:p>
          <a:endParaRPr lang="en-US"/>
        </a:p>
      </dgm:t>
    </dgm:pt>
    <dgm:pt modelId="{4E9F55C8-C292-46DF-BD3C-D56CA8168734}" type="sibTrans" cxnId="{0AB12F74-E67D-470A-8520-84B6BB959654}">
      <dgm:prSet/>
      <dgm:spPr/>
      <dgm:t>
        <a:bodyPr/>
        <a:lstStyle/>
        <a:p>
          <a:endParaRPr lang="en-US"/>
        </a:p>
      </dgm:t>
    </dgm:pt>
    <dgm:pt modelId="{8907AFA0-47AF-4092-985C-AD9AEDEE5B19}">
      <dgm:prSet/>
      <dgm:spPr/>
      <dgm:t>
        <a:bodyPr/>
        <a:lstStyle/>
        <a:p>
          <a:r>
            <a:rPr lang="en-GB"/>
            <a:t>Lives with a single mother</a:t>
          </a:r>
          <a:endParaRPr lang="en-US"/>
        </a:p>
      </dgm:t>
    </dgm:pt>
    <dgm:pt modelId="{472F6911-3695-4FD4-8584-1C58F1865762}" type="parTrans" cxnId="{34BF8A4D-8501-4409-BB89-172AF9FCF423}">
      <dgm:prSet/>
      <dgm:spPr/>
      <dgm:t>
        <a:bodyPr/>
        <a:lstStyle/>
        <a:p>
          <a:endParaRPr lang="en-US"/>
        </a:p>
      </dgm:t>
    </dgm:pt>
    <dgm:pt modelId="{7E48BEA4-F771-4AE0-BFF6-CD960B5D749E}" type="sibTrans" cxnId="{34BF8A4D-8501-4409-BB89-172AF9FCF423}">
      <dgm:prSet/>
      <dgm:spPr/>
      <dgm:t>
        <a:bodyPr/>
        <a:lstStyle/>
        <a:p>
          <a:endParaRPr lang="en-US"/>
        </a:p>
      </dgm:t>
    </dgm:pt>
    <dgm:pt modelId="{03DBB6D1-AB92-4D65-BE13-4B7DCA858837}">
      <dgm:prSet/>
      <dgm:spPr/>
      <dgm:t>
        <a:bodyPr/>
        <a:lstStyle/>
        <a:p>
          <a:r>
            <a:rPr lang="en-GB" dirty="0"/>
            <a:t>Maternal post-natal depression</a:t>
          </a:r>
          <a:endParaRPr lang="en-US" dirty="0"/>
        </a:p>
      </dgm:t>
    </dgm:pt>
    <dgm:pt modelId="{A4CEB318-BD53-48D6-AE60-564BF8614FF5}" type="parTrans" cxnId="{F040A696-DBC7-45C0-A382-B73279946EE4}">
      <dgm:prSet/>
      <dgm:spPr/>
      <dgm:t>
        <a:bodyPr/>
        <a:lstStyle/>
        <a:p>
          <a:endParaRPr lang="en-US"/>
        </a:p>
      </dgm:t>
    </dgm:pt>
    <dgm:pt modelId="{E0777C74-F061-420A-BC3C-91492DAE1876}" type="sibTrans" cxnId="{F040A696-DBC7-45C0-A382-B73279946EE4}">
      <dgm:prSet/>
      <dgm:spPr/>
      <dgm:t>
        <a:bodyPr/>
        <a:lstStyle/>
        <a:p>
          <a:endParaRPr lang="en-US"/>
        </a:p>
      </dgm:t>
    </dgm:pt>
    <dgm:pt modelId="{C92E0298-D2FB-4476-A391-1A02E34FDAA4}">
      <dgm:prSet/>
      <dgm:spPr/>
      <dgm:t>
        <a:bodyPr/>
        <a:lstStyle/>
        <a:p>
          <a:r>
            <a:rPr lang="en-GB"/>
            <a:t>Disrupted childcare experiences</a:t>
          </a:r>
          <a:endParaRPr lang="en-US"/>
        </a:p>
      </dgm:t>
    </dgm:pt>
    <dgm:pt modelId="{722F6FEA-E487-4217-9F6A-BE619ADE755B}" type="parTrans" cxnId="{FBFBF30F-7D9A-4507-9832-6CE07BDB5BB7}">
      <dgm:prSet/>
      <dgm:spPr/>
      <dgm:t>
        <a:bodyPr/>
        <a:lstStyle/>
        <a:p>
          <a:endParaRPr lang="en-US"/>
        </a:p>
      </dgm:t>
    </dgm:pt>
    <dgm:pt modelId="{75CB9ACF-25CD-4719-9821-7EABCF4E691E}" type="sibTrans" cxnId="{FBFBF30F-7D9A-4507-9832-6CE07BDB5BB7}">
      <dgm:prSet/>
      <dgm:spPr/>
      <dgm:t>
        <a:bodyPr/>
        <a:lstStyle/>
        <a:p>
          <a:endParaRPr lang="en-US"/>
        </a:p>
      </dgm:t>
    </dgm:pt>
    <dgm:pt modelId="{2C422450-E4CF-48DC-A048-7CC7F7296425}" type="pres">
      <dgm:prSet presAssocID="{BF90A08E-4B86-465E-B38E-1BDEE571B116}" presName="linear" presStyleCnt="0">
        <dgm:presLayoutVars>
          <dgm:animLvl val="lvl"/>
          <dgm:resizeHandles val="exact"/>
        </dgm:presLayoutVars>
      </dgm:prSet>
      <dgm:spPr/>
    </dgm:pt>
    <dgm:pt modelId="{DC47F0E9-C531-48C3-BAD0-C11F80FAB15F}" type="pres">
      <dgm:prSet presAssocID="{AEF483C3-5129-466D-A5A9-579904CE2C0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9F46A64-5C80-4D79-B110-B4637937BDF5}" type="pres">
      <dgm:prSet presAssocID="{4E9F55C8-C292-46DF-BD3C-D56CA8168734}" presName="spacer" presStyleCnt="0"/>
      <dgm:spPr/>
    </dgm:pt>
    <dgm:pt modelId="{7F683309-2046-496B-9A76-97394186D636}" type="pres">
      <dgm:prSet presAssocID="{8907AFA0-47AF-4092-985C-AD9AEDEE5B1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5E37188-2D8E-4C3F-86AF-D458C1890596}" type="pres">
      <dgm:prSet presAssocID="{7E48BEA4-F771-4AE0-BFF6-CD960B5D749E}" presName="spacer" presStyleCnt="0"/>
      <dgm:spPr/>
    </dgm:pt>
    <dgm:pt modelId="{6A410B25-52F2-42CD-A9AB-2E3D2AAAF404}" type="pres">
      <dgm:prSet presAssocID="{03DBB6D1-AB92-4D65-BE13-4B7DCA85883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ECCE02F-1421-45F9-8AD5-79F1BAE732EE}" type="pres">
      <dgm:prSet presAssocID="{E0777C74-F061-420A-BC3C-91492DAE1876}" presName="spacer" presStyleCnt="0"/>
      <dgm:spPr/>
    </dgm:pt>
    <dgm:pt modelId="{E7BD29CD-E35C-45E8-A31A-331C2AECAD3B}" type="pres">
      <dgm:prSet presAssocID="{C92E0298-D2FB-4476-A391-1A02E34FDAA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BFBF30F-7D9A-4507-9832-6CE07BDB5BB7}" srcId="{BF90A08E-4B86-465E-B38E-1BDEE571B116}" destId="{C92E0298-D2FB-4476-A391-1A02E34FDAA4}" srcOrd="3" destOrd="0" parTransId="{722F6FEA-E487-4217-9F6A-BE619ADE755B}" sibTransId="{75CB9ACF-25CD-4719-9821-7EABCF4E691E}"/>
    <dgm:cxn modelId="{1B98F611-6D65-4BB7-B9AF-447FB290FB64}" type="presOf" srcId="{AEF483C3-5129-466D-A5A9-579904CE2C0E}" destId="{DC47F0E9-C531-48C3-BAD0-C11F80FAB15F}" srcOrd="0" destOrd="0" presId="urn:microsoft.com/office/officeart/2005/8/layout/vList2"/>
    <dgm:cxn modelId="{34BF8A4D-8501-4409-BB89-172AF9FCF423}" srcId="{BF90A08E-4B86-465E-B38E-1BDEE571B116}" destId="{8907AFA0-47AF-4092-985C-AD9AEDEE5B19}" srcOrd="1" destOrd="0" parTransId="{472F6911-3695-4FD4-8584-1C58F1865762}" sibTransId="{7E48BEA4-F771-4AE0-BFF6-CD960B5D749E}"/>
    <dgm:cxn modelId="{0AB12F74-E67D-470A-8520-84B6BB959654}" srcId="{BF90A08E-4B86-465E-B38E-1BDEE571B116}" destId="{AEF483C3-5129-466D-A5A9-579904CE2C0E}" srcOrd="0" destOrd="0" parTransId="{625C8F99-32DF-4BEB-A6CA-8D4CDD53D85B}" sibTransId="{4E9F55C8-C292-46DF-BD3C-D56CA8168734}"/>
    <dgm:cxn modelId="{F040A696-DBC7-45C0-A382-B73279946EE4}" srcId="{BF90A08E-4B86-465E-B38E-1BDEE571B116}" destId="{03DBB6D1-AB92-4D65-BE13-4B7DCA858837}" srcOrd="2" destOrd="0" parTransId="{A4CEB318-BD53-48D6-AE60-564BF8614FF5}" sibTransId="{E0777C74-F061-420A-BC3C-91492DAE1876}"/>
    <dgm:cxn modelId="{263A1BA2-3336-445A-9085-8D13C4F1A6BF}" type="presOf" srcId="{C92E0298-D2FB-4476-A391-1A02E34FDAA4}" destId="{E7BD29CD-E35C-45E8-A31A-331C2AECAD3B}" srcOrd="0" destOrd="0" presId="urn:microsoft.com/office/officeart/2005/8/layout/vList2"/>
    <dgm:cxn modelId="{4B37CEBB-DF7E-468E-85C9-BFBE724277B9}" type="presOf" srcId="{03DBB6D1-AB92-4D65-BE13-4B7DCA858837}" destId="{6A410B25-52F2-42CD-A9AB-2E3D2AAAF404}" srcOrd="0" destOrd="0" presId="urn:microsoft.com/office/officeart/2005/8/layout/vList2"/>
    <dgm:cxn modelId="{BD4142CA-303A-4B54-ADB9-EC8EF2885A45}" type="presOf" srcId="{8907AFA0-47AF-4092-985C-AD9AEDEE5B19}" destId="{7F683309-2046-496B-9A76-97394186D636}" srcOrd="0" destOrd="0" presId="urn:microsoft.com/office/officeart/2005/8/layout/vList2"/>
    <dgm:cxn modelId="{36DEEFDA-4325-4CBE-AA92-F544B4353357}" type="presOf" srcId="{BF90A08E-4B86-465E-B38E-1BDEE571B116}" destId="{2C422450-E4CF-48DC-A048-7CC7F7296425}" srcOrd="0" destOrd="0" presId="urn:microsoft.com/office/officeart/2005/8/layout/vList2"/>
    <dgm:cxn modelId="{047A6BAA-AB26-4EB3-A182-B140F6134FF8}" type="presParOf" srcId="{2C422450-E4CF-48DC-A048-7CC7F7296425}" destId="{DC47F0E9-C531-48C3-BAD0-C11F80FAB15F}" srcOrd="0" destOrd="0" presId="urn:microsoft.com/office/officeart/2005/8/layout/vList2"/>
    <dgm:cxn modelId="{E965BE9F-2DD7-43BD-9EF6-6EA5B0DF41DF}" type="presParOf" srcId="{2C422450-E4CF-48DC-A048-7CC7F7296425}" destId="{69F46A64-5C80-4D79-B110-B4637937BDF5}" srcOrd="1" destOrd="0" presId="urn:microsoft.com/office/officeart/2005/8/layout/vList2"/>
    <dgm:cxn modelId="{FC390F2C-255B-4FC3-B3EF-DCF68E18A81E}" type="presParOf" srcId="{2C422450-E4CF-48DC-A048-7CC7F7296425}" destId="{7F683309-2046-496B-9A76-97394186D636}" srcOrd="2" destOrd="0" presId="urn:microsoft.com/office/officeart/2005/8/layout/vList2"/>
    <dgm:cxn modelId="{32E802E9-0A45-47EC-BCD5-CE970A3CE098}" type="presParOf" srcId="{2C422450-E4CF-48DC-A048-7CC7F7296425}" destId="{D5E37188-2D8E-4C3F-86AF-D458C1890596}" srcOrd="3" destOrd="0" presId="urn:microsoft.com/office/officeart/2005/8/layout/vList2"/>
    <dgm:cxn modelId="{D9127D0B-F571-476F-876E-FD2B0CFBC45C}" type="presParOf" srcId="{2C422450-E4CF-48DC-A048-7CC7F7296425}" destId="{6A410B25-52F2-42CD-A9AB-2E3D2AAAF404}" srcOrd="4" destOrd="0" presId="urn:microsoft.com/office/officeart/2005/8/layout/vList2"/>
    <dgm:cxn modelId="{51C254B3-898D-47A8-8A0B-449FFD224394}" type="presParOf" srcId="{2C422450-E4CF-48DC-A048-7CC7F7296425}" destId="{8ECCE02F-1421-45F9-8AD5-79F1BAE732EE}" srcOrd="5" destOrd="0" presId="urn:microsoft.com/office/officeart/2005/8/layout/vList2"/>
    <dgm:cxn modelId="{55417088-EBDC-4253-A443-404A37421745}" type="presParOf" srcId="{2C422450-E4CF-48DC-A048-7CC7F7296425}" destId="{E7BD29CD-E35C-45E8-A31A-331C2AECAD3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034BED-45CD-4AFE-ABE2-282C8BE41096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15BDF5C-0B89-43E9-950A-5DD61163AA66}">
      <dgm:prSet/>
      <dgm:spPr/>
      <dgm:t>
        <a:bodyPr/>
        <a:lstStyle/>
        <a:p>
          <a:r>
            <a:rPr lang="en-GB"/>
            <a:t>Maternal post-natal depression (Case Study, 2026)</a:t>
          </a:r>
          <a:endParaRPr lang="en-US"/>
        </a:p>
      </dgm:t>
    </dgm:pt>
    <dgm:pt modelId="{63DFF7E2-340D-481E-BE7C-8C7104A8AEFA}" type="parTrans" cxnId="{582092F9-96A3-46C4-8DB0-13CB9F802C4C}">
      <dgm:prSet/>
      <dgm:spPr/>
      <dgm:t>
        <a:bodyPr/>
        <a:lstStyle/>
        <a:p>
          <a:endParaRPr lang="en-US"/>
        </a:p>
      </dgm:t>
    </dgm:pt>
    <dgm:pt modelId="{8FB6D774-8303-4EAE-85DA-DB37349AC6AD}" type="sibTrans" cxnId="{582092F9-96A3-46C4-8DB0-13CB9F802C4C}">
      <dgm:prSet/>
      <dgm:spPr/>
      <dgm:t>
        <a:bodyPr/>
        <a:lstStyle/>
        <a:p>
          <a:endParaRPr lang="en-US"/>
        </a:p>
      </dgm:t>
    </dgm:pt>
    <dgm:pt modelId="{4AB70A72-0DEA-4F31-9E6B-9B886B4B0E7E}">
      <dgm:prSet/>
      <dgm:spPr/>
      <dgm:t>
        <a:bodyPr/>
        <a:lstStyle/>
        <a:p>
          <a:r>
            <a:rPr lang="en-GB"/>
            <a:t>Disrupted childcare arrangements (Case Study, 2026)</a:t>
          </a:r>
          <a:endParaRPr lang="en-US"/>
        </a:p>
      </dgm:t>
    </dgm:pt>
    <dgm:pt modelId="{BC2E723A-E2BF-4AEF-8927-3D7684997757}" type="parTrans" cxnId="{DB8185C6-2625-4D5E-A393-AB8D2C2D1875}">
      <dgm:prSet/>
      <dgm:spPr/>
      <dgm:t>
        <a:bodyPr/>
        <a:lstStyle/>
        <a:p>
          <a:endParaRPr lang="en-US"/>
        </a:p>
      </dgm:t>
    </dgm:pt>
    <dgm:pt modelId="{DAF6D11E-D1BE-422C-BF5E-37268AB8754D}" type="sibTrans" cxnId="{DB8185C6-2625-4D5E-A393-AB8D2C2D1875}">
      <dgm:prSet/>
      <dgm:spPr/>
      <dgm:t>
        <a:bodyPr/>
        <a:lstStyle/>
        <a:p>
          <a:endParaRPr lang="en-US"/>
        </a:p>
      </dgm:t>
    </dgm:pt>
    <dgm:pt modelId="{F3C319C1-A3B5-43BE-BC81-6AFD231A5B79}">
      <dgm:prSet/>
      <dgm:spPr/>
      <dgm:t>
        <a:bodyPr/>
        <a:lstStyle/>
        <a:p>
          <a:r>
            <a:rPr lang="en-GB"/>
            <a:t>Limited social support (Case Study, 2026)</a:t>
          </a:r>
          <a:endParaRPr lang="en-US"/>
        </a:p>
      </dgm:t>
    </dgm:pt>
    <dgm:pt modelId="{A81967AE-488C-4592-B0C5-A7112F9386F2}" type="parTrans" cxnId="{E4B6D9DC-BE6F-42FD-9E7D-1DAC89EE9D30}">
      <dgm:prSet/>
      <dgm:spPr/>
      <dgm:t>
        <a:bodyPr/>
        <a:lstStyle/>
        <a:p>
          <a:endParaRPr lang="en-US"/>
        </a:p>
      </dgm:t>
    </dgm:pt>
    <dgm:pt modelId="{FC7B4A7C-A72B-4F05-A264-46053BC2FD0E}" type="sibTrans" cxnId="{E4B6D9DC-BE6F-42FD-9E7D-1DAC89EE9D30}">
      <dgm:prSet/>
      <dgm:spPr/>
      <dgm:t>
        <a:bodyPr/>
        <a:lstStyle/>
        <a:p>
          <a:endParaRPr lang="en-US"/>
        </a:p>
      </dgm:t>
    </dgm:pt>
    <dgm:pt modelId="{11932AAA-4577-4530-B460-793480F04DA9}">
      <dgm:prSet/>
      <dgm:spPr/>
      <dgm:t>
        <a:bodyPr/>
        <a:lstStyle/>
        <a:p>
          <a:r>
            <a:rPr lang="en-GB"/>
            <a:t>Social interactions and experiences (Orenstein and Lewis, 2022)</a:t>
          </a:r>
          <a:endParaRPr lang="en-US"/>
        </a:p>
      </dgm:t>
    </dgm:pt>
    <dgm:pt modelId="{D5314278-4D1B-4CBF-B2E3-0FB7980F4584}" type="parTrans" cxnId="{C0BFF08A-08D4-420C-A85C-05A7A9927B94}">
      <dgm:prSet/>
      <dgm:spPr/>
      <dgm:t>
        <a:bodyPr/>
        <a:lstStyle/>
        <a:p>
          <a:endParaRPr lang="en-US"/>
        </a:p>
      </dgm:t>
    </dgm:pt>
    <dgm:pt modelId="{BDE2133F-7A23-4904-8105-3D4A19EB4E5B}" type="sibTrans" cxnId="{C0BFF08A-08D4-420C-A85C-05A7A9927B94}">
      <dgm:prSet/>
      <dgm:spPr/>
      <dgm:t>
        <a:bodyPr/>
        <a:lstStyle/>
        <a:p>
          <a:endParaRPr lang="en-US"/>
        </a:p>
      </dgm:t>
    </dgm:pt>
    <dgm:pt modelId="{B6755C1B-9EAA-4E93-9C6C-4C060290EF49}" type="pres">
      <dgm:prSet presAssocID="{33034BED-45CD-4AFE-ABE2-282C8BE41096}" presName="outerComposite" presStyleCnt="0">
        <dgm:presLayoutVars>
          <dgm:chMax val="5"/>
          <dgm:dir/>
          <dgm:resizeHandles val="exact"/>
        </dgm:presLayoutVars>
      </dgm:prSet>
      <dgm:spPr/>
    </dgm:pt>
    <dgm:pt modelId="{491AE583-B439-4CAC-9D9C-C8335D91B16E}" type="pres">
      <dgm:prSet presAssocID="{33034BED-45CD-4AFE-ABE2-282C8BE41096}" presName="dummyMaxCanvas" presStyleCnt="0">
        <dgm:presLayoutVars/>
      </dgm:prSet>
      <dgm:spPr/>
    </dgm:pt>
    <dgm:pt modelId="{29C98215-C80E-4784-83DF-FBEDE85FE91F}" type="pres">
      <dgm:prSet presAssocID="{33034BED-45CD-4AFE-ABE2-282C8BE41096}" presName="FourNodes_1" presStyleLbl="node1" presStyleIdx="0" presStyleCnt="4">
        <dgm:presLayoutVars>
          <dgm:bulletEnabled val="1"/>
        </dgm:presLayoutVars>
      </dgm:prSet>
      <dgm:spPr/>
    </dgm:pt>
    <dgm:pt modelId="{ABF8766F-2518-4BD4-A2CA-D198E2226865}" type="pres">
      <dgm:prSet presAssocID="{33034BED-45CD-4AFE-ABE2-282C8BE41096}" presName="FourNodes_2" presStyleLbl="node1" presStyleIdx="1" presStyleCnt="4">
        <dgm:presLayoutVars>
          <dgm:bulletEnabled val="1"/>
        </dgm:presLayoutVars>
      </dgm:prSet>
      <dgm:spPr/>
    </dgm:pt>
    <dgm:pt modelId="{4D6FE480-246B-4CB8-8142-4579E4753705}" type="pres">
      <dgm:prSet presAssocID="{33034BED-45CD-4AFE-ABE2-282C8BE41096}" presName="FourNodes_3" presStyleLbl="node1" presStyleIdx="2" presStyleCnt="4">
        <dgm:presLayoutVars>
          <dgm:bulletEnabled val="1"/>
        </dgm:presLayoutVars>
      </dgm:prSet>
      <dgm:spPr/>
    </dgm:pt>
    <dgm:pt modelId="{944467AE-15C1-452A-B1E2-9831A9A16BE3}" type="pres">
      <dgm:prSet presAssocID="{33034BED-45CD-4AFE-ABE2-282C8BE41096}" presName="FourNodes_4" presStyleLbl="node1" presStyleIdx="3" presStyleCnt="4">
        <dgm:presLayoutVars>
          <dgm:bulletEnabled val="1"/>
        </dgm:presLayoutVars>
      </dgm:prSet>
      <dgm:spPr/>
    </dgm:pt>
    <dgm:pt modelId="{BEBE4EA7-40CC-408E-A3DB-2362A1A4333F}" type="pres">
      <dgm:prSet presAssocID="{33034BED-45CD-4AFE-ABE2-282C8BE41096}" presName="FourConn_1-2" presStyleLbl="fgAccFollowNode1" presStyleIdx="0" presStyleCnt="3">
        <dgm:presLayoutVars>
          <dgm:bulletEnabled val="1"/>
        </dgm:presLayoutVars>
      </dgm:prSet>
      <dgm:spPr/>
    </dgm:pt>
    <dgm:pt modelId="{2A35A87E-AD09-4AB8-A79B-59907D9410A1}" type="pres">
      <dgm:prSet presAssocID="{33034BED-45CD-4AFE-ABE2-282C8BE41096}" presName="FourConn_2-3" presStyleLbl="fgAccFollowNode1" presStyleIdx="1" presStyleCnt="3">
        <dgm:presLayoutVars>
          <dgm:bulletEnabled val="1"/>
        </dgm:presLayoutVars>
      </dgm:prSet>
      <dgm:spPr/>
    </dgm:pt>
    <dgm:pt modelId="{B60A750D-52FE-4AC2-B39F-246018B6B9DE}" type="pres">
      <dgm:prSet presAssocID="{33034BED-45CD-4AFE-ABE2-282C8BE41096}" presName="FourConn_3-4" presStyleLbl="fgAccFollowNode1" presStyleIdx="2" presStyleCnt="3">
        <dgm:presLayoutVars>
          <dgm:bulletEnabled val="1"/>
        </dgm:presLayoutVars>
      </dgm:prSet>
      <dgm:spPr/>
    </dgm:pt>
    <dgm:pt modelId="{7742D941-6F15-402B-B6D2-59E7A908AD51}" type="pres">
      <dgm:prSet presAssocID="{33034BED-45CD-4AFE-ABE2-282C8BE41096}" presName="FourNodes_1_text" presStyleLbl="node1" presStyleIdx="3" presStyleCnt="4">
        <dgm:presLayoutVars>
          <dgm:bulletEnabled val="1"/>
        </dgm:presLayoutVars>
      </dgm:prSet>
      <dgm:spPr/>
    </dgm:pt>
    <dgm:pt modelId="{B19E2F8E-4366-4C7B-9CC5-EE9EE886609C}" type="pres">
      <dgm:prSet presAssocID="{33034BED-45CD-4AFE-ABE2-282C8BE41096}" presName="FourNodes_2_text" presStyleLbl="node1" presStyleIdx="3" presStyleCnt="4">
        <dgm:presLayoutVars>
          <dgm:bulletEnabled val="1"/>
        </dgm:presLayoutVars>
      </dgm:prSet>
      <dgm:spPr/>
    </dgm:pt>
    <dgm:pt modelId="{AB929085-AFA6-4CC4-9DF9-37492F9055ED}" type="pres">
      <dgm:prSet presAssocID="{33034BED-45CD-4AFE-ABE2-282C8BE41096}" presName="FourNodes_3_text" presStyleLbl="node1" presStyleIdx="3" presStyleCnt="4">
        <dgm:presLayoutVars>
          <dgm:bulletEnabled val="1"/>
        </dgm:presLayoutVars>
      </dgm:prSet>
      <dgm:spPr/>
    </dgm:pt>
    <dgm:pt modelId="{3A260463-D8D0-4F8C-9CDD-9296EC534C33}" type="pres">
      <dgm:prSet presAssocID="{33034BED-45CD-4AFE-ABE2-282C8BE4109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D2F2E400-0290-47A7-BF42-DFAAAB998661}" type="presOf" srcId="{F3C319C1-A3B5-43BE-BC81-6AFD231A5B79}" destId="{4D6FE480-246B-4CB8-8142-4579E4753705}" srcOrd="0" destOrd="0" presId="urn:microsoft.com/office/officeart/2005/8/layout/vProcess5"/>
    <dgm:cxn modelId="{A6E81C03-75E0-4FAC-AC25-7EFC3E438114}" type="presOf" srcId="{11932AAA-4577-4530-B460-793480F04DA9}" destId="{944467AE-15C1-452A-B1E2-9831A9A16BE3}" srcOrd="0" destOrd="0" presId="urn:microsoft.com/office/officeart/2005/8/layout/vProcess5"/>
    <dgm:cxn modelId="{D093D661-2B22-441F-9FFA-F85C230E51B3}" type="presOf" srcId="{DAF6D11E-D1BE-422C-BF5E-37268AB8754D}" destId="{2A35A87E-AD09-4AB8-A79B-59907D9410A1}" srcOrd="0" destOrd="0" presId="urn:microsoft.com/office/officeart/2005/8/layout/vProcess5"/>
    <dgm:cxn modelId="{587F4944-AB74-43EE-9F0D-74AE4A9C7A8D}" type="presOf" srcId="{11932AAA-4577-4530-B460-793480F04DA9}" destId="{3A260463-D8D0-4F8C-9CDD-9296EC534C33}" srcOrd="1" destOrd="0" presId="urn:microsoft.com/office/officeart/2005/8/layout/vProcess5"/>
    <dgm:cxn modelId="{34509C6E-6073-48CC-BFAE-76CE2E12FB71}" type="presOf" srcId="{C15BDF5C-0B89-43E9-950A-5DD61163AA66}" destId="{29C98215-C80E-4784-83DF-FBEDE85FE91F}" srcOrd="0" destOrd="0" presId="urn:microsoft.com/office/officeart/2005/8/layout/vProcess5"/>
    <dgm:cxn modelId="{35ED9E83-E5E2-45EF-B927-FE8C369F22C4}" type="presOf" srcId="{C15BDF5C-0B89-43E9-950A-5DD61163AA66}" destId="{7742D941-6F15-402B-B6D2-59E7A908AD51}" srcOrd="1" destOrd="0" presId="urn:microsoft.com/office/officeart/2005/8/layout/vProcess5"/>
    <dgm:cxn modelId="{C0BFF08A-08D4-420C-A85C-05A7A9927B94}" srcId="{33034BED-45CD-4AFE-ABE2-282C8BE41096}" destId="{11932AAA-4577-4530-B460-793480F04DA9}" srcOrd="3" destOrd="0" parTransId="{D5314278-4D1B-4CBF-B2E3-0FB7980F4584}" sibTransId="{BDE2133F-7A23-4904-8105-3D4A19EB4E5B}"/>
    <dgm:cxn modelId="{68373B90-C729-40F2-9338-531E55CBA216}" type="presOf" srcId="{FC7B4A7C-A72B-4F05-A264-46053BC2FD0E}" destId="{B60A750D-52FE-4AC2-B39F-246018B6B9DE}" srcOrd="0" destOrd="0" presId="urn:microsoft.com/office/officeart/2005/8/layout/vProcess5"/>
    <dgm:cxn modelId="{6B48EDA4-8FC0-4E81-A0AB-9A6CC9076974}" type="presOf" srcId="{8FB6D774-8303-4EAE-85DA-DB37349AC6AD}" destId="{BEBE4EA7-40CC-408E-A3DB-2362A1A4333F}" srcOrd="0" destOrd="0" presId="urn:microsoft.com/office/officeart/2005/8/layout/vProcess5"/>
    <dgm:cxn modelId="{AA7FF9B9-3A4D-4D46-B802-E097C1349B3F}" type="presOf" srcId="{33034BED-45CD-4AFE-ABE2-282C8BE41096}" destId="{B6755C1B-9EAA-4E93-9C6C-4C060290EF49}" srcOrd="0" destOrd="0" presId="urn:microsoft.com/office/officeart/2005/8/layout/vProcess5"/>
    <dgm:cxn modelId="{DB8185C6-2625-4D5E-A393-AB8D2C2D1875}" srcId="{33034BED-45CD-4AFE-ABE2-282C8BE41096}" destId="{4AB70A72-0DEA-4F31-9E6B-9B886B4B0E7E}" srcOrd="1" destOrd="0" parTransId="{BC2E723A-E2BF-4AEF-8927-3D7684997757}" sibTransId="{DAF6D11E-D1BE-422C-BF5E-37268AB8754D}"/>
    <dgm:cxn modelId="{E4B6D9DC-BE6F-42FD-9E7D-1DAC89EE9D30}" srcId="{33034BED-45CD-4AFE-ABE2-282C8BE41096}" destId="{F3C319C1-A3B5-43BE-BC81-6AFD231A5B79}" srcOrd="2" destOrd="0" parTransId="{A81967AE-488C-4592-B0C5-A7112F9386F2}" sibTransId="{FC7B4A7C-A72B-4F05-A264-46053BC2FD0E}"/>
    <dgm:cxn modelId="{76D024E0-135D-4245-B308-BB575345C334}" type="presOf" srcId="{F3C319C1-A3B5-43BE-BC81-6AFD231A5B79}" destId="{AB929085-AFA6-4CC4-9DF9-37492F9055ED}" srcOrd="1" destOrd="0" presId="urn:microsoft.com/office/officeart/2005/8/layout/vProcess5"/>
    <dgm:cxn modelId="{F9DCEBF2-E6B6-47CB-8F67-86A5A0BFD9BF}" type="presOf" srcId="{4AB70A72-0DEA-4F31-9E6B-9B886B4B0E7E}" destId="{ABF8766F-2518-4BD4-A2CA-D198E2226865}" srcOrd="0" destOrd="0" presId="urn:microsoft.com/office/officeart/2005/8/layout/vProcess5"/>
    <dgm:cxn modelId="{6AAA26F8-6A77-4BA6-ABED-495176FED817}" type="presOf" srcId="{4AB70A72-0DEA-4F31-9E6B-9B886B4B0E7E}" destId="{B19E2F8E-4366-4C7B-9CC5-EE9EE886609C}" srcOrd="1" destOrd="0" presId="urn:microsoft.com/office/officeart/2005/8/layout/vProcess5"/>
    <dgm:cxn modelId="{582092F9-96A3-46C4-8DB0-13CB9F802C4C}" srcId="{33034BED-45CD-4AFE-ABE2-282C8BE41096}" destId="{C15BDF5C-0B89-43E9-950A-5DD61163AA66}" srcOrd="0" destOrd="0" parTransId="{63DFF7E2-340D-481E-BE7C-8C7104A8AEFA}" sibTransId="{8FB6D774-8303-4EAE-85DA-DB37349AC6AD}"/>
    <dgm:cxn modelId="{4E94ECD5-907C-40A2-8981-9ECB83A73CA1}" type="presParOf" srcId="{B6755C1B-9EAA-4E93-9C6C-4C060290EF49}" destId="{491AE583-B439-4CAC-9D9C-C8335D91B16E}" srcOrd="0" destOrd="0" presId="urn:microsoft.com/office/officeart/2005/8/layout/vProcess5"/>
    <dgm:cxn modelId="{17B00BED-ECB4-4D30-BBF3-E839134B900B}" type="presParOf" srcId="{B6755C1B-9EAA-4E93-9C6C-4C060290EF49}" destId="{29C98215-C80E-4784-83DF-FBEDE85FE91F}" srcOrd="1" destOrd="0" presId="urn:microsoft.com/office/officeart/2005/8/layout/vProcess5"/>
    <dgm:cxn modelId="{9C6F8EF5-6830-431A-9386-D75841431482}" type="presParOf" srcId="{B6755C1B-9EAA-4E93-9C6C-4C060290EF49}" destId="{ABF8766F-2518-4BD4-A2CA-D198E2226865}" srcOrd="2" destOrd="0" presId="urn:microsoft.com/office/officeart/2005/8/layout/vProcess5"/>
    <dgm:cxn modelId="{D2FCA6C3-FD63-4BD5-9D25-1B5DB8E5B2DD}" type="presParOf" srcId="{B6755C1B-9EAA-4E93-9C6C-4C060290EF49}" destId="{4D6FE480-246B-4CB8-8142-4579E4753705}" srcOrd="3" destOrd="0" presId="urn:microsoft.com/office/officeart/2005/8/layout/vProcess5"/>
    <dgm:cxn modelId="{B93A8294-A32D-459F-BFA0-D2A08E32C45B}" type="presParOf" srcId="{B6755C1B-9EAA-4E93-9C6C-4C060290EF49}" destId="{944467AE-15C1-452A-B1E2-9831A9A16BE3}" srcOrd="4" destOrd="0" presId="urn:microsoft.com/office/officeart/2005/8/layout/vProcess5"/>
    <dgm:cxn modelId="{DB8B5AE5-9834-455E-9D51-D68813463D1E}" type="presParOf" srcId="{B6755C1B-9EAA-4E93-9C6C-4C060290EF49}" destId="{BEBE4EA7-40CC-408E-A3DB-2362A1A4333F}" srcOrd="5" destOrd="0" presId="urn:microsoft.com/office/officeart/2005/8/layout/vProcess5"/>
    <dgm:cxn modelId="{ABA47620-0D16-4E7F-BD48-CD070E28BC29}" type="presParOf" srcId="{B6755C1B-9EAA-4E93-9C6C-4C060290EF49}" destId="{2A35A87E-AD09-4AB8-A79B-59907D9410A1}" srcOrd="6" destOrd="0" presId="urn:microsoft.com/office/officeart/2005/8/layout/vProcess5"/>
    <dgm:cxn modelId="{51DCC9E6-2C31-485F-BC95-0F12963C9818}" type="presParOf" srcId="{B6755C1B-9EAA-4E93-9C6C-4C060290EF49}" destId="{B60A750D-52FE-4AC2-B39F-246018B6B9DE}" srcOrd="7" destOrd="0" presId="urn:microsoft.com/office/officeart/2005/8/layout/vProcess5"/>
    <dgm:cxn modelId="{A2FC993C-FF8A-42FB-A86D-DE3833D42CE8}" type="presParOf" srcId="{B6755C1B-9EAA-4E93-9C6C-4C060290EF49}" destId="{7742D941-6F15-402B-B6D2-59E7A908AD51}" srcOrd="8" destOrd="0" presId="urn:microsoft.com/office/officeart/2005/8/layout/vProcess5"/>
    <dgm:cxn modelId="{7F0F0058-312A-4F7D-98AA-24C2F845882B}" type="presParOf" srcId="{B6755C1B-9EAA-4E93-9C6C-4C060290EF49}" destId="{B19E2F8E-4366-4C7B-9CC5-EE9EE886609C}" srcOrd="9" destOrd="0" presId="urn:microsoft.com/office/officeart/2005/8/layout/vProcess5"/>
    <dgm:cxn modelId="{1E2709AA-8B02-4854-97E6-295B57DB424A}" type="presParOf" srcId="{B6755C1B-9EAA-4E93-9C6C-4C060290EF49}" destId="{AB929085-AFA6-4CC4-9DF9-37492F9055ED}" srcOrd="10" destOrd="0" presId="urn:microsoft.com/office/officeart/2005/8/layout/vProcess5"/>
    <dgm:cxn modelId="{F473C275-D5C0-4AE6-A28D-0945FC2B2665}" type="presParOf" srcId="{B6755C1B-9EAA-4E93-9C6C-4C060290EF49}" destId="{3A260463-D8D0-4F8C-9CDD-9296EC534C3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B14DD64-D56C-4B33-BACB-7607B0AB14B2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67894FA-8506-47C0-A8FA-8DB3EF0A1E70}">
      <dgm:prSet/>
      <dgm:spPr/>
      <dgm:t>
        <a:bodyPr/>
        <a:lstStyle/>
        <a:p>
          <a:r>
            <a:rPr lang="en-US"/>
            <a:t>Encourage</a:t>
          </a:r>
        </a:p>
      </dgm:t>
    </dgm:pt>
    <dgm:pt modelId="{900D2A23-8272-4C26-856B-605C88C4C076}" type="parTrans" cxnId="{0F655359-0971-44DA-A93F-4EAF71FDCC11}">
      <dgm:prSet/>
      <dgm:spPr/>
      <dgm:t>
        <a:bodyPr/>
        <a:lstStyle/>
        <a:p>
          <a:endParaRPr lang="en-US"/>
        </a:p>
      </dgm:t>
    </dgm:pt>
    <dgm:pt modelId="{6E5541F9-890E-4F00-ADD8-D0B53663D6D4}" type="sibTrans" cxnId="{0F655359-0971-44DA-A93F-4EAF71FDCC11}">
      <dgm:prSet/>
      <dgm:spPr/>
      <dgm:t>
        <a:bodyPr/>
        <a:lstStyle/>
        <a:p>
          <a:endParaRPr lang="en-US"/>
        </a:p>
      </dgm:t>
    </dgm:pt>
    <dgm:pt modelId="{FD848020-0D8B-4B83-8C6B-2776E9E44A21}">
      <dgm:prSet/>
      <dgm:spPr/>
      <dgm:t>
        <a:bodyPr/>
        <a:lstStyle/>
        <a:p>
          <a:r>
            <a:rPr lang="en-US"/>
            <a:t>Encourage participation in play and group activities (Department for Education, 2024)</a:t>
          </a:r>
        </a:p>
      </dgm:t>
    </dgm:pt>
    <dgm:pt modelId="{0599DFE1-E177-4D6F-85D3-EC1866FFA6CE}" type="parTrans" cxnId="{F6EA7463-D5F2-4D59-8C32-F4A9A4122F54}">
      <dgm:prSet/>
      <dgm:spPr/>
      <dgm:t>
        <a:bodyPr/>
        <a:lstStyle/>
        <a:p>
          <a:endParaRPr lang="en-US"/>
        </a:p>
      </dgm:t>
    </dgm:pt>
    <dgm:pt modelId="{98FF1C8F-D6DC-4D6E-8F35-BA231C6CF68D}" type="sibTrans" cxnId="{F6EA7463-D5F2-4D59-8C32-F4A9A4122F54}">
      <dgm:prSet/>
      <dgm:spPr/>
      <dgm:t>
        <a:bodyPr/>
        <a:lstStyle/>
        <a:p>
          <a:endParaRPr lang="en-US"/>
        </a:p>
      </dgm:t>
    </dgm:pt>
    <dgm:pt modelId="{75C51191-D198-477B-B082-32B1BE1826F1}">
      <dgm:prSet/>
      <dgm:spPr/>
      <dgm:t>
        <a:bodyPr/>
        <a:lstStyle/>
        <a:p>
          <a:r>
            <a:rPr lang="en-US"/>
            <a:t>Support</a:t>
          </a:r>
        </a:p>
      </dgm:t>
    </dgm:pt>
    <dgm:pt modelId="{D983525D-930F-41BE-AA9E-70E0A6D29D85}" type="parTrans" cxnId="{3B2C1805-026A-4BB1-ADB7-086176707DD3}">
      <dgm:prSet/>
      <dgm:spPr/>
      <dgm:t>
        <a:bodyPr/>
        <a:lstStyle/>
        <a:p>
          <a:endParaRPr lang="en-US"/>
        </a:p>
      </dgm:t>
    </dgm:pt>
    <dgm:pt modelId="{8871A23F-CDFA-49C6-AE5B-172CAE6DB196}" type="sibTrans" cxnId="{3B2C1805-026A-4BB1-ADB7-086176707DD3}">
      <dgm:prSet/>
      <dgm:spPr/>
      <dgm:t>
        <a:bodyPr/>
        <a:lstStyle/>
        <a:p>
          <a:endParaRPr lang="en-US"/>
        </a:p>
      </dgm:t>
    </dgm:pt>
    <dgm:pt modelId="{59C569D1-104F-4496-A1CF-7054C3515290}">
      <dgm:prSet/>
      <dgm:spPr/>
      <dgm:t>
        <a:bodyPr/>
        <a:lstStyle/>
        <a:p>
          <a:r>
            <a:rPr lang="en-US"/>
            <a:t>Support delayed language development (NHS, 2024)</a:t>
          </a:r>
        </a:p>
      </dgm:t>
    </dgm:pt>
    <dgm:pt modelId="{F4470AB8-3E3F-439A-8D19-52A31D1114F7}" type="parTrans" cxnId="{FB93A786-2594-43DB-B739-2E0F5DE4E827}">
      <dgm:prSet/>
      <dgm:spPr/>
      <dgm:t>
        <a:bodyPr/>
        <a:lstStyle/>
        <a:p>
          <a:endParaRPr lang="en-US"/>
        </a:p>
      </dgm:t>
    </dgm:pt>
    <dgm:pt modelId="{18096979-F90B-4792-B5E3-DBE6B0B4EEC3}" type="sibTrans" cxnId="{FB93A786-2594-43DB-B739-2E0F5DE4E827}">
      <dgm:prSet/>
      <dgm:spPr/>
      <dgm:t>
        <a:bodyPr/>
        <a:lstStyle/>
        <a:p>
          <a:endParaRPr lang="en-US"/>
        </a:p>
      </dgm:t>
    </dgm:pt>
    <dgm:pt modelId="{DE9F9E18-E511-4A96-8E03-FDED447BBFBC}">
      <dgm:prSet/>
      <dgm:spPr/>
      <dgm:t>
        <a:bodyPr/>
        <a:lstStyle/>
        <a:p>
          <a:r>
            <a:rPr lang="en-US"/>
            <a:t>Monitor</a:t>
          </a:r>
        </a:p>
      </dgm:t>
    </dgm:pt>
    <dgm:pt modelId="{2EFEBEB1-8E82-4B28-9954-3D5E5E54DCAB}" type="parTrans" cxnId="{1C6BFD56-683F-4338-835B-F6D6DB59C09D}">
      <dgm:prSet/>
      <dgm:spPr/>
      <dgm:t>
        <a:bodyPr/>
        <a:lstStyle/>
        <a:p>
          <a:endParaRPr lang="en-US"/>
        </a:p>
      </dgm:t>
    </dgm:pt>
    <dgm:pt modelId="{992F4BA4-9F27-4C03-8805-DFA50DB62FC0}" type="sibTrans" cxnId="{1C6BFD56-683F-4338-835B-F6D6DB59C09D}">
      <dgm:prSet/>
      <dgm:spPr/>
      <dgm:t>
        <a:bodyPr/>
        <a:lstStyle/>
        <a:p>
          <a:endParaRPr lang="en-US"/>
        </a:p>
      </dgm:t>
    </dgm:pt>
    <dgm:pt modelId="{A5914006-B5EA-4A18-842A-E0567DCA2056}">
      <dgm:prSet/>
      <dgm:spPr/>
      <dgm:t>
        <a:bodyPr/>
        <a:lstStyle/>
        <a:p>
          <a:r>
            <a:rPr lang="en-US"/>
            <a:t>Monitor emotional wellbeing and development (NHS, 2024)</a:t>
          </a:r>
        </a:p>
      </dgm:t>
    </dgm:pt>
    <dgm:pt modelId="{C7D3A851-FC75-47BC-8EA3-4DE7F1253274}" type="parTrans" cxnId="{ADDB06FE-3E96-4B72-A929-A582CC81EE77}">
      <dgm:prSet/>
      <dgm:spPr/>
      <dgm:t>
        <a:bodyPr/>
        <a:lstStyle/>
        <a:p>
          <a:endParaRPr lang="en-US"/>
        </a:p>
      </dgm:t>
    </dgm:pt>
    <dgm:pt modelId="{A42DDBB0-EDB7-4A1B-B67E-45FCAC62CA8E}" type="sibTrans" cxnId="{ADDB06FE-3E96-4B72-A929-A582CC81EE77}">
      <dgm:prSet/>
      <dgm:spPr/>
      <dgm:t>
        <a:bodyPr/>
        <a:lstStyle/>
        <a:p>
          <a:endParaRPr lang="en-US"/>
        </a:p>
      </dgm:t>
    </dgm:pt>
    <dgm:pt modelId="{76C727F3-7B5C-4374-96F0-976D9AC4D872}">
      <dgm:prSet/>
      <dgm:spPr/>
      <dgm:t>
        <a:bodyPr/>
        <a:lstStyle/>
        <a:p>
          <a:r>
            <a:rPr lang="en-US"/>
            <a:t>Provide</a:t>
          </a:r>
        </a:p>
      </dgm:t>
    </dgm:pt>
    <dgm:pt modelId="{C1C44629-6A4E-4040-82EE-CFED4D987F76}" type="parTrans" cxnId="{9310C3A3-7223-4EB3-B3A0-6D9760C17A99}">
      <dgm:prSet/>
      <dgm:spPr/>
      <dgm:t>
        <a:bodyPr/>
        <a:lstStyle/>
        <a:p>
          <a:endParaRPr lang="en-US"/>
        </a:p>
      </dgm:t>
    </dgm:pt>
    <dgm:pt modelId="{3B27C8D9-FF48-4E8F-8ACD-95D409F67D44}" type="sibTrans" cxnId="{9310C3A3-7223-4EB3-B3A0-6D9760C17A99}">
      <dgm:prSet/>
      <dgm:spPr/>
      <dgm:t>
        <a:bodyPr/>
        <a:lstStyle/>
        <a:p>
          <a:endParaRPr lang="en-US"/>
        </a:p>
      </dgm:t>
    </dgm:pt>
    <dgm:pt modelId="{08BD47A0-8974-4419-B360-E87A1E0F6B24}">
      <dgm:prSet/>
      <dgm:spPr/>
      <dgm:t>
        <a:bodyPr/>
        <a:lstStyle/>
        <a:p>
          <a:r>
            <a:rPr lang="en-US"/>
            <a:t>Provide reassurance and consistent routines (Erikson, 1963)</a:t>
          </a:r>
        </a:p>
      </dgm:t>
    </dgm:pt>
    <dgm:pt modelId="{8FD84433-6915-4D44-8535-D27C45977C25}" type="parTrans" cxnId="{7388080B-F25D-4D55-9C5B-93E4DC266B0E}">
      <dgm:prSet/>
      <dgm:spPr/>
      <dgm:t>
        <a:bodyPr/>
        <a:lstStyle/>
        <a:p>
          <a:endParaRPr lang="en-US"/>
        </a:p>
      </dgm:t>
    </dgm:pt>
    <dgm:pt modelId="{BB32953D-29C1-4E12-8F1F-58A80886B5F7}" type="sibTrans" cxnId="{7388080B-F25D-4D55-9C5B-93E4DC266B0E}">
      <dgm:prSet/>
      <dgm:spPr/>
      <dgm:t>
        <a:bodyPr/>
        <a:lstStyle/>
        <a:p>
          <a:endParaRPr lang="en-US"/>
        </a:p>
      </dgm:t>
    </dgm:pt>
    <dgm:pt modelId="{BFB2B033-DEB9-4CBD-9EC0-A26C9AD267D4}" type="pres">
      <dgm:prSet presAssocID="{5B14DD64-D56C-4B33-BACB-7607B0AB14B2}" presName="Name0" presStyleCnt="0">
        <dgm:presLayoutVars>
          <dgm:dir/>
          <dgm:animLvl val="lvl"/>
          <dgm:resizeHandles val="exact"/>
        </dgm:presLayoutVars>
      </dgm:prSet>
      <dgm:spPr/>
    </dgm:pt>
    <dgm:pt modelId="{BBE09B96-5213-4A9D-B7C9-0DF530404D17}" type="pres">
      <dgm:prSet presAssocID="{A67894FA-8506-47C0-A8FA-8DB3EF0A1E70}" presName="linNode" presStyleCnt="0"/>
      <dgm:spPr/>
    </dgm:pt>
    <dgm:pt modelId="{664E74DA-BF54-49FD-9C8E-1F375341C03F}" type="pres">
      <dgm:prSet presAssocID="{A67894FA-8506-47C0-A8FA-8DB3EF0A1E70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031576B5-5A7E-47D6-8A6A-46698BC71BA6}" type="pres">
      <dgm:prSet presAssocID="{A67894FA-8506-47C0-A8FA-8DB3EF0A1E70}" presName="descendantText" presStyleLbl="alignAccFollowNode1" presStyleIdx="0" presStyleCnt="4">
        <dgm:presLayoutVars>
          <dgm:bulletEnabled/>
        </dgm:presLayoutVars>
      </dgm:prSet>
      <dgm:spPr/>
    </dgm:pt>
    <dgm:pt modelId="{CB93E96C-AFEA-4052-AEDD-A9D3418A6407}" type="pres">
      <dgm:prSet presAssocID="{6E5541F9-890E-4F00-ADD8-D0B53663D6D4}" presName="sp" presStyleCnt="0"/>
      <dgm:spPr/>
    </dgm:pt>
    <dgm:pt modelId="{9A778BCE-2D8B-4D96-84DC-416C01880BCB}" type="pres">
      <dgm:prSet presAssocID="{75C51191-D198-477B-B082-32B1BE1826F1}" presName="linNode" presStyleCnt="0"/>
      <dgm:spPr/>
    </dgm:pt>
    <dgm:pt modelId="{7CD3EA1E-E258-4CAC-9859-333F3E823ACC}" type="pres">
      <dgm:prSet presAssocID="{75C51191-D198-477B-B082-32B1BE1826F1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458AABBB-AF59-4F96-B42D-DAE94A0878DD}" type="pres">
      <dgm:prSet presAssocID="{75C51191-D198-477B-B082-32B1BE1826F1}" presName="descendantText" presStyleLbl="alignAccFollowNode1" presStyleIdx="1" presStyleCnt="4">
        <dgm:presLayoutVars>
          <dgm:bulletEnabled/>
        </dgm:presLayoutVars>
      </dgm:prSet>
      <dgm:spPr/>
    </dgm:pt>
    <dgm:pt modelId="{01CDC1EC-42EC-4EA7-9D04-1AA126FC3B4A}" type="pres">
      <dgm:prSet presAssocID="{8871A23F-CDFA-49C6-AE5B-172CAE6DB196}" presName="sp" presStyleCnt="0"/>
      <dgm:spPr/>
    </dgm:pt>
    <dgm:pt modelId="{E312DF34-F39B-4FD6-B770-140B079F7432}" type="pres">
      <dgm:prSet presAssocID="{DE9F9E18-E511-4A96-8E03-FDED447BBFBC}" presName="linNode" presStyleCnt="0"/>
      <dgm:spPr/>
    </dgm:pt>
    <dgm:pt modelId="{91FEDA62-0067-4587-9121-5AF100545213}" type="pres">
      <dgm:prSet presAssocID="{DE9F9E18-E511-4A96-8E03-FDED447BBFBC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E20ADB93-2740-448B-8FAB-CCF0B47416B7}" type="pres">
      <dgm:prSet presAssocID="{DE9F9E18-E511-4A96-8E03-FDED447BBFBC}" presName="descendantText" presStyleLbl="alignAccFollowNode1" presStyleIdx="2" presStyleCnt="4">
        <dgm:presLayoutVars>
          <dgm:bulletEnabled/>
        </dgm:presLayoutVars>
      </dgm:prSet>
      <dgm:spPr/>
    </dgm:pt>
    <dgm:pt modelId="{6BC4028F-97F9-4061-AEF6-BC1499F17552}" type="pres">
      <dgm:prSet presAssocID="{992F4BA4-9F27-4C03-8805-DFA50DB62FC0}" presName="sp" presStyleCnt="0"/>
      <dgm:spPr/>
    </dgm:pt>
    <dgm:pt modelId="{56B7AEF9-9AA5-4E14-85DE-D915BA847E0D}" type="pres">
      <dgm:prSet presAssocID="{76C727F3-7B5C-4374-96F0-976D9AC4D872}" presName="linNode" presStyleCnt="0"/>
      <dgm:spPr/>
    </dgm:pt>
    <dgm:pt modelId="{3F69BACC-82A3-4C21-8F8D-43574D1455D8}" type="pres">
      <dgm:prSet presAssocID="{76C727F3-7B5C-4374-96F0-976D9AC4D872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67269D8A-C79E-42CE-A527-7397ACEE74FC}" type="pres">
      <dgm:prSet presAssocID="{76C727F3-7B5C-4374-96F0-976D9AC4D872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3B2C1805-026A-4BB1-ADB7-086176707DD3}" srcId="{5B14DD64-D56C-4B33-BACB-7607B0AB14B2}" destId="{75C51191-D198-477B-B082-32B1BE1826F1}" srcOrd="1" destOrd="0" parTransId="{D983525D-930F-41BE-AA9E-70E0A6D29D85}" sibTransId="{8871A23F-CDFA-49C6-AE5B-172CAE6DB196}"/>
    <dgm:cxn modelId="{7388080B-F25D-4D55-9C5B-93E4DC266B0E}" srcId="{76C727F3-7B5C-4374-96F0-976D9AC4D872}" destId="{08BD47A0-8974-4419-B360-E87A1E0F6B24}" srcOrd="0" destOrd="0" parTransId="{8FD84433-6915-4D44-8535-D27C45977C25}" sibTransId="{BB32953D-29C1-4E12-8F1F-58A80886B5F7}"/>
    <dgm:cxn modelId="{108B0D32-E0F2-48D4-839E-13AC573D0D15}" type="presOf" srcId="{FD848020-0D8B-4B83-8C6B-2776E9E44A21}" destId="{031576B5-5A7E-47D6-8A6A-46698BC71BA6}" srcOrd="0" destOrd="0" presId="urn:microsoft.com/office/officeart/2016/7/layout/VerticalSolidActionList"/>
    <dgm:cxn modelId="{F6EA7463-D5F2-4D59-8C32-F4A9A4122F54}" srcId="{A67894FA-8506-47C0-A8FA-8DB3EF0A1E70}" destId="{FD848020-0D8B-4B83-8C6B-2776E9E44A21}" srcOrd="0" destOrd="0" parTransId="{0599DFE1-E177-4D6F-85D3-EC1866FFA6CE}" sibTransId="{98FF1C8F-D6DC-4D6E-8F35-BA231C6CF68D}"/>
    <dgm:cxn modelId="{66DAF769-FE72-4E39-928A-869D6E882A6B}" type="presOf" srcId="{08BD47A0-8974-4419-B360-E87A1E0F6B24}" destId="{67269D8A-C79E-42CE-A527-7397ACEE74FC}" srcOrd="0" destOrd="0" presId="urn:microsoft.com/office/officeart/2016/7/layout/VerticalSolidActionList"/>
    <dgm:cxn modelId="{74B5274D-5CAB-41ED-B7C4-A9BD7B5DAA39}" type="presOf" srcId="{5B14DD64-D56C-4B33-BACB-7607B0AB14B2}" destId="{BFB2B033-DEB9-4CBD-9EC0-A26C9AD267D4}" srcOrd="0" destOrd="0" presId="urn:microsoft.com/office/officeart/2016/7/layout/VerticalSolidActionList"/>
    <dgm:cxn modelId="{8C161053-364E-4833-B078-48C9A36FBDFC}" type="presOf" srcId="{A5914006-B5EA-4A18-842A-E0567DCA2056}" destId="{E20ADB93-2740-448B-8FAB-CCF0B47416B7}" srcOrd="0" destOrd="0" presId="urn:microsoft.com/office/officeart/2016/7/layout/VerticalSolidActionList"/>
    <dgm:cxn modelId="{1C6BFD56-683F-4338-835B-F6D6DB59C09D}" srcId="{5B14DD64-D56C-4B33-BACB-7607B0AB14B2}" destId="{DE9F9E18-E511-4A96-8E03-FDED447BBFBC}" srcOrd="2" destOrd="0" parTransId="{2EFEBEB1-8E82-4B28-9954-3D5E5E54DCAB}" sibTransId="{992F4BA4-9F27-4C03-8805-DFA50DB62FC0}"/>
    <dgm:cxn modelId="{0F655359-0971-44DA-A93F-4EAF71FDCC11}" srcId="{5B14DD64-D56C-4B33-BACB-7607B0AB14B2}" destId="{A67894FA-8506-47C0-A8FA-8DB3EF0A1E70}" srcOrd="0" destOrd="0" parTransId="{900D2A23-8272-4C26-856B-605C88C4C076}" sibTransId="{6E5541F9-890E-4F00-ADD8-D0B53663D6D4}"/>
    <dgm:cxn modelId="{3473EA81-9610-4863-B1FB-1B35E46D350A}" type="presOf" srcId="{75C51191-D198-477B-B082-32B1BE1826F1}" destId="{7CD3EA1E-E258-4CAC-9859-333F3E823ACC}" srcOrd="0" destOrd="0" presId="urn:microsoft.com/office/officeart/2016/7/layout/VerticalSolidActionList"/>
    <dgm:cxn modelId="{B2B7C883-DDC5-4E51-8B6D-3442072318D7}" type="presOf" srcId="{76C727F3-7B5C-4374-96F0-976D9AC4D872}" destId="{3F69BACC-82A3-4C21-8F8D-43574D1455D8}" srcOrd="0" destOrd="0" presId="urn:microsoft.com/office/officeart/2016/7/layout/VerticalSolidActionList"/>
    <dgm:cxn modelId="{FB93A786-2594-43DB-B739-2E0F5DE4E827}" srcId="{75C51191-D198-477B-B082-32B1BE1826F1}" destId="{59C569D1-104F-4496-A1CF-7054C3515290}" srcOrd="0" destOrd="0" parTransId="{F4470AB8-3E3F-439A-8D19-52A31D1114F7}" sibTransId="{18096979-F90B-4792-B5E3-DBE6B0B4EEC3}"/>
    <dgm:cxn modelId="{41C67399-5F01-4BB4-8EBE-348860DED4DE}" type="presOf" srcId="{DE9F9E18-E511-4A96-8E03-FDED447BBFBC}" destId="{91FEDA62-0067-4587-9121-5AF100545213}" srcOrd="0" destOrd="0" presId="urn:microsoft.com/office/officeart/2016/7/layout/VerticalSolidActionList"/>
    <dgm:cxn modelId="{9310C3A3-7223-4EB3-B3A0-6D9760C17A99}" srcId="{5B14DD64-D56C-4B33-BACB-7607B0AB14B2}" destId="{76C727F3-7B5C-4374-96F0-976D9AC4D872}" srcOrd="3" destOrd="0" parTransId="{C1C44629-6A4E-4040-82EE-CFED4D987F76}" sibTransId="{3B27C8D9-FF48-4E8F-8ACD-95D409F67D44}"/>
    <dgm:cxn modelId="{09119CE8-9BCE-46A0-9502-D610D34598C5}" type="presOf" srcId="{59C569D1-104F-4496-A1CF-7054C3515290}" destId="{458AABBB-AF59-4F96-B42D-DAE94A0878DD}" srcOrd="0" destOrd="0" presId="urn:microsoft.com/office/officeart/2016/7/layout/VerticalSolidActionList"/>
    <dgm:cxn modelId="{A9646CF2-2181-4E97-BCEC-C54A07D3695A}" type="presOf" srcId="{A67894FA-8506-47C0-A8FA-8DB3EF0A1E70}" destId="{664E74DA-BF54-49FD-9C8E-1F375341C03F}" srcOrd="0" destOrd="0" presId="urn:microsoft.com/office/officeart/2016/7/layout/VerticalSolidActionList"/>
    <dgm:cxn modelId="{ADDB06FE-3E96-4B72-A929-A582CC81EE77}" srcId="{DE9F9E18-E511-4A96-8E03-FDED447BBFBC}" destId="{A5914006-B5EA-4A18-842A-E0567DCA2056}" srcOrd="0" destOrd="0" parTransId="{C7D3A851-FC75-47BC-8EA3-4DE7F1253274}" sibTransId="{A42DDBB0-EDB7-4A1B-B67E-45FCAC62CA8E}"/>
    <dgm:cxn modelId="{D3E9B851-494F-4E3C-982E-2E25739D3B77}" type="presParOf" srcId="{BFB2B033-DEB9-4CBD-9EC0-A26C9AD267D4}" destId="{BBE09B96-5213-4A9D-B7C9-0DF530404D17}" srcOrd="0" destOrd="0" presId="urn:microsoft.com/office/officeart/2016/7/layout/VerticalSolidActionList"/>
    <dgm:cxn modelId="{B51B7925-5045-4740-A93A-B2285C34F43D}" type="presParOf" srcId="{BBE09B96-5213-4A9D-B7C9-0DF530404D17}" destId="{664E74DA-BF54-49FD-9C8E-1F375341C03F}" srcOrd="0" destOrd="0" presId="urn:microsoft.com/office/officeart/2016/7/layout/VerticalSolidActionList"/>
    <dgm:cxn modelId="{DBC6095A-10CC-42D6-99A0-AF451072F80F}" type="presParOf" srcId="{BBE09B96-5213-4A9D-B7C9-0DF530404D17}" destId="{031576B5-5A7E-47D6-8A6A-46698BC71BA6}" srcOrd="1" destOrd="0" presId="urn:microsoft.com/office/officeart/2016/7/layout/VerticalSolidActionList"/>
    <dgm:cxn modelId="{F311E635-3175-43EE-90D4-B562DD31CA97}" type="presParOf" srcId="{BFB2B033-DEB9-4CBD-9EC0-A26C9AD267D4}" destId="{CB93E96C-AFEA-4052-AEDD-A9D3418A6407}" srcOrd="1" destOrd="0" presId="urn:microsoft.com/office/officeart/2016/7/layout/VerticalSolidActionList"/>
    <dgm:cxn modelId="{42F8B276-C3BB-44C6-9C2E-B2794CC278EE}" type="presParOf" srcId="{BFB2B033-DEB9-4CBD-9EC0-A26C9AD267D4}" destId="{9A778BCE-2D8B-4D96-84DC-416C01880BCB}" srcOrd="2" destOrd="0" presId="urn:microsoft.com/office/officeart/2016/7/layout/VerticalSolidActionList"/>
    <dgm:cxn modelId="{37290658-D317-4A03-A02D-966277FE523D}" type="presParOf" srcId="{9A778BCE-2D8B-4D96-84DC-416C01880BCB}" destId="{7CD3EA1E-E258-4CAC-9859-333F3E823ACC}" srcOrd="0" destOrd="0" presId="urn:microsoft.com/office/officeart/2016/7/layout/VerticalSolidActionList"/>
    <dgm:cxn modelId="{03176A89-8284-4162-A8B2-998A64092B4C}" type="presParOf" srcId="{9A778BCE-2D8B-4D96-84DC-416C01880BCB}" destId="{458AABBB-AF59-4F96-B42D-DAE94A0878DD}" srcOrd="1" destOrd="0" presId="urn:microsoft.com/office/officeart/2016/7/layout/VerticalSolidActionList"/>
    <dgm:cxn modelId="{B6016AD2-FBF2-4A95-9B6C-B2FDD414F9AD}" type="presParOf" srcId="{BFB2B033-DEB9-4CBD-9EC0-A26C9AD267D4}" destId="{01CDC1EC-42EC-4EA7-9D04-1AA126FC3B4A}" srcOrd="3" destOrd="0" presId="urn:microsoft.com/office/officeart/2016/7/layout/VerticalSolidActionList"/>
    <dgm:cxn modelId="{E69318AF-DBF1-41A0-A977-86D9C47B6C93}" type="presParOf" srcId="{BFB2B033-DEB9-4CBD-9EC0-A26C9AD267D4}" destId="{E312DF34-F39B-4FD6-B770-140B079F7432}" srcOrd="4" destOrd="0" presId="urn:microsoft.com/office/officeart/2016/7/layout/VerticalSolidActionList"/>
    <dgm:cxn modelId="{0965D8BD-58DC-4249-9780-0E4454D6A4D7}" type="presParOf" srcId="{E312DF34-F39B-4FD6-B770-140B079F7432}" destId="{91FEDA62-0067-4587-9121-5AF100545213}" srcOrd="0" destOrd="0" presId="urn:microsoft.com/office/officeart/2016/7/layout/VerticalSolidActionList"/>
    <dgm:cxn modelId="{744CF446-3CD7-41B7-AC27-E01DB5E46412}" type="presParOf" srcId="{E312DF34-F39B-4FD6-B770-140B079F7432}" destId="{E20ADB93-2740-448B-8FAB-CCF0B47416B7}" srcOrd="1" destOrd="0" presId="urn:microsoft.com/office/officeart/2016/7/layout/VerticalSolidActionList"/>
    <dgm:cxn modelId="{63E01CB0-D5CF-4ED5-BDB7-E67B8EE8F065}" type="presParOf" srcId="{BFB2B033-DEB9-4CBD-9EC0-A26C9AD267D4}" destId="{6BC4028F-97F9-4061-AEF6-BC1499F17552}" srcOrd="5" destOrd="0" presId="urn:microsoft.com/office/officeart/2016/7/layout/VerticalSolidActionList"/>
    <dgm:cxn modelId="{51A0CE2D-22F4-421E-8426-B8896AAE6FAB}" type="presParOf" srcId="{BFB2B033-DEB9-4CBD-9EC0-A26C9AD267D4}" destId="{56B7AEF9-9AA5-4E14-85DE-D915BA847E0D}" srcOrd="6" destOrd="0" presId="urn:microsoft.com/office/officeart/2016/7/layout/VerticalSolidActionList"/>
    <dgm:cxn modelId="{6F357165-C924-4A13-8073-E573DCC74E7A}" type="presParOf" srcId="{56B7AEF9-9AA5-4E14-85DE-D915BA847E0D}" destId="{3F69BACC-82A3-4C21-8F8D-43574D1455D8}" srcOrd="0" destOrd="0" presId="urn:microsoft.com/office/officeart/2016/7/layout/VerticalSolidActionList"/>
    <dgm:cxn modelId="{66253365-3AED-494A-9B5F-E288E8447573}" type="presParOf" srcId="{56B7AEF9-9AA5-4E14-85DE-D915BA847E0D}" destId="{67269D8A-C79E-42CE-A527-7397ACEE74FC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47F0E9-C531-48C3-BAD0-C11F80FAB15F}">
      <dsp:nvSpPr>
        <dsp:cNvPr id="0" name=""/>
        <dsp:cNvSpPr/>
      </dsp:nvSpPr>
      <dsp:spPr>
        <a:xfrm>
          <a:off x="0" y="398873"/>
          <a:ext cx="5157787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4 years old</a:t>
          </a:r>
          <a:endParaRPr lang="en-US" sz="2700" kern="1200" dirty="0"/>
        </a:p>
      </dsp:txBody>
      <dsp:txXfrm>
        <a:off x="32384" y="431257"/>
        <a:ext cx="5093019" cy="598621"/>
      </dsp:txXfrm>
    </dsp:sp>
    <dsp:sp modelId="{7F683309-2046-496B-9A76-97394186D636}">
      <dsp:nvSpPr>
        <dsp:cNvPr id="0" name=""/>
        <dsp:cNvSpPr/>
      </dsp:nvSpPr>
      <dsp:spPr>
        <a:xfrm>
          <a:off x="0" y="1140023"/>
          <a:ext cx="5157787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Lives with a single mother</a:t>
          </a:r>
          <a:endParaRPr lang="en-US" sz="2700" kern="1200"/>
        </a:p>
      </dsp:txBody>
      <dsp:txXfrm>
        <a:off x="32384" y="1172407"/>
        <a:ext cx="5093019" cy="598621"/>
      </dsp:txXfrm>
    </dsp:sp>
    <dsp:sp modelId="{6A410B25-52F2-42CD-A9AB-2E3D2AAAF404}">
      <dsp:nvSpPr>
        <dsp:cNvPr id="0" name=""/>
        <dsp:cNvSpPr/>
      </dsp:nvSpPr>
      <dsp:spPr>
        <a:xfrm>
          <a:off x="0" y="1881174"/>
          <a:ext cx="5157787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Maternal post-natal depression</a:t>
          </a:r>
          <a:endParaRPr lang="en-US" sz="2700" kern="1200" dirty="0"/>
        </a:p>
      </dsp:txBody>
      <dsp:txXfrm>
        <a:off x="32384" y="1913558"/>
        <a:ext cx="5093019" cy="598621"/>
      </dsp:txXfrm>
    </dsp:sp>
    <dsp:sp modelId="{E7BD29CD-E35C-45E8-A31A-331C2AECAD3B}">
      <dsp:nvSpPr>
        <dsp:cNvPr id="0" name=""/>
        <dsp:cNvSpPr/>
      </dsp:nvSpPr>
      <dsp:spPr>
        <a:xfrm>
          <a:off x="0" y="2622324"/>
          <a:ext cx="5157787" cy="6633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Disrupted childcare experiences</a:t>
          </a:r>
          <a:endParaRPr lang="en-US" sz="2700" kern="1200"/>
        </a:p>
      </dsp:txBody>
      <dsp:txXfrm>
        <a:off x="32384" y="2654708"/>
        <a:ext cx="5093019" cy="5986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98215-C80E-4784-83DF-FBEDE85FE91F}">
      <dsp:nvSpPr>
        <dsp:cNvPr id="0" name=""/>
        <dsp:cNvSpPr/>
      </dsp:nvSpPr>
      <dsp:spPr>
        <a:xfrm>
          <a:off x="0" y="0"/>
          <a:ext cx="4146550" cy="8106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Maternal post-natal depression (Case Study, 2026)</a:t>
          </a:r>
          <a:endParaRPr lang="en-US" sz="1500" kern="1200"/>
        </a:p>
      </dsp:txBody>
      <dsp:txXfrm>
        <a:off x="23742" y="23742"/>
        <a:ext cx="3203343" cy="763125"/>
      </dsp:txXfrm>
    </dsp:sp>
    <dsp:sp modelId="{ABF8766F-2518-4BD4-A2CA-D198E2226865}">
      <dsp:nvSpPr>
        <dsp:cNvPr id="0" name=""/>
        <dsp:cNvSpPr/>
      </dsp:nvSpPr>
      <dsp:spPr>
        <a:xfrm>
          <a:off x="347273" y="957992"/>
          <a:ext cx="4146550" cy="8106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Disrupted childcare arrangements (Case Study, 2026)</a:t>
          </a:r>
          <a:endParaRPr lang="en-US" sz="1500" kern="1200"/>
        </a:p>
      </dsp:txBody>
      <dsp:txXfrm>
        <a:off x="371015" y="981734"/>
        <a:ext cx="3224896" cy="763125"/>
      </dsp:txXfrm>
    </dsp:sp>
    <dsp:sp modelId="{4D6FE480-246B-4CB8-8142-4579E4753705}">
      <dsp:nvSpPr>
        <dsp:cNvPr id="0" name=""/>
        <dsp:cNvSpPr/>
      </dsp:nvSpPr>
      <dsp:spPr>
        <a:xfrm>
          <a:off x="689364" y="1915985"/>
          <a:ext cx="4146550" cy="8106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Limited social support (Case Study, 2026)</a:t>
          </a:r>
          <a:endParaRPr lang="en-US" sz="1500" kern="1200"/>
        </a:p>
      </dsp:txBody>
      <dsp:txXfrm>
        <a:off x="713106" y="1939727"/>
        <a:ext cx="3230079" cy="763125"/>
      </dsp:txXfrm>
    </dsp:sp>
    <dsp:sp modelId="{944467AE-15C1-452A-B1E2-9831A9A16BE3}">
      <dsp:nvSpPr>
        <dsp:cNvPr id="0" name=""/>
        <dsp:cNvSpPr/>
      </dsp:nvSpPr>
      <dsp:spPr>
        <a:xfrm>
          <a:off x="1036637" y="2873978"/>
          <a:ext cx="4146550" cy="8106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Social interactions and experiences (Orenstein and Lewis, 2022)</a:t>
          </a:r>
          <a:endParaRPr lang="en-US" sz="1500" kern="1200"/>
        </a:p>
      </dsp:txBody>
      <dsp:txXfrm>
        <a:off x="1060379" y="2897720"/>
        <a:ext cx="3224896" cy="763125"/>
      </dsp:txXfrm>
    </dsp:sp>
    <dsp:sp modelId="{BEBE4EA7-40CC-408E-A3DB-2362A1A4333F}">
      <dsp:nvSpPr>
        <dsp:cNvPr id="0" name=""/>
        <dsp:cNvSpPr/>
      </dsp:nvSpPr>
      <dsp:spPr>
        <a:xfrm>
          <a:off x="3619654" y="620853"/>
          <a:ext cx="526896" cy="52689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3738206" y="620853"/>
        <a:ext cx="289792" cy="396489"/>
      </dsp:txXfrm>
    </dsp:sp>
    <dsp:sp modelId="{2A35A87E-AD09-4AB8-A79B-59907D9410A1}">
      <dsp:nvSpPr>
        <dsp:cNvPr id="0" name=""/>
        <dsp:cNvSpPr/>
      </dsp:nvSpPr>
      <dsp:spPr>
        <a:xfrm>
          <a:off x="3966927" y="1578845"/>
          <a:ext cx="526896" cy="52689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4085479" y="1578845"/>
        <a:ext cx="289792" cy="396489"/>
      </dsp:txXfrm>
    </dsp:sp>
    <dsp:sp modelId="{B60A750D-52FE-4AC2-B39F-246018B6B9DE}">
      <dsp:nvSpPr>
        <dsp:cNvPr id="0" name=""/>
        <dsp:cNvSpPr/>
      </dsp:nvSpPr>
      <dsp:spPr>
        <a:xfrm>
          <a:off x="4309018" y="2536838"/>
          <a:ext cx="526896" cy="52689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4427570" y="2536838"/>
        <a:ext cx="289792" cy="3964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1576B5-5A7E-47D6-8A6A-46698BC71BA6}">
      <dsp:nvSpPr>
        <dsp:cNvPr id="0" name=""/>
        <dsp:cNvSpPr/>
      </dsp:nvSpPr>
      <dsp:spPr>
        <a:xfrm>
          <a:off x="1036637" y="1700"/>
          <a:ext cx="4146550" cy="88066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55" tIns="223689" rIns="80455" bIns="223689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Encourage participation in play and group activities (Department for Education, 2024)</a:t>
          </a:r>
        </a:p>
      </dsp:txBody>
      <dsp:txXfrm>
        <a:off x="1036637" y="1700"/>
        <a:ext cx="4146550" cy="880666"/>
      </dsp:txXfrm>
    </dsp:sp>
    <dsp:sp modelId="{664E74DA-BF54-49FD-9C8E-1F375341C03F}">
      <dsp:nvSpPr>
        <dsp:cNvPr id="0" name=""/>
        <dsp:cNvSpPr/>
      </dsp:nvSpPr>
      <dsp:spPr>
        <a:xfrm>
          <a:off x="0" y="1700"/>
          <a:ext cx="1036637" cy="8806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855" tIns="86990" rIns="54855" bIns="8699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Encourage</a:t>
          </a:r>
        </a:p>
      </dsp:txBody>
      <dsp:txXfrm>
        <a:off x="0" y="1700"/>
        <a:ext cx="1036637" cy="880666"/>
      </dsp:txXfrm>
    </dsp:sp>
    <dsp:sp modelId="{458AABBB-AF59-4F96-B42D-DAE94A0878DD}">
      <dsp:nvSpPr>
        <dsp:cNvPr id="0" name=""/>
        <dsp:cNvSpPr/>
      </dsp:nvSpPr>
      <dsp:spPr>
        <a:xfrm>
          <a:off x="1036637" y="935207"/>
          <a:ext cx="4146550" cy="88066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55" tIns="223689" rIns="80455" bIns="223689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Support delayed language development (NHS, 2024)</a:t>
          </a:r>
        </a:p>
      </dsp:txBody>
      <dsp:txXfrm>
        <a:off x="1036637" y="935207"/>
        <a:ext cx="4146550" cy="880666"/>
      </dsp:txXfrm>
    </dsp:sp>
    <dsp:sp modelId="{7CD3EA1E-E258-4CAC-9859-333F3E823ACC}">
      <dsp:nvSpPr>
        <dsp:cNvPr id="0" name=""/>
        <dsp:cNvSpPr/>
      </dsp:nvSpPr>
      <dsp:spPr>
        <a:xfrm>
          <a:off x="0" y="935207"/>
          <a:ext cx="1036637" cy="8806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855" tIns="86990" rIns="54855" bIns="8699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Support</a:t>
          </a:r>
        </a:p>
      </dsp:txBody>
      <dsp:txXfrm>
        <a:off x="0" y="935207"/>
        <a:ext cx="1036637" cy="880666"/>
      </dsp:txXfrm>
    </dsp:sp>
    <dsp:sp modelId="{E20ADB93-2740-448B-8FAB-CCF0B47416B7}">
      <dsp:nvSpPr>
        <dsp:cNvPr id="0" name=""/>
        <dsp:cNvSpPr/>
      </dsp:nvSpPr>
      <dsp:spPr>
        <a:xfrm>
          <a:off x="1036637" y="1868714"/>
          <a:ext cx="4146550" cy="88066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55" tIns="223689" rIns="80455" bIns="223689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Monitor emotional wellbeing and development (NHS, 2024)</a:t>
          </a:r>
        </a:p>
      </dsp:txBody>
      <dsp:txXfrm>
        <a:off x="1036637" y="1868714"/>
        <a:ext cx="4146550" cy="880666"/>
      </dsp:txXfrm>
    </dsp:sp>
    <dsp:sp modelId="{91FEDA62-0067-4587-9121-5AF100545213}">
      <dsp:nvSpPr>
        <dsp:cNvPr id="0" name=""/>
        <dsp:cNvSpPr/>
      </dsp:nvSpPr>
      <dsp:spPr>
        <a:xfrm>
          <a:off x="0" y="1868714"/>
          <a:ext cx="1036637" cy="8806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855" tIns="86990" rIns="54855" bIns="8699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Monitor</a:t>
          </a:r>
        </a:p>
      </dsp:txBody>
      <dsp:txXfrm>
        <a:off x="0" y="1868714"/>
        <a:ext cx="1036637" cy="880666"/>
      </dsp:txXfrm>
    </dsp:sp>
    <dsp:sp modelId="{67269D8A-C79E-42CE-A527-7397ACEE74FC}">
      <dsp:nvSpPr>
        <dsp:cNvPr id="0" name=""/>
        <dsp:cNvSpPr/>
      </dsp:nvSpPr>
      <dsp:spPr>
        <a:xfrm>
          <a:off x="1036637" y="2802220"/>
          <a:ext cx="4146550" cy="88066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55" tIns="223689" rIns="80455" bIns="223689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Provide reassurance and consistent routines (Erikson, 1963)</a:t>
          </a:r>
        </a:p>
      </dsp:txBody>
      <dsp:txXfrm>
        <a:off x="1036637" y="2802220"/>
        <a:ext cx="4146550" cy="880666"/>
      </dsp:txXfrm>
    </dsp:sp>
    <dsp:sp modelId="{3F69BACC-82A3-4C21-8F8D-43574D1455D8}">
      <dsp:nvSpPr>
        <dsp:cNvPr id="0" name=""/>
        <dsp:cNvSpPr/>
      </dsp:nvSpPr>
      <dsp:spPr>
        <a:xfrm>
          <a:off x="0" y="2802220"/>
          <a:ext cx="1036637" cy="8806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855" tIns="86990" rIns="54855" bIns="8699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Provide</a:t>
          </a:r>
        </a:p>
      </dsp:txBody>
      <dsp:txXfrm>
        <a:off x="0" y="2802220"/>
        <a:ext cx="1036637" cy="8806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87A53A-95A7-4FD1-996E-63AA7710CABB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8689B0-1B79-465C-85D3-F62D1B053C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424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8689B0-1B79-465C-85D3-F62D1B053C5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2413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0C32D-0736-4692-86FB-540B42C1015D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D3C24-4D6E-4617-AB44-887E1E8F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992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0C32D-0736-4692-86FB-540B42C1015D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D3C24-4D6E-4617-AB44-887E1E8F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112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0C32D-0736-4692-86FB-540B42C1015D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D3C24-4D6E-4617-AB44-887E1E8F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955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0C32D-0736-4692-86FB-540B42C1015D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D3C24-4D6E-4617-AB44-887E1E8F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858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0C32D-0736-4692-86FB-540B42C1015D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D3C24-4D6E-4617-AB44-887E1E8F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60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0C32D-0736-4692-86FB-540B42C1015D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D3C24-4D6E-4617-AB44-887E1E8F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637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0C32D-0736-4692-86FB-540B42C1015D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D3C24-4D6E-4617-AB44-887E1E8F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825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0C32D-0736-4692-86FB-540B42C1015D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D3C24-4D6E-4617-AB44-887E1E8F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354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0C32D-0736-4692-86FB-540B42C1015D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D3C24-4D6E-4617-AB44-887E1E8F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531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0C32D-0736-4692-86FB-540B42C1015D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D3C24-4D6E-4617-AB44-887E1E8F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449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0C32D-0736-4692-86FB-540B42C1015D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D3C24-4D6E-4617-AB44-887E1E8F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963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20C32D-0736-4692-86FB-540B42C1015D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CD3C24-4D6E-4617-AB44-887E1E8F3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484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408913-B323-422F-B521-2957A5B7F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92" y="0"/>
            <a:ext cx="7299977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709185-1789-2BDD-14FF-672B9392D6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065749"/>
            <a:ext cx="4953001" cy="47265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Erikson’s Psychosocial Theory and its Application to Isaac’s Development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F107636-6385-FEF4-7981-39C98D596F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8022" y="713313"/>
            <a:ext cx="3815778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Name: Gabija Kalvelyte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Student ID: 2505144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Module Code: LCHS4010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Module Title: Psychology in Health and Social Care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Lecturer: Helen Parsons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Submission Date: 19/06/2026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23663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D3EF0-37C8-F7B3-447C-D83626AFD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Introduction to Isaac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1C729E1-5237-0E72-0F15-9B53C9BB86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Background factors</a:t>
            </a:r>
          </a:p>
        </p:txBody>
      </p:sp>
      <p:graphicFrame>
        <p:nvGraphicFramePr>
          <p:cNvPr id="11" name="Content Placeholder 6">
            <a:extLst>
              <a:ext uri="{FF2B5EF4-FFF2-40B4-BE49-F238E27FC236}">
                <a16:creationId xmlns:a16="http://schemas.microsoft.com/office/drawing/2014/main" id="{0E086B54-61DE-E34B-B1A8-47FEA505D909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CE9171D-554B-49FE-87CB-7F5607BC7D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Observed difficulties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EB6DB89-5DB0-2684-2FB5-EFF3CF5396D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Separation distress</a:t>
            </a:r>
          </a:p>
          <a:p>
            <a:r>
              <a:rPr lang="en-GB" sz="2400" dirty="0"/>
              <a:t>Limited social participation</a:t>
            </a:r>
          </a:p>
          <a:p>
            <a:r>
              <a:rPr lang="en-GB" sz="2400" dirty="0"/>
              <a:t>Delayed language development</a:t>
            </a:r>
          </a:p>
          <a:p>
            <a:r>
              <a:rPr lang="en-GB" sz="2400" dirty="0"/>
              <a:t>Low independence during play</a:t>
            </a:r>
          </a:p>
        </p:txBody>
      </p:sp>
    </p:spTree>
    <p:extLst>
      <p:ext uri="{BB962C8B-B14F-4D97-AF65-F5344CB8AC3E}">
        <p14:creationId xmlns:p14="http://schemas.microsoft.com/office/powerpoint/2010/main" val="2300964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0339EE9-5436-4860-BBFC-7CD7C90DB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5" y="0"/>
            <a:ext cx="7537705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CB3919-4132-1305-D96F-8DD925640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484" y="1065749"/>
            <a:ext cx="3748810" cy="4726502"/>
          </a:xfrm>
        </p:spPr>
        <p:txBody>
          <a:bodyPr>
            <a:normAutofit/>
          </a:bodyPr>
          <a:lstStyle/>
          <a:p>
            <a:r>
              <a:rPr lang="en-GB" sz="4000" dirty="0"/>
              <a:t>Erikson’s Psychosocial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4217AD-C5A5-425D-60E4-477E1E10C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713313"/>
            <a:ext cx="4953000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Key ideas</a:t>
            </a:r>
          </a:p>
          <a:p>
            <a:r>
              <a:rPr lang="en-GB" sz="2400" dirty="0"/>
              <a:t>Development occurs throughout life (Erikson, 1963)</a:t>
            </a:r>
          </a:p>
          <a:p>
            <a:r>
              <a:rPr lang="en-GB" sz="2400" dirty="0"/>
              <a:t>Human development consists of eight stages (Erikson, 1963)</a:t>
            </a:r>
          </a:p>
          <a:p>
            <a:r>
              <a:rPr lang="en-GB" sz="2400" dirty="0"/>
              <a:t>Each stage presents a psychosocial challenge (Erikson, 1963)</a:t>
            </a:r>
          </a:p>
          <a:p>
            <a:r>
              <a:rPr lang="en-GB" sz="2400" dirty="0"/>
              <a:t>Early experiences can influence later development (Maree, 2021)</a:t>
            </a:r>
          </a:p>
          <a:p>
            <a:pPr marL="0" indent="0">
              <a:buNone/>
            </a:pPr>
            <a:r>
              <a:rPr lang="en-GB" sz="2400" b="1" dirty="0"/>
              <a:t>Relevant stage for Isaac </a:t>
            </a:r>
          </a:p>
          <a:p>
            <a:r>
              <a:rPr lang="en-GB" sz="2400" dirty="0"/>
              <a:t>Initiative vs Guilt (3-6 years) (Erikson, 1963)</a:t>
            </a:r>
          </a:p>
        </p:txBody>
      </p:sp>
    </p:spTree>
    <p:extLst>
      <p:ext uri="{BB962C8B-B14F-4D97-AF65-F5344CB8AC3E}">
        <p14:creationId xmlns:p14="http://schemas.microsoft.com/office/powerpoint/2010/main" val="3428743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26EAEC-F203-2494-16CC-885695091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sz="4000" dirty="0"/>
              <a:t>Initiative vs Guilt (3-6 years)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A9A4F-019A-8577-F2C5-760DBFF32E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1800" b="1" dirty="0"/>
              <a:t>Key characteristics</a:t>
            </a:r>
          </a:p>
          <a:p>
            <a:r>
              <a:rPr lang="en-GB" sz="1800" dirty="0"/>
              <a:t>Children become more independent (Boyd and Bee, 2019)</a:t>
            </a:r>
          </a:p>
          <a:p>
            <a:r>
              <a:rPr lang="en-GB" sz="1800" dirty="0"/>
              <a:t>Play supports learning and development (Boyd and Bee, 2019)</a:t>
            </a:r>
          </a:p>
          <a:p>
            <a:r>
              <a:rPr lang="en-GB" sz="1800" dirty="0"/>
              <a:t>Social interaction becomes increasingly important (Boyd and Bee, 2019)</a:t>
            </a:r>
          </a:p>
          <a:p>
            <a:r>
              <a:rPr lang="en-GB" sz="1800" dirty="0"/>
              <a:t>Children begin to take initiative and explore new experiences (Erikson, 1963)</a:t>
            </a:r>
          </a:p>
          <a:p>
            <a:r>
              <a:rPr lang="en-GB" sz="1800" dirty="0"/>
              <a:t>Positive support helps develop confidence and purpose (Erikson, 1963)</a:t>
            </a:r>
          </a:p>
          <a:p>
            <a:pPr marL="0" indent="0">
              <a:buNone/>
            </a:pPr>
            <a:r>
              <a:rPr lang="en-GB" sz="1800" b="1" dirty="0"/>
              <a:t>Possible outcome</a:t>
            </a:r>
          </a:p>
          <a:p>
            <a:r>
              <a:rPr lang="en-GB" sz="1800" dirty="0"/>
              <a:t>Feelings of guilt may develop when children experience criticism or limited encouragement (Erikson, 1963)</a:t>
            </a:r>
          </a:p>
        </p:txBody>
      </p:sp>
    </p:spTree>
    <p:extLst>
      <p:ext uri="{BB962C8B-B14F-4D97-AF65-F5344CB8AC3E}">
        <p14:creationId xmlns:p14="http://schemas.microsoft.com/office/powerpoint/2010/main" val="41313264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0339EE9-5436-4860-BBFC-7CD7C90DB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5" y="0"/>
            <a:ext cx="7537705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55F219-C5AD-5B54-2480-F37F3B553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484" y="1065749"/>
            <a:ext cx="3748810" cy="4726502"/>
          </a:xfrm>
        </p:spPr>
        <p:txBody>
          <a:bodyPr>
            <a:normAutofit/>
          </a:bodyPr>
          <a:lstStyle/>
          <a:p>
            <a:r>
              <a:rPr lang="en-GB" sz="4000" dirty="0"/>
              <a:t>Applying Erikson’s Theory to Isaac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86485-0571-509C-1E36-01EAC5D08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713313"/>
            <a:ext cx="4953000" cy="5431376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/>
              <a:t>Evidence from the case study</a:t>
            </a:r>
          </a:p>
          <a:p>
            <a:r>
              <a:rPr lang="en-GB" sz="2400" dirty="0"/>
              <a:t>Difficulty joining group activities (Case Study, 2026)</a:t>
            </a:r>
          </a:p>
          <a:p>
            <a:r>
              <a:rPr lang="en-GB" sz="2400" dirty="0"/>
              <a:t>Separation distress from his mother (Case Study, 2026)</a:t>
            </a:r>
          </a:p>
          <a:p>
            <a:r>
              <a:rPr lang="en-GB" sz="2400" dirty="0"/>
              <a:t>Delayed language development (Case Study, 2026)</a:t>
            </a:r>
          </a:p>
          <a:p>
            <a:r>
              <a:rPr lang="en-GB" sz="2400" dirty="0"/>
              <a:t>Low independence during play (Case Study, 2026)</a:t>
            </a:r>
          </a:p>
          <a:p>
            <a:pPr marL="0" indent="0">
              <a:buNone/>
            </a:pPr>
            <a:r>
              <a:rPr lang="en-GB" sz="2400" b="1" dirty="0"/>
              <a:t>Possible impact</a:t>
            </a:r>
          </a:p>
          <a:p>
            <a:r>
              <a:rPr lang="en-GB" sz="2400" dirty="0"/>
              <a:t>Reduced confidence (Erikson, 1963)</a:t>
            </a:r>
          </a:p>
          <a:p>
            <a:r>
              <a:rPr lang="en-GB" sz="2400" dirty="0"/>
              <a:t>Difficulty developing initiative (Erikson, 1963)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93685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590DFB-2FE6-E138-4EE2-FD5E2E9CC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sz="4000" dirty="0"/>
              <a:t>Impact of Maternal Post-Natal Depression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6DFB3-B242-84C8-0752-DA810D2A4C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Possible effects on Isaac </a:t>
            </a:r>
          </a:p>
          <a:p>
            <a:r>
              <a:rPr lang="en-GB" sz="2400" dirty="0"/>
              <a:t>Reduced emotional availability from caregiver (NHS, 2024)</a:t>
            </a:r>
          </a:p>
          <a:p>
            <a:r>
              <a:rPr lang="en-GB" sz="2400" dirty="0"/>
              <a:t>Increased reliance on his mother (Case Study, 2026)</a:t>
            </a:r>
          </a:p>
          <a:p>
            <a:r>
              <a:rPr lang="en-GB" sz="2400" dirty="0"/>
              <a:t>Lower confidence in new situations (Maree, 2021)</a:t>
            </a:r>
          </a:p>
          <a:p>
            <a:r>
              <a:rPr lang="en-GB" sz="2400" dirty="0"/>
              <a:t>Difficulties with emotional regulation (NHS, 2024)</a:t>
            </a:r>
          </a:p>
          <a:p>
            <a:r>
              <a:rPr lang="en-GB" sz="2400" dirty="0"/>
              <a:t>Challenges in social development (Maree, 2021)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830614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0339EE9-5436-4860-BBFC-7CD7C90DB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5" y="0"/>
            <a:ext cx="7537705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459605-3C05-0E2F-B014-4E0B3432F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484" y="1065749"/>
            <a:ext cx="3748810" cy="4726502"/>
          </a:xfrm>
        </p:spPr>
        <p:txBody>
          <a:bodyPr>
            <a:normAutofit/>
          </a:bodyPr>
          <a:lstStyle/>
          <a:p>
            <a:r>
              <a:rPr lang="en-GB" sz="4000" dirty="0"/>
              <a:t>Impact of Disrupted Childcare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BC6DE-668E-4439-FEF6-474E6CA47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713313"/>
            <a:ext cx="4953000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Possible consequences</a:t>
            </a:r>
          </a:p>
          <a:p>
            <a:r>
              <a:rPr lang="en-GB" sz="2400" dirty="0"/>
              <a:t>Difficulty building stable relationships (Berk, 2023)</a:t>
            </a:r>
          </a:p>
          <a:p>
            <a:r>
              <a:rPr lang="en-GB" sz="2400" dirty="0"/>
              <a:t>Reduced sense of security (Berk, 2023)</a:t>
            </a:r>
          </a:p>
          <a:p>
            <a:r>
              <a:rPr lang="en-GB" sz="2400" dirty="0"/>
              <a:t>Challenges adapting to change (Orenstein and Lewis, 2022)</a:t>
            </a:r>
          </a:p>
          <a:p>
            <a:r>
              <a:rPr lang="en-GB" sz="2400" dirty="0"/>
              <a:t>Limited opportunities for social development (Berk, 2023)</a:t>
            </a:r>
          </a:p>
          <a:p>
            <a:r>
              <a:rPr lang="en-GB" sz="2400" dirty="0"/>
              <a:t>Increased emotional dependence (Orenstein and Lewis, 2022)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499299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AE208-67D6-9205-D663-1E63BDE1C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355600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Nature and Nurture Influences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D60573-4F55-9D3E-52C3-7764321453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Nature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F9DB4A4-741A-B992-0449-CDC77DDAFC1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Temperament (Berk, 2023)</a:t>
            </a:r>
          </a:p>
          <a:p>
            <a:r>
              <a:rPr lang="en-GB" sz="2400" dirty="0"/>
              <a:t>Early brain development (Berk, 2023)</a:t>
            </a:r>
          </a:p>
          <a:p>
            <a:r>
              <a:rPr lang="en-GB" sz="2400" dirty="0"/>
              <a:t>Individual differences (Berk, 2023)</a:t>
            </a:r>
          </a:p>
          <a:p>
            <a:r>
              <a:rPr lang="en-GB" sz="2400" dirty="0"/>
              <a:t>Emotional sensitivity (Berk, 2023)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B366073-2934-D6E2-82CA-FB95D87123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Nurture</a:t>
            </a:r>
          </a:p>
        </p:txBody>
      </p: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EB9DB8BB-65F6-8487-518E-8C8C1B1CF0F7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6172200" y="2505075"/>
          <a:ext cx="5183188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848318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5408913-B323-422F-B521-2957A5B7F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6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92" y="0"/>
            <a:ext cx="7299977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79422BC9-3AFC-6AE3-D632-AFC9BB0FE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749"/>
            <a:ext cx="4953001" cy="4726502"/>
          </a:xfrm>
        </p:spPr>
        <p:txBody>
          <a:bodyPr>
            <a:normAutofit/>
          </a:bodyPr>
          <a:lstStyle/>
          <a:p>
            <a:r>
              <a:rPr lang="en-GB" sz="4000" dirty="0"/>
              <a:t>Support Strategies for Isaac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784E7E7-2A86-50CE-1EA6-19A3D14D6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8022" y="713313"/>
            <a:ext cx="3815778" cy="5431376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/>
              <a:t>Recommended support</a:t>
            </a:r>
          </a:p>
          <a:p>
            <a:r>
              <a:rPr lang="en-GB" sz="2000" dirty="0"/>
              <a:t>Play-based activities to increase social participation (Erikson, 1963)</a:t>
            </a:r>
          </a:p>
          <a:p>
            <a:r>
              <a:rPr lang="en-GB" sz="2000" dirty="0"/>
              <a:t>Storytelling and group discussions to support language development (Berk, 2023)</a:t>
            </a:r>
          </a:p>
          <a:p>
            <a:r>
              <a:rPr lang="en-GB" sz="2000" dirty="0"/>
              <a:t>Positive encouragement to build confidence and independence (Erikson, 1963)</a:t>
            </a:r>
          </a:p>
          <a:p>
            <a:r>
              <a:rPr lang="en-GB" sz="2000" dirty="0"/>
              <a:t>Parent support to strengthen emotional wellbeing at home (NHS, 2024)</a:t>
            </a:r>
          </a:p>
          <a:p>
            <a:r>
              <a:rPr lang="en-GB" sz="2000" dirty="0"/>
              <a:t>Multi-agency working to provide consistent support (Department for Education, 2024)</a:t>
            </a:r>
          </a:p>
          <a:p>
            <a:pPr marL="0" indent="0">
              <a:buNone/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6153603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5F87E22-A0ED-9621-3300-A632679226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Multi-Agency Support Plan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6CB122A-5EB9-3D16-1ACC-FBBBC03306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Professional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96262C-D0F8-0D0B-B129-DC79B160DE5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Early Years Staff</a:t>
            </a:r>
          </a:p>
          <a:p>
            <a:r>
              <a:rPr lang="en-GB" sz="2400" dirty="0"/>
              <a:t>Speech and Language Therapist</a:t>
            </a:r>
          </a:p>
          <a:p>
            <a:r>
              <a:rPr lang="en-GB" sz="2400" dirty="0"/>
              <a:t>Health Visitor 		</a:t>
            </a:r>
          </a:p>
          <a:p>
            <a:r>
              <a:rPr lang="en-GB" sz="2400" dirty="0"/>
              <a:t>Mother / Family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552DC66-D537-DDE1-25B3-A22598DB5A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9512" y="1681163"/>
            <a:ext cx="5183188" cy="823912"/>
          </a:xfrm>
        </p:spPr>
        <p:txBody>
          <a:bodyPr/>
          <a:lstStyle/>
          <a:p>
            <a:r>
              <a:rPr lang="en-GB" dirty="0"/>
              <a:t>How they could support Isaac </a:t>
            </a:r>
          </a:p>
        </p:txBody>
      </p:sp>
      <p:graphicFrame>
        <p:nvGraphicFramePr>
          <p:cNvPr id="13" name="Content Placeholder 8">
            <a:extLst>
              <a:ext uri="{FF2B5EF4-FFF2-40B4-BE49-F238E27FC236}">
                <a16:creationId xmlns:a16="http://schemas.microsoft.com/office/drawing/2014/main" id="{62532DA7-F429-3286-66A2-B9B137D074AB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6172200" y="2505075"/>
          <a:ext cx="5183188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10051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0339EE9-5436-4860-BBFC-7CD7C90DB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5" y="0"/>
            <a:ext cx="7537705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A6F9F5B-D94B-F32B-7294-398AD2DC5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484" y="1065749"/>
            <a:ext cx="3748810" cy="4726502"/>
          </a:xfrm>
        </p:spPr>
        <p:txBody>
          <a:bodyPr>
            <a:normAutofit/>
          </a:bodyPr>
          <a:lstStyle/>
          <a:p>
            <a:r>
              <a:rPr lang="en-GB" sz="4000" dirty="0"/>
              <a:t>Evaluating Erikson’s Theory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D50AAFE-B307-F6FB-FF51-711B0381E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713313"/>
            <a:ext cx="4953000" cy="54313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/>
              <a:t>Strengths </a:t>
            </a:r>
          </a:p>
          <a:p>
            <a:r>
              <a:rPr lang="en-GB" sz="2000" dirty="0"/>
              <a:t>Explains social and emotional development (Erikson, 1963)</a:t>
            </a:r>
          </a:p>
          <a:p>
            <a:r>
              <a:rPr lang="en-GB" sz="2000" dirty="0"/>
              <a:t>Relevant to early childhood practice (Maree, 2021)</a:t>
            </a:r>
          </a:p>
          <a:p>
            <a:r>
              <a:rPr lang="en-GB" sz="2000" dirty="0"/>
              <a:t>Helps understand Isaac’s confidence and independence (Maree, 2021)</a:t>
            </a:r>
          </a:p>
          <a:p>
            <a:pPr marL="0" indent="0">
              <a:buNone/>
            </a:pPr>
            <a:r>
              <a:rPr lang="en-GB" sz="2000" b="1" dirty="0"/>
              <a:t>Limitations</a:t>
            </a:r>
          </a:p>
          <a:p>
            <a:r>
              <a:rPr lang="en-GB" sz="2000" dirty="0"/>
              <a:t>Development may not always follow clearly defined stages (Orenstein and Lewis, 2022)</a:t>
            </a:r>
          </a:p>
          <a:p>
            <a:r>
              <a:rPr lang="en-GB" sz="2000" dirty="0"/>
              <a:t>Cultural differences are not fully considered (Maree, 2021)</a:t>
            </a:r>
          </a:p>
          <a:p>
            <a:r>
              <a:rPr lang="en-GB" sz="2000" dirty="0"/>
              <a:t>Children may progress through stages differently (Orenstein and Lewis, 2022)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162996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A8AAC95-3719-4BCD-B710-4160043D9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3A6D7BA-50E4-42FE-A0E3-FC42B7EC4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2767722"/>
            <a:ext cx="3021543" cy="1532055"/>
          </a:xfrm>
          <a:custGeom>
            <a:avLst/>
            <a:gdLst>
              <a:gd name="connsiteX0" fmla="*/ 3021543 w 3021543"/>
              <a:gd name="connsiteY0" fmla="*/ 0 h 1532055"/>
              <a:gd name="connsiteX1" fmla="*/ 2963800 w 3021543"/>
              <a:gd name="connsiteY1" fmla="*/ 7730 h 1532055"/>
              <a:gd name="connsiteX2" fmla="*/ 2793803 w 3021543"/>
              <a:gd name="connsiteY2" fmla="*/ 25704 h 1532055"/>
              <a:gd name="connsiteX3" fmla="*/ 2414348 w 3021543"/>
              <a:gd name="connsiteY3" fmla="*/ 31695 h 1532055"/>
              <a:gd name="connsiteX4" fmla="*/ 2091558 w 3021543"/>
              <a:gd name="connsiteY4" fmla="*/ 29298 h 1532055"/>
              <a:gd name="connsiteX5" fmla="*/ 1645319 w 3021543"/>
              <a:gd name="connsiteY5" fmla="*/ 30497 h 1532055"/>
              <a:gd name="connsiteX6" fmla="*/ 1243602 w 3021543"/>
              <a:gd name="connsiteY6" fmla="*/ 64048 h 1532055"/>
              <a:gd name="connsiteX7" fmla="*/ 753851 w 3021543"/>
              <a:gd name="connsiteY7" fmla="*/ 61651 h 1532055"/>
              <a:gd name="connsiteX8" fmla="*/ 465465 w 3021543"/>
              <a:gd name="connsiteY8" fmla="*/ 123960 h 1532055"/>
              <a:gd name="connsiteX9" fmla="*/ 546416 w 3021543"/>
              <a:gd name="connsiteY9" fmla="*/ 145529 h 1532055"/>
              <a:gd name="connsiteX10" fmla="*/ 689091 w 3021543"/>
              <a:gd name="connsiteY10" fmla="*/ 192260 h 1532055"/>
              <a:gd name="connsiteX11" fmla="*/ 704269 w 3021543"/>
              <a:gd name="connsiteY11" fmla="*/ 222217 h 1532055"/>
              <a:gd name="connsiteX12" fmla="*/ 683020 w 3021543"/>
              <a:gd name="connsiteY12" fmla="*/ 236595 h 1532055"/>
              <a:gd name="connsiteX13" fmla="*/ 621295 w 3021543"/>
              <a:gd name="connsiteY13" fmla="*/ 264155 h 1532055"/>
              <a:gd name="connsiteX14" fmla="*/ 848968 w 3021543"/>
              <a:gd name="connsiteY14" fmla="*/ 304896 h 1532055"/>
              <a:gd name="connsiteX15" fmla="*/ 768018 w 3021543"/>
              <a:gd name="connsiteY15" fmla="*/ 330059 h 1532055"/>
              <a:gd name="connsiteX16" fmla="*/ 684032 w 3021543"/>
              <a:gd name="connsiteY16" fmla="*/ 348032 h 1532055"/>
              <a:gd name="connsiteX17" fmla="*/ 592962 w 3021543"/>
              <a:gd name="connsiteY17" fmla="*/ 361213 h 1532055"/>
              <a:gd name="connsiteX18" fmla="*/ 509988 w 3021543"/>
              <a:gd name="connsiteY18" fmla="*/ 387575 h 1532055"/>
              <a:gd name="connsiteX19" fmla="*/ 726531 w 3021543"/>
              <a:gd name="connsiteY19" fmla="*/ 398359 h 1532055"/>
              <a:gd name="connsiteX20" fmla="*/ 614212 w 3021543"/>
              <a:gd name="connsiteY20" fmla="*/ 422324 h 1532055"/>
              <a:gd name="connsiteX21" fmla="*/ 522131 w 3021543"/>
              <a:gd name="connsiteY21" fmla="*/ 453478 h 1532055"/>
              <a:gd name="connsiteX22" fmla="*/ 457370 w 3021543"/>
              <a:gd name="connsiteY22" fmla="*/ 467857 h 1532055"/>
              <a:gd name="connsiteX23" fmla="*/ 388562 w 3021543"/>
              <a:gd name="connsiteY23" fmla="*/ 471452 h 1532055"/>
              <a:gd name="connsiteX24" fmla="*/ 372372 w 3021543"/>
              <a:gd name="connsiteY24" fmla="*/ 494218 h 1532055"/>
              <a:gd name="connsiteX25" fmla="*/ 393622 w 3021543"/>
              <a:gd name="connsiteY25" fmla="*/ 518184 h 1532055"/>
              <a:gd name="connsiteX26" fmla="*/ 426002 w 3021543"/>
              <a:gd name="connsiteY26" fmla="*/ 520580 h 1532055"/>
              <a:gd name="connsiteX27" fmla="*/ 619271 w 3021543"/>
              <a:gd name="connsiteY27" fmla="*/ 526571 h 1532055"/>
              <a:gd name="connsiteX28" fmla="*/ 0 w 3021543"/>
              <a:gd name="connsiteY28" fmla="*/ 579294 h 1532055"/>
              <a:gd name="connsiteX29" fmla="*/ 83986 w 3021543"/>
              <a:gd name="connsiteY29" fmla="*/ 611647 h 1532055"/>
              <a:gd name="connsiteX30" fmla="*/ 112319 w 3021543"/>
              <a:gd name="connsiteY30" fmla="*/ 700317 h 1532055"/>
              <a:gd name="connsiteX31" fmla="*/ 215531 w 3021543"/>
              <a:gd name="connsiteY31" fmla="*/ 750643 h 1532055"/>
              <a:gd name="connsiteX32" fmla="*/ 282315 w 3021543"/>
              <a:gd name="connsiteY32" fmla="*/ 768617 h 1532055"/>
              <a:gd name="connsiteX33" fmla="*/ 435109 w 3021543"/>
              <a:gd name="connsiteY33" fmla="*/ 794979 h 1532055"/>
              <a:gd name="connsiteX34" fmla="*/ 457370 w 3021543"/>
              <a:gd name="connsiteY34" fmla="*/ 838116 h 1532055"/>
              <a:gd name="connsiteX35" fmla="*/ 476596 w 3021543"/>
              <a:gd name="connsiteY35" fmla="*/ 886046 h 1532055"/>
              <a:gd name="connsiteX36" fmla="*/ 517071 w 3021543"/>
              <a:gd name="connsiteY36" fmla="*/ 917200 h 1532055"/>
              <a:gd name="connsiteX37" fmla="*/ 202377 w 3021543"/>
              <a:gd name="connsiteY37" fmla="*/ 912407 h 1532055"/>
              <a:gd name="connsiteX38" fmla="*/ 557546 w 3021543"/>
              <a:gd name="connsiteY38" fmla="*/ 1013060 h 1532055"/>
              <a:gd name="connsiteX39" fmla="*/ 526178 w 3021543"/>
              <a:gd name="connsiteY39" fmla="*/ 1052602 h 1532055"/>
              <a:gd name="connsiteX40" fmla="*/ 720459 w 3021543"/>
              <a:gd name="connsiteY40" fmla="*/ 1106523 h 1532055"/>
              <a:gd name="connsiteX41" fmla="*/ 616236 w 3021543"/>
              <a:gd name="connsiteY41" fmla="*/ 1112514 h 1532055"/>
              <a:gd name="connsiteX42" fmla="*/ 1222353 w 3021543"/>
              <a:gd name="connsiteY42" fmla="*/ 1337785 h 1532055"/>
              <a:gd name="connsiteX43" fmla="*/ 2087511 w 3021543"/>
              <a:gd name="connsiteY43" fmla="*/ 1500747 h 1532055"/>
              <a:gd name="connsiteX44" fmla="*/ 2425479 w 3021543"/>
              <a:gd name="connsiteY44" fmla="*/ 1531901 h 1532055"/>
              <a:gd name="connsiteX45" fmla="*/ 2809994 w 3021543"/>
              <a:gd name="connsiteY45" fmla="*/ 1522315 h 1532055"/>
              <a:gd name="connsiteX46" fmla="*/ 2953618 w 3021543"/>
              <a:gd name="connsiteY46" fmla="*/ 1512448 h 1532055"/>
              <a:gd name="connsiteX47" fmla="*/ 3021543 w 3021543"/>
              <a:gd name="connsiteY47" fmla="*/ 1502657 h 15320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532055">
                <a:moveTo>
                  <a:pt x="3021543" y="0"/>
                </a:moveTo>
                <a:lnTo>
                  <a:pt x="2963800" y="7730"/>
                </a:lnTo>
                <a:cubicBezTo>
                  <a:pt x="2907134" y="14919"/>
                  <a:pt x="2850469" y="24506"/>
                  <a:pt x="2793803" y="25704"/>
                </a:cubicBezTo>
                <a:cubicBezTo>
                  <a:pt x="2667318" y="29298"/>
                  <a:pt x="2539821" y="20911"/>
                  <a:pt x="2414348" y="31695"/>
                </a:cubicBezTo>
                <a:cubicBezTo>
                  <a:pt x="2307089" y="41281"/>
                  <a:pt x="2198818" y="30497"/>
                  <a:pt x="2091558" y="29298"/>
                </a:cubicBezTo>
                <a:cubicBezTo>
                  <a:pt x="1942812" y="28100"/>
                  <a:pt x="1793053" y="19713"/>
                  <a:pt x="1645319" y="30497"/>
                </a:cubicBezTo>
                <a:cubicBezTo>
                  <a:pt x="1510738" y="38885"/>
                  <a:pt x="1376158" y="41281"/>
                  <a:pt x="1243602" y="64048"/>
                </a:cubicBezTo>
                <a:cubicBezTo>
                  <a:pt x="1079677" y="76030"/>
                  <a:pt x="916765" y="68841"/>
                  <a:pt x="753851" y="61651"/>
                </a:cubicBezTo>
                <a:cubicBezTo>
                  <a:pt x="653675" y="56858"/>
                  <a:pt x="554511" y="41281"/>
                  <a:pt x="465465" y="123960"/>
                </a:cubicBezTo>
                <a:cubicBezTo>
                  <a:pt x="489751" y="143132"/>
                  <a:pt x="519095" y="139537"/>
                  <a:pt x="546416" y="145529"/>
                </a:cubicBezTo>
                <a:cubicBezTo>
                  <a:pt x="594986" y="157511"/>
                  <a:pt x="643557" y="169493"/>
                  <a:pt x="689091" y="192260"/>
                </a:cubicBezTo>
                <a:cubicBezTo>
                  <a:pt x="699210" y="197053"/>
                  <a:pt x="708317" y="206639"/>
                  <a:pt x="704269" y="222217"/>
                </a:cubicBezTo>
                <a:cubicBezTo>
                  <a:pt x="701234" y="234199"/>
                  <a:pt x="691115" y="234199"/>
                  <a:pt x="683020" y="236595"/>
                </a:cubicBezTo>
                <a:cubicBezTo>
                  <a:pt x="664806" y="243785"/>
                  <a:pt x="642545" y="238992"/>
                  <a:pt x="621295" y="264155"/>
                </a:cubicBezTo>
                <a:cubicBezTo>
                  <a:pt x="702245" y="277336"/>
                  <a:pt x="780160" y="252172"/>
                  <a:pt x="848968" y="304896"/>
                </a:cubicBezTo>
                <a:cubicBezTo>
                  <a:pt x="823671" y="331257"/>
                  <a:pt x="795339" y="325266"/>
                  <a:pt x="768018" y="330059"/>
                </a:cubicBezTo>
                <a:cubicBezTo>
                  <a:pt x="739685" y="334852"/>
                  <a:pt x="712365" y="343240"/>
                  <a:pt x="684032" y="348032"/>
                </a:cubicBezTo>
                <a:cubicBezTo>
                  <a:pt x="653675" y="354023"/>
                  <a:pt x="623319" y="355222"/>
                  <a:pt x="592962" y="361213"/>
                </a:cubicBezTo>
                <a:cubicBezTo>
                  <a:pt x="567666" y="366006"/>
                  <a:pt x="540345" y="357618"/>
                  <a:pt x="509988" y="387575"/>
                </a:cubicBezTo>
                <a:cubicBezTo>
                  <a:pt x="584867" y="409143"/>
                  <a:pt x="652663" y="376790"/>
                  <a:pt x="726531" y="398359"/>
                </a:cubicBezTo>
                <a:cubicBezTo>
                  <a:pt x="683020" y="417531"/>
                  <a:pt x="647604" y="411539"/>
                  <a:pt x="614212" y="422324"/>
                </a:cubicBezTo>
                <a:cubicBezTo>
                  <a:pt x="583855" y="433108"/>
                  <a:pt x="547428" y="421126"/>
                  <a:pt x="522131" y="453478"/>
                </a:cubicBezTo>
                <a:cubicBezTo>
                  <a:pt x="502905" y="478641"/>
                  <a:pt x="482668" y="482236"/>
                  <a:pt x="457370" y="467857"/>
                </a:cubicBezTo>
                <a:cubicBezTo>
                  <a:pt x="435109" y="454676"/>
                  <a:pt x="410824" y="458271"/>
                  <a:pt x="388562" y="471452"/>
                </a:cubicBezTo>
                <a:cubicBezTo>
                  <a:pt x="380468" y="476245"/>
                  <a:pt x="372372" y="482236"/>
                  <a:pt x="372372" y="494218"/>
                </a:cubicBezTo>
                <a:cubicBezTo>
                  <a:pt x="372372" y="510994"/>
                  <a:pt x="382491" y="515787"/>
                  <a:pt x="393622" y="518184"/>
                </a:cubicBezTo>
                <a:cubicBezTo>
                  <a:pt x="403741" y="520580"/>
                  <a:pt x="415883" y="522977"/>
                  <a:pt x="426002" y="520580"/>
                </a:cubicBezTo>
                <a:cubicBezTo>
                  <a:pt x="490762" y="507399"/>
                  <a:pt x="554511" y="528968"/>
                  <a:pt x="619271" y="526571"/>
                </a:cubicBezTo>
                <a:cubicBezTo>
                  <a:pt x="415883" y="578096"/>
                  <a:pt x="210471" y="561321"/>
                  <a:pt x="0" y="579294"/>
                </a:cubicBezTo>
                <a:cubicBezTo>
                  <a:pt x="27321" y="615241"/>
                  <a:pt x="62737" y="585286"/>
                  <a:pt x="83986" y="611647"/>
                </a:cubicBezTo>
                <a:cubicBezTo>
                  <a:pt x="63748" y="666766"/>
                  <a:pt x="71844" y="696722"/>
                  <a:pt x="112319" y="700317"/>
                </a:cubicBezTo>
                <a:cubicBezTo>
                  <a:pt x="151782" y="703912"/>
                  <a:pt x="194281" y="684740"/>
                  <a:pt x="215531" y="750643"/>
                </a:cubicBezTo>
                <a:cubicBezTo>
                  <a:pt x="221602" y="771014"/>
                  <a:pt x="259042" y="765023"/>
                  <a:pt x="282315" y="768617"/>
                </a:cubicBezTo>
                <a:cubicBezTo>
                  <a:pt x="332909" y="777005"/>
                  <a:pt x="386539" y="768617"/>
                  <a:pt x="435109" y="794979"/>
                </a:cubicBezTo>
                <a:cubicBezTo>
                  <a:pt x="454335" y="804565"/>
                  <a:pt x="467489" y="811754"/>
                  <a:pt x="457370" y="838116"/>
                </a:cubicBezTo>
                <a:cubicBezTo>
                  <a:pt x="447252" y="865675"/>
                  <a:pt x="460406" y="875261"/>
                  <a:pt x="476596" y="886046"/>
                </a:cubicBezTo>
                <a:cubicBezTo>
                  <a:pt x="488739" y="894433"/>
                  <a:pt x="506953" y="892037"/>
                  <a:pt x="517071" y="917200"/>
                </a:cubicBezTo>
                <a:cubicBezTo>
                  <a:pt x="410824" y="913605"/>
                  <a:pt x="307612" y="893235"/>
                  <a:pt x="202377" y="912407"/>
                </a:cubicBezTo>
                <a:cubicBezTo>
                  <a:pt x="317731" y="960337"/>
                  <a:pt x="444216" y="957940"/>
                  <a:pt x="557546" y="1013060"/>
                </a:cubicBezTo>
                <a:cubicBezTo>
                  <a:pt x="553499" y="1032232"/>
                  <a:pt x="527190" y="1023844"/>
                  <a:pt x="526178" y="1052602"/>
                </a:cubicBezTo>
                <a:cubicBezTo>
                  <a:pt x="585879" y="1082558"/>
                  <a:pt x="657723" y="1062188"/>
                  <a:pt x="720459" y="1106523"/>
                </a:cubicBezTo>
                <a:cubicBezTo>
                  <a:pt x="684032" y="1126893"/>
                  <a:pt x="650640" y="1093342"/>
                  <a:pt x="616236" y="1112514"/>
                </a:cubicBezTo>
                <a:cubicBezTo>
                  <a:pt x="627367" y="1141273"/>
                  <a:pt x="1131283" y="1318613"/>
                  <a:pt x="1222353" y="1337785"/>
                </a:cubicBezTo>
                <a:cubicBezTo>
                  <a:pt x="1407527" y="1377327"/>
                  <a:pt x="1940788" y="1477980"/>
                  <a:pt x="2087511" y="1500747"/>
                </a:cubicBezTo>
                <a:cubicBezTo>
                  <a:pt x="2200841" y="1517522"/>
                  <a:pt x="2313160" y="1530703"/>
                  <a:pt x="2425479" y="1531901"/>
                </a:cubicBezTo>
                <a:cubicBezTo>
                  <a:pt x="2553988" y="1533099"/>
                  <a:pt x="2681485" y="1527108"/>
                  <a:pt x="2809994" y="1522315"/>
                </a:cubicBezTo>
                <a:cubicBezTo>
                  <a:pt x="2858058" y="1520518"/>
                  <a:pt x="2905933" y="1517372"/>
                  <a:pt x="2953618" y="1512448"/>
                </a:cubicBezTo>
                <a:lnTo>
                  <a:pt x="3021543" y="1502657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1B0058-632C-2B24-96DE-E95FAD0C1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199"/>
            <a:ext cx="4191000" cy="5338763"/>
          </a:xfrm>
        </p:spPr>
        <p:txBody>
          <a:bodyPr>
            <a:normAutofit/>
          </a:bodyPr>
          <a:lstStyle/>
          <a:p>
            <a:r>
              <a:rPr lang="en-GB" sz="40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BA89B-F27E-4E93-CB4F-BE50BC411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2332" y="838199"/>
            <a:ext cx="6051468" cy="5338763"/>
          </a:xfrm>
        </p:spPr>
        <p:txBody>
          <a:bodyPr anchor="ctr">
            <a:normAutofit lnSpcReduction="10000"/>
          </a:bodyPr>
          <a:lstStyle/>
          <a:p>
            <a:r>
              <a:rPr lang="en-GB" sz="2400" dirty="0"/>
              <a:t>Berk, L.E. (2023) </a:t>
            </a:r>
            <a:r>
              <a:rPr lang="en-GB" sz="2400" i="1" dirty="0"/>
              <a:t>Development Through the Lifespan</a:t>
            </a:r>
            <a:r>
              <a:rPr lang="en-GB" sz="2400" dirty="0"/>
              <a:t>. 8th </a:t>
            </a:r>
            <a:r>
              <a:rPr lang="en-GB" sz="2400" dirty="0" err="1"/>
              <a:t>edn</a:t>
            </a:r>
            <a:r>
              <a:rPr lang="en-GB" sz="2400" dirty="0"/>
              <a:t>. Harlow: Pearson.</a:t>
            </a:r>
          </a:p>
          <a:p>
            <a:r>
              <a:rPr lang="en-GB" sz="2400" dirty="0"/>
              <a:t>Boyd, D. and Bee, H. (2019) </a:t>
            </a:r>
            <a:r>
              <a:rPr lang="en-GB" sz="2400" i="1" dirty="0"/>
              <a:t>Lifespan Development</a:t>
            </a:r>
            <a:r>
              <a:rPr lang="en-GB" sz="2400" dirty="0"/>
              <a:t>. 7th </a:t>
            </a:r>
            <a:r>
              <a:rPr lang="en-GB" sz="2400" dirty="0" err="1"/>
              <a:t>edn</a:t>
            </a:r>
            <a:r>
              <a:rPr lang="en-GB" sz="2400" dirty="0"/>
              <a:t>. Harlow: Pearson.</a:t>
            </a:r>
          </a:p>
          <a:p>
            <a:r>
              <a:rPr lang="en-GB" sz="2400" dirty="0"/>
              <a:t>Erikson, E.H. (1963) </a:t>
            </a:r>
            <a:r>
              <a:rPr lang="en-GB" sz="2400" i="1" dirty="0"/>
              <a:t>Childhood and Society</a:t>
            </a:r>
            <a:r>
              <a:rPr lang="en-GB" sz="2400" dirty="0"/>
              <a:t>. 2nd </a:t>
            </a:r>
            <a:r>
              <a:rPr lang="en-GB" sz="2400" dirty="0" err="1"/>
              <a:t>edn</a:t>
            </a:r>
            <a:r>
              <a:rPr lang="en-GB" sz="2400" dirty="0"/>
              <a:t>. New York: Norton.</a:t>
            </a:r>
          </a:p>
          <a:p>
            <a:r>
              <a:rPr lang="en-GB" sz="2400" dirty="0"/>
              <a:t>Maree, J.G. (2021) 'The psychosocial development theory of Erik Erikson: critical overview', </a:t>
            </a:r>
            <a:r>
              <a:rPr lang="en-GB" sz="2400" i="1" dirty="0"/>
              <a:t>Early Child Development and Care</a:t>
            </a:r>
            <a:r>
              <a:rPr lang="en-GB" sz="2400" dirty="0"/>
              <a:t>, 191(7–8), pp. 1107–1121.</a:t>
            </a:r>
          </a:p>
          <a:p>
            <a:r>
              <a:rPr lang="en-GB" sz="2400" dirty="0"/>
              <a:t>NHS (2024) </a:t>
            </a:r>
            <a:r>
              <a:rPr lang="en-GB" sz="2400" i="1" dirty="0"/>
              <a:t>Child development and early years support</a:t>
            </a:r>
            <a:r>
              <a:rPr lang="en-GB" sz="2400" dirty="0"/>
              <a:t>.</a:t>
            </a:r>
          </a:p>
          <a:p>
            <a:r>
              <a:rPr lang="en-GB" sz="2400" dirty="0"/>
              <a:t>Orenstein, G.A. and Lewis, L. (2022) </a:t>
            </a:r>
            <a:r>
              <a:rPr lang="en-GB" sz="2400" i="1" dirty="0"/>
              <a:t>Erikson's Stages of Psychosocial Development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054588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3555</TotalTime>
  <Words>817</Words>
  <Application>Microsoft Office PowerPoint</Application>
  <PresentationFormat>Widescreen</PresentationFormat>
  <Paragraphs>108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Erikson’s Psychosocial Theory and its Application to Isaac’s Development</vt:lpstr>
      <vt:lpstr>Introduction to Isaac</vt:lpstr>
      <vt:lpstr>Erikson’s Psychosocial Theory</vt:lpstr>
      <vt:lpstr>Initiative vs Guilt (3-6 years)</vt:lpstr>
      <vt:lpstr>Applying Erikson’s Theory to Isaac</vt:lpstr>
      <vt:lpstr>Impact of Maternal Post-Natal Depression</vt:lpstr>
      <vt:lpstr>Impact of Disrupted Childcare</vt:lpstr>
      <vt:lpstr>Nature and Nurture Influences</vt:lpstr>
      <vt:lpstr>Support Strategies for Isaac</vt:lpstr>
      <vt:lpstr>Multi-Agency Support Plan</vt:lpstr>
      <vt:lpstr>Evaluating Erikson’s Theory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Gabija Kalvelyte (2505144)</dc:creator>
  <cp:lastModifiedBy>Gabija Kalvelyte (2505144)</cp:lastModifiedBy>
  <cp:revision>42</cp:revision>
  <dcterms:created xsi:type="dcterms:W3CDTF">2026-06-11T09:07:11Z</dcterms:created>
  <dcterms:modified xsi:type="dcterms:W3CDTF">2026-06-19T22:43:42Z</dcterms:modified>
</cp:coreProperties>
</file>