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454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782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00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310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09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026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148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295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98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012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156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9913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24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0683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6647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8446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31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F4535A4-1128-4122-827F-05426208E704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1BF293-E7A7-4EC1-8B3D-CC46E199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084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or-the-masses.com/" TargetMode="External"/><Relationship Id="rId3" Type="http://schemas.openxmlformats.org/officeDocument/2006/relationships/hyperlink" Target="https://agreekadventure.com/exploring-benefits-outdoor-activities/" TargetMode="External"/><Relationship Id="rId7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vgsilh.com/image/155948.html" TargetMode="External"/><Relationship Id="rId5" Type="http://schemas.openxmlformats.org/officeDocument/2006/relationships/image" Target="../media/image6.svg"/><Relationship Id="rId10" Type="http://schemas.openxmlformats.org/officeDocument/2006/relationships/hyperlink" Target="https://flickr.com/photos/dahlstroms/2483469537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EA17E-302F-4C42-B0E3-F20A312AF5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0829"/>
            <a:ext cx="9144000" cy="1575145"/>
          </a:xfrm>
        </p:spPr>
        <p:txBody>
          <a:bodyPr>
            <a:normAutofit fontScale="90000"/>
          </a:bodyPr>
          <a:lstStyle/>
          <a:p>
            <a:pPr hangingPunct="0"/>
            <a:r>
              <a:rPr lang="en-GB" sz="3600" b="1" dirty="0"/>
              <a:t>Outdoor learning and adventurous activities </a:t>
            </a:r>
            <a:br>
              <a:rPr lang="en-GB" sz="2400" b="1" dirty="0"/>
            </a:br>
            <a:r>
              <a:rPr lang="en-GB" sz="2400" dirty="0"/>
              <a:t> 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1322D3-89D2-49F6-A983-CA578268CCD0}"/>
              </a:ext>
            </a:extLst>
          </p:cNvPr>
          <p:cNvSpPr txBox="1"/>
          <p:nvPr/>
        </p:nvSpPr>
        <p:spPr>
          <a:xfrm>
            <a:off x="364435" y="915222"/>
            <a:ext cx="259742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Physical literacy – described as the motivation, confidence, physical competence, knowledge and understanding about taking part in physical activity for life (Whitehead, 2016).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98621E-F92F-4794-914B-CEC326771BBB}"/>
              </a:ext>
            </a:extLst>
          </p:cNvPr>
          <p:cNvSpPr txBox="1"/>
          <p:nvPr/>
        </p:nvSpPr>
        <p:spPr>
          <a:xfrm>
            <a:off x="3263348" y="4224958"/>
            <a:ext cx="253116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err="1"/>
              <a:t>Fjortoft</a:t>
            </a:r>
            <a:r>
              <a:rPr lang="en-GB" sz="2200" dirty="0"/>
              <a:t> (2001) explains how the unpredictable nature of the outdoors can develop physical skills such as balance and coordination.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DF717A-4A95-40C5-899C-BFFA58770E3D}"/>
              </a:ext>
            </a:extLst>
          </p:cNvPr>
          <p:cNvSpPr txBox="1"/>
          <p:nvPr/>
        </p:nvSpPr>
        <p:spPr>
          <a:xfrm>
            <a:off x="6095999" y="1156351"/>
            <a:ext cx="253116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A person that is physically literate has good self-esteem. It has been argued that compulsory and regular outdoor education can improve self-esteem and self-confidence (Becker, 2017).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019DE0-C083-4657-BBBB-C2CAED7B8FBB}"/>
              </a:ext>
            </a:extLst>
          </p:cNvPr>
          <p:cNvSpPr txBox="1"/>
          <p:nvPr/>
        </p:nvSpPr>
        <p:spPr>
          <a:xfrm>
            <a:off x="8928650" y="2917126"/>
            <a:ext cx="271669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Fairclough (2002) states that children should have a variety of opportunities in outdoor education and that team games restrict success and affects confidence whereas outdoor education does the opposite.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D9326C-0A5D-40F0-A9B5-FCCB69596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928650" y="695269"/>
            <a:ext cx="2633346" cy="210141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2D073214-B3A2-47F9-81EB-3BD3A2A2B1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20806" y="4643618"/>
            <a:ext cx="2597427" cy="20435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7C9B75-8BFA-428E-ABF2-7951AC3CCBD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3993" t="4473" r="14693" b="6102"/>
          <a:stretch/>
        </p:blipFill>
        <p:spPr>
          <a:xfrm>
            <a:off x="6372636" y="5100760"/>
            <a:ext cx="1603514" cy="15864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813091-8D38-4A93-A465-A58C8C62E6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263348" y="1511072"/>
            <a:ext cx="2447278" cy="221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59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F138B2-7B3A-443A-8040-87E856797273}"/>
              </a:ext>
            </a:extLst>
          </p:cNvPr>
          <p:cNvSpPr txBox="1"/>
          <p:nvPr/>
        </p:nvSpPr>
        <p:spPr>
          <a:xfrm>
            <a:off x="212035" y="0"/>
            <a:ext cx="1162215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/>
              <a:t>Reference list </a:t>
            </a:r>
          </a:p>
          <a:p>
            <a:endParaRPr lang="en-GB" sz="1400" b="1" u="sng" dirty="0"/>
          </a:p>
          <a:p>
            <a:r>
              <a:rPr lang="en-GB" sz="1400" dirty="0"/>
              <a:t>Becker, C., Lauterbach, G., Spengler, S., </a:t>
            </a:r>
            <a:r>
              <a:rPr lang="en-GB" sz="1400" dirty="0" err="1"/>
              <a:t>Dettweiler</a:t>
            </a:r>
            <a:r>
              <a:rPr lang="en-GB" sz="1400" dirty="0"/>
              <a:t>, U. and Mess, F. (2017). Effects of regular classes in outdoor education settings: a systematic review on pupils learning, social and health dimensions. </a:t>
            </a:r>
            <a:r>
              <a:rPr lang="en-GB" sz="1400" i="1" dirty="0"/>
              <a:t>International journal of environmental research and public health, </a:t>
            </a:r>
            <a:r>
              <a:rPr lang="en-GB" sz="1400" dirty="0"/>
              <a:t>14 (5).</a:t>
            </a:r>
          </a:p>
          <a:p>
            <a:endParaRPr lang="en-GB" sz="1400" i="1" dirty="0"/>
          </a:p>
          <a:p>
            <a:r>
              <a:rPr lang="en-GB" sz="1400" dirty="0"/>
              <a:t>Fairclough, S., Stratton, G. and Baldwin, G. (2002). The contribution of secondary school physical education to lifetime physical activity. </a:t>
            </a:r>
            <a:r>
              <a:rPr lang="en-GB" sz="1400" i="1" dirty="0"/>
              <a:t>European physical education review. </a:t>
            </a:r>
            <a:r>
              <a:rPr lang="en-GB" sz="1400" dirty="0"/>
              <a:t>8 (1), pp.69-84. </a:t>
            </a:r>
          </a:p>
          <a:p>
            <a:endParaRPr lang="en-GB" sz="1400" dirty="0"/>
          </a:p>
          <a:p>
            <a:r>
              <a:rPr lang="en-GB" sz="1400" dirty="0" err="1"/>
              <a:t>Fjortoft</a:t>
            </a:r>
            <a:r>
              <a:rPr lang="en-GB" sz="1400" dirty="0"/>
              <a:t>, I. (2001). The natural environment as a playground for children: The impact of outdoor play activities in pre-primary school children. </a:t>
            </a:r>
            <a:r>
              <a:rPr lang="en-GB" sz="1400" i="1" dirty="0"/>
              <a:t>Early childhood education journal, </a:t>
            </a:r>
            <a:r>
              <a:rPr lang="en-GB" sz="1400" dirty="0"/>
              <a:t>29 (2), pp.111-117.</a:t>
            </a:r>
          </a:p>
          <a:p>
            <a:endParaRPr lang="en-GB" sz="1400" dirty="0"/>
          </a:p>
          <a:p>
            <a:r>
              <a:rPr lang="en-GB" sz="1400" dirty="0"/>
              <a:t>Maynard, T., Waters, J. and Clement, J. (2013). Child-initiated learning, the outdoor environment and the “underachieving” child. </a:t>
            </a:r>
            <a:r>
              <a:rPr lang="en-GB" sz="1400" i="1" dirty="0"/>
              <a:t>Early years: An international research journal, </a:t>
            </a:r>
            <a:r>
              <a:rPr lang="en-GB" sz="1400" dirty="0"/>
              <a:t>33 (3), pp.212-225.</a:t>
            </a:r>
          </a:p>
          <a:p>
            <a:endParaRPr lang="en-GB" sz="1400" b="1" u="sng" dirty="0"/>
          </a:p>
          <a:p>
            <a:r>
              <a:rPr lang="en-GB" sz="1400" dirty="0" err="1"/>
              <a:t>Mygind</a:t>
            </a:r>
            <a:r>
              <a:rPr lang="en-GB" sz="1400" dirty="0"/>
              <a:t>, E. (2009). A comparison of children statements about social relations and teaching in the classroom and in the outdoor environment. </a:t>
            </a:r>
            <a:r>
              <a:rPr lang="en-GB" sz="1400" i="1" dirty="0"/>
              <a:t>Journal of adventure education &amp; outdoor learning, </a:t>
            </a:r>
            <a:r>
              <a:rPr lang="en-GB" sz="1400" dirty="0"/>
              <a:t>9 (2), pp.151-169.</a:t>
            </a:r>
          </a:p>
          <a:p>
            <a:endParaRPr lang="en-GB" sz="1400" dirty="0"/>
          </a:p>
          <a:p>
            <a:r>
              <a:rPr lang="en-GB" sz="1400" dirty="0"/>
              <a:t>Sharples, G. (2017). Teachers Teaching OAA: take the challenge. </a:t>
            </a:r>
            <a:r>
              <a:rPr lang="en-GB" sz="1400" i="1" dirty="0"/>
              <a:t>PE matters, </a:t>
            </a:r>
            <a:r>
              <a:rPr lang="en-GB" sz="1400" dirty="0"/>
              <a:t>12 (2), pp.22-25.</a:t>
            </a:r>
          </a:p>
          <a:p>
            <a:endParaRPr lang="en-GB" sz="1400" dirty="0"/>
          </a:p>
          <a:p>
            <a:r>
              <a:rPr lang="en-GB" sz="1400" dirty="0"/>
              <a:t>Slade, M., </a:t>
            </a:r>
            <a:r>
              <a:rPr lang="en-GB" sz="1400" dirty="0" err="1"/>
              <a:t>Lowery</a:t>
            </a:r>
            <a:r>
              <a:rPr lang="en-GB" sz="1400" dirty="0"/>
              <a:t>, C. and Bland, K. (2013). Evaluating the impact of forest schools: A collaboration between a university and a primary school. </a:t>
            </a:r>
            <a:r>
              <a:rPr lang="en-GB" sz="1400" i="1" dirty="0"/>
              <a:t>Support for Learning: British Journal of Learning Support, </a:t>
            </a:r>
            <a:r>
              <a:rPr lang="en-GB" sz="1400" dirty="0"/>
              <a:t>28 (2), pp.66-72.</a:t>
            </a:r>
          </a:p>
          <a:p>
            <a:endParaRPr lang="en-GB" sz="1400" dirty="0"/>
          </a:p>
          <a:p>
            <a:r>
              <a:rPr lang="en-GB" sz="1400" dirty="0"/>
              <a:t>Wainwright, N. (2013). Physical Literacy in the foundation phase in Wales. </a:t>
            </a:r>
            <a:r>
              <a:rPr lang="en-GB" sz="1400" i="1" dirty="0"/>
              <a:t>ICSSPE Bulletin, </a:t>
            </a:r>
            <a:r>
              <a:rPr lang="en-GB" sz="1400" dirty="0"/>
              <a:t>65 (1.2).</a:t>
            </a:r>
          </a:p>
          <a:p>
            <a:endParaRPr lang="en-GB" sz="1400" dirty="0"/>
          </a:p>
          <a:p>
            <a:r>
              <a:rPr lang="en-GB" sz="1400" dirty="0"/>
              <a:t>Whitehead, M. (2013). Definition of physical literacy and clarification of related issues. </a:t>
            </a:r>
            <a:r>
              <a:rPr lang="en-GB" sz="1400" i="1" dirty="0"/>
              <a:t>ICSSPE Bulletin, </a:t>
            </a:r>
            <a:r>
              <a:rPr lang="en-GB" sz="1400" dirty="0"/>
              <a:t>65 (1.2).</a:t>
            </a:r>
          </a:p>
          <a:p>
            <a:endParaRPr lang="en-GB" sz="1400" dirty="0"/>
          </a:p>
          <a:p>
            <a:r>
              <a:rPr lang="en-GB" sz="1400" dirty="0"/>
              <a:t>Williams, A. and Wainwright, N. (2016). A new pedagogical model for adventure in the curriculum: part one – advocating for the model. </a:t>
            </a:r>
            <a:r>
              <a:rPr lang="en-GB" sz="1400" i="1" dirty="0"/>
              <a:t>Physical Education and Sport Pedagogy</a:t>
            </a:r>
            <a:r>
              <a:rPr lang="en-GB" sz="1400" dirty="0"/>
              <a:t>, 21(5), pp.481-500.</a:t>
            </a:r>
          </a:p>
          <a:p>
            <a:endParaRPr lang="en-GB" sz="1400" i="1" dirty="0"/>
          </a:p>
          <a:p>
            <a:r>
              <a:rPr lang="en-GB" sz="1400" dirty="0"/>
              <a:t>Williams, A. and Wainwright, N. (2016). A new pedagogical model for adventure in the curriculum: part two – outlining the model. </a:t>
            </a:r>
            <a:r>
              <a:rPr lang="en-GB" sz="1400" i="1" dirty="0"/>
              <a:t>Physical Education and Sport Pedagogy</a:t>
            </a:r>
            <a:r>
              <a:rPr lang="en-GB" sz="1400" dirty="0"/>
              <a:t>, 21(6), pp.589-602.</a:t>
            </a:r>
            <a:endParaRPr lang="en-GB" sz="1400" i="1" dirty="0"/>
          </a:p>
          <a:p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980862298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437</TotalTime>
  <Words>553</Words>
  <Application>Microsoft Office PowerPoint</Application>
  <PresentationFormat>Widescreen</PresentationFormat>
  <Paragraphs>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Tw Cen MT</vt:lpstr>
      <vt:lpstr>Droplet</vt:lpstr>
      <vt:lpstr>Outdoor learning and adventurous activities   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By making specific reference to the new Pedagogical Model for Adventure in the Curriculum (Williams &amp; Wainwright, 2016), illustrate how Outdoor the Learning and Adventurous Activities within Physical Education can support development of children’s physical literacy.</dc:title>
  <dc:creator>sam davies</dc:creator>
  <cp:lastModifiedBy>sam davies</cp:lastModifiedBy>
  <cp:revision>17</cp:revision>
  <dcterms:created xsi:type="dcterms:W3CDTF">2019-03-20T16:17:10Z</dcterms:created>
  <dcterms:modified xsi:type="dcterms:W3CDTF">2019-03-20T23:53:28Z</dcterms:modified>
</cp:coreProperties>
</file>