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11/14/22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6195D-14FB-9A94-21F2-C02040CE3F9B}"/>
              </a:ext>
            </a:extLst>
          </p:cNvPr>
          <p:cNvSpPr>
            <a:spLocks noGrp="1"/>
          </p:cNvSpPr>
          <p:nvPr>
            <p:ph type="ctrTitle"/>
          </p:nvPr>
        </p:nvSpPr>
        <p:spPr/>
        <p:txBody>
          <a:bodyPr/>
          <a:lstStyle/>
          <a:p>
            <a:r>
              <a:rPr lang="en-GB" dirty="0"/>
              <a:t>Business/ company overview</a:t>
            </a:r>
            <a:endParaRPr lang="en-US" dirty="0"/>
          </a:p>
        </p:txBody>
      </p:sp>
      <p:sp>
        <p:nvSpPr>
          <p:cNvPr id="3" name="Subtitle 2">
            <a:extLst>
              <a:ext uri="{FF2B5EF4-FFF2-40B4-BE49-F238E27FC236}">
                <a16:creationId xmlns:a16="http://schemas.microsoft.com/office/drawing/2014/main" id="{CC706B2D-0ADA-1CE5-AEDE-0A411B58E673}"/>
              </a:ext>
            </a:extLst>
          </p:cNvPr>
          <p:cNvSpPr>
            <a:spLocks noGrp="1"/>
          </p:cNvSpPr>
          <p:nvPr>
            <p:ph type="subTitle" idx="1"/>
          </p:nvPr>
        </p:nvSpPr>
        <p:spPr>
          <a:xfrm>
            <a:off x="4396873" y="4385731"/>
            <a:ext cx="7197726" cy="1405467"/>
          </a:xfrm>
        </p:spPr>
        <p:txBody>
          <a:bodyPr/>
          <a:lstStyle/>
          <a:p>
            <a:endParaRPr lang="en-US"/>
          </a:p>
        </p:txBody>
      </p:sp>
    </p:spTree>
    <p:extLst>
      <p:ext uri="{BB962C8B-B14F-4D97-AF65-F5344CB8AC3E}">
        <p14:creationId xmlns:p14="http://schemas.microsoft.com/office/powerpoint/2010/main" val="1342649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206B6-07B0-FE41-2411-7FB383B31BAD}"/>
              </a:ext>
            </a:extLst>
          </p:cNvPr>
          <p:cNvSpPr>
            <a:spLocks noGrp="1"/>
          </p:cNvSpPr>
          <p:nvPr>
            <p:ph type="title"/>
          </p:nvPr>
        </p:nvSpPr>
        <p:spPr/>
        <p:txBody>
          <a:bodyPr/>
          <a:lstStyle/>
          <a:p>
            <a:r>
              <a:rPr lang="en-GB" dirty="0"/>
              <a:t>Products and services </a:t>
            </a:r>
            <a:br>
              <a:rPr lang="en-GB" dirty="0"/>
            </a:br>
            <a:endParaRPr lang="en-US" dirty="0"/>
          </a:p>
        </p:txBody>
      </p:sp>
      <p:sp>
        <p:nvSpPr>
          <p:cNvPr id="3" name="Content Placeholder 2">
            <a:extLst>
              <a:ext uri="{FF2B5EF4-FFF2-40B4-BE49-F238E27FC236}">
                <a16:creationId xmlns:a16="http://schemas.microsoft.com/office/drawing/2014/main" id="{677B26AF-5C09-C596-A2C3-09D1154652B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575624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6517C-8D60-B189-7961-9802DD3C8F04}"/>
              </a:ext>
            </a:extLst>
          </p:cNvPr>
          <p:cNvSpPr>
            <a:spLocks noGrp="1"/>
          </p:cNvSpPr>
          <p:nvPr>
            <p:ph type="title"/>
          </p:nvPr>
        </p:nvSpPr>
        <p:spPr/>
        <p:txBody>
          <a:bodyPr/>
          <a:lstStyle/>
          <a:p>
            <a:r>
              <a:rPr lang="en-GB" dirty="0"/>
              <a:t>Market audit</a:t>
            </a:r>
            <a:endParaRPr lang="en-US" dirty="0"/>
          </a:p>
        </p:txBody>
      </p:sp>
      <p:sp>
        <p:nvSpPr>
          <p:cNvPr id="4" name="Text Placeholder 3">
            <a:extLst>
              <a:ext uri="{FF2B5EF4-FFF2-40B4-BE49-F238E27FC236}">
                <a16:creationId xmlns:a16="http://schemas.microsoft.com/office/drawing/2014/main" id="{D2B5C6FB-0C9B-1AA3-C5D7-E86DB2AFEAFA}"/>
              </a:ext>
            </a:extLst>
          </p:cNvPr>
          <p:cNvSpPr>
            <a:spLocks noGrp="1"/>
          </p:cNvSpPr>
          <p:nvPr>
            <p:ph type="body" idx="1"/>
          </p:nvPr>
        </p:nvSpPr>
        <p:spPr/>
        <p:txBody>
          <a:bodyPr/>
          <a:lstStyle/>
          <a:p>
            <a:r>
              <a:rPr lang="en-GB" dirty="0"/>
              <a:t>SWOT</a:t>
            </a:r>
            <a:endParaRPr lang="en-US" dirty="0"/>
          </a:p>
        </p:txBody>
      </p:sp>
      <p:sp>
        <p:nvSpPr>
          <p:cNvPr id="3" name="Content Placeholder 2">
            <a:extLst>
              <a:ext uri="{FF2B5EF4-FFF2-40B4-BE49-F238E27FC236}">
                <a16:creationId xmlns:a16="http://schemas.microsoft.com/office/drawing/2014/main" id="{8A752588-2D9A-DE63-CE76-7B5D6DA07BAD}"/>
              </a:ext>
            </a:extLst>
          </p:cNvPr>
          <p:cNvSpPr>
            <a:spLocks noGrp="1"/>
          </p:cNvSpPr>
          <p:nvPr>
            <p:ph sz="half" idx="2"/>
          </p:nvPr>
        </p:nvSpPr>
        <p:spPr>
          <a:xfrm>
            <a:off x="619920" y="2866050"/>
            <a:ext cx="4996923" cy="2920998"/>
          </a:xfrm>
        </p:spPr>
        <p:txBody>
          <a:bodyPr>
            <a:normAutofit fontScale="70000" lnSpcReduction="20000"/>
          </a:bodyPr>
          <a:lstStyle/>
          <a:p>
            <a:r>
              <a:rPr lang="en-GB" dirty="0"/>
              <a:t>Strength: well trained, strong, decisive leadership, unique products, knack for listening, technical skills, well qualified staff, high hygiene standards and child safety </a:t>
            </a:r>
          </a:p>
          <a:p>
            <a:r>
              <a:rPr lang="en-GB" dirty="0"/>
              <a:t>Weakness: flexibility of staff working hours, high waste, number of staff when is very busy</a:t>
            </a:r>
          </a:p>
          <a:p>
            <a:r>
              <a:rPr lang="en-GB" dirty="0"/>
              <a:t>Opportunities: good internet opportunities, more people booking online, body sculpting, male barbering and grooming, local business partnership</a:t>
            </a:r>
          </a:p>
          <a:p>
            <a:r>
              <a:rPr lang="en-GB" dirty="0"/>
              <a:t>Threats: new spas opening in the area, cost of having the best therapists and technicians, new salons opening in the area</a:t>
            </a:r>
          </a:p>
          <a:p>
            <a:endParaRPr lang="en-US" dirty="0"/>
          </a:p>
        </p:txBody>
      </p:sp>
      <p:sp>
        <p:nvSpPr>
          <p:cNvPr id="5" name="Text Placeholder 4">
            <a:extLst>
              <a:ext uri="{FF2B5EF4-FFF2-40B4-BE49-F238E27FC236}">
                <a16:creationId xmlns:a16="http://schemas.microsoft.com/office/drawing/2014/main" id="{D8E6E881-F0F6-03E8-3A02-C41A5C4A3014}"/>
              </a:ext>
            </a:extLst>
          </p:cNvPr>
          <p:cNvSpPr>
            <a:spLocks noGrp="1"/>
          </p:cNvSpPr>
          <p:nvPr>
            <p:ph type="body" sz="quarter" idx="3"/>
          </p:nvPr>
        </p:nvSpPr>
        <p:spPr/>
        <p:txBody>
          <a:bodyPr/>
          <a:lstStyle/>
          <a:p>
            <a:r>
              <a:rPr lang="en-GB" dirty="0"/>
              <a:t>PEST</a:t>
            </a:r>
            <a:endParaRPr lang="en-US" dirty="0"/>
          </a:p>
        </p:txBody>
      </p:sp>
      <p:sp>
        <p:nvSpPr>
          <p:cNvPr id="6" name="Content Placeholder 5">
            <a:extLst>
              <a:ext uri="{FF2B5EF4-FFF2-40B4-BE49-F238E27FC236}">
                <a16:creationId xmlns:a16="http://schemas.microsoft.com/office/drawing/2014/main" id="{62D2B209-B223-F676-A98B-BA3B39587660}"/>
              </a:ext>
            </a:extLst>
          </p:cNvPr>
          <p:cNvSpPr>
            <a:spLocks noGrp="1"/>
          </p:cNvSpPr>
          <p:nvPr>
            <p:ph sz="quarter" idx="4"/>
          </p:nvPr>
        </p:nvSpPr>
        <p:spPr>
          <a:xfrm>
            <a:off x="5682724" y="2866050"/>
            <a:ext cx="4995334" cy="2920998"/>
          </a:xfrm>
        </p:spPr>
        <p:txBody>
          <a:bodyPr>
            <a:normAutofit fontScale="70000" lnSpcReduction="20000"/>
          </a:bodyPr>
          <a:lstStyle/>
          <a:p>
            <a:r>
              <a:rPr lang="en-GB" dirty="0"/>
              <a:t>Political: the business gas very strict rules snd regulations which cosmetic brands must be checked in order to remain functional. The staff in the playground must have qualifications, experiences and not have any criminal records.</a:t>
            </a:r>
          </a:p>
          <a:p>
            <a:r>
              <a:rPr lang="en-GB" dirty="0"/>
              <a:t> ECONOMICAL: the unemployment rate has decreased by 0.3% and the inflation rate rase by 8.6% in the 12 months to August 2022. The economic growth has increased in the last 6 months.</a:t>
            </a:r>
          </a:p>
          <a:p>
            <a:r>
              <a:rPr lang="en-GB" dirty="0"/>
              <a:t>SOCIAL: the customers have increased in the last 12 months, the age of customers are between 19 to 60 years old.</a:t>
            </a:r>
          </a:p>
          <a:p>
            <a:r>
              <a:rPr lang="en-GB" dirty="0"/>
              <a:t>  TECHNOLOGICAL: the internet availability is very rapid that give us the opportunity to work faster, the staff can use very well the technology, since most of them are young and we provided technology lessons to those who didn’t know how to use it properly, we haven’t experienced a cyber attack because we improved the safety and security.</a:t>
            </a:r>
            <a:endParaRPr lang="en-US" dirty="0"/>
          </a:p>
        </p:txBody>
      </p:sp>
    </p:spTree>
    <p:extLst>
      <p:ext uri="{BB962C8B-B14F-4D97-AF65-F5344CB8AC3E}">
        <p14:creationId xmlns:p14="http://schemas.microsoft.com/office/powerpoint/2010/main" val="3137392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DF3BE-3D7B-AEF0-1F94-F21BE29B310C}"/>
              </a:ext>
            </a:extLst>
          </p:cNvPr>
          <p:cNvSpPr>
            <a:spLocks noGrp="1"/>
          </p:cNvSpPr>
          <p:nvPr>
            <p:ph type="title"/>
          </p:nvPr>
        </p:nvSpPr>
        <p:spPr/>
        <p:txBody>
          <a:bodyPr/>
          <a:lstStyle/>
          <a:p>
            <a:r>
              <a:rPr lang="en-US" dirty="0"/>
              <a:t>TARGET MARKET</a:t>
            </a:r>
          </a:p>
        </p:txBody>
      </p:sp>
      <p:sp>
        <p:nvSpPr>
          <p:cNvPr id="4" name="Content Placeholder 3">
            <a:extLst>
              <a:ext uri="{FF2B5EF4-FFF2-40B4-BE49-F238E27FC236}">
                <a16:creationId xmlns:a16="http://schemas.microsoft.com/office/drawing/2014/main" id="{F29F0241-4898-67F3-9A19-873AE3161688}"/>
              </a:ext>
            </a:extLst>
          </p:cNvPr>
          <p:cNvSpPr>
            <a:spLocks noGrp="1"/>
          </p:cNvSpPr>
          <p:nvPr>
            <p:ph idx="1"/>
          </p:nvPr>
        </p:nvSpPr>
        <p:spPr/>
        <p:txBody>
          <a:bodyPr/>
          <a:lstStyle/>
          <a:p>
            <a:r>
              <a:rPr lang="en-US" dirty="0"/>
              <a:t>The target market are parents, young people and old people. The parents are our main target because even if they want to take care if themselves, they can’t because of the children, but with our business we can take care if the children while they relax. Young people are our main target too because many of them are looking for a place where they can get quality massages, find beauty products and get beauty services all in one store and our shop is aesthetically beautiful, this attracts many if them, since they can take pictures and post them </a:t>
            </a:r>
          </a:p>
        </p:txBody>
      </p:sp>
    </p:spTree>
    <p:extLst>
      <p:ext uri="{BB962C8B-B14F-4D97-AF65-F5344CB8AC3E}">
        <p14:creationId xmlns:p14="http://schemas.microsoft.com/office/powerpoint/2010/main" val="4185632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F8034-97C9-69A9-6AC2-8762458C3F5B}"/>
              </a:ext>
            </a:extLst>
          </p:cNvPr>
          <p:cNvSpPr>
            <a:spLocks noGrp="1"/>
          </p:cNvSpPr>
          <p:nvPr>
            <p:ph type="title"/>
          </p:nvPr>
        </p:nvSpPr>
        <p:spPr/>
        <p:txBody>
          <a:bodyPr/>
          <a:lstStyle/>
          <a:p>
            <a:r>
              <a:rPr lang="en-GB" b="0" i="0" u="none" strike="noStrike" dirty="0">
                <a:solidFill>
                  <a:srgbClr val="FFFFFF"/>
                </a:solidFill>
                <a:effectLst/>
                <a:latin typeface="Amasis MT Pro Black" panose="020F0502020204030204" pitchFamily="34" charset="0"/>
              </a:rPr>
              <a:t>MARKETING PLAN</a:t>
            </a:r>
            <a:endParaRPr lang="en-US" dirty="0"/>
          </a:p>
        </p:txBody>
      </p:sp>
      <p:sp>
        <p:nvSpPr>
          <p:cNvPr id="3" name="Content Placeholder 2">
            <a:extLst>
              <a:ext uri="{FF2B5EF4-FFF2-40B4-BE49-F238E27FC236}">
                <a16:creationId xmlns:a16="http://schemas.microsoft.com/office/drawing/2014/main" id="{051E792E-0714-9296-AD25-155A08F7D8AA}"/>
              </a:ext>
            </a:extLst>
          </p:cNvPr>
          <p:cNvSpPr>
            <a:spLocks noGrp="1"/>
          </p:cNvSpPr>
          <p:nvPr>
            <p:ph idx="1"/>
          </p:nvPr>
        </p:nvSpPr>
        <p:spPr/>
        <p:txBody>
          <a:bodyPr/>
          <a:lstStyle/>
          <a:p>
            <a:r>
              <a:rPr lang="en-GB" b="0" i="0" u="none" strike="noStrike" dirty="0">
                <a:solidFill>
                  <a:srgbClr val="FFFFFF"/>
                </a:solidFill>
                <a:effectLst/>
                <a:latin typeface="Arial Nova" panose="020F0502020204030204" pitchFamily="34" charset="0"/>
              </a:rPr>
              <a:t>Marketing mix can helps to know about the external environment of the business. </a:t>
            </a:r>
            <a:endParaRPr lang="en-GB" b="0" i="0" u="none" strike="noStrike" dirty="0">
              <a:solidFill>
                <a:srgbClr val="000000"/>
              </a:solidFill>
              <a:effectLst/>
              <a:latin typeface="Gill Sans MT" panose="020F0502020204030204" pitchFamily="34" charset="0"/>
            </a:endParaRPr>
          </a:p>
          <a:p>
            <a:r>
              <a:rPr lang="en-GB" b="0" i="0" u="none" strike="noStrike" dirty="0">
                <a:solidFill>
                  <a:srgbClr val="FFFFFF"/>
                </a:solidFill>
                <a:effectLst/>
                <a:latin typeface="Arial Nova" panose="020F0502020204030204" pitchFamily="34" charset="0"/>
              </a:rPr>
              <a:t>Marketing mix consents  of : </a:t>
            </a:r>
            <a:endParaRPr lang="en-GB" b="0" i="0" u="none" strike="noStrike" dirty="0">
              <a:solidFill>
                <a:srgbClr val="000000"/>
              </a:solidFill>
              <a:effectLst/>
              <a:latin typeface="Gill Sans MT" panose="020F0502020204030204" pitchFamily="34" charset="0"/>
            </a:endParaRPr>
          </a:p>
          <a:p>
            <a:r>
              <a:rPr lang="en-GB" b="0" i="0" u="none" strike="noStrike" dirty="0">
                <a:solidFill>
                  <a:srgbClr val="FFFFFF"/>
                </a:solidFill>
                <a:effectLst/>
                <a:latin typeface="Arial Nova" panose="020F0502020204030204" pitchFamily="34" charset="0"/>
              </a:rPr>
              <a:t>   * Products </a:t>
            </a:r>
            <a:endParaRPr lang="en-GB" b="0" i="0" u="none" strike="noStrike" dirty="0">
              <a:solidFill>
                <a:srgbClr val="000000"/>
              </a:solidFill>
              <a:effectLst/>
              <a:latin typeface="Gill Sans MT" panose="020F0502020204030204" pitchFamily="34" charset="0"/>
            </a:endParaRPr>
          </a:p>
          <a:p>
            <a:r>
              <a:rPr lang="en-GB" b="0" i="0" u="none" strike="noStrike" dirty="0">
                <a:solidFill>
                  <a:srgbClr val="FFFFFF"/>
                </a:solidFill>
                <a:effectLst/>
                <a:latin typeface="Arial Nova" panose="020F0502020204030204" pitchFamily="34" charset="0"/>
              </a:rPr>
              <a:t>   * Price </a:t>
            </a:r>
            <a:endParaRPr lang="en-GB" b="0" i="0" u="none" strike="noStrike" dirty="0">
              <a:solidFill>
                <a:srgbClr val="000000"/>
              </a:solidFill>
              <a:effectLst/>
              <a:latin typeface="Gill Sans MT" panose="020F0502020204030204" pitchFamily="34" charset="0"/>
            </a:endParaRPr>
          </a:p>
          <a:p>
            <a:r>
              <a:rPr lang="en-GB" b="0" i="0" u="none" strike="noStrike" dirty="0">
                <a:solidFill>
                  <a:srgbClr val="FFFFFF"/>
                </a:solidFill>
                <a:effectLst/>
                <a:latin typeface="Arial Nova" panose="020F0502020204030204" pitchFamily="34" charset="0"/>
              </a:rPr>
              <a:t>    * Place </a:t>
            </a:r>
            <a:endParaRPr lang="en-GB" b="0" i="0" u="none" strike="noStrike" dirty="0">
              <a:solidFill>
                <a:srgbClr val="000000"/>
              </a:solidFill>
              <a:effectLst/>
              <a:latin typeface="Gill Sans MT" panose="020F0502020204030204" pitchFamily="34" charset="0"/>
            </a:endParaRPr>
          </a:p>
          <a:p>
            <a:r>
              <a:rPr lang="en-GB" b="0" i="0" u="none" strike="noStrike" dirty="0">
                <a:solidFill>
                  <a:srgbClr val="FFFFFF"/>
                </a:solidFill>
                <a:effectLst/>
                <a:latin typeface="Arial Nova" panose="020F0502020204030204" pitchFamily="34" charset="0"/>
              </a:rPr>
              <a:t>   * Promotion</a:t>
            </a:r>
            <a:endParaRPr lang="en-GB" b="0" i="0" u="none" strike="noStrike" dirty="0">
              <a:solidFill>
                <a:srgbClr val="000000"/>
              </a:solidFill>
              <a:effectLst/>
              <a:latin typeface="Gill Sans MT" panose="020F0502020204030204" pitchFamily="34" charset="0"/>
            </a:endParaRPr>
          </a:p>
          <a:p>
            <a:endParaRPr lang="en-US" dirty="0"/>
          </a:p>
        </p:txBody>
      </p:sp>
    </p:spTree>
    <p:extLst>
      <p:ext uri="{BB962C8B-B14F-4D97-AF65-F5344CB8AC3E}">
        <p14:creationId xmlns:p14="http://schemas.microsoft.com/office/powerpoint/2010/main" val="3577152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12415-91E0-4087-440B-CA49BECA4F7F}"/>
              </a:ext>
            </a:extLst>
          </p:cNvPr>
          <p:cNvSpPr>
            <a:spLocks noGrp="1"/>
          </p:cNvSpPr>
          <p:nvPr>
            <p:ph type="title"/>
          </p:nvPr>
        </p:nvSpPr>
        <p:spPr/>
        <p:txBody>
          <a:bodyPr/>
          <a:lstStyle/>
          <a:p>
            <a:r>
              <a:rPr lang="en-GB" b="0" i="0" u="none" strike="noStrike" dirty="0">
                <a:solidFill>
                  <a:srgbClr val="FFFFFF"/>
                </a:solidFill>
                <a:effectLst/>
                <a:latin typeface="Amasis MT Pro Black" panose="02040A04050005020304" pitchFamily="18" charset="77"/>
              </a:rPr>
              <a:t>MANAGEMENT  TEAM</a:t>
            </a:r>
            <a:endParaRPr lang="en-US" dirty="0"/>
          </a:p>
        </p:txBody>
      </p:sp>
      <p:sp>
        <p:nvSpPr>
          <p:cNvPr id="3" name="Content Placeholder 2">
            <a:extLst>
              <a:ext uri="{FF2B5EF4-FFF2-40B4-BE49-F238E27FC236}">
                <a16:creationId xmlns:a16="http://schemas.microsoft.com/office/drawing/2014/main" id="{D8FA4493-804E-73B4-6663-6FF69347594A}"/>
              </a:ext>
            </a:extLst>
          </p:cNvPr>
          <p:cNvSpPr>
            <a:spLocks noGrp="1"/>
          </p:cNvSpPr>
          <p:nvPr>
            <p:ph type="body" sz="half" idx="2"/>
          </p:nvPr>
        </p:nvSpPr>
        <p:spPr>
          <a:xfrm>
            <a:off x="685800" y="3200400"/>
            <a:ext cx="7252587" cy="1828800"/>
          </a:xfrm>
        </p:spPr>
        <p:txBody>
          <a:bodyPr>
            <a:normAutofit fontScale="40000" lnSpcReduction="20000"/>
          </a:bodyPr>
          <a:lstStyle/>
          <a:p>
            <a:br>
              <a:rPr lang="en-GB" b="0" i="0" u="none" strike="noStrike" dirty="0">
                <a:solidFill>
                  <a:srgbClr val="FFFFFF"/>
                </a:solidFill>
                <a:effectLst/>
                <a:latin typeface="Gill Sans MT" panose="020B0502020104020203" pitchFamily="34" charset="77"/>
              </a:rPr>
            </a:br>
            <a:r>
              <a:rPr lang="en-GB" b="0" i="0" u="none" strike="noStrike" dirty="0">
                <a:solidFill>
                  <a:srgbClr val="FFFFFF"/>
                </a:solidFill>
                <a:effectLst/>
                <a:latin typeface="Gill Sans MT" panose="020B0502020104020203" pitchFamily="34" charset="77"/>
              </a:rPr>
              <a:t>Management team : To demonstrate your beauty salon to succeed  as a business , a strong management team is essential .</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FFFFFF"/>
                </a:solidFill>
                <a:effectLst/>
                <a:latin typeface="Gill Sans MT" panose="020B0502020104020203" pitchFamily="34" charset="77"/>
              </a:rPr>
              <a:t>PARTICIPATORY STYLE</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FFFFFF"/>
                </a:solidFill>
                <a:effectLst/>
                <a:latin typeface="Gill Sans MT" panose="020B0502020104020203" pitchFamily="34" charset="77"/>
              </a:rPr>
              <a:t>One management style is open the floor employee suggestion , allowing staff to feel they are  </a:t>
            </a:r>
            <a:r>
              <a:rPr lang="en-GB" b="0" i="0" u="none" strike="noStrike" dirty="0" err="1">
                <a:solidFill>
                  <a:srgbClr val="FFFFFF"/>
                </a:solidFill>
                <a:effectLst/>
                <a:latin typeface="Gill Sans MT" panose="020B0502020104020203" pitchFamily="34" charset="77"/>
              </a:rPr>
              <a:t>parenties</a:t>
            </a:r>
            <a:r>
              <a:rPr lang="en-GB" b="0" i="0" u="none" strike="noStrike" dirty="0">
                <a:solidFill>
                  <a:srgbClr val="FFFFFF"/>
                </a:solidFill>
                <a:effectLst/>
                <a:latin typeface="Gill Sans MT" panose="020B0502020104020203" pitchFamily="34" charset="77"/>
              </a:rPr>
              <a:t>   the creation of company strategy methods and success</a:t>
            </a:r>
            <a:endParaRPr lang="en-GB" b="0" i="0" u="none" strike="noStrike" dirty="0">
              <a:solidFill>
                <a:srgbClr val="000000"/>
              </a:solidFill>
              <a:effectLst/>
              <a:latin typeface="Gill Sans MT" panose="020B0502020104020203" pitchFamily="34" charset="77"/>
            </a:endParaRPr>
          </a:p>
          <a:p>
            <a:r>
              <a:rPr lang="en-GB" b="0" i="0" u="none" strike="noStrike" dirty="0" err="1">
                <a:solidFill>
                  <a:srgbClr val="FFFFFF"/>
                </a:solidFill>
                <a:effectLst/>
                <a:latin typeface="Gill Sans MT" panose="020B0502020104020203" pitchFamily="34" charset="77"/>
              </a:rPr>
              <a:t>DOOMATIC</a:t>
            </a:r>
            <a:r>
              <a:rPr lang="en-GB" b="0" i="0" u="none" strike="noStrike" dirty="0">
                <a:solidFill>
                  <a:srgbClr val="FFFFFF"/>
                </a:solidFill>
                <a:effectLst/>
                <a:latin typeface="Gill Sans MT" panose="020B0502020104020203" pitchFamily="34" charset="77"/>
              </a:rPr>
              <a:t> STYLE </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FFFFFF"/>
                </a:solidFill>
                <a:effectLst/>
                <a:latin typeface="Gill Sans MT" panose="020B0502020104020203" pitchFamily="34" charset="77"/>
              </a:rPr>
              <a:t>In this model, employees are basically told to follow the company way or face  description consequences. </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FFFFFF"/>
                </a:solidFill>
                <a:effectLst/>
                <a:latin typeface="Gill Sans MT" panose="020B0502020104020203" pitchFamily="34" charset="77"/>
              </a:rPr>
              <a:t>MENTOR STYLE </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FFFFFF"/>
                </a:solidFill>
                <a:effectLst/>
                <a:latin typeface="Gill Sans MT" panose="020B0502020104020203" pitchFamily="34" charset="77"/>
              </a:rPr>
              <a:t>By considering where each staff position fits into the overall and going career of an </a:t>
            </a:r>
            <a:r>
              <a:rPr lang="en-GB" b="0" i="0" u="none" strike="noStrike" dirty="0" err="1">
                <a:solidFill>
                  <a:srgbClr val="FFFFFF"/>
                </a:solidFill>
                <a:effectLst/>
                <a:latin typeface="Gill Sans MT" panose="020B0502020104020203" pitchFamily="34" charset="77"/>
              </a:rPr>
              <a:t>employeers</a:t>
            </a:r>
            <a:r>
              <a:rPr lang="en-GB" b="0" i="0" u="none" strike="noStrike" dirty="0">
                <a:solidFill>
                  <a:srgbClr val="FFFFFF"/>
                </a:solidFill>
                <a:effectLst/>
                <a:latin typeface="Gill Sans MT" panose="020B0502020104020203" pitchFamily="34" charset="77"/>
              </a:rPr>
              <a:t>, </a:t>
            </a:r>
          </a:p>
          <a:p>
            <a:endParaRPr lang="en-GB" b="0" i="0" u="none" strike="noStrike" dirty="0">
              <a:solidFill>
                <a:srgbClr val="000000"/>
              </a:solidFill>
              <a:effectLst/>
              <a:latin typeface="Gill Sans MT" panose="020B0502020104020203" pitchFamily="34" charset="77"/>
            </a:endParaRPr>
          </a:p>
          <a:p>
            <a:endParaRPr lang="en-US" dirty="0"/>
          </a:p>
        </p:txBody>
      </p:sp>
    </p:spTree>
    <p:extLst>
      <p:ext uri="{BB962C8B-B14F-4D97-AF65-F5344CB8AC3E}">
        <p14:creationId xmlns:p14="http://schemas.microsoft.com/office/powerpoint/2010/main" val="3314807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327B5-8242-728F-4AE3-7E2C90963044}"/>
              </a:ext>
            </a:extLst>
          </p:cNvPr>
          <p:cNvSpPr>
            <a:spLocks noGrp="1"/>
          </p:cNvSpPr>
          <p:nvPr>
            <p:ph type="title"/>
          </p:nvPr>
        </p:nvSpPr>
        <p:spPr/>
        <p:txBody>
          <a:bodyPr/>
          <a:lstStyle/>
          <a:p>
            <a:r>
              <a:rPr lang="en-GB" dirty="0"/>
              <a:t>THANK YOU</a:t>
            </a:r>
            <a:endParaRPr lang="en-US" dirty="0"/>
          </a:p>
        </p:txBody>
      </p:sp>
    </p:spTree>
    <p:extLst>
      <p:ext uri="{BB962C8B-B14F-4D97-AF65-F5344CB8AC3E}">
        <p14:creationId xmlns:p14="http://schemas.microsoft.com/office/powerpoint/2010/main" val="1787794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12BF9-E5F9-B490-F2A0-95ADE22BCFEA}"/>
              </a:ext>
            </a:extLst>
          </p:cNvPr>
          <p:cNvSpPr>
            <a:spLocks noGrp="1"/>
          </p:cNvSpPr>
          <p:nvPr>
            <p:ph type="title"/>
          </p:nvPr>
        </p:nvSpPr>
        <p:spPr/>
        <p:txBody>
          <a:bodyPr/>
          <a:lstStyle/>
          <a:p>
            <a:r>
              <a:rPr lang="en-GB" b="0" i="0" u="none" strike="noStrike" dirty="0">
                <a:solidFill>
                  <a:srgbClr val="FFFFFF"/>
                </a:solidFill>
                <a:effectLst/>
                <a:latin typeface="Amasis MT Pro Black" panose="02040A04050005020304" pitchFamily="18" charset="77"/>
              </a:rPr>
              <a:t>FINANCIAL PLAN    </a:t>
            </a:r>
            <a:endParaRPr lang="en-US" dirty="0"/>
          </a:p>
        </p:txBody>
      </p:sp>
      <p:sp>
        <p:nvSpPr>
          <p:cNvPr id="3" name="Content Placeholder 2">
            <a:extLst>
              <a:ext uri="{FF2B5EF4-FFF2-40B4-BE49-F238E27FC236}">
                <a16:creationId xmlns:a16="http://schemas.microsoft.com/office/drawing/2014/main" id="{55A809D4-2F44-56E6-1626-63FD63737C04}"/>
              </a:ext>
            </a:extLst>
          </p:cNvPr>
          <p:cNvSpPr>
            <a:spLocks noGrp="1"/>
          </p:cNvSpPr>
          <p:nvPr>
            <p:ph idx="1"/>
          </p:nvPr>
        </p:nvSpPr>
        <p:spPr/>
        <p:txBody>
          <a:bodyPr>
            <a:normAutofit fontScale="55000" lnSpcReduction="20000"/>
          </a:bodyPr>
          <a:lstStyle/>
          <a:p>
            <a:pPr fontAlgn="ct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000000"/>
                </a:solidFill>
                <a:effectLst/>
                <a:latin typeface="Amasis MT Pro Black" panose="02040A04050005020304" pitchFamily="18" charset="77"/>
              </a:rPr>
              <a:t> </a:t>
            </a:r>
          </a:p>
          <a:p>
            <a:r>
              <a:rPr lang="en-GB" b="0" i="0" u="none" strike="noStrike" dirty="0">
                <a:solidFill>
                  <a:srgbClr val="000000"/>
                </a:solidFill>
                <a:effectLst/>
                <a:latin typeface="Gill Sans MT" panose="020B0502020104020203" pitchFamily="34" charset="77"/>
              </a:rPr>
              <a:t> </a:t>
            </a:r>
          </a:p>
          <a:p>
            <a:r>
              <a:rPr lang="en-GB" b="0" i="0" u="none" strike="noStrike" dirty="0">
                <a:solidFill>
                  <a:srgbClr val="FFFFFF"/>
                </a:solidFill>
                <a:effectLst/>
                <a:latin typeface="Epilogue"/>
              </a:rPr>
              <a:t>* The objective of budgetary arranging for your spa or salon is to tone down the weight of the feast-or-famine trade.</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000000"/>
                </a:solidFill>
                <a:effectLst/>
                <a:latin typeface="Epilogue"/>
              </a:rPr>
              <a:t> </a:t>
            </a:r>
          </a:p>
          <a:p>
            <a:r>
              <a:rPr lang="en-GB" b="0" i="0" u="none" strike="noStrike" dirty="0">
                <a:solidFill>
                  <a:srgbClr val="FFFFFF"/>
                </a:solidFill>
                <a:effectLst/>
                <a:latin typeface="Epilogue"/>
              </a:rPr>
              <a:t> * After you get it and analyse  your numbers, oversee your cash stream, and set budgets and objectives, you’ll have a strong establishment to work from.</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000000"/>
                </a:solidFill>
                <a:effectLst/>
                <a:latin typeface="Epilogue"/>
              </a:rPr>
              <a:t> </a:t>
            </a:r>
          </a:p>
          <a:p>
            <a:r>
              <a:rPr lang="en-GB" b="0" i="0" u="none" strike="noStrike" dirty="0">
                <a:solidFill>
                  <a:srgbClr val="FFFFFF"/>
                </a:solidFill>
                <a:effectLst/>
                <a:latin typeface="Epilogue"/>
              </a:rPr>
              <a:t>* However, don’t get caught as it were thinking about what’s happening nowadays. </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000000"/>
                </a:solidFill>
                <a:effectLst/>
                <a:latin typeface="Epilogue"/>
              </a:rPr>
              <a:t> </a:t>
            </a:r>
          </a:p>
          <a:p>
            <a:r>
              <a:rPr lang="en-GB" b="0" i="0" u="none" strike="noStrike" dirty="0">
                <a:solidFill>
                  <a:srgbClr val="FFFFFF"/>
                </a:solidFill>
                <a:effectLst/>
                <a:latin typeface="Epilogue"/>
              </a:rPr>
              <a:t>* You wish to be considering almost long haul, too. Think regularly: Arrange ahead for your regular cycles.</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000000"/>
                </a:solidFill>
                <a:effectLst/>
                <a:latin typeface="Epilogue"/>
              </a:rPr>
              <a:t> </a:t>
            </a:r>
          </a:p>
          <a:p>
            <a:r>
              <a:rPr lang="en-GB" b="0" i="0" u="none" strike="noStrike" dirty="0">
                <a:solidFill>
                  <a:srgbClr val="FFFFFF"/>
                </a:solidFill>
                <a:effectLst/>
                <a:latin typeface="Epilogue"/>
              </a:rPr>
              <a:t>*  Numerous salons tend to be busier around the holidays, and not do much commerce in January.</a:t>
            </a:r>
            <a:endParaRPr lang="en-GB" b="0" i="0" u="none" strike="noStrike" dirty="0">
              <a:solidFill>
                <a:srgbClr val="000000"/>
              </a:solidFill>
              <a:effectLst/>
              <a:latin typeface="Gill Sans MT" panose="020B0502020104020203" pitchFamily="34" charset="77"/>
            </a:endParaRPr>
          </a:p>
          <a:p>
            <a:r>
              <a:rPr lang="en-GB" b="0" i="0" u="none" strike="noStrike" dirty="0">
                <a:solidFill>
                  <a:srgbClr val="000000"/>
                </a:solidFill>
                <a:effectLst/>
                <a:latin typeface="Epilogue"/>
              </a:rPr>
              <a:t> </a:t>
            </a:r>
          </a:p>
          <a:p>
            <a:r>
              <a:rPr lang="en-GB" b="0" i="0" u="none" strike="noStrike" dirty="0">
                <a:solidFill>
                  <a:srgbClr val="FFFFFF"/>
                </a:solidFill>
                <a:effectLst/>
                <a:latin typeface="Epilogue"/>
              </a:rPr>
              <a:t> * Amid top seasons, sock absent the additional cash; amid calm seasons, arrange ahead with advancements and occasions to undertake to draw in clients.</a:t>
            </a:r>
            <a:endParaRPr lang="en-GB" b="0" i="0" u="none" strike="noStrike" dirty="0">
              <a:solidFill>
                <a:srgbClr val="000000"/>
              </a:solidFill>
              <a:effectLst/>
              <a:latin typeface="Gill Sans MT" panose="020B0502020104020203" pitchFamily="34" charset="77"/>
            </a:endParaRPr>
          </a:p>
          <a:p>
            <a:endParaRPr lang="en-US" dirty="0"/>
          </a:p>
        </p:txBody>
      </p:sp>
    </p:spTree>
    <p:extLst>
      <p:ext uri="{BB962C8B-B14F-4D97-AF65-F5344CB8AC3E}">
        <p14:creationId xmlns:p14="http://schemas.microsoft.com/office/powerpoint/2010/main" val="20069888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Celestial</vt:lpstr>
      <vt:lpstr>Business/ company overview</vt:lpstr>
      <vt:lpstr>Products and services  </vt:lpstr>
      <vt:lpstr>Market audit</vt:lpstr>
      <vt:lpstr>TARGET MARKET</vt:lpstr>
      <vt:lpstr>MARKETING PLAN</vt:lpstr>
      <vt:lpstr>MANAGEMENT  TEAM</vt:lpstr>
      <vt:lpstr>THANK YOU</vt:lpstr>
      <vt:lpstr>FINANCIAL PLAN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company overview</dc:title>
  <dc:creator>harysangare26@gmail.com</dc:creator>
  <cp:lastModifiedBy>harysangare26@gmail.com</cp:lastModifiedBy>
  <cp:revision>1</cp:revision>
  <dcterms:created xsi:type="dcterms:W3CDTF">2022-11-14T22:09:56Z</dcterms:created>
  <dcterms:modified xsi:type="dcterms:W3CDTF">2022-11-14T22:46:38Z</dcterms:modified>
</cp:coreProperties>
</file>