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3" r:id="rId3"/>
    <p:sldId id="279" r:id="rId4"/>
    <p:sldId id="264" r:id="rId5"/>
    <p:sldId id="281" r:id="rId6"/>
    <p:sldId id="282" r:id="rId7"/>
    <p:sldId id="283" r:id="rId8"/>
    <p:sldId id="284" r:id="rId9"/>
    <p:sldId id="286" r:id="rId10"/>
    <p:sldId id="265" r:id="rId11"/>
    <p:sldId id="266" r:id="rId12"/>
    <p:sldId id="267" r:id="rId13"/>
    <p:sldId id="276" r:id="rId14"/>
    <p:sldId id="27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293" autoAdjust="0"/>
  </p:normalViewPr>
  <p:slideViewPr>
    <p:cSldViewPr snapToGrid="0">
      <p:cViewPr varScale="1">
        <p:scale>
          <a:sx n="55" d="100"/>
          <a:sy n="55" d="100"/>
        </p:scale>
        <p:origin x="562"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6D2FE091-4F56-49ED-816E-B4E55BD1A07E}"/>
    <pc:docChg chg="custSel delSld modSld">
      <pc:chgData name="Dr Charlotte Greenway" userId="21ca5f9ab6ecb0bd" providerId="LiveId" clId="{6D2FE091-4F56-49ED-816E-B4E55BD1A07E}" dt="2024-07-30T08:24:43.034" v="9" actId="47"/>
      <pc:docMkLst>
        <pc:docMk/>
      </pc:docMkLst>
      <pc:sldChg chg="modSp mod">
        <pc:chgData name="Dr Charlotte Greenway" userId="21ca5f9ab6ecb0bd" providerId="LiveId" clId="{6D2FE091-4F56-49ED-816E-B4E55BD1A07E}" dt="2024-07-30T08:23:36.612" v="1" actId="27636"/>
        <pc:sldMkLst>
          <pc:docMk/>
          <pc:sldMk cId="2918452394" sldId="256"/>
        </pc:sldMkLst>
        <pc:spChg chg="mod">
          <ac:chgData name="Dr Charlotte Greenway" userId="21ca5f9ab6ecb0bd" providerId="LiveId" clId="{6D2FE091-4F56-49ED-816E-B4E55BD1A07E}" dt="2024-07-30T08:23:36.612" v="1" actId="27636"/>
          <ac:spMkLst>
            <pc:docMk/>
            <pc:sldMk cId="2918452394" sldId="256"/>
            <ac:spMk id="2" creationId="{00000000-0000-0000-0000-000000000000}"/>
          </ac:spMkLst>
        </pc:spChg>
      </pc:sldChg>
      <pc:sldChg chg="del">
        <pc:chgData name="Dr Charlotte Greenway" userId="21ca5f9ab6ecb0bd" providerId="LiveId" clId="{6D2FE091-4F56-49ED-816E-B4E55BD1A07E}" dt="2024-07-30T08:24:20.141" v="3" actId="47"/>
        <pc:sldMkLst>
          <pc:docMk/>
          <pc:sldMk cId="3509782959" sldId="280"/>
        </pc:sldMkLst>
      </pc:sldChg>
      <pc:sldChg chg="del">
        <pc:chgData name="Dr Charlotte Greenway" userId="21ca5f9ab6ecb0bd" providerId="LiveId" clId="{6D2FE091-4F56-49ED-816E-B4E55BD1A07E}" dt="2024-07-30T08:24:30.239" v="5" actId="47"/>
        <pc:sldMkLst>
          <pc:docMk/>
          <pc:sldMk cId="1934327660" sldId="287"/>
        </pc:sldMkLst>
      </pc:sldChg>
      <pc:sldChg chg="del">
        <pc:chgData name="Dr Charlotte Greenway" userId="21ca5f9ab6ecb0bd" providerId="LiveId" clId="{6D2FE091-4F56-49ED-816E-B4E55BD1A07E}" dt="2024-07-30T08:24:32.246" v="6" actId="47"/>
        <pc:sldMkLst>
          <pc:docMk/>
          <pc:sldMk cId="3564606809" sldId="288"/>
        </pc:sldMkLst>
      </pc:sldChg>
      <pc:sldChg chg="del">
        <pc:chgData name="Dr Charlotte Greenway" userId="21ca5f9ab6ecb0bd" providerId="LiveId" clId="{6D2FE091-4F56-49ED-816E-B4E55BD1A07E}" dt="2024-07-30T08:24:33.132" v="7" actId="47"/>
        <pc:sldMkLst>
          <pc:docMk/>
          <pc:sldMk cId="1576631633" sldId="290"/>
        </pc:sldMkLst>
      </pc:sldChg>
      <pc:sldChg chg="del">
        <pc:chgData name="Dr Charlotte Greenway" userId="21ca5f9ab6ecb0bd" providerId="LiveId" clId="{6D2FE091-4F56-49ED-816E-B4E55BD1A07E}" dt="2024-07-30T08:24:37.600" v="8" actId="47"/>
        <pc:sldMkLst>
          <pc:docMk/>
          <pc:sldMk cId="419670351" sldId="291"/>
        </pc:sldMkLst>
      </pc:sldChg>
      <pc:sldChg chg="del">
        <pc:chgData name="Dr Charlotte Greenway" userId="21ca5f9ab6ecb0bd" providerId="LiveId" clId="{6D2FE091-4F56-49ED-816E-B4E55BD1A07E}" dt="2024-07-30T08:24:43.034" v="9" actId="47"/>
        <pc:sldMkLst>
          <pc:docMk/>
          <pc:sldMk cId="949294087" sldId="292"/>
        </pc:sldMkLst>
      </pc:sldChg>
      <pc:sldChg chg="del">
        <pc:chgData name="Dr Charlotte Greenway" userId="21ca5f9ab6ecb0bd" providerId="LiveId" clId="{6D2FE091-4F56-49ED-816E-B4E55BD1A07E}" dt="2024-07-30T08:23:44.200" v="2" actId="47"/>
        <pc:sldMkLst>
          <pc:docMk/>
          <pc:sldMk cId="3243637904" sldId="296"/>
        </pc:sldMkLst>
      </pc:sldChg>
      <pc:sldChg chg="del">
        <pc:chgData name="Dr Charlotte Greenway" userId="21ca5f9ab6ecb0bd" providerId="LiveId" clId="{6D2FE091-4F56-49ED-816E-B4E55BD1A07E}" dt="2024-07-30T08:24:24.583" v="4" actId="47"/>
        <pc:sldMkLst>
          <pc:docMk/>
          <pc:sldMk cId="2870411631" sldId="29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A76ABA-B27B-4010-9256-DBE7345DD4C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3D50B9E-89D7-4AD6-B28E-17C66BAFA3A3}">
      <dgm:prSet custT="1"/>
      <dgm:spPr>
        <a:solidFill>
          <a:schemeClr val="accent1">
            <a:lumMod val="60000"/>
            <a:lumOff val="40000"/>
          </a:schemeClr>
        </a:solidFill>
      </dgm:spPr>
      <dgm:t>
        <a:bodyPr/>
        <a:lstStyle/>
        <a:p>
          <a:pPr rtl="0"/>
          <a:r>
            <a:rPr lang="en-US" sz="3200" dirty="0"/>
            <a:t>The Five Factors and their Characteristics:</a:t>
          </a:r>
          <a:endParaRPr lang="en-GB" sz="3200" dirty="0"/>
        </a:p>
      </dgm:t>
    </dgm:pt>
    <dgm:pt modelId="{A5079DE2-99F1-442A-B1A4-D4A8A8E6F441}" type="parTrans" cxnId="{6C4BCA29-A09E-47DA-B146-147830A7A8A0}">
      <dgm:prSet/>
      <dgm:spPr/>
      <dgm:t>
        <a:bodyPr/>
        <a:lstStyle/>
        <a:p>
          <a:endParaRPr lang="en-US" sz="2000"/>
        </a:p>
      </dgm:t>
    </dgm:pt>
    <dgm:pt modelId="{1963E950-F252-4613-951D-7FB9E4BF687C}" type="sibTrans" cxnId="{6C4BCA29-A09E-47DA-B146-147830A7A8A0}">
      <dgm:prSet/>
      <dgm:spPr/>
      <dgm:t>
        <a:bodyPr/>
        <a:lstStyle/>
        <a:p>
          <a:endParaRPr lang="en-US" sz="2000"/>
        </a:p>
      </dgm:t>
    </dgm:pt>
    <dgm:pt modelId="{C23B170E-2567-46E3-B9B7-4EF43FCE0E67}">
      <dgm:prSet custT="1"/>
      <dgm:spPr/>
      <dgm:t>
        <a:bodyPr/>
        <a:lstStyle/>
        <a:p>
          <a:pPr rtl="0"/>
          <a:r>
            <a:rPr lang="en-US" sz="2600" u="sng" dirty="0"/>
            <a:t>Extraversion</a:t>
          </a:r>
          <a:r>
            <a:rPr lang="en-US" sz="2600" dirty="0"/>
            <a:t>: Assertive, competitive, positive emotionality, sociable</a:t>
          </a:r>
          <a:endParaRPr lang="en-GB" sz="2600" dirty="0"/>
        </a:p>
      </dgm:t>
    </dgm:pt>
    <dgm:pt modelId="{10056F7C-8D7A-4BE3-9CA4-2800ADAC050E}" type="parTrans" cxnId="{71FB5A1B-BB5E-4E26-B995-A7B3566F334C}">
      <dgm:prSet/>
      <dgm:spPr/>
      <dgm:t>
        <a:bodyPr/>
        <a:lstStyle/>
        <a:p>
          <a:endParaRPr lang="en-US" sz="2000"/>
        </a:p>
      </dgm:t>
    </dgm:pt>
    <dgm:pt modelId="{8FFEFB28-F2C5-4D1C-9FF3-8EDF304027C3}" type="sibTrans" cxnId="{71FB5A1B-BB5E-4E26-B995-A7B3566F334C}">
      <dgm:prSet/>
      <dgm:spPr/>
      <dgm:t>
        <a:bodyPr/>
        <a:lstStyle/>
        <a:p>
          <a:endParaRPr lang="en-US" sz="2000"/>
        </a:p>
      </dgm:t>
    </dgm:pt>
    <dgm:pt modelId="{5283ADAD-893C-4D71-96EF-787CA1D1CC08}">
      <dgm:prSet custT="1"/>
      <dgm:spPr/>
      <dgm:t>
        <a:bodyPr/>
        <a:lstStyle/>
        <a:p>
          <a:pPr rtl="0"/>
          <a:r>
            <a:rPr lang="en-US" sz="2600" u="sng" dirty="0"/>
            <a:t>Agreeableness</a:t>
          </a:r>
          <a:r>
            <a:rPr lang="en-US" sz="2600" dirty="0"/>
            <a:t>: Warm, likeable, gentle, cooperative</a:t>
          </a:r>
          <a:endParaRPr lang="en-GB" sz="2600" dirty="0"/>
        </a:p>
      </dgm:t>
    </dgm:pt>
    <dgm:pt modelId="{DC50ACAC-0FFC-4442-9142-4F5B10E2024B}" type="parTrans" cxnId="{F15ED36A-A791-4617-9FF1-D28BA99C914C}">
      <dgm:prSet/>
      <dgm:spPr/>
      <dgm:t>
        <a:bodyPr/>
        <a:lstStyle/>
        <a:p>
          <a:endParaRPr lang="en-US" sz="2000"/>
        </a:p>
      </dgm:t>
    </dgm:pt>
    <dgm:pt modelId="{9D0FF44B-4B56-470B-BC0A-45B9D421FB9E}" type="sibTrans" cxnId="{F15ED36A-A791-4617-9FF1-D28BA99C914C}">
      <dgm:prSet/>
      <dgm:spPr/>
      <dgm:t>
        <a:bodyPr/>
        <a:lstStyle/>
        <a:p>
          <a:endParaRPr lang="en-US" sz="2000"/>
        </a:p>
      </dgm:t>
    </dgm:pt>
    <dgm:pt modelId="{5EB833AA-7B84-46C1-8FC1-7A47A3C13485}">
      <dgm:prSet custT="1"/>
      <dgm:spPr/>
      <dgm:t>
        <a:bodyPr/>
        <a:lstStyle/>
        <a:p>
          <a:pPr rtl="0"/>
          <a:r>
            <a:rPr lang="en-US" sz="2600" u="sng" dirty="0"/>
            <a:t>Conscientiousness</a:t>
          </a:r>
          <a:r>
            <a:rPr lang="en-US" sz="2600" dirty="0"/>
            <a:t>: Orderly, dependable, industrious, disciplined</a:t>
          </a:r>
          <a:endParaRPr lang="en-GB" sz="2600" dirty="0"/>
        </a:p>
      </dgm:t>
    </dgm:pt>
    <dgm:pt modelId="{0D97089B-82B6-4663-8595-5A566182AFFF}" type="parTrans" cxnId="{DE46DC9B-D5D9-4870-B276-EAD476250A86}">
      <dgm:prSet/>
      <dgm:spPr/>
      <dgm:t>
        <a:bodyPr/>
        <a:lstStyle/>
        <a:p>
          <a:endParaRPr lang="en-US" sz="2000"/>
        </a:p>
      </dgm:t>
    </dgm:pt>
    <dgm:pt modelId="{EFFC8692-E2C8-45E3-8D56-F60EA1752C85}" type="sibTrans" cxnId="{DE46DC9B-D5D9-4870-B276-EAD476250A86}">
      <dgm:prSet/>
      <dgm:spPr/>
      <dgm:t>
        <a:bodyPr/>
        <a:lstStyle/>
        <a:p>
          <a:endParaRPr lang="en-US" sz="2000"/>
        </a:p>
      </dgm:t>
    </dgm:pt>
    <dgm:pt modelId="{0B6F3E1A-CC5D-4BB2-9B3D-5BF142CA2F19}">
      <dgm:prSet custT="1"/>
      <dgm:spPr/>
      <dgm:t>
        <a:bodyPr/>
        <a:lstStyle/>
        <a:p>
          <a:pPr rtl="0"/>
          <a:r>
            <a:rPr lang="en-US" sz="2600" u="sng" dirty="0"/>
            <a:t>Emotional Stability</a:t>
          </a:r>
          <a:r>
            <a:rPr lang="en-US" sz="2600" dirty="0"/>
            <a:t>: Relaxed, free from anxiety, depression, negative emotionality</a:t>
          </a:r>
          <a:endParaRPr lang="en-GB" sz="2600" dirty="0"/>
        </a:p>
      </dgm:t>
    </dgm:pt>
    <dgm:pt modelId="{21F401CF-822F-4A88-A1E2-1E29044F9643}" type="parTrans" cxnId="{A3E06111-3271-4BB2-BB8D-CA827ECFECB2}">
      <dgm:prSet/>
      <dgm:spPr/>
      <dgm:t>
        <a:bodyPr/>
        <a:lstStyle/>
        <a:p>
          <a:endParaRPr lang="en-US" sz="2000"/>
        </a:p>
      </dgm:t>
    </dgm:pt>
    <dgm:pt modelId="{BEBBBC08-EEBB-4352-BC55-C3BCAB10015A}" type="sibTrans" cxnId="{A3E06111-3271-4BB2-BB8D-CA827ECFECB2}">
      <dgm:prSet/>
      <dgm:spPr/>
      <dgm:t>
        <a:bodyPr/>
        <a:lstStyle/>
        <a:p>
          <a:endParaRPr lang="en-US" sz="2000"/>
        </a:p>
      </dgm:t>
    </dgm:pt>
    <dgm:pt modelId="{4BEF3709-911C-429E-B3AD-4C5130EE10CE}">
      <dgm:prSet custT="1"/>
      <dgm:spPr/>
      <dgm:t>
        <a:bodyPr/>
        <a:lstStyle/>
        <a:p>
          <a:pPr rtl="0"/>
          <a:r>
            <a:rPr lang="en-US" sz="2600" u="sng" dirty="0"/>
            <a:t>Openness to Experience</a:t>
          </a:r>
          <a:r>
            <a:rPr lang="en-US" sz="2600" dirty="0"/>
            <a:t>: Creative, cultured, intellectual, perceptive</a:t>
          </a:r>
          <a:endParaRPr lang="en-GB" sz="2600" dirty="0"/>
        </a:p>
      </dgm:t>
    </dgm:pt>
    <dgm:pt modelId="{EB98E1C2-4885-4A40-A089-ACA5F0AA780A}" type="parTrans" cxnId="{DB163523-BA45-4FE4-93E0-289E739EF091}">
      <dgm:prSet/>
      <dgm:spPr/>
      <dgm:t>
        <a:bodyPr/>
        <a:lstStyle/>
        <a:p>
          <a:endParaRPr lang="en-US" sz="2000"/>
        </a:p>
      </dgm:t>
    </dgm:pt>
    <dgm:pt modelId="{1DC074E2-6BB1-43FC-A8BC-BEA59D05F77E}" type="sibTrans" cxnId="{DB163523-BA45-4FE4-93E0-289E739EF091}">
      <dgm:prSet/>
      <dgm:spPr/>
      <dgm:t>
        <a:bodyPr/>
        <a:lstStyle/>
        <a:p>
          <a:endParaRPr lang="en-US" sz="2000"/>
        </a:p>
      </dgm:t>
    </dgm:pt>
    <dgm:pt modelId="{6B6FAAAB-6D72-49CE-95CC-AD82E2471150}" type="pres">
      <dgm:prSet presAssocID="{F9A76ABA-B27B-4010-9256-DBE7345DD4C8}" presName="vert0" presStyleCnt="0">
        <dgm:presLayoutVars>
          <dgm:dir/>
          <dgm:animOne val="branch"/>
          <dgm:animLvl val="lvl"/>
        </dgm:presLayoutVars>
      </dgm:prSet>
      <dgm:spPr/>
    </dgm:pt>
    <dgm:pt modelId="{A1E62386-DA91-4035-B408-37C67C9C5CB7}" type="pres">
      <dgm:prSet presAssocID="{A3D50B9E-89D7-4AD6-B28E-17C66BAFA3A3}" presName="thickLine" presStyleLbl="alignNode1" presStyleIdx="0" presStyleCnt="1"/>
      <dgm:spPr/>
    </dgm:pt>
    <dgm:pt modelId="{EA59B017-93BC-4C0D-B05D-6D95B9BD3AC2}" type="pres">
      <dgm:prSet presAssocID="{A3D50B9E-89D7-4AD6-B28E-17C66BAFA3A3}" presName="horz1" presStyleCnt="0"/>
      <dgm:spPr/>
    </dgm:pt>
    <dgm:pt modelId="{AA62793B-88AE-4844-9BAD-C2933D663E00}" type="pres">
      <dgm:prSet presAssocID="{A3D50B9E-89D7-4AD6-B28E-17C66BAFA3A3}" presName="tx1" presStyleLbl="revTx" presStyleIdx="0" presStyleCnt="6" custScaleX="121918"/>
      <dgm:spPr/>
    </dgm:pt>
    <dgm:pt modelId="{7C7D8C7C-C032-421C-B127-4B1B7FEE9423}" type="pres">
      <dgm:prSet presAssocID="{A3D50B9E-89D7-4AD6-B28E-17C66BAFA3A3}" presName="vert1" presStyleCnt="0"/>
      <dgm:spPr/>
    </dgm:pt>
    <dgm:pt modelId="{41941B9F-A7DB-484A-A08E-B7FB79FC1EC9}" type="pres">
      <dgm:prSet presAssocID="{C23B170E-2567-46E3-B9B7-4EF43FCE0E67}" presName="vertSpace2a" presStyleCnt="0"/>
      <dgm:spPr/>
    </dgm:pt>
    <dgm:pt modelId="{15623F96-7751-4C56-B9BB-0A5637EAC958}" type="pres">
      <dgm:prSet presAssocID="{C23B170E-2567-46E3-B9B7-4EF43FCE0E67}" presName="horz2" presStyleCnt="0"/>
      <dgm:spPr/>
    </dgm:pt>
    <dgm:pt modelId="{9DFA5379-2B60-40BE-A872-0016D12B1BD3}" type="pres">
      <dgm:prSet presAssocID="{C23B170E-2567-46E3-B9B7-4EF43FCE0E67}" presName="horzSpace2" presStyleCnt="0"/>
      <dgm:spPr/>
    </dgm:pt>
    <dgm:pt modelId="{336B8CC3-4CF4-4DCC-BC33-AF0B67217500}" type="pres">
      <dgm:prSet presAssocID="{C23B170E-2567-46E3-B9B7-4EF43FCE0E67}" presName="tx2" presStyleLbl="revTx" presStyleIdx="1" presStyleCnt="6"/>
      <dgm:spPr/>
    </dgm:pt>
    <dgm:pt modelId="{9B4CE1A1-C4FE-416B-938B-EBE6644296F0}" type="pres">
      <dgm:prSet presAssocID="{C23B170E-2567-46E3-B9B7-4EF43FCE0E67}" presName="vert2" presStyleCnt="0"/>
      <dgm:spPr/>
    </dgm:pt>
    <dgm:pt modelId="{792876EA-57D4-4F2A-A885-9301136AC54E}" type="pres">
      <dgm:prSet presAssocID="{C23B170E-2567-46E3-B9B7-4EF43FCE0E67}" presName="thinLine2b" presStyleLbl="callout" presStyleIdx="0" presStyleCnt="5"/>
      <dgm:spPr/>
    </dgm:pt>
    <dgm:pt modelId="{74D8F650-DC17-4F82-BA79-857C63ECC994}" type="pres">
      <dgm:prSet presAssocID="{C23B170E-2567-46E3-B9B7-4EF43FCE0E67}" presName="vertSpace2b" presStyleCnt="0"/>
      <dgm:spPr/>
    </dgm:pt>
    <dgm:pt modelId="{938029E9-F53B-474D-89DF-1E9255AF25C4}" type="pres">
      <dgm:prSet presAssocID="{5283ADAD-893C-4D71-96EF-787CA1D1CC08}" presName="horz2" presStyleCnt="0"/>
      <dgm:spPr/>
    </dgm:pt>
    <dgm:pt modelId="{332A33EE-3028-4EBB-9538-C17F8AEC5E24}" type="pres">
      <dgm:prSet presAssocID="{5283ADAD-893C-4D71-96EF-787CA1D1CC08}" presName="horzSpace2" presStyleCnt="0"/>
      <dgm:spPr/>
    </dgm:pt>
    <dgm:pt modelId="{A1E1B5DB-E5B6-41B8-BBF4-E79928A7B87C}" type="pres">
      <dgm:prSet presAssocID="{5283ADAD-893C-4D71-96EF-787CA1D1CC08}" presName="tx2" presStyleLbl="revTx" presStyleIdx="2" presStyleCnt="6"/>
      <dgm:spPr/>
    </dgm:pt>
    <dgm:pt modelId="{78A869FB-6065-4D6E-8261-D1B57ED960B2}" type="pres">
      <dgm:prSet presAssocID="{5283ADAD-893C-4D71-96EF-787CA1D1CC08}" presName="vert2" presStyleCnt="0"/>
      <dgm:spPr/>
    </dgm:pt>
    <dgm:pt modelId="{5BABB6A9-2277-4B65-9EE0-F38F2E73F4ED}" type="pres">
      <dgm:prSet presAssocID="{5283ADAD-893C-4D71-96EF-787CA1D1CC08}" presName="thinLine2b" presStyleLbl="callout" presStyleIdx="1" presStyleCnt="5"/>
      <dgm:spPr/>
    </dgm:pt>
    <dgm:pt modelId="{4D0F1598-7C53-4DFD-8666-ACE566542ADC}" type="pres">
      <dgm:prSet presAssocID="{5283ADAD-893C-4D71-96EF-787CA1D1CC08}" presName="vertSpace2b" presStyleCnt="0"/>
      <dgm:spPr/>
    </dgm:pt>
    <dgm:pt modelId="{1CDA374A-D9D9-4D3D-B6D0-3D8440E2F0C4}" type="pres">
      <dgm:prSet presAssocID="{5EB833AA-7B84-46C1-8FC1-7A47A3C13485}" presName="horz2" presStyleCnt="0"/>
      <dgm:spPr/>
    </dgm:pt>
    <dgm:pt modelId="{D229680E-BA14-4E7A-AF86-EBAD8A62FC59}" type="pres">
      <dgm:prSet presAssocID="{5EB833AA-7B84-46C1-8FC1-7A47A3C13485}" presName="horzSpace2" presStyleCnt="0"/>
      <dgm:spPr/>
    </dgm:pt>
    <dgm:pt modelId="{336180B9-45DA-418D-BF18-8F8B36F89E90}" type="pres">
      <dgm:prSet presAssocID="{5EB833AA-7B84-46C1-8FC1-7A47A3C13485}" presName="tx2" presStyleLbl="revTx" presStyleIdx="3" presStyleCnt="6"/>
      <dgm:spPr/>
    </dgm:pt>
    <dgm:pt modelId="{8FFBDFD8-2110-406A-B423-69C5281F0DFF}" type="pres">
      <dgm:prSet presAssocID="{5EB833AA-7B84-46C1-8FC1-7A47A3C13485}" presName="vert2" presStyleCnt="0"/>
      <dgm:spPr/>
    </dgm:pt>
    <dgm:pt modelId="{2585E0A1-E9FC-47CB-B29B-70E91084B9EE}" type="pres">
      <dgm:prSet presAssocID="{5EB833AA-7B84-46C1-8FC1-7A47A3C13485}" presName="thinLine2b" presStyleLbl="callout" presStyleIdx="2" presStyleCnt="5"/>
      <dgm:spPr/>
    </dgm:pt>
    <dgm:pt modelId="{39ED4218-0D6D-4B25-B63C-A8333018F83A}" type="pres">
      <dgm:prSet presAssocID="{5EB833AA-7B84-46C1-8FC1-7A47A3C13485}" presName="vertSpace2b" presStyleCnt="0"/>
      <dgm:spPr/>
    </dgm:pt>
    <dgm:pt modelId="{7A35C1B8-F9B9-47E5-AE72-12D59C4BD8D7}" type="pres">
      <dgm:prSet presAssocID="{0B6F3E1A-CC5D-4BB2-9B3D-5BF142CA2F19}" presName="horz2" presStyleCnt="0"/>
      <dgm:spPr/>
    </dgm:pt>
    <dgm:pt modelId="{3D397C90-EA99-4A89-A746-DCD8BA60595B}" type="pres">
      <dgm:prSet presAssocID="{0B6F3E1A-CC5D-4BB2-9B3D-5BF142CA2F19}" presName="horzSpace2" presStyleCnt="0"/>
      <dgm:spPr/>
    </dgm:pt>
    <dgm:pt modelId="{338C2B8B-1739-4CDC-8362-0BF290653CA0}" type="pres">
      <dgm:prSet presAssocID="{0B6F3E1A-CC5D-4BB2-9B3D-5BF142CA2F19}" presName="tx2" presStyleLbl="revTx" presStyleIdx="4" presStyleCnt="6"/>
      <dgm:spPr/>
    </dgm:pt>
    <dgm:pt modelId="{F8F14455-5694-48DE-BDB5-9EAFF9D4A658}" type="pres">
      <dgm:prSet presAssocID="{0B6F3E1A-CC5D-4BB2-9B3D-5BF142CA2F19}" presName="vert2" presStyleCnt="0"/>
      <dgm:spPr/>
    </dgm:pt>
    <dgm:pt modelId="{9C0D00BF-8C8F-480B-8D86-19EDAE533426}" type="pres">
      <dgm:prSet presAssocID="{0B6F3E1A-CC5D-4BB2-9B3D-5BF142CA2F19}" presName="thinLine2b" presStyleLbl="callout" presStyleIdx="3" presStyleCnt="5"/>
      <dgm:spPr/>
    </dgm:pt>
    <dgm:pt modelId="{B2EF75A0-B7CA-462A-8CC5-551C5D84DB0E}" type="pres">
      <dgm:prSet presAssocID="{0B6F3E1A-CC5D-4BB2-9B3D-5BF142CA2F19}" presName="vertSpace2b" presStyleCnt="0"/>
      <dgm:spPr/>
    </dgm:pt>
    <dgm:pt modelId="{041BD8F9-C78C-4C1F-8E9F-B9B27AACA61F}" type="pres">
      <dgm:prSet presAssocID="{4BEF3709-911C-429E-B3AD-4C5130EE10CE}" presName="horz2" presStyleCnt="0"/>
      <dgm:spPr/>
    </dgm:pt>
    <dgm:pt modelId="{2CAB49DC-5E44-473D-A303-AFC8839FF65E}" type="pres">
      <dgm:prSet presAssocID="{4BEF3709-911C-429E-B3AD-4C5130EE10CE}" presName="horzSpace2" presStyleCnt="0"/>
      <dgm:spPr/>
    </dgm:pt>
    <dgm:pt modelId="{788F5070-BCF0-4265-9200-D0227090652B}" type="pres">
      <dgm:prSet presAssocID="{4BEF3709-911C-429E-B3AD-4C5130EE10CE}" presName="tx2" presStyleLbl="revTx" presStyleIdx="5" presStyleCnt="6"/>
      <dgm:spPr/>
    </dgm:pt>
    <dgm:pt modelId="{4924B18C-485D-427D-AC12-D70E978CB0BB}" type="pres">
      <dgm:prSet presAssocID="{4BEF3709-911C-429E-B3AD-4C5130EE10CE}" presName="vert2" presStyleCnt="0"/>
      <dgm:spPr/>
    </dgm:pt>
    <dgm:pt modelId="{6AAADB54-452A-4BAF-AB88-F9F11F266595}" type="pres">
      <dgm:prSet presAssocID="{4BEF3709-911C-429E-B3AD-4C5130EE10CE}" presName="thinLine2b" presStyleLbl="callout" presStyleIdx="4" presStyleCnt="5"/>
      <dgm:spPr/>
    </dgm:pt>
    <dgm:pt modelId="{9C8EC67F-D229-4ADE-BC3D-DBFC710EFC12}" type="pres">
      <dgm:prSet presAssocID="{4BEF3709-911C-429E-B3AD-4C5130EE10CE}" presName="vertSpace2b" presStyleCnt="0"/>
      <dgm:spPr/>
    </dgm:pt>
  </dgm:ptLst>
  <dgm:cxnLst>
    <dgm:cxn modelId="{A3E06111-3271-4BB2-BB8D-CA827ECFECB2}" srcId="{A3D50B9E-89D7-4AD6-B28E-17C66BAFA3A3}" destId="{0B6F3E1A-CC5D-4BB2-9B3D-5BF142CA2F19}" srcOrd="3" destOrd="0" parTransId="{21F401CF-822F-4A88-A1E2-1E29044F9643}" sibTransId="{BEBBBC08-EEBB-4352-BC55-C3BCAB10015A}"/>
    <dgm:cxn modelId="{71FB5A1B-BB5E-4E26-B995-A7B3566F334C}" srcId="{A3D50B9E-89D7-4AD6-B28E-17C66BAFA3A3}" destId="{C23B170E-2567-46E3-B9B7-4EF43FCE0E67}" srcOrd="0" destOrd="0" parTransId="{10056F7C-8D7A-4BE3-9CA4-2800ADAC050E}" sibTransId="{8FFEFB28-F2C5-4D1C-9FF3-8EDF304027C3}"/>
    <dgm:cxn modelId="{3A20CC1D-8E0A-4B10-AD52-DD47EBBB3DEE}" type="presOf" srcId="{5EB833AA-7B84-46C1-8FC1-7A47A3C13485}" destId="{336180B9-45DA-418D-BF18-8F8B36F89E90}" srcOrd="0" destOrd="0" presId="urn:microsoft.com/office/officeart/2008/layout/LinedList"/>
    <dgm:cxn modelId="{DB163523-BA45-4FE4-93E0-289E739EF091}" srcId="{A3D50B9E-89D7-4AD6-B28E-17C66BAFA3A3}" destId="{4BEF3709-911C-429E-B3AD-4C5130EE10CE}" srcOrd="4" destOrd="0" parTransId="{EB98E1C2-4885-4A40-A089-ACA5F0AA780A}" sibTransId="{1DC074E2-6BB1-43FC-A8BC-BEA59D05F77E}"/>
    <dgm:cxn modelId="{D4EF0B27-84DF-4913-8FED-37B7E9144D0C}" type="presOf" srcId="{0B6F3E1A-CC5D-4BB2-9B3D-5BF142CA2F19}" destId="{338C2B8B-1739-4CDC-8362-0BF290653CA0}" srcOrd="0" destOrd="0" presId="urn:microsoft.com/office/officeart/2008/layout/LinedList"/>
    <dgm:cxn modelId="{906E9627-E1F9-40FD-B060-1924F5244CE4}" type="presOf" srcId="{4BEF3709-911C-429E-B3AD-4C5130EE10CE}" destId="{788F5070-BCF0-4265-9200-D0227090652B}" srcOrd="0" destOrd="0" presId="urn:microsoft.com/office/officeart/2008/layout/LinedList"/>
    <dgm:cxn modelId="{6C4BCA29-A09E-47DA-B146-147830A7A8A0}" srcId="{F9A76ABA-B27B-4010-9256-DBE7345DD4C8}" destId="{A3D50B9E-89D7-4AD6-B28E-17C66BAFA3A3}" srcOrd="0" destOrd="0" parTransId="{A5079DE2-99F1-442A-B1A4-D4A8A8E6F441}" sibTransId="{1963E950-F252-4613-951D-7FB9E4BF687C}"/>
    <dgm:cxn modelId="{62BB585F-F8B0-44E4-AC7E-4715405E02CB}" type="presOf" srcId="{F9A76ABA-B27B-4010-9256-DBE7345DD4C8}" destId="{6B6FAAAB-6D72-49CE-95CC-AD82E2471150}" srcOrd="0" destOrd="0" presId="urn:microsoft.com/office/officeart/2008/layout/LinedList"/>
    <dgm:cxn modelId="{F15ED36A-A791-4617-9FF1-D28BA99C914C}" srcId="{A3D50B9E-89D7-4AD6-B28E-17C66BAFA3A3}" destId="{5283ADAD-893C-4D71-96EF-787CA1D1CC08}" srcOrd="1" destOrd="0" parTransId="{DC50ACAC-0FFC-4442-9142-4F5B10E2024B}" sibTransId="{9D0FF44B-4B56-470B-BC0A-45B9D421FB9E}"/>
    <dgm:cxn modelId="{ADBD5459-8ACD-4BEA-A475-05983C16E93E}" type="presOf" srcId="{C23B170E-2567-46E3-B9B7-4EF43FCE0E67}" destId="{336B8CC3-4CF4-4DCC-BC33-AF0B67217500}" srcOrd="0" destOrd="0" presId="urn:microsoft.com/office/officeart/2008/layout/LinedList"/>
    <dgm:cxn modelId="{AD2E2895-310F-49D1-8A43-4F1C43B3BC0C}" type="presOf" srcId="{5283ADAD-893C-4D71-96EF-787CA1D1CC08}" destId="{A1E1B5DB-E5B6-41B8-BBF4-E79928A7B87C}" srcOrd="0" destOrd="0" presId="urn:microsoft.com/office/officeart/2008/layout/LinedList"/>
    <dgm:cxn modelId="{DE46DC9B-D5D9-4870-B276-EAD476250A86}" srcId="{A3D50B9E-89D7-4AD6-B28E-17C66BAFA3A3}" destId="{5EB833AA-7B84-46C1-8FC1-7A47A3C13485}" srcOrd="2" destOrd="0" parTransId="{0D97089B-82B6-4663-8595-5A566182AFFF}" sibTransId="{EFFC8692-E2C8-45E3-8D56-F60EA1752C85}"/>
    <dgm:cxn modelId="{B76EA69D-2FED-40A7-852F-416F362C156F}" type="presOf" srcId="{A3D50B9E-89D7-4AD6-B28E-17C66BAFA3A3}" destId="{AA62793B-88AE-4844-9BAD-C2933D663E00}" srcOrd="0" destOrd="0" presId="urn:microsoft.com/office/officeart/2008/layout/LinedList"/>
    <dgm:cxn modelId="{A8947AED-249A-416A-9D15-661C446BC661}" type="presParOf" srcId="{6B6FAAAB-6D72-49CE-95CC-AD82E2471150}" destId="{A1E62386-DA91-4035-B408-37C67C9C5CB7}" srcOrd="0" destOrd="0" presId="urn:microsoft.com/office/officeart/2008/layout/LinedList"/>
    <dgm:cxn modelId="{0044D6AB-CC6A-452E-9460-DCD61F733FB8}" type="presParOf" srcId="{6B6FAAAB-6D72-49CE-95CC-AD82E2471150}" destId="{EA59B017-93BC-4C0D-B05D-6D95B9BD3AC2}" srcOrd="1" destOrd="0" presId="urn:microsoft.com/office/officeart/2008/layout/LinedList"/>
    <dgm:cxn modelId="{B1D58ACB-D714-4E0E-A6FF-68935CDE2757}" type="presParOf" srcId="{EA59B017-93BC-4C0D-B05D-6D95B9BD3AC2}" destId="{AA62793B-88AE-4844-9BAD-C2933D663E00}" srcOrd="0" destOrd="0" presId="urn:microsoft.com/office/officeart/2008/layout/LinedList"/>
    <dgm:cxn modelId="{0DF7A2A2-DA69-4F09-82ED-E1D242B082A8}" type="presParOf" srcId="{EA59B017-93BC-4C0D-B05D-6D95B9BD3AC2}" destId="{7C7D8C7C-C032-421C-B127-4B1B7FEE9423}" srcOrd="1" destOrd="0" presId="urn:microsoft.com/office/officeart/2008/layout/LinedList"/>
    <dgm:cxn modelId="{143FBD1F-A03B-45FC-81BA-DA133C79FD51}" type="presParOf" srcId="{7C7D8C7C-C032-421C-B127-4B1B7FEE9423}" destId="{41941B9F-A7DB-484A-A08E-B7FB79FC1EC9}" srcOrd="0" destOrd="0" presId="urn:microsoft.com/office/officeart/2008/layout/LinedList"/>
    <dgm:cxn modelId="{0D83182D-0A3F-4AE0-A292-C76595542BD9}" type="presParOf" srcId="{7C7D8C7C-C032-421C-B127-4B1B7FEE9423}" destId="{15623F96-7751-4C56-B9BB-0A5637EAC958}" srcOrd="1" destOrd="0" presId="urn:microsoft.com/office/officeart/2008/layout/LinedList"/>
    <dgm:cxn modelId="{37D76A34-AD3A-42D5-B63D-A65545FEBB3B}" type="presParOf" srcId="{15623F96-7751-4C56-B9BB-0A5637EAC958}" destId="{9DFA5379-2B60-40BE-A872-0016D12B1BD3}" srcOrd="0" destOrd="0" presId="urn:microsoft.com/office/officeart/2008/layout/LinedList"/>
    <dgm:cxn modelId="{B5C297B9-0F78-4282-A6AA-2F4FE50CDA5B}" type="presParOf" srcId="{15623F96-7751-4C56-B9BB-0A5637EAC958}" destId="{336B8CC3-4CF4-4DCC-BC33-AF0B67217500}" srcOrd="1" destOrd="0" presId="urn:microsoft.com/office/officeart/2008/layout/LinedList"/>
    <dgm:cxn modelId="{ACE6854C-7C37-4C59-B7DF-2A9676BACF4C}" type="presParOf" srcId="{15623F96-7751-4C56-B9BB-0A5637EAC958}" destId="{9B4CE1A1-C4FE-416B-938B-EBE6644296F0}" srcOrd="2" destOrd="0" presId="urn:microsoft.com/office/officeart/2008/layout/LinedList"/>
    <dgm:cxn modelId="{B6BF2D7E-D4CC-4EB0-919F-E49939817F11}" type="presParOf" srcId="{7C7D8C7C-C032-421C-B127-4B1B7FEE9423}" destId="{792876EA-57D4-4F2A-A885-9301136AC54E}" srcOrd="2" destOrd="0" presId="urn:microsoft.com/office/officeart/2008/layout/LinedList"/>
    <dgm:cxn modelId="{51AB8897-698F-4658-A16A-CBE75F37D01F}" type="presParOf" srcId="{7C7D8C7C-C032-421C-B127-4B1B7FEE9423}" destId="{74D8F650-DC17-4F82-BA79-857C63ECC994}" srcOrd="3" destOrd="0" presId="urn:microsoft.com/office/officeart/2008/layout/LinedList"/>
    <dgm:cxn modelId="{506A36BF-4AAD-4DD7-BAA9-87A115B435D9}" type="presParOf" srcId="{7C7D8C7C-C032-421C-B127-4B1B7FEE9423}" destId="{938029E9-F53B-474D-89DF-1E9255AF25C4}" srcOrd="4" destOrd="0" presId="urn:microsoft.com/office/officeart/2008/layout/LinedList"/>
    <dgm:cxn modelId="{345347C9-377B-4530-87C8-8B474B516796}" type="presParOf" srcId="{938029E9-F53B-474D-89DF-1E9255AF25C4}" destId="{332A33EE-3028-4EBB-9538-C17F8AEC5E24}" srcOrd="0" destOrd="0" presId="urn:microsoft.com/office/officeart/2008/layout/LinedList"/>
    <dgm:cxn modelId="{A4EA011E-34BB-4365-9D43-22EBDA490D90}" type="presParOf" srcId="{938029E9-F53B-474D-89DF-1E9255AF25C4}" destId="{A1E1B5DB-E5B6-41B8-BBF4-E79928A7B87C}" srcOrd="1" destOrd="0" presId="urn:microsoft.com/office/officeart/2008/layout/LinedList"/>
    <dgm:cxn modelId="{3C2C506B-6479-4D6B-9C69-E11D404AF8AB}" type="presParOf" srcId="{938029E9-F53B-474D-89DF-1E9255AF25C4}" destId="{78A869FB-6065-4D6E-8261-D1B57ED960B2}" srcOrd="2" destOrd="0" presId="urn:microsoft.com/office/officeart/2008/layout/LinedList"/>
    <dgm:cxn modelId="{0F8832D3-B8CE-4443-8B1E-B7B4E6B62142}" type="presParOf" srcId="{7C7D8C7C-C032-421C-B127-4B1B7FEE9423}" destId="{5BABB6A9-2277-4B65-9EE0-F38F2E73F4ED}" srcOrd="5" destOrd="0" presId="urn:microsoft.com/office/officeart/2008/layout/LinedList"/>
    <dgm:cxn modelId="{1AC8F289-26D5-4AA6-A793-09FA8FCBFB6F}" type="presParOf" srcId="{7C7D8C7C-C032-421C-B127-4B1B7FEE9423}" destId="{4D0F1598-7C53-4DFD-8666-ACE566542ADC}" srcOrd="6" destOrd="0" presId="urn:microsoft.com/office/officeart/2008/layout/LinedList"/>
    <dgm:cxn modelId="{C1997191-9963-44EC-B722-FA9FDCCB523E}" type="presParOf" srcId="{7C7D8C7C-C032-421C-B127-4B1B7FEE9423}" destId="{1CDA374A-D9D9-4D3D-B6D0-3D8440E2F0C4}" srcOrd="7" destOrd="0" presId="urn:microsoft.com/office/officeart/2008/layout/LinedList"/>
    <dgm:cxn modelId="{C53D6F1D-5C1B-41C9-AF87-CE82928E1786}" type="presParOf" srcId="{1CDA374A-D9D9-4D3D-B6D0-3D8440E2F0C4}" destId="{D229680E-BA14-4E7A-AF86-EBAD8A62FC59}" srcOrd="0" destOrd="0" presId="urn:microsoft.com/office/officeart/2008/layout/LinedList"/>
    <dgm:cxn modelId="{8796EF40-65D5-4545-86AD-1A1B3863E9BC}" type="presParOf" srcId="{1CDA374A-D9D9-4D3D-B6D0-3D8440E2F0C4}" destId="{336180B9-45DA-418D-BF18-8F8B36F89E90}" srcOrd="1" destOrd="0" presId="urn:microsoft.com/office/officeart/2008/layout/LinedList"/>
    <dgm:cxn modelId="{EBD8F4E5-C6FC-4C84-9A77-8DC475615779}" type="presParOf" srcId="{1CDA374A-D9D9-4D3D-B6D0-3D8440E2F0C4}" destId="{8FFBDFD8-2110-406A-B423-69C5281F0DFF}" srcOrd="2" destOrd="0" presId="urn:microsoft.com/office/officeart/2008/layout/LinedList"/>
    <dgm:cxn modelId="{570293E7-AF87-4433-992D-E5AFFDB41D75}" type="presParOf" srcId="{7C7D8C7C-C032-421C-B127-4B1B7FEE9423}" destId="{2585E0A1-E9FC-47CB-B29B-70E91084B9EE}" srcOrd="8" destOrd="0" presId="urn:microsoft.com/office/officeart/2008/layout/LinedList"/>
    <dgm:cxn modelId="{885F73B7-7686-41A0-B1AB-B433AB5B8B93}" type="presParOf" srcId="{7C7D8C7C-C032-421C-B127-4B1B7FEE9423}" destId="{39ED4218-0D6D-4B25-B63C-A8333018F83A}" srcOrd="9" destOrd="0" presId="urn:microsoft.com/office/officeart/2008/layout/LinedList"/>
    <dgm:cxn modelId="{A14A9846-77EA-43F2-AD2C-7F3262BC77A0}" type="presParOf" srcId="{7C7D8C7C-C032-421C-B127-4B1B7FEE9423}" destId="{7A35C1B8-F9B9-47E5-AE72-12D59C4BD8D7}" srcOrd="10" destOrd="0" presId="urn:microsoft.com/office/officeart/2008/layout/LinedList"/>
    <dgm:cxn modelId="{2A4ABFA4-02A0-4451-A4A4-B1326F9AD016}" type="presParOf" srcId="{7A35C1B8-F9B9-47E5-AE72-12D59C4BD8D7}" destId="{3D397C90-EA99-4A89-A746-DCD8BA60595B}" srcOrd="0" destOrd="0" presId="urn:microsoft.com/office/officeart/2008/layout/LinedList"/>
    <dgm:cxn modelId="{92E8D2D8-CF20-4712-8BAD-BBAB2D9676FA}" type="presParOf" srcId="{7A35C1B8-F9B9-47E5-AE72-12D59C4BD8D7}" destId="{338C2B8B-1739-4CDC-8362-0BF290653CA0}" srcOrd="1" destOrd="0" presId="urn:microsoft.com/office/officeart/2008/layout/LinedList"/>
    <dgm:cxn modelId="{E49A1F17-2058-4914-8EFB-D16A81B1AD97}" type="presParOf" srcId="{7A35C1B8-F9B9-47E5-AE72-12D59C4BD8D7}" destId="{F8F14455-5694-48DE-BDB5-9EAFF9D4A658}" srcOrd="2" destOrd="0" presId="urn:microsoft.com/office/officeart/2008/layout/LinedList"/>
    <dgm:cxn modelId="{09EC81E1-A1AD-4916-BB91-F9D0B9CD3B9A}" type="presParOf" srcId="{7C7D8C7C-C032-421C-B127-4B1B7FEE9423}" destId="{9C0D00BF-8C8F-480B-8D86-19EDAE533426}" srcOrd="11" destOrd="0" presId="urn:microsoft.com/office/officeart/2008/layout/LinedList"/>
    <dgm:cxn modelId="{F5136333-F897-4BC9-B6F1-E3206F85AC14}" type="presParOf" srcId="{7C7D8C7C-C032-421C-B127-4B1B7FEE9423}" destId="{B2EF75A0-B7CA-462A-8CC5-551C5D84DB0E}" srcOrd="12" destOrd="0" presId="urn:microsoft.com/office/officeart/2008/layout/LinedList"/>
    <dgm:cxn modelId="{ACDC8B11-D027-436A-8E8E-7CB9B970A838}" type="presParOf" srcId="{7C7D8C7C-C032-421C-B127-4B1B7FEE9423}" destId="{041BD8F9-C78C-4C1F-8E9F-B9B27AACA61F}" srcOrd="13" destOrd="0" presId="urn:microsoft.com/office/officeart/2008/layout/LinedList"/>
    <dgm:cxn modelId="{D590297F-33BB-4455-B3EE-7A5E960CE31E}" type="presParOf" srcId="{041BD8F9-C78C-4C1F-8E9F-B9B27AACA61F}" destId="{2CAB49DC-5E44-473D-A303-AFC8839FF65E}" srcOrd="0" destOrd="0" presId="urn:microsoft.com/office/officeart/2008/layout/LinedList"/>
    <dgm:cxn modelId="{52CDBC19-C85E-4DA2-A22C-9847882E6952}" type="presParOf" srcId="{041BD8F9-C78C-4C1F-8E9F-B9B27AACA61F}" destId="{788F5070-BCF0-4265-9200-D0227090652B}" srcOrd="1" destOrd="0" presId="urn:microsoft.com/office/officeart/2008/layout/LinedList"/>
    <dgm:cxn modelId="{7CB1B5D8-3C29-409C-871B-F9AF432E3A14}" type="presParOf" srcId="{041BD8F9-C78C-4C1F-8E9F-B9B27AACA61F}" destId="{4924B18C-485D-427D-AC12-D70E978CB0BB}" srcOrd="2" destOrd="0" presId="urn:microsoft.com/office/officeart/2008/layout/LinedList"/>
    <dgm:cxn modelId="{8C83478F-0D0F-439E-8415-3F10A9DC2CB8}" type="presParOf" srcId="{7C7D8C7C-C032-421C-B127-4B1B7FEE9423}" destId="{6AAADB54-452A-4BAF-AB88-F9F11F266595}" srcOrd="14" destOrd="0" presId="urn:microsoft.com/office/officeart/2008/layout/LinedList"/>
    <dgm:cxn modelId="{177478E4-6A79-4303-A9AC-AC80CCB9FCB5}" type="presParOf" srcId="{7C7D8C7C-C032-421C-B127-4B1B7FEE9423}" destId="{9C8EC67F-D229-4ADE-BC3D-DBFC710EFC12}" srcOrd="15" destOrd="0" presId="urn:microsoft.com/office/officeart/2008/layout/LinedList"/>
  </dgm:cxnLst>
  <dgm:bg>
    <a:solidFill>
      <a:schemeClr val="accent3">
        <a:lumMod val="40000"/>
        <a:lumOff val="6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1EE0DA-5A7E-469F-967A-DB79226BF8C9}"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012FE2B3-DAB2-4F5C-8359-251039BC29E6}">
      <dgm:prSet/>
      <dgm:spPr/>
      <dgm:t>
        <a:bodyPr/>
        <a:lstStyle/>
        <a:p>
          <a:pPr rtl="0"/>
          <a:r>
            <a:rPr lang="en-US" dirty="0"/>
            <a:t>Summary of meta-analytic findings (Barrick &amp; Mount, 1991):</a:t>
          </a:r>
          <a:endParaRPr lang="en-GB" dirty="0"/>
        </a:p>
      </dgm:t>
    </dgm:pt>
    <dgm:pt modelId="{34988204-68D7-4FC8-BA97-8DC958AD4577}" type="parTrans" cxnId="{31AF08EA-C65E-47AE-86C7-8B2F702798BD}">
      <dgm:prSet/>
      <dgm:spPr/>
      <dgm:t>
        <a:bodyPr/>
        <a:lstStyle/>
        <a:p>
          <a:endParaRPr lang="en-US"/>
        </a:p>
      </dgm:t>
    </dgm:pt>
    <dgm:pt modelId="{DA53C349-F0A9-492D-BB1B-9B3AC5544804}" type="sibTrans" cxnId="{31AF08EA-C65E-47AE-86C7-8B2F702798BD}">
      <dgm:prSet/>
      <dgm:spPr/>
      <dgm:t>
        <a:bodyPr/>
        <a:lstStyle/>
        <a:p>
          <a:endParaRPr lang="en-US"/>
        </a:p>
      </dgm:t>
    </dgm:pt>
    <dgm:pt modelId="{9F9379CA-4085-4C76-A185-0624AA1DB77E}">
      <dgm:prSet/>
      <dgm:spPr/>
      <dgm:t>
        <a:bodyPr/>
        <a:lstStyle/>
        <a:p>
          <a:pPr rtl="0"/>
          <a:r>
            <a:rPr lang="en-US" dirty="0"/>
            <a:t>Conscientiousness and Emotional Stability are the best personality predictors of job performance across nearly all jobs.</a:t>
          </a:r>
          <a:endParaRPr lang="en-GB" dirty="0"/>
        </a:p>
      </dgm:t>
    </dgm:pt>
    <dgm:pt modelId="{03B0B11C-1C3D-4270-AF68-56050FF41D81}" type="parTrans" cxnId="{74B1BE25-26E9-4796-AFAB-E1124AFA1EC2}">
      <dgm:prSet/>
      <dgm:spPr/>
      <dgm:t>
        <a:bodyPr/>
        <a:lstStyle/>
        <a:p>
          <a:endParaRPr lang="en-US"/>
        </a:p>
      </dgm:t>
    </dgm:pt>
    <dgm:pt modelId="{0AF24F7B-7D33-4876-B9B2-11DEB49D3135}" type="sibTrans" cxnId="{74B1BE25-26E9-4796-AFAB-E1124AFA1EC2}">
      <dgm:prSet/>
      <dgm:spPr/>
      <dgm:t>
        <a:bodyPr/>
        <a:lstStyle/>
        <a:p>
          <a:endParaRPr lang="en-US"/>
        </a:p>
      </dgm:t>
    </dgm:pt>
    <dgm:pt modelId="{D394C148-04F5-4501-A815-9752ABD566B8}">
      <dgm:prSet/>
      <dgm:spPr/>
      <dgm:t>
        <a:bodyPr/>
        <a:lstStyle/>
        <a:p>
          <a:pPr rtl="0"/>
          <a:r>
            <a:rPr lang="en-US" dirty="0"/>
            <a:t>Extraversion and Agreeableness are important in jobs requiring a high degree of interpersonal work</a:t>
          </a:r>
          <a:endParaRPr lang="en-GB" dirty="0"/>
        </a:p>
      </dgm:t>
    </dgm:pt>
    <dgm:pt modelId="{ED768361-2A19-4169-8169-B822ED9E724D}" type="parTrans" cxnId="{12B41569-D6A3-418A-8CC9-333CE57930B6}">
      <dgm:prSet/>
      <dgm:spPr/>
      <dgm:t>
        <a:bodyPr/>
        <a:lstStyle/>
        <a:p>
          <a:endParaRPr lang="en-US"/>
        </a:p>
      </dgm:t>
    </dgm:pt>
    <dgm:pt modelId="{1D4CB50A-CA5B-42C7-A61C-84199246FF01}" type="sibTrans" cxnId="{12B41569-D6A3-418A-8CC9-333CE57930B6}">
      <dgm:prSet/>
      <dgm:spPr/>
      <dgm:t>
        <a:bodyPr/>
        <a:lstStyle/>
        <a:p>
          <a:endParaRPr lang="en-US"/>
        </a:p>
      </dgm:t>
    </dgm:pt>
    <dgm:pt modelId="{966E9201-5D13-44B7-9E23-5209A890DCB4}">
      <dgm:prSet/>
      <dgm:spPr/>
      <dgm:t>
        <a:bodyPr/>
        <a:lstStyle/>
        <a:p>
          <a:pPr rtl="0"/>
          <a:r>
            <a:rPr lang="en-US"/>
            <a:t>Less consistent evidence for Openness to Experience </a:t>
          </a:r>
          <a:endParaRPr lang="en-GB"/>
        </a:p>
      </dgm:t>
    </dgm:pt>
    <dgm:pt modelId="{86C895ED-1C2A-44B5-8E19-C822BD5D624E}" type="parTrans" cxnId="{B198F7BF-90E5-44F3-B84C-058D79136BD7}">
      <dgm:prSet/>
      <dgm:spPr/>
      <dgm:t>
        <a:bodyPr/>
        <a:lstStyle/>
        <a:p>
          <a:endParaRPr lang="en-US"/>
        </a:p>
      </dgm:t>
    </dgm:pt>
    <dgm:pt modelId="{C25ADABA-FAC9-4F00-90A4-BBDCA0A68BDF}" type="sibTrans" cxnId="{B198F7BF-90E5-44F3-B84C-058D79136BD7}">
      <dgm:prSet/>
      <dgm:spPr/>
      <dgm:t>
        <a:bodyPr/>
        <a:lstStyle/>
        <a:p>
          <a:endParaRPr lang="en-US"/>
        </a:p>
      </dgm:t>
    </dgm:pt>
    <dgm:pt modelId="{E91D9021-65F7-4181-89A6-D8A1FFBD2D61}" type="pres">
      <dgm:prSet presAssocID="{121EE0DA-5A7E-469F-967A-DB79226BF8C9}" presName="linear" presStyleCnt="0">
        <dgm:presLayoutVars>
          <dgm:animLvl val="lvl"/>
          <dgm:resizeHandles val="exact"/>
        </dgm:presLayoutVars>
      </dgm:prSet>
      <dgm:spPr/>
    </dgm:pt>
    <dgm:pt modelId="{33265DCB-552E-4CBC-B065-AA2579613FFC}" type="pres">
      <dgm:prSet presAssocID="{012FE2B3-DAB2-4F5C-8359-251039BC29E6}" presName="parentText" presStyleLbl="node1" presStyleIdx="0" presStyleCnt="1" custLinFactNeighborX="-1996" custLinFactNeighborY="-7944">
        <dgm:presLayoutVars>
          <dgm:chMax val="0"/>
          <dgm:bulletEnabled val="1"/>
        </dgm:presLayoutVars>
      </dgm:prSet>
      <dgm:spPr/>
    </dgm:pt>
    <dgm:pt modelId="{CBE3620E-2DD9-4FFA-B349-79855E3F2F90}" type="pres">
      <dgm:prSet presAssocID="{012FE2B3-DAB2-4F5C-8359-251039BC29E6}" presName="childText" presStyleLbl="revTx" presStyleIdx="0" presStyleCnt="1">
        <dgm:presLayoutVars>
          <dgm:bulletEnabled val="1"/>
        </dgm:presLayoutVars>
      </dgm:prSet>
      <dgm:spPr/>
    </dgm:pt>
  </dgm:ptLst>
  <dgm:cxnLst>
    <dgm:cxn modelId="{AA6D0105-7D8F-416E-AB93-ADFC25E29086}" type="presOf" srcId="{966E9201-5D13-44B7-9E23-5209A890DCB4}" destId="{CBE3620E-2DD9-4FFA-B349-79855E3F2F90}" srcOrd="0" destOrd="2" presId="urn:microsoft.com/office/officeart/2005/8/layout/vList2"/>
    <dgm:cxn modelId="{74B1BE25-26E9-4796-AFAB-E1124AFA1EC2}" srcId="{012FE2B3-DAB2-4F5C-8359-251039BC29E6}" destId="{9F9379CA-4085-4C76-A185-0624AA1DB77E}" srcOrd="0" destOrd="0" parTransId="{03B0B11C-1C3D-4270-AF68-56050FF41D81}" sibTransId="{0AF24F7B-7D33-4876-B9B2-11DEB49D3135}"/>
    <dgm:cxn modelId="{12B41569-D6A3-418A-8CC9-333CE57930B6}" srcId="{012FE2B3-DAB2-4F5C-8359-251039BC29E6}" destId="{D394C148-04F5-4501-A815-9752ABD566B8}" srcOrd="1" destOrd="0" parTransId="{ED768361-2A19-4169-8169-B822ED9E724D}" sibTransId="{1D4CB50A-CA5B-42C7-A61C-84199246FF01}"/>
    <dgm:cxn modelId="{08609D8C-32CB-4E41-B102-C981813E4578}" type="presOf" srcId="{D394C148-04F5-4501-A815-9752ABD566B8}" destId="{CBE3620E-2DD9-4FFA-B349-79855E3F2F90}" srcOrd="0" destOrd="1" presId="urn:microsoft.com/office/officeart/2005/8/layout/vList2"/>
    <dgm:cxn modelId="{4C6A908F-4B7B-47BE-B8DF-67FF0C023318}" type="presOf" srcId="{9F9379CA-4085-4C76-A185-0624AA1DB77E}" destId="{CBE3620E-2DD9-4FFA-B349-79855E3F2F90}" srcOrd="0" destOrd="0" presId="urn:microsoft.com/office/officeart/2005/8/layout/vList2"/>
    <dgm:cxn modelId="{B198F7BF-90E5-44F3-B84C-058D79136BD7}" srcId="{012FE2B3-DAB2-4F5C-8359-251039BC29E6}" destId="{966E9201-5D13-44B7-9E23-5209A890DCB4}" srcOrd="2" destOrd="0" parTransId="{86C895ED-1C2A-44B5-8E19-C822BD5D624E}" sibTransId="{C25ADABA-FAC9-4F00-90A4-BBDCA0A68BDF}"/>
    <dgm:cxn modelId="{9C64FDE5-0F54-4C66-89D3-AA9ECBDD7EA6}" type="presOf" srcId="{012FE2B3-DAB2-4F5C-8359-251039BC29E6}" destId="{33265DCB-552E-4CBC-B065-AA2579613FFC}" srcOrd="0" destOrd="0" presId="urn:microsoft.com/office/officeart/2005/8/layout/vList2"/>
    <dgm:cxn modelId="{31AF08EA-C65E-47AE-86C7-8B2F702798BD}" srcId="{121EE0DA-5A7E-469F-967A-DB79226BF8C9}" destId="{012FE2B3-DAB2-4F5C-8359-251039BC29E6}" srcOrd="0" destOrd="0" parTransId="{34988204-68D7-4FC8-BA97-8DC958AD4577}" sibTransId="{DA53C349-F0A9-492D-BB1B-9B3AC5544804}"/>
    <dgm:cxn modelId="{52502EFA-681D-4E37-83F2-3CC160525A61}" type="presOf" srcId="{121EE0DA-5A7E-469F-967A-DB79226BF8C9}" destId="{E91D9021-65F7-4181-89A6-D8A1FFBD2D61}" srcOrd="0" destOrd="0" presId="urn:microsoft.com/office/officeart/2005/8/layout/vList2"/>
    <dgm:cxn modelId="{306A65AD-A5A4-40A0-98C8-927C3A04AB30}" type="presParOf" srcId="{E91D9021-65F7-4181-89A6-D8A1FFBD2D61}" destId="{33265DCB-552E-4CBC-B065-AA2579613FFC}" srcOrd="0" destOrd="0" presId="urn:microsoft.com/office/officeart/2005/8/layout/vList2"/>
    <dgm:cxn modelId="{0D696F84-90D2-44FA-839A-3D365F26CEC6}" type="presParOf" srcId="{E91D9021-65F7-4181-89A6-D8A1FFBD2D61}" destId="{CBE3620E-2DD9-4FFA-B349-79855E3F2F90}" srcOrd="1" destOrd="0" presId="urn:microsoft.com/office/officeart/2005/8/layout/vList2"/>
  </dgm:cxnLst>
  <dgm:bg>
    <a:solidFill>
      <a:schemeClr val="accent1">
        <a:lumMod val="40000"/>
        <a:lumOff val="6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2AAB70-B5E4-4B16-A46A-7546E26BBF51}"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5F78E960-688E-4941-A602-991E86EFD9AB}">
      <dgm:prSet/>
      <dgm:spPr/>
      <dgm:t>
        <a:bodyPr/>
        <a:lstStyle/>
        <a:p>
          <a:pPr rtl="0"/>
          <a:r>
            <a:rPr lang="en-US" dirty="0"/>
            <a:t>Personality has been shown to predict:</a:t>
          </a:r>
          <a:endParaRPr lang="en-GB" dirty="0"/>
        </a:p>
      </dgm:t>
    </dgm:pt>
    <dgm:pt modelId="{BE7B842A-540C-48D6-B8AB-05BB06311E13}" type="parTrans" cxnId="{A4E01B95-996E-453B-8FA6-DD64C57564E0}">
      <dgm:prSet/>
      <dgm:spPr/>
      <dgm:t>
        <a:bodyPr/>
        <a:lstStyle/>
        <a:p>
          <a:endParaRPr lang="en-US"/>
        </a:p>
      </dgm:t>
    </dgm:pt>
    <dgm:pt modelId="{6448E657-D6C0-4D28-AA71-40884EFF34C7}" type="sibTrans" cxnId="{A4E01B95-996E-453B-8FA6-DD64C57564E0}">
      <dgm:prSet/>
      <dgm:spPr/>
      <dgm:t>
        <a:bodyPr/>
        <a:lstStyle/>
        <a:p>
          <a:endParaRPr lang="en-US"/>
        </a:p>
      </dgm:t>
    </dgm:pt>
    <dgm:pt modelId="{E29B0C1F-E46A-402A-8D91-34BB1D66EC93}" type="pres">
      <dgm:prSet presAssocID="{262AAB70-B5E4-4B16-A46A-7546E26BBF51}" presName="Name0" presStyleCnt="0">
        <dgm:presLayoutVars>
          <dgm:chMax val="7"/>
          <dgm:dir/>
          <dgm:animLvl val="lvl"/>
          <dgm:resizeHandles val="exact"/>
        </dgm:presLayoutVars>
      </dgm:prSet>
      <dgm:spPr/>
    </dgm:pt>
    <dgm:pt modelId="{44992ED5-4A28-4029-B7D4-9FAE385BBE33}" type="pres">
      <dgm:prSet presAssocID="{5F78E960-688E-4941-A602-991E86EFD9AB}" presName="circle1" presStyleLbl="node1" presStyleIdx="0" presStyleCnt="1"/>
      <dgm:spPr/>
    </dgm:pt>
    <dgm:pt modelId="{39AD9F83-4425-4C6B-88EF-EBEC7D3FBA44}" type="pres">
      <dgm:prSet presAssocID="{5F78E960-688E-4941-A602-991E86EFD9AB}" presName="space" presStyleCnt="0"/>
      <dgm:spPr/>
    </dgm:pt>
    <dgm:pt modelId="{578E4C59-A6DC-43C1-91DA-CCCBCF5AB257}" type="pres">
      <dgm:prSet presAssocID="{5F78E960-688E-4941-A602-991E86EFD9AB}" presName="rect1" presStyleLbl="alignAcc1" presStyleIdx="0" presStyleCnt="1"/>
      <dgm:spPr/>
    </dgm:pt>
    <dgm:pt modelId="{3636C124-462B-4CE2-B491-B4D742B1E096}" type="pres">
      <dgm:prSet presAssocID="{5F78E960-688E-4941-A602-991E86EFD9AB}" presName="rect1ParTxNoCh" presStyleLbl="alignAcc1" presStyleIdx="0" presStyleCnt="1">
        <dgm:presLayoutVars>
          <dgm:chMax val="1"/>
          <dgm:bulletEnabled val="1"/>
        </dgm:presLayoutVars>
      </dgm:prSet>
      <dgm:spPr/>
    </dgm:pt>
  </dgm:ptLst>
  <dgm:cxnLst>
    <dgm:cxn modelId="{B2B4E007-362A-4E26-9E66-F504FF405D03}" type="presOf" srcId="{5F78E960-688E-4941-A602-991E86EFD9AB}" destId="{3636C124-462B-4CE2-B491-B4D742B1E096}" srcOrd="1" destOrd="0" presId="urn:microsoft.com/office/officeart/2005/8/layout/target3"/>
    <dgm:cxn modelId="{5CB35D17-CF82-4161-B9AE-FA393595FFC8}" type="presOf" srcId="{262AAB70-B5E4-4B16-A46A-7546E26BBF51}" destId="{E29B0C1F-E46A-402A-8D91-34BB1D66EC93}" srcOrd="0" destOrd="0" presId="urn:microsoft.com/office/officeart/2005/8/layout/target3"/>
    <dgm:cxn modelId="{83A00D21-B69D-401D-B32C-8D93D7CC4814}" type="presOf" srcId="{5F78E960-688E-4941-A602-991E86EFD9AB}" destId="{578E4C59-A6DC-43C1-91DA-CCCBCF5AB257}" srcOrd="0" destOrd="0" presId="urn:microsoft.com/office/officeart/2005/8/layout/target3"/>
    <dgm:cxn modelId="{A4E01B95-996E-453B-8FA6-DD64C57564E0}" srcId="{262AAB70-B5E4-4B16-A46A-7546E26BBF51}" destId="{5F78E960-688E-4941-A602-991E86EFD9AB}" srcOrd="0" destOrd="0" parTransId="{BE7B842A-540C-48D6-B8AB-05BB06311E13}" sibTransId="{6448E657-D6C0-4D28-AA71-40884EFF34C7}"/>
    <dgm:cxn modelId="{9EA14910-FECA-4292-A908-C58C195DFEF5}" type="presParOf" srcId="{E29B0C1F-E46A-402A-8D91-34BB1D66EC93}" destId="{44992ED5-4A28-4029-B7D4-9FAE385BBE33}" srcOrd="0" destOrd="0" presId="urn:microsoft.com/office/officeart/2005/8/layout/target3"/>
    <dgm:cxn modelId="{21F89EE5-F6B1-4A15-94D4-60E7E76A61EC}" type="presParOf" srcId="{E29B0C1F-E46A-402A-8D91-34BB1D66EC93}" destId="{39AD9F83-4425-4C6B-88EF-EBEC7D3FBA44}" srcOrd="1" destOrd="0" presId="urn:microsoft.com/office/officeart/2005/8/layout/target3"/>
    <dgm:cxn modelId="{EC58DFF4-718F-425E-92F3-98DA725B7E33}" type="presParOf" srcId="{E29B0C1F-E46A-402A-8D91-34BB1D66EC93}" destId="{578E4C59-A6DC-43C1-91DA-CCCBCF5AB257}" srcOrd="2" destOrd="0" presId="urn:microsoft.com/office/officeart/2005/8/layout/target3"/>
    <dgm:cxn modelId="{08F2112C-9586-4F9E-B91C-9B4970F7B8E0}" type="presParOf" srcId="{E29B0C1F-E46A-402A-8D91-34BB1D66EC93}" destId="{3636C124-462B-4CE2-B491-B4D742B1E096}"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91DE49-41BE-4E81-A0A0-11250F6194EA}" type="doc">
      <dgm:prSet loTypeId="urn:microsoft.com/office/officeart/2005/8/layout/matrix3" loCatId="matrix" qsTypeId="urn:microsoft.com/office/officeart/2005/8/quickstyle/simple1" qsCatId="simple" csTypeId="urn:microsoft.com/office/officeart/2005/8/colors/colorful3" csCatId="colorful" phldr="1"/>
      <dgm:spPr/>
      <dgm:t>
        <a:bodyPr/>
        <a:lstStyle/>
        <a:p>
          <a:endParaRPr lang="en-US"/>
        </a:p>
      </dgm:t>
    </dgm:pt>
    <dgm:pt modelId="{E595E3C6-A5C2-4BF7-9D64-9CC1DA3DCC91}">
      <dgm:prSet/>
      <dgm:spPr/>
      <dgm:t>
        <a:bodyPr/>
        <a:lstStyle/>
        <a:p>
          <a:pPr rtl="0"/>
          <a:r>
            <a:rPr lang="en-US" dirty="0"/>
            <a:t>Job performance and results (e.g. sales volume)</a:t>
          </a:r>
          <a:endParaRPr lang="en-GB" dirty="0"/>
        </a:p>
      </dgm:t>
    </dgm:pt>
    <dgm:pt modelId="{D9BD17DA-28B7-4DBB-BDBB-5478027478BC}" type="parTrans" cxnId="{4AE4CFFE-7F9F-4EB5-B43A-B89FCD56116C}">
      <dgm:prSet/>
      <dgm:spPr/>
      <dgm:t>
        <a:bodyPr/>
        <a:lstStyle/>
        <a:p>
          <a:endParaRPr lang="en-US"/>
        </a:p>
      </dgm:t>
    </dgm:pt>
    <dgm:pt modelId="{F2DE42AF-1556-4987-8229-E083551C0D6F}" type="sibTrans" cxnId="{4AE4CFFE-7F9F-4EB5-B43A-B89FCD56116C}">
      <dgm:prSet/>
      <dgm:spPr/>
      <dgm:t>
        <a:bodyPr/>
        <a:lstStyle/>
        <a:p>
          <a:endParaRPr lang="en-US"/>
        </a:p>
      </dgm:t>
    </dgm:pt>
    <dgm:pt modelId="{52493BBF-334C-4626-ADCF-D396CD779E3F}">
      <dgm:prSet/>
      <dgm:spPr/>
      <dgm:t>
        <a:bodyPr/>
        <a:lstStyle/>
        <a:p>
          <a:pPr rtl="0"/>
          <a:r>
            <a:rPr lang="en-US"/>
            <a:t>Job satisfaction</a:t>
          </a:r>
          <a:endParaRPr lang="en-GB"/>
        </a:p>
      </dgm:t>
    </dgm:pt>
    <dgm:pt modelId="{65A007BB-F03D-43E3-96F4-06118C7B31FB}" type="parTrans" cxnId="{517A993E-D0C8-436E-A3A4-55B6334C78D2}">
      <dgm:prSet/>
      <dgm:spPr/>
      <dgm:t>
        <a:bodyPr/>
        <a:lstStyle/>
        <a:p>
          <a:endParaRPr lang="en-US"/>
        </a:p>
      </dgm:t>
    </dgm:pt>
    <dgm:pt modelId="{C6253077-DCC4-4A0F-AD13-CCAEC629D0B8}" type="sibTrans" cxnId="{517A993E-D0C8-436E-A3A4-55B6334C78D2}">
      <dgm:prSet/>
      <dgm:spPr/>
      <dgm:t>
        <a:bodyPr/>
        <a:lstStyle/>
        <a:p>
          <a:endParaRPr lang="en-US"/>
        </a:p>
      </dgm:t>
    </dgm:pt>
    <dgm:pt modelId="{8DA8EADE-2C03-4668-AA2C-5AAEE857D08D}">
      <dgm:prSet/>
      <dgm:spPr/>
      <dgm:t>
        <a:bodyPr/>
        <a:lstStyle/>
        <a:p>
          <a:pPr rtl="0"/>
          <a:r>
            <a:rPr lang="en-US"/>
            <a:t>Training performance</a:t>
          </a:r>
          <a:endParaRPr lang="en-GB"/>
        </a:p>
      </dgm:t>
    </dgm:pt>
    <dgm:pt modelId="{841812E3-62A5-4D23-B35E-3EB0D4B80B03}" type="parTrans" cxnId="{8C2EBE14-45AA-40C2-950B-68710A749D97}">
      <dgm:prSet/>
      <dgm:spPr/>
      <dgm:t>
        <a:bodyPr/>
        <a:lstStyle/>
        <a:p>
          <a:endParaRPr lang="en-US"/>
        </a:p>
      </dgm:t>
    </dgm:pt>
    <dgm:pt modelId="{D69F853C-FBEE-417A-A407-00CCF5D6C4F7}" type="sibTrans" cxnId="{8C2EBE14-45AA-40C2-950B-68710A749D97}">
      <dgm:prSet/>
      <dgm:spPr/>
      <dgm:t>
        <a:bodyPr/>
        <a:lstStyle/>
        <a:p>
          <a:endParaRPr lang="en-US"/>
        </a:p>
      </dgm:t>
    </dgm:pt>
    <dgm:pt modelId="{1AAD0C65-5C17-41E8-B7CA-D836BF1DF8AE}">
      <dgm:prSet/>
      <dgm:spPr/>
      <dgm:t>
        <a:bodyPr/>
        <a:lstStyle/>
        <a:p>
          <a:pPr rtl="0"/>
          <a:r>
            <a:rPr lang="en-US"/>
            <a:t>Leadership</a:t>
          </a:r>
          <a:endParaRPr lang="en-GB"/>
        </a:p>
      </dgm:t>
    </dgm:pt>
    <dgm:pt modelId="{9C5E5CFE-D549-4D1F-A16C-26E6EAE5D34E}" type="parTrans" cxnId="{AC49C2AE-266D-47F7-96E4-CFF6BB5891A1}">
      <dgm:prSet/>
      <dgm:spPr/>
      <dgm:t>
        <a:bodyPr/>
        <a:lstStyle/>
        <a:p>
          <a:endParaRPr lang="en-US"/>
        </a:p>
      </dgm:t>
    </dgm:pt>
    <dgm:pt modelId="{6CFD2285-E67F-4C78-8431-45D75BA66649}" type="sibTrans" cxnId="{AC49C2AE-266D-47F7-96E4-CFF6BB5891A1}">
      <dgm:prSet/>
      <dgm:spPr/>
      <dgm:t>
        <a:bodyPr/>
        <a:lstStyle/>
        <a:p>
          <a:endParaRPr lang="en-US"/>
        </a:p>
      </dgm:t>
    </dgm:pt>
    <dgm:pt modelId="{923CABC6-C0E3-4AD1-8F18-697AE3B0D290}" type="pres">
      <dgm:prSet presAssocID="{5A91DE49-41BE-4E81-A0A0-11250F6194EA}" presName="matrix" presStyleCnt="0">
        <dgm:presLayoutVars>
          <dgm:chMax val="1"/>
          <dgm:dir/>
          <dgm:resizeHandles val="exact"/>
        </dgm:presLayoutVars>
      </dgm:prSet>
      <dgm:spPr/>
    </dgm:pt>
    <dgm:pt modelId="{58DEDE38-5CCE-447E-8DFB-7C2892DD41F8}" type="pres">
      <dgm:prSet presAssocID="{5A91DE49-41BE-4E81-A0A0-11250F6194EA}" presName="diamond" presStyleLbl="bgShp" presStyleIdx="0" presStyleCnt="1"/>
      <dgm:spPr/>
    </dgm:pt>
    <dgm:pt modelId="{F1FAA45B-FD9D-4AAC-84F4-D691C05E21F9}" type="pres">
      <dgm:prSet presAssocID="{5A91DE49-41BE-4E81-A0A0-11250F6194EA}" presName="quad1" presStyleLbl="node1" presStyleIdx="0" presStyleCnt="4">
        <dgm:presLayoutVars>
          <dgm:chMax val="0"/>
          <dgm:chPref val="0"/>
          <dgm:bulletEnabled val="1"/>
        </dgm:presLayoutVars>
      </dgm:prSet>
      <dgm:spPr/>
    </dgm:pt>
    <dgm:pt modelId="{D0B73E4D-42C3-4675-A5D4-B09408F3C0BC}" type="pres">
      <dgm:prSet presAssocID="{5A91DE49-41BE-4E81-A0A0-11250F6194EA}" presName="quad2" presStyleLbl="node1" presStyleIdx="1" presStyleCnt="4">
        <dgm:presLayoutVars>
          <dgm:chMax val="0"/>
          <dgm:chPref val="0"/>
          <dgm:bulletEnabled val="1"/>
        </dgm:presLayoutVars>
      </dgm:prSet>
      <dgm:spPr/>
    </dgm:pt>
    <dgm:pt modelId="{9B7B9EC0-A019-451D-8EE9-8749A7BC0DDD}" type="pres">
      <dgm:prSet presAssocID="{5A91DE49-41BE-4E81-A0A0-11250F6194EA}" presName="quad3" presStyleLbl="node1" presStyleIdx="2" presStyleCnt="4">
        <dgm:presLayoutVars>
          <dgm:chMax val="0"/>
          <dgm:chPref val="0"/>
          <dgm:bulletEnabled val="1"/>
        </dgm:presLayoutVars>
      </dgm:prSet>
      <dgm:spPr/>
    </dgm:pt>
    <dgm:pt modelId="{8E044215-D43D-4DA7-AF2B-D5FD1E4BAF79}" type="pres">
      <dgm:prSet presAssocID="{5A91DE49-41BE-4E81-A0A0-11250F6194EA}" presName="quad4" presStyleLbl="node1" presStyleIdx="3" presStyleCnt="4">
        <dgm:presLayoutVars>
          <dgm:chMax val="0"/>
          <dgm:chPref val="0"/>
          <dgm:bulletEnabled val="1"/>
        </dgm:presLayoutVars>
      </dgm:prSet>
      <dgm:spPr/>
    </dgm:pt>
  </dgm:ptLst>
  <dgm:cxnLst>
    <dgm:cxn modelId="{8C2EBE14-45AA-40C2-950B-68710A749D97}" srcId="{5A91DE49-41BE-4E81-A0A0-11250F6194EA}" destId="{8DA8EADE-2C03-4668-AA2C-5AAEE857D08D}" srcOrd="2" destOrd="0" parTransId="{841812E3-62A5-4D23-B35E-3EB0D4B80B03}" sibTransId="{D69F853C-FBEE-417A-A407-00CCF5D6C4F7}"/>
    <dgm:cxn modelId="{517A993E-D0C8-436E-A3A4-55B6334C78D2}" srcId="{5A91DE49-41BE-4E81-A0A0-11250F6194EA}" destId="{52493BBF-334C-4626-ADCF-D396CD779E3F}" srcOrd="1" destOrd="0" parTransId="{65A007BB-F03D-43E3-96F4-06118C7B31FB}" sibTransId="{C6253077-DCC4-4A0F-AD13-CCAEC629D0B8}"/>
    <dgm:cxn modelId="{9D1B7776-756C-4C59-A5EC-738943608618}" type="presOf" srcId="{8DA8EADE-2C03-4668-AA2C-5AAEE857D08D}" destId="{9B7B9EC0-A019-451D-8EE9-8749A7BC0DDD}" srcOrd="0" destOrd="0" presId="urn:microsoft.com/office/officeart/2005/8/layout/matrix3"/>
    <dgm:cxn modelId="{D86A7D8C-7F5E-4209-B2B4-4D77BF3C62DF}" type="presOf" srcId="{E595E3C6-A5C2-4BF7-9D64-9CC1DA3DCC91}" destId="{F1FAA45B-FD9D-4AAC-84F4-D691C05E21F9}" srcOrd="0" destOrd="0" presId="urn:microsoft.com/office/officeart/2005/8/layout/matrix3"/>
    <dgm:cxn modelId="{14EBA58D-BAD0-4FD8-9D65-0FF3BB603D52}" type="presOf" srcId="{5A91DE49-41BE-4E81-A0A0-11250F6194EA}" destId="{923CABC6-C0E3-4AD1-8F18-697AE3B0D290}" srcOrd="0" destOrd="0" presId="urn:microsoft.com/office/officeart/2005/8/layout/matrix3"/>
    <dgm:cxn modelId="{C5E707A1-53EB-4345-A397-81C7DDBC13F9}" type="presOf" srcId="{52493BBF-334C-4626-ADCF-D396CD779E3F}" destId="{D0B73E4D-42C3-4675-A5D4-B09408F3C0BC}" srcOrd="0" destOrd="0" presId="urn:microsoft.com/office/officeart/2005/8/layout/matrix3"/>
    <dgm:cxn modelId="{AC49C2AE-266D-47F7-96E4-CFF6BB5891A1}" srcId="{5A91DE49-41BE-4E81-A0A0-11250F6194EA}" destId="{1AAD0C65-5C17-41E8-B7CA-D836BF1DF8AE}" srcOrd="3" destOrd="0" parTransId="{9C5E5CFE-D549-4D1F-A16C-26E6EAE5D34E}" sibTransId="{6CFD2285-E67F-4C78-8431-45D75BA66649}"/>
    <dgm:cxn modelId="{4AE4CFFE-7F9F-4EB5-B43A-B89FCD56116C}" srcId="{5A91DE49-41BE-4E81-A0A0-11250F6194EA}" destId="{E595E3C6-A5C2-4BF7-9D64-9CC1DA3DCC91}" srcOrd="0" destOrd="0" parTransId="{D9BD17DA-28B7-4DBB-BDBB-5478027478BC}" sibTransId="{F2DE42AF-1556-4987-8229-E083551C0D6F}"/>
    <dgm:cxn modelId="{2F2764FF-FE97-4738-A063-28EE980C42F3}" type="presOf" srcId="{1AAD0C65-5C17-41E8-B7CA-D836BF1DF8AE}" destId="{8E044215-D43D-4DA7-AF2B-D5FD1E4BAF79}" srcOrd="0" destOrd="0" presId="urn:microsoft.com/office/officeart/2005/8/layout/matrix3"/>
    <dgm:cxn modelId="{078B9DB4-4F9F-488C-94E4-D9D3D307A285}" type="presParOf" srcId="{923CABC6-C0E3-4AD1-8F18-697AE3B0D290}" destId="{58DEDE38-5CCE-447E-8DFB-7C2892DD41F8}" srcOrd="0" destOrd="0" presId="urn:microsoft.com/office/officeart/2005/8/layout/matrix3"/>
    <dgm:cxn modelId="{C3EF48C8-20D2-4AB7-99FD-DFE25B848557}" type="presParOf" srcId="{923CABC6-C0E3-4AD1-8F18-697AE3B0D290}" destId="{F1FAA45B-FD9D-4AAC-84F4-D691C05E21F9}" srcOrd="1" destOrd="0" presId="urn:microsoft.com/office/officeart/2005/8/layout/matrix3"/>
    <dgm:cxn modelId="{EEAFF7EA-5201-4311-9E49-D7FF1546E9B0}" type="presParOf" srcId="{923CABC6-C0E3-4AD1-8F18-697AE3B0D290}" destId="{D0B73E4D-42C3-4675-A5D4-B09408F3C0BC}" srcOrd="2" destOrd="0" presId="urn:microsoft.com/office/officeart/2005/8/layout/matrix3"/>
    <dgm:cxn modelId="{BBE74A10-2B06-436C-A950-78AF7F5F9237}" type="presParOf" srcId="{923CABC6-C0E3-4AD1-8F18-697AE3B0D290}" destId="{9B7B9EC0-A019-451D-8EE9-8749A7BC0DDD}" srcOrd="3" destOrd="0" presId="urn:microsoft.com/office/officeart/2005/8/layout/matrix3"/>
    <dgm:cxn modelId="{4307102C-FE9C-4C85-B6AE-EDD0E49577B4}" type="presParOf" srcId="{923CABC6-C0E3-4AD1-8F18-697AE3B0D290}" destId="{8E044215-D43D-4DA7-AF2B-D5FD1E4BAF79}" srcOrd="4" destOrd="0" presId="urn:microsoft.com/office/officeart/2005/8/layout/matrix3"/>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BBEB6A-DFFE-4BA8-909C-0DAB1D4DA58A}" type="doc">
      <dgm:prSet loTypeId="urn:microsoft.com/office/officeart/2005/8/layout/hList1" loCatId="list" qsTypeId="urn:microsoft.com/office/officeart/2005/8/quickstyle/simple1" qsCatId="simple" csTypeId="urn:microsoft.com/office/officeart/2005/8/colors/colorful4" csCatId="colorful" phldr="1"/>
      <dgm:spPr/>
      <dgm:t>
        <a:bodyPr/>
        <a:lstStyle/>
        <a:p>
          <a:endParaRPr lang="en-US"/>
        </a:p>
      </dgm:t>
    </dgm:pt>
    <dgm:pt modelId="{87075702-0BF1-4074-B969-1F11D2A56A55}">
      <dgm:prSet/>
      <dgm:spPr/>
      <dgm:t>
        <a:bodyPr/>
        <a:lstStyle/>
        <a:p>
          <a:pPr rtl="0"/>
          <a:r>
            <a:rPr lang="en-GB" dirty="0"/>
            <a:t>Personality affects our mood, which in turn affects the way we respond to people and situations at work. Studies have found that conscientiousness and agreeableness indirectly affect organizational citizenship behaviour via their impact of job satisfaction = happier in our jobs =  better ‘citizens’ at work. </a:t>
          </a:r>
        </a:p>
      </dgm:t>
    </dgm:pt>
    <dgm:pt modelId="{F66B47B6-AC00-4A6E-A089-7211BB6B9262}" type="parTrans" cxnId="{CE3E69EF-4DA9-4C5C-9CE8-647AC04C7835}">
      <dgm:prSet/>
      <dgm:spPr/>
      <dgm:t>
        <a:bodyPr/>
        <a:lstStyle/>
        <a:p>
          <a:endParaRPr lang="en-US"/>
        </a:p>
      </dgm:t>
    </dgm:pt>
    <dgm:pt modelId="{7FF376F1-934A-43BB-9F2E-6762D12EEB98}" type="sibTrans" cxnId="{CE3E69EF-4DA9-4C5C-9CE8-647AC04C7835}">
      <dgm:prSet/>
      <dgm:spPr/>
      <dgm:t>
        <a:bodyPr/>
        <a:lstStyle/>
        <a:p>
          <a:endParaRPr lang="en-US"/>
        </a:p>
      </dgm:t>
    </dgm:pt>
    <dgm:pt modelId="{4B802B8D-44F2-438A-B354-08549D83FEE8}">
      <dgm:prSet/>
      <dgm:spPr/>
      <dgm:t>
        <a:bodyPr/>
        <a:lstStyle/>
        <a:p>
          <a:pPr rtl="0"/>
          <a:r>
            <a:rPr lang="en-GB"/>
            <a:t>Our personality profile affects our interpersonal relationships, making it an important determinant of work success when that work involves getting along with other people.</a:t>
          </a:r>
        </a:p>
      </dgm:t>
    </dgm:pt>
    <dgm:pt modelId="{187F9082-62F5-4B8B-81D1-83A496812213}" type="parTrans" cxnId="{E495A79D-E283-4E51-A707-066468883AAF}">
      <dgm:prSet/>
      <dgm:spPr/>
      <dgm:t>
        <a:bodyPr/>
        <a:lstStyle/>
        <a:p>
          <a:endParaRPr lang="en-US"/>
        </a:p>
      </dgm:t>
    </dgm:pt>
    <dgm:pt modelId="{6A83CACE-3585-4734-9B4A-0C7A4347F41C}" type="sibTrans" cxnId="{E495A79D-E283-4E51-A707-066468883AAF}">
      <dgm:prSet/>
      <dgm:spPr/>
      <dgm:t>
        <a:bodyPr/>
        <a:lstStyle/>
        <a:p>
          <a:endParaRPr lang="en-US"/>
        </a:p>
      </dgm:t>
    </dgm:pt>
    <dgm:pt modelId="{9AD92D54-AE52-443D-B941-3E98C51CDFCA}" type="pres">
      <dgm:prSet presAssocID="{0FBBEB6A-DFFE-4BA8-909C-0DAB1D4DA58A}" presName="Name0" presStyleCnt="0">
        <dgm:presLayoutVars>
          <dgm:dir/>
          <dgm:animLvl val="lvl"/>
          <dgm:resizeHandles val="exact"/>
        </dgm:presLayoutVars>
      </dgm:prSet>
      <dgm:spPr/>
    </dgm:pt>
    <dgm:pt modelId="{4A2DF994-816A-4C43-BF1A-22F97C0F9B98}" type="pres">
      <dgm:prSet presAssocID="{87075702-0BF1-4074-B969-1F11D2A56A55}" presName="composite" presStyleCnt="0"/>
      <dgm:spPr/>
    </dgm:pt>
    <dgm:pt modelId="{4093AE02-7BF6-473E-B3BE-2C4CB7382698}" type="pres">
      <dgm:prSet presAssocID="{87075702-0BF1-4074-B969-1F11D2A56A55}" presName="parTx" presStyleLbl="alignNode1" presStyleIdx="0" presStyleCnt="2">
        <dgm:presLayoutVars>
          <dgm:chMax val="0"/>
          <dgm:chPref val="0"/>
          <dgm:bulletEnabled val="1"/>
        </dgm:presLayoutVars>
      </dgm:prSet>
      <dgm:spPr/>
    </dgm:pt>
    <dgm:pt modelId="{EF3855D4-C89A-410D-AF19-870C4EC445C3}" type="pres">
      <dgm:prSet presAssocID="{87075702-0BF1-4074-B969-1F11D2A56A55}" presName="desTx" presStyleLbl="alignAccFollowNode1" presStyleIdx="0" presStyleCnt="2">
        <dgm:presLayoutVars>
          <dgm:bulletEnabled val="1"/>
        </dgm:presLayoutVars>
      </dgm:prSet>
      <dgm:spPr/>
    </dgm:pt>
    <dgm:pt modelId="{486490C2-131A-4C12-948C-A7D6149D9CD3}" type="pres">
      <dgm:prSet presAssocID="{7FF376F1-934A-43BB-9F2E-6762D12EEB98}" presName="space" presStyleCnt="0"/>
      <dgm:spPr/>
    </dgm:pt>
    <dgm:pt modelId="{A3E08BA5-E06A-4F66-8AB1-C8D774E8DE1F}" type="pres">
      <dgm:prSet presAssocID="{4B802B8D-44F2-438A-B354-08549D83FEE8}" presName="composite" presStyleCnt="0"/>
      <dgm:spPr/>
    </dgm:pt>
    <dgm:pt modelId="{71F8929B-30B9-45F8-9002-381C5C54245E}" type="pres">
      <dgm:prSet presAssocID="{4B802B8D-44F2-438A-B354-08549D83FEE8}" presName="parTx" presStyleLbl="alignNode1" presStyleIdx="1" presStyleCnt="2">
        <dgm:presLayoutVars>
          <dgm:chMax val="0"/>
          <dgm:chPref val="0"/>
          <dgm:bulletEnabled val="1"/>
        </dgm:presLayoutVars>
      </dgm:prSet>
      <dgm:spPr/>
    </dgm:pt>
    <dgm:pt modelId="{0D898DF6-3697-4502-B858-3A3AB1E5F851}" type="pres">
      <dgm:prSet presAssocID="{4B802B8D-44F2-438A-B354-08549D83FEE8}" presName="desTx" presStyleLbl="alignAccFollowNode1" presStyleIdx="1" presStyleCnt="2">
        <dgm:presLayoutVars>
          <dgm:bulletEnabled val="1"/>
        </dgm:presLayoutVars>
      </dgm:prSet>
      <dgm:spPr/>
    </dgm:pt>
  </dgm:ptLst>
  <dgm:cxnLst>
    <dgm:cxn modelId="{F7E7216F-22FB-45CB-898F-F76DD8E99E0F}" type="presOf" srcId="{87075702-0BF1-4074-B969-1F11D2A56A55}" destId="{4093AE02-7BF6-473E-B3BE-2C4CB7382698}" srcOrd="0" destOrd="0" presId="urn:microsoft.com/office/officeart/2005/8/layout/hList1"/>
    <dgm:cxn modelId="{51700653-19C7-4726-A429-3AD562514723}" type="presOf" srcId="{0FBBEB6A-DFFE-4BA8-909C-0DAB1D4DA58A}" destId="{9AD92D54-AE52-443D-B941-3E98C51CDFCA}" srcOrd="0" destOrd="0" presId="urn:microsoft.com/office/officeart/2005/8/layout/hList1"/>
    <dgm:cxn modelId="{E495A79D-E283-4E51-A707-066468883AAF}" srcId="{0FBBEB6A-DFFE-4BA8-909C-0DAB1D4DA58A}" destId="{4B802B8D-44F2-438A-B354-08549D83FEE8}" srcOrd="1" destOrd="0" parTransId="{187F9082-62F5-4B8B-81D1-83A496812213}" sibTransId="{6A83CACE-3585-4734-9B4A-0C7A4347F41C}"/>
    <dgm:cxn modelId="{9B745BAE-74B2-4C1C-9674-8DCC3C2DFE55}" type="presOf" srcId="{4B802B8D-44F2-438A-B354-08549D83FEE8}" destId="{71F8929B-30B9-45F8-9002-381C5C54245E}" srcOrd="0" destOrd="0" presId="urn:microsoft.com/office/officeart/2005/8/layout/hList1"/>
    <dgm:cxn modelId="{CE3E69EF-4DA9-4C5C-9CE8-647AC04C7835}" srcId="{0FBBEB6A-DFFE-4BA8-909C-0DAB1D4DA58A}" destId="{87075702-0BF1-4074-B969-1F11D2A56A55}" srcOrd="0" destOrd="0" parTransId="{F66B47B6-AC00-4A6E-A089-7211BB6B9262}" sibTransId="{7FF376F1-934A-43BB-9F2E-6762D12EEB98}"/>
    <dgm:cxn modelId="{508406C2-AAE4-4F4A-9390-714BF97AEE03}" type="presParOf" srcId="{9AD92D54-AE52-443D-B941-3E98C51CDFCA}" destId="{4A2DF994-816A-4C43-BF1A-22F97C0F9B98}" srcOrd="0" destOrd="0" presId="urn:microsoft.com/office/officeart/2005/8/layout/hList1"/>
    <dgm:cxn modelId="{F9DA50CC-824B-4909-A5A0-A9526561729A}" type="presParOf" srcId="{4A2DF994-816A-4C43-BF1A-22F97C0F9B98}" destId="{4093AE02-7BF6-473E-B3BE-2C4CB7382698}" srcOrd="0" destOrd="0" presId="urn:microsoft.com/office/officeart/2005/8/layout/hList1"/>
    <dgm:cxn modelId="{B52E65C6-0179-4DB6-90F7-77D3CC63680C}" type="presParOf" srcId="{4A2DF994-816A-4C43-BF1A-22F97C0F9B98}" destId="{EF3855D4-C89A-410D-AF19-870C4EC445C3}" srcOrd="1" destOrd="0" presId="urn:microsoft.com/office/officeart/2005/8/layout/hList1"/>
    <dgm:cxn modelId="{617B1984-F924-422B-9D72-FEEEE96886CE}" type="presParOf" srcId="{9AD92D54-AE52-443D-B941-3E98C51CDFCA}" destId="{486490C2-131A-4C12-948C-A7D6149D9CD3}" srcOrd="1" destOrd="0" presId="urn:microsoft.com/office/officeart/2005/8/layout/hList1"/>
    <dgm:cxn modelId="{29255E90-4C7B-4346-90DA-561BE6FE0998}" type="presParOf" srcId="{9AD92D54-AE52-443D-B941-3E98C51CDFCA}" destId="{A3E08BA5-E06A-4F66-8AB1-C8D774E8DE1F}" srcOrd="2" destOrd="0" presId="urn:microsoft.com/office/officeart/2005/8/layout/hList1"/>
    <dgm:cxn modelId="{F5177979-08BC-47F6-AD5E-A0F4EAEE8E3D}" type="presParOf" srcId="{A3E08BA5-E06A-4F66-8AB1-C8D774E8DE1F}" destId="{71F8929B-30B9-45F8-9002-381C5C54245E}" srcOrd="0" destOrd="0" presId="urn:microsoft.com/office/officeart/2005/8/layout/hList1"/>
    <dgm:cxn modelId="{2CBA46A0-B0AF-4B59-9430-BFD04D32A5CF}" type="presParOf" srcId="{A3E08BA5-E06A-4F66-8AB1-C8D774E8DE1F}" destId="{0D898DF6-3697-4502-B858-3A3AB1E5F85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8CF7F7-09D6-4489-B747-0DB439FB8181}" type="doc">
      <dgm:prSet loTypeId="urn:microsoft.com/office/officeart/2005/8/layout/hChevron3" loCatId="process" qsTypeId="urn:microsoft.com/office/officeart/2005/8/quickstyle/simple1" qsCatId="simple" csTypeId="urn:microsoft.com/office/officeart/2005/8/colors/accent0_2" csCatId="mainScheme"/>
      <dgm:spPr/>
      <dgm:t>
        <a:bodyPr/>
        <a:lstStyle/>
        <a:p>
          <a:endParaRPr lang="en-US"/>
        </a:p>
      </dgm:t>
    </dgm:pt>
    <dgm:pt modelId="{1A68AB1D-3823-4A3D-94F2-B3171E0453A1}">
      <dgm:prSet/>
      <dgm:spPr/>
      <dgm:t>
        <a:bodyPr/>
        <a:lstStyle/>
        <a:p>
          <a:pPr rtl="0"/>
          <a:r>
            <a:rPr lang="en-GB" dirty="0"/>
            <a:t>It determines how and why we’re motivated to achieve certain goals – for example, people who score high on extraversion are more motivated to achieve a goal if there’s a reward involved. </a:t>
          </a:r>
        </a:p>
      </dgm:t>
    </dgm:pt>
    <dgm:pt modelId="{A2F3BA37-BD04-4AEB-8AEE-F90F6EC90F1B}" type="parTrans" cxnId="{E23D4BCE-62A7-4956-8739-791B35E1E17C}">
      <dgm:prSet/>
      <dgm:spPr/>
      <dgm:t>
        <a:bodyPr/>
        <a:lstStyle/>
        <a:p>
          <a:endParaRPr lang="en-US"/>
        </a:p>
      </dgm:t>
    </dgm:pt>
    <dgm:pt modelId="{3E7DB3D5-A47A-42BA-BADB-89784BC9DED6}" type="sibTrans" cxnId="{E23D4BCE-62A7-4956-8739-791B35E1E17C}">
      <dgm:prSet/>
      <dgm:spPr/>
      <dgm:t>
        <a:bodyPr/>
        <a:lstStyle/>
        <a:p>
          <a:endParaRPr lang="en-US"/>
        </a:p>
      </dgm:t>
    </dgm:pt>
    <dgm:pt modelId="{D37F9292-D588-48C4-ABB2-029AF0E18ED0}" type="pres">
      <dgm:prSet presAssocID="{BC8CF7F7-09D6-4489-B747-0DB439FB8181}" presName="Name0" presStyleCnt="0">
        <dgm:presLayoutVars>
          <dgm:dir/>
          <dgm:resizeHandles val="exact"/>
        </dgm:presLayoutVars>
      </dgm:prSet>
      <dgm:spPr/>
    </dgm:pt>
    <dgm:pt modelId="{8502C61A-4465-4AA4-A174-2FC26E7657D6}" type="pres">
      <dgm:prSet presAssocID="{1A68AB1D-3823-4A3D-94F2-B3171E0453A1}" presName="parTxOnly" presStyleLbl="node1" presStyleIdx="0" presStyleCnt="1">
        <dgm:presLayoutVars>
          <dgm:bulletEnabled val="1"/>
        </dgm:presLayoutVars>
      </dgm:prSet>
      <dgm:spPr/>
    </dgm:pt>
  </dgm:ptLst>
  <dgm:cxnLst>
    <dgm:cxn modelId="{B2F19ACC-5862-48D0-B948-44E7B227D1D7}" type="presOf" srcId="{1A68AB1D-3823-4A3D-94F2-B3171E0453A1}" destId="{8502C61A-4465-4AA4-A174-2FC26E7657D6}" srcOrd="0" destOrd="0" presId="urn:microsoft.com/office/officeart/2005/8/layout/hChevron3"/>
    <dgm:cxn modelId="{E23D4BCE-62A7-4956-8739-791B35E1E17C}" srcId="{BC8CF7F7-09D6-4489-B747-0DB439FB8181}" destId="{1A68AB1D-3823-4A3D-94F2-B3171E0453A1}" srcOrd="0" destOrd="0" parTransId="{A2F3BA37-BD04-4AEB-8AEE-F90F6EC90F1B}" sibTransId="{3E7DB3D5-A47A-42BA-BADB-89784BC9DED6}"/>
    <dgm:cxn modelId="{5C401DF9-2B2D-4600-8255-91EE4C553E3D}" type="presOf" srcId="{BC8CF7F7-09D6-4489-B747-0DB439FB8181}" destId="{D37F9292-D588-48C4-ABB2-029AF0E18ED0}" srcOrd="0" destOrd="0" presId="urn:microsoft.com/office/officeart/2005/8/layout/hChevron3"/>
    <dgm:cxn modelId="{31D1208F-698D-4381-A5C7-C46617359A1D}" type="presParOf" srcId="{D37F9292-D588-48C4-ABB2-029AF0E18ED0}" destId="{8502C61A-4465-4AA4-A174-2FC26E7657D6}" srcOrd="0" destOrd="0" presId="urn:microsoft.com/office/officeart/2005/8/layout/hChevron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C1F8FDA-10CB-406B-9494-311324D4B158}" type="doc">
      <dgm:prSet loTypeId="urn:microsoft.com/office/officeart/2009/3/layout/RandomtoResultProcess" loCatId="process" qsTypeId="urn:microsoft.com/office/officeart/2005/8/quickstyle/simple1" qsCatId="simple" csTypeId="urn:microsoft.com/office/officeart/2005/8/colors/colorful3" csCatId="colorful" phldr="1"/>
      <dgm:spPr/>
      <dgm:t>
        <a:bodyPr/>
        <a:lstStyle/>
        <a:p>
          <a:endParaRPr lang="en-US"/>
        </a:p>
      </dgm:t>
    </dgm:pt>
    <dgm:pt modelId="{7BE0CFFD-F67C-4324-84BC-00969C684997}">
      <dgm:prSet/>
      <dgm:spPr/>
      <dgm:t>
        <a:bodyPr/>
        <a:lstStyle/>
        <a:p>
          <a:pPr rtl="0"/>
          <a:r>
            <a:rPr lang="en-GB" dirty="0"/>
            <a:t>More likely to put work first over anything else and aren’t as likely to adapt to changing situations. </a:t>
          </a:r>
        </a:p>
      </dgm:t>
    </dgm:pt>
    <dgm:pt modelId="{9AD4E681-E817-4C75-98EB-1DE36E848325}" type="parTrans" cxnId="{09130ABE-E9BA-4D53-BA8B-2421CF7C8ED4}">
      <dgm:prSet/>
      <dgm:spPr/>
      <dgm:t>
        <a:bodyPr/>
        <a:lstStyle/>
        <a:p>
          <a:endParaRPr lang="en-US"/>
        </a:p>
      </dgm:t>
    </dgm:pt>
    <dgm:pt modelId="{D2E2509B-5FB1-4563-965C-9B0F878D0928}" type="sibTrans" cxnId="{09130ABE-E9BA-4D53-BA8B-2421CF7C8ED4}">
      <dgm:prSet/>
      <dgm:spPr/>
      <dgm:t>
        <a:bodyPr/>
        <a:lstStyle/>
        <a:p>
          <a:endParaRPr lang="en-US"/>
        </a:p>
      </dgm:t>
    </dgm:pt>
    <dgm:pt modelId="{D4D3901E-9933-4CC3-923A-FABFA2D5EB23}">
      <dgm:prSet/>
      <dgm:spPr/>
      <dgm:t>
        <a:bodyPr/>
        <a:lstStyle/>
        <a:p>
          <a:pPr rtl="0"/>
          <a:r>
            <a:rPr lang="en-GB" dirty="0"/>
            <a:t>They may face issues over learning a complex skill early on because they tend to focus on their performance instead of the learning process, and they are generally not as creative.</a:t>
          </a:r>
        </a:p>
      </dgm:t>
    </dgm:pt>
    <dgm:pt modelId="{F74CFAFE-D410-4454-AE63-CAA8D7C2E060}" type="parTrans" cxnId="{E145A0AC-0FC8-40E4-B024-F151672BD64D}">
      <dgm:prSet/>
      <dgm:spPr/>
      <dgm:t>
        <a:bodyPr/>
        <a:lstStyle/>
        <a:p>
          <a:endParaRPr lang="en-US"/>
        </a:p>
      </dgm:t>
    </dgm:pt>
    <dgm:pt modelId="{51803502-CBA9-41C6-BEF6-FCBC5D383409}" type="sibTrans" cxnId="{E145A0AC-0FC8-40E4-B024-F151672BD64D}">
      <dgm:prSet/>
      <dgm:spPr/>
      <dgm:t>
        <a:bodyPr/>
        <a:lstStyle/>
        <a:p>
          <a:endParaRPr lang="en-US"/>
        </a:p>
      </dgm:t>
    </dgm:pt>
    <dgm:pt modelId="{AEF0AF06-DA8E-4918-B698-4068925C95F4}" type="pres">
      <dgm:prSet presAssocID="{CC1F8FDA-10CB-406B-9494-311324D4B158}" presName="Name0" presStyleCnt="0">
        <dgm:presLayoutVars>
          <dgm:dir/>
          <dgm:animOne val="branch"/>
          <dgm:animLvl val="lvl"/>
        </dgm:presLayoutVars>
      </dgm:prSet>
      <dgm:spPr/>
    </dgm:pt>
    <dgm:pt modelId="{AEFA35BC-B3A4-4370-A3B4-00F929A20AAF}" type="pres">
      <dgm:prSet presAssocID="{7BE0CFFD-F67C-4324-84BC-00969C684997}" presName="chaos" presStyleCnt="0"/>
      <dgm:spPr/>
    </dgm:pt>
    <dgm:pt modelId="{931D0367-B2A1-43A3-9303-91DF9BE003CC}" type="pres">
      <dgm:prSet presAssocID="{7BE0CFFD-F67C-4324-84BC-00969C684997}" presName="parTx1" presStyleLbl="revTx" presStyleIdx="0" presStyleCnt="1"/>
      <dgm:spPr/>
    </dgm:pt>
    <dgm:pt modelId="{9C6F2710-C33C-40D2-BB25-A31C09241617}" type="pres">
      <dgm:prSet presAssocID="{7BE0CFFD-F67C-4324-84BC-00969C684997}" presName="c1" presStyleLbl="node1" presStyleIdx="0" presStyleCnt="19"/>
      <dgm:spPr/>
    </dgm:pt>
    <dgm:pt modelId="{7A7A8B83-AFFE-4507-B353-712EC6630F9E}" type="pres">
      <dgm:prSet presAssocID="{7BE0CFFD-F67C-4324-84BC-00969C684997}" presName="c2" presStyleLbl="node1" presStyleIdx="1" presStyleCnt="19"/>
      <dgm:spPr/>
    </dgm:pt>
    <dgm:pt modelId="{7FC1A51E-0A2D-4BD8-9A33-429A92A552DF}" type="pres">
      <dgm:prSet presAssocID="{7BE0CFFD-F67C-4324-84BC-00969C684997}" presName="c3" presStyleLbl="node1" presStyleIdx="2" presStyleCnt="19"/>
      <dgm:spPr/>
    </dgm:pt>
    <dgm:pt modelId="{2335D474-6E59-41FC-A32B-9B0032B61B91}" type="pres">
      <dgm:prSet presAssocID="{7BE0CFFD-F67C-4324-84BC-00969C684997}" presName="c4" presStyleLbl="node1" presStyleIdx="3" presStyleCnt="19"/>
      <dgm:spPr/>
    </dgm:pt>
    <dgm:pt modelId="{37204FFD-5576-4885-840B-75BD84C623B6}" type="pres">
      <dgm:prSet presAssocID="{7BE0CFFD-F67C-4324-84BC-00969C684997}" presName="c5" presStyleLbl="node1" presStyleIdx="4" presStyleCnt="19"/>
      <dgm:spPr/>
    </dgm:pt>
    <dgm:pt modelId="{BC263DDC-6081-494C-8A24-664542139276}" type="pres">
      <dgm:prSet presAssocID="{7BE0CFFD-F67C-4324-84BC-00969C684997}" presName="c6" presStyleLbl="node1" presStyleIdx="5" presStyleCnt="19"/>
      <dgm:spPr/>
    </dgm:pt>
    <dgm:pt modelId="{6A33AE38-9825-49A6-A6EF-76BC4AD01508}" type="pres">
      <dgm:prSet presAssocID="{7BE0CFFD-F67C-4324-84BC-00969C684997}" presName="c7" presStyleLbl="node1" presStyleIdx="6" presStyleCnt="19"/>
      <dgm:spPr/>
    </dgm:pt>
    <dgm:pt modelId="{FB12C6F0-2DFF-44C0-8E7B-734679FCFCCF}" type="pres">
      <dgm:prSet presAssocID="{7BE0CFFD-F67C-4324-84BC-00969C684997}" presName="c8" presStyleLbl="node1" presStyleIdx="7" presStyleCnt="19"/>
      <dgm:spPr/>
    </dgm:pt>
    <dgm:pt modelId="{6E53F1CE-7DA9-4A23-9ED3-E218C056C899}" type="pres">
      <dgm:prSet presAssocID="{7BE0CFFD-F67C-4324-84BC-00969C684997}" presName="c9" presStyleLbl="node1" presStyleIdx="8" presStyleCnt="19"/>
      <dgm:spPr/>
    </dgm:pt>
    <dgm:pt modelId="{093ADF76-B4AA-41D3-A7AD-230ECFAB0197}" type="pres">
      <dgm:prSet presAssocID="{7BE0CFFD-F67C-4324-84BC-00969C684997}" presName="c10" presStyleLbl="node1" presStyleIdx="9" presStyleCnt="19"/>
      <dgm:spPr/>
    </dgm:pt>
    <dgm:pt modelId="{DC4BA630-7BC5-4D35-8A96-669F7FC05C92}" type="pres">
      <dgm:prSet presAssocID="{7BE0CFFD-F67C-4324-84BC-00969C684997}" presName="c11" presStyleLbl="node1" presStyleIdx="10" presStyleCnt="19"/>
      <dgm:spPr/>
    </dgm:pt>
    <dgm:pt modelId="{A04209B8-2C7A-43C0-AC28-CF0F43E915FD}" type="pres">
      <dgm:prSet presAssocID="{7BE0CFFD-F67C-4324-84BC-00969C684997}" presName="c12" presStyleLbl="node1" presStyleIdx="11" presStyleCnt="19"/>
      <dgm:spPr/>
    </dgm:pt>
    <dgm:pt modelId="{AB7BDD4C-5FC4-4D27-ABA7-778C082CD680}" type="pres">
      <dgm:prSet presAssocID="{7BE0CFFD-F67C-4324-84BC-00969C684997}" presName="c13" presStyleLbl="node1" presStyleIdx="12" presStyleCnt="19"/>
      <dgm:spPr/>
    </dgm:pt>
    <dgm:pt modelId="{53642911-47F3-42B7-A22D-ED5905DED7A0}" type="pres">
      <dgm:prSet presAssocID="{7BE0CFFD-F67C-4324-84BC-00969C684997}" presName="c14" presStyleLbl="node1" presStyleIdx="13" presStyleCnt="19"/>
      <dgm:spPr/>
    </dgm:pt>
    <dgm:pt modelId="{7569A468-6C79-4643-B48C-686E834CFF87}" type="pres">
      <dgm:prSet presAssocID="{7BE0CFFD-F67C-4324-84BC-00969C684997}" presName="c15" presStyleLbl="node1" presStyleIdx="14" presStyleCnt="19"/>
      <dgm:spPr/>
    </dgm:pt>
    <dgm:pt modelId="{973FB1FB-2845-4E76-BB7C-7C3320D567EE}" type="pres">
      <dgm:prSet presAssocID="{7BE0CFFD-F67C-4324-84BC-00969C684997}" presName="c16" presStyleLbl="node1" presStyleIdx="15" presStyleCnt="19"/>
      <dgm:spPr/>
    </dgm:pt>
    <dgm:pt modelId="{CAB781A9-C1FE-48F5-B602-5BE8E6CD5627}" type="pres">
      <dgm:prSet presAssocID="{7BE0CFFD-F67C-4324-84BC-00969C684997}" presName="c17" presStyleLbl="node1" presStyleIdx="16" presStyleCnt="19"/>
      <dgm:spPr/>
    </dgm:pt>
    <dgm:pt modelId="{E9C82C9F-CAFE-4D77-87E2-89995E6BA0D3}" type="pres">
      <dgm:prSet presAssocID="{7BE0CFFD-F67C-4324-84BC-00969C684997}" presName="c18" presStyleLbl="node1" presStyleIdx="17" presStyleCnt="19"/>
      <dgm:spPr/>
    </dgm:pt>
    <dgm:pt modelId="{2A3D9499-02F6-411B-AB2F-B76E9D12D8F2}" type="pres">
      <dgm:prSet presAssocID="{D2E2509B-5FB1-4563-965C-9B0F878D0928}" presName="chevronComposite1" presStyleCnt="0"/>
      <dgm:spPr/>
    </dgm:pt>
    <dgm:pt modelId="{F61C471C-27F7-45BE-8D43-A59700B91034}" type="pres">
      <dgm:prSet presAssocID="{D2E2509B-5FB1-4563-965C-9B0F878D0928}" presName="chevron1" presStyleLbl="sibTrans2D1" presStyleIdx="0" presStyleCnt="2"/>
      <dgm:spPr/>
    </dgm:pt>
    <dgm:pt modelId="{D056ACA8-7261-41FD-B78A-7D9FF5B751AF}" type="pres">
      <dgm:prSet presAssocID="{D2E2509B-5FB1-4563-965C-9B0F878D0928}" presName="spChevron1" presStyleCnt="0"/>
      <dgm:spPr/>
    </dgm:pt>
    <dgm:pt modelId="{828B3D98-CFF3-481D-ADDE-51945EA9A017}" type="pres">
      <dgm:prSet presAssocID="{D2E2509B-5FB1-4563-965C-9B0F878D0928}" presName="overlap" presStyleCnt="0"/>
      <dgm:spPr/>
    </dgm:pt>
    <dgm:pt modelId="{A5866F9C-84AC-4863-9DAF-2EAB61D8F337}" type="pres">
      <dgm:prSet presAssocID="{D2E2509B-5FB1-4563-965C-9B0F878D0928}" presName="chevronComposite2" presStyleCnt="0"/>
      <dgm:spPr/>
    </dgm:pt>
    <dgm:pt modelId="{185C51A4-C7E1-429E-B3A3-3AC279654D06}" type="pres">
      <dgm:prSet presAssocID="{D2E2509B-5FB1-4563-965C-9B0F878D0928}" presName="chevron2" presStyleLbl="sibTrans2D1" presStyleIdx="1" presStyleCnt="2"/>
      <dgm:spPr/>
    </dgm:pt>
    <dgm:pt modelId="{9B2CCAD1-6A7B-4C78-A44E-1D8EAFB7140A}" type="pres">
      <dgm:prSet presAssocID="{D2E2509B-5FB1-4563-965C-9B0F878D0928}" presName="spChevron2" presStyleCnt="0"/>
      <dgm:spPr/>
    </dgm:pt>
    <dgm:pt modelId="{E7C499AA-B765-4A29-8CD0-BFE857A25856}" type="pres">
      <dgm:prSet presAssocID="{D4D3901E-9933-4CC3-923A-FABFA2D5EB23}" presName="last" presStyleCnt="0"/>
      <dgm:spPr/>
    </dgm:pt>
    <dgm:pt modelId="{A19C742C-F394-4E0E-A3A6-4826EC6153C8}" type="pres">
      <dgm:prSet presAssocID="{D4D3901E-9933-4CC3-923A-FABFA2D5EB23}" presName="circleTx" presStyleLbl="node1" presStyleIdx="18" presStyleCnt="19" custScaleX="160773"/>
      <dgm:spPr/>
    </dgm:pt>
    <dgm:pt modelId="{8E6D5F3D-04DB-4654-B2D8-175396F0B83A}" type="pres">
      <dgm:prSet presAssocID="{D4D3901E-9933-4CC3-923A-FABFA2D5EB23}" presName="spN" presStyleCnt="0"/>
      <dgm:spPr/>
    </dgm:pt>
  </dgm:ptLst>
  <dgm:cxnLst>
    <dgm:cxn modelId="{80441571-CAFC-4E60-8A6C-F0E41B9F6E69}" type="presOf" srcId="{7BE0CFFD-F67C-4324-84BC-00969C684997}" destId="{931D0367-B2A1-43A3-9303-91DF9BE003CC}" srcOrd="0" destOrd="0" presId="urn:microsoft.com/office/officeart/2009/3/layout/RandomtoResultProcess"/>
    <dgm:cxn modelId="{048946A8-93F4-4106-B94F-BCD5648084FC}" type="presOf" srcId="{D4D3901E-9933-4CC3-923A-FABFA2D5EB23}" destId="{A19C742C-F394-4E0E-A3A6-4826EC6153C8}" srcOrd="0" destOrd="0" presId="urn:microsoft.com/office/officeart/2009/3/layout/RandomtoResultProcess"/>
    <dgm:cxn modelId="{E145A0AC-0FC8-40E4-B024-F151672BD64D}" srcId="{CC1F8FDA-10CB-406B-9494-311324D4B158}" destId="{D4D3901E-9933-4CC3-923A-FABFA2D5EB23}" srcOrd="1" destOrd="0" parTransId="{F74CFAFE-D410-4454-AE63-CAA8D7C2E060}" sibTransId="{51803502-CBA9-41C6-BEF6-FCBC5D383409}"/>
    <dgm:cxn modelId="{09130ABE-E9BA-4D53-BA8B-2421CF7C8ED4}" srcId="{CC1F8FDA-10CB-406B-9494-311324D4B158}" destId="{7BE0CFFD-F67C-4324-84BC-00969C684997}" srcOrd="0" destOrd="0" parTransId="{9AD4E681-E817-4C75-98EB-1DE36E848325}" sibTransId="{D2E2509B-5FB1-4563-965C-9B0F878D0928}"/>
    <dgm:cxn modelId="{73EFACD7-D878-4330-9019-2B8259CAE548}" type="presOf" srcId="{CC1F8FDA-10CB-406B-9494-311324D4B158}" destId="{AEF0AF06-DA8E-4918-B698-4068925C95F4}" srcOrd="0" destOrd="0" presId="urn:microsoft.com/office/officeart/2009/3/layout/RandomtoResultProcess"/>
    <dgm:cxn modelId="{68F8E328-28A4-4FA4-9F41-38177B8CF8B6}" type="presParOf" srcId="{AEF0AF06-DA8E-4918-B698-4068925C95F4}" destId="{AEFA35BC-B3A4-4370-A3B4-00F929A20AAF}" srcOrd="0" destOrd="0" presId="urn:microsoft.com/office/officeart/2009/3/layout/RandomtoResultProcess"/>
    <dgm:cxn modelId="{F26040F6-036C-4831-88F9-6CD6D67ADC18}" type="presParOf" srcId="{AEFA35BC-B3A4-4370-A3B4-00F929A20AAF}" destId="{931D0367-B2A1-43A3-9303-91DF9BE003CC}" srcOrd="0" destOrd="0" presId="urn:microsoft.com/office/officeart/2009/3/layout/RandomtoResultProcess"/>
    <dgm:cxn modelId="{55F78DC9-0542-47B2-8869-7B0477756036}" type="presParOf" srcId="{AEFA35BC-B3A4-4370-A3B4-00F929A20AAF}" destId="{9C6F2710-C33C-40D2-BB25-A31C09241617}" srcOrd="1" destOrd="0" presId="urn:microsoft.com/office/officeart/2009/3/layout/RandomtoResultProcess"/>
    <dgm:cxn modelId="{06293CFA-E479-4004-BAD3-16A57E98936E}" type="presParOf" srcId="{AEFA35BC-B3A4-4370-A3B4-00F929A20AAF}" destId="{7A7A8B83-AFFE-4507-B353-712EC6630F9E}" srcOrd="2" destOrd="0" presId="urn:microsoft.com/office/officeart/2009/3/layout/RandomtoResultProcess"/>
    <dgm:cxn modelId="{6C851AA0-009F-4F50-811B-FA9960A94125}" type="presParOf" srcId="{AEFA35BC-B3A4-4370-A3B4-00F929A20AAF}" destId="{7FC1A51E-0A2D-4BD8-9A33-429A92A552DF}" srcOrd="3" destOrd="0" presId="urn:microsoft.com/office/officeart/2009/3/layout/RandomtoResultProcess"/>
    <dgm:cxn modelId="{BF8153F8-6C0A-4DCF-9E9D-7C334CE6DED0}" type="presParOf" srcId="{AEFA35BC-B3A4-4370-A3B4-00F929A20AAF}" destId="{2335D474-6E59-41FC-A32B-9B0032B61B91}" srcOrd="4" destOrd="0" presId="urn:microsoft.com/office/officeart/2009/3/layout/RandomtoResultProcess"/>
    <dgm:cxn modelId="{462E5BD4-8BA7-4AD4-91AA-3855B6263AB1}" type="presParOf" srcId="{AEFA35BC-B3A4-4370-A3B4-00F929A20AAF}" destId="{37204FFD-5576-4885-840B-75BD84C623B6}" srcOrd="5" destOrd="0" presId="urn:microsoft.com/office/officeart/2009/3/layout/RandomtoResultProcess"/>
    <dgm:cxn modelId="{A401CDE8-AA16-4BB2-B797-9C1FBD32000E}" type="presParOf" srcId="{AEFA35BC-B3A4-4370-A3B4-00F929A20AAF}" destId="{BC263DDC-6081-494C-8A24-664542139276}" srcOrd="6" destOrd="0" presId="urn:microsoft.com/office/officeart/2009/3/layout/RandomtoResultProcess"/>
    <dgm:cxn modelId="{C1404556-BAED-402F-9E12-C3C5BEE1B457}" type="presParOf" srcId="{AEFA35BC-B3A4-4370-A3B4-00F929A20AAF}" destId="{6A33AE38-9825-49A6-A6EF-76BC4AD01508}" srcOrd="7" destOrd="0" presId="urn:microsoft.com/office/officeart/2009/3/layout/RandomtoResultProcess"/>
    <dgm:cxn modelId="{840BCDFE-DCE9-4374-9EFD-C161F00269E0}" type="presParOf" srcId="{AEFA35BC-B3A4-4370-A3B4-00F929A20AAF}" destId="{FB12C6F0-2DFF-44C0-8E7B-734679FCFCCF}" srcOrd="8" destOrd="0" presId="urn:microsoft.com/office/officeart/2009/3/layout/RandomtoResultProcess"/>
    <dgm:cxn modelId="{3EC911E8-8B5A-4005-949E-7BD9D8E4E79C}" type="presParOf" srcId="{AEFA35BC-B3A4-4370-A3B4-00F929A20AAF}" destId="{6E53F1CE-7DA9-4A23-9ED3-E218C056C899}" srcOrd="9" destOrd="0" presId="urn:microsoft.com/office/officeart/2009/3/layout/RandomtoResultProcess"/>
    <dgm:cxn modelId="{AE21811A-2970-4BAC-8CC1-5F01B67DFAB1}" type="presParOf" srcId="{AEFA35BC-B3A4-4370-A3B4-00F929A20AAF}" destId="{093ADF76-B4AA-41D3-A7AD-230ECFAB0197}" srcOrd="10" destOrd="0" presId="urn:microsoft.com/office/officeart/2009/3/layout/RandomtoResultProcess"/>
    <dgm:cxn modelId="{E983FD2B-8A25-4113-A6D0-0EB0F48F45C6}" type="presParOf" srcId="{AEFA35BC-B3A4-4370-A3B4-00F929A20AAF}" destId="{DC4BA630-7BC5-4D35-8A96-669F7FC05C92}" srcOrd="11" destOrd="0" presId="urn:microsoft.com/office/officeart/2009/3/layout/RandomtoResultProcess"/>
    <dgm:cxn modelId="{F2E493C7-4ED0-488F-9174-2F907AF2D5DE}" type="presParOf" srcId="{AEFA35BC-B3A4-4370-A3B4-00F929A20AAF}" destId="{A04209B8-2C7A-43C0-AC28-CF0F43E915FD}" srcOrd="12" destOrd="0" presId="urn:microsoft.com/office/officeart/2009/3/layout/RandomtoResultProcess"/>
    <dgm:cxn modelId="{B0F2E09B-A9DF-4192-8F75-27DFE4520DA4}" type="presParOf" srcId="{AEFA35BC-B3A4-4370-A3B4-00F929A20AAF}" destId="{AB7BDD4C-5FC4-4D27-ABA7-778C082CD680}" srcOrd="13" destOrd="0" presId="urn:microsoft.com/office/officeart/2009/3/layout/RandomtoResultProcess"/>
    <dgm:cxn modelId="{B28A021E-47EF-437B-9B6C-C2786F5AE6DB}" type="presParOf" srcId="{AEFA35BC-B3A4-4370-A3B4-00F929A20AAF}" destId="{53642911-47F3-42B7-A22D-ED5905DED7A0}" srcOrd="14" destOrd="0" presId="urn:microsoft.com/office/officeart/2009/3/layout/RandomtoResultProcess"/>
    <dgm:cxn modelId="{FA9495CB-BF81-4510-8E5B-455D0668D178}" type="presParOf" srcId="{AEFA35BC-B3A4-4370-A3B4-00F929A20AAF}" destId="{7569A468-6C79-4643-B48C-686E834CFF87}" srcOrd="15" destOrd="0" presId="urn:microsoft.com/office/officeart/2009/3/layout/RandomtoResultProcess"/>
    <dgm:cxn modelId="{3E6E4AA1-D6AA-4433-8DA6-3259285C05F3}" type="presParOf" srcId="{AEFA35BC-B3A4-4370-A3B4-00F929A20AAF}" destId="{973FB1FB-2845-4E76-BB7C-7C3320D567EE}" srcOrd="16" destOrd="0" presId="urn:microsoft.com/office/officeart/2009/3/layout/RandomtoResultProcess"/>
    <dgm:cxn modelId="{769833F8-E329-4FD8-991F-57F4DBB086BC}" type="presParOf" srcId="{AEFA35BC-B3A4-4370-A3B4-00F929A20AAF}" destId="{CAB781A9-C1FE-48F5-B602-5BE8E6CD5627}" srcOrd="17" destOrd="0" presId="urn:microsoft.com/office/officeart/2009/3/layout/RandomtoResultProcess"/>
    <dgm:cxn modelId="{04B6C931-B5B2-4268-B505-93B9799BCAFA}" type="presParOf" srcId="{AEFA35BC-B3A4-4370-A3B4-00F929A20AAF}" destId="{E9C82C9F-CAFE-4D77-87E2-89995E6BA0D3}" srcOrd="18" destOrd="0" presId="urn:microsoft.com/office/officeart/2009/3/layout/RandomtoResultProcess"/>
    <dgm:cxn modelId="{4FA6BF99-846A-4944-A9C7-27ABEFF71307}" type="presParOf" srcId="{AEF0AF06-DA8E-4918-B698-4068925C95F4}" destId="{2A3D9499-02F6-411B-AB2F-B76E9D12D8F2}" srcOrd="1" destOrd="0" presId="urn:microsoft.com/office/officeart/2009/3/layout/RandomtoResultProcess"/>
    <dgm:cxn modelId="{9A2359A4-B709-4883-B15B-A13CDEBB0C0B}" type="presParOf" srcId="{2A3D9499-02F6-411B-AB2F-B76E9D12D8F2}" destId="{F61C471C-27F7-45BE-8D43-A59700B91034}" srcOrd="0" destOrd="0" presId="urn:microsoft.com/office/officeart/2009/3/layout/RandomtoResultProcess"/>
    <dgm:cxn modelId="{7AF34D01-2D59-453D-8EC3-4A974BB7D2C5}" type="presParOf" srcId="{2A3D9499-02F6-411B-AB2F-B76E9D12D8F2}" destId="{D056ACA8-7261-41FD-B78A-7D9FF5B751AF}" srcOrd="1" destOrd="0" presId="urn:microsoft.com/office/officeart/2009/3/layout/RandomtoResultProcess"/>
    <dgm:cxn modelId="{1BE328B6-3F5A-45C8-8CCF-F84562C39C06}" type="presParOf" srcId="{AEF0AF06-DA8E-4918-B698-4068925C95F4}" destId="{828B3D98-CFF3-481D-ADDE-51945EA9A017}" srcOrd="2" destOrd="0" presId="urn:microsoft.com/office/officeart/2009/3/layout/RandomtoResultProcess"/>
    <dgm:cxn modelId="{A74C78E7-013A-4725-A2DF-6F22D27D9FFD}" type="presParOf" srcId="{AEF0AF06-DA8E-4918-B698-4068925C95F4}" destId="{A5866F9C-84AC-4863-9DAF-2EAB61D8F337}" srcOrd="3" destOrd="0" presId="urn:microsoft.com/office/officeart/2009/3/layout/RandomtoResultProcess"/>
    <dgm:cxn modelId="{D2224B68-5C0B-4BE5-A17A-216005C9DC7A}" type="presParOf" srcId="{A5866F9C-84AC-4863-9DAF-2EAB61D8F337}" destId="{185C51A4-C7E1-429E-B3A3-3AC279654D06}" srcOrd="0" destOrd="0" presId="urn:microsoft.com/office/officeart/2009/3/layout/RandomtoResultProcess"/>
    <dgm:cxn modelId="{602BC7F9-2353-483A-B7E0-891175D239ED}" type="presParOf" srcId="{A5866F9C-84AC-4863-9DAF-2EAB61D8F337}" destId="{9B2CCAD1-6A7B-4C78-A44E-1D8EAFB7140A}" srcOrd="1" destOrd="0" presId="urn:microsoft.com/office/officeart/2009/3/layout/RandomtoResultProcess"/>
    <dgm:cxn modelId="{2E0C036C-A62B-4A7C-B796-FF234D2FC6C6}" type="presParOf" srcId="{AEF0AF06-DA8E-4918-B698-4068925C95F4}" destId="{E7C499AA-B765-4A29-8CD0-BFE857A25856}" srcOrd="4" destOrd="0" presId="urn:microsoft.com/office/officeart/2009/3/layout/RandomtoResultProcess"/>
    <dgm:cxn modelId="{3C4533F3-F23C-40CB-B1A3-5279255AF937}" type="presParOf" srcId="{E7C499AA-B765-4A29-8CD0-BFE857A25856}" destId="{A19C742C-F394-4E0E-A3A6-4826EC6153C8}" srcOrd="0" destOrd="0" presId="urn:microsoft.com/office/officeart/2009/3/layout/RandomtoResultProcess"/>
    <dgm:cxn modelId="{3CD382D8-69AC-4653-AD94-73A81E402269}" type="presParOf" srcId="{E7C499AA-B765-4A29-8CD0-BFE857A25856}" destId="{8E6D5F3D-04DB-4654-B2D8-175396F0B83A}"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8A7CB13-550A-4266-811F-B696E7C22CF9}" type="doc">
      <dgm:prSet loTypeId="urn:microsoft.com/office/officeart/2005/8/layout/chevron1" loCatId="process" qsTypeId="urn:microsoft.com/office/officeart/2005/8/quickstyle/simple1" qsCatId="simple" csTypeId="urn:microsoft.com/office/officeart/2005/8/colors/colorful1" csCatId="colorful"/>
      <dgm:spPr/>
      <dgm:t>
        <a:bodyPr/>
        <a:lstStyle/>
        <a:p>
          <a:endParaRPr lang="en-US"/>
        </a:p>
      </dgm:t>
    </dgm:pt>
    <dgm:pt modelId="{609BBE7D-7C22-4E8A-9BB1-4341E45BBAF6}">
      <dgm:prSet/>
      <dgm:spPr/>
      <dgm:t>
        <a:bodyPr/>
        <a:lstStyle/>
        <a:p>
          <a:pPr rtl="0"/>
          <a:r>
            <a:rPr lang="en-GB" dirty="0"/>
            <a:t>The strongest indicator of job performance. </a:t>
          </a:r>
        </a:p>
      </dgm:t>
    </dgm:pt>
    <dgm:pt modelId="{EDEE11A4-1DD1-467D-80DA-47DF7E6F5AC6}" type="parTrans" cxnId="{4FF98F4A-8602-4275-9BCE-0B8091FE2349}">
      <dgm:prSet/>
      <dgm:spPr/>
      <dgm:t>
        <a:bodyPr/>
        <a:lstStyle/>
        <a:p>
          <a:endParaRPr lang="en-US"/>
        </a:p>
      </dgm:t>
    </dgm:pt>
    <dgm:pt modelId="{3F344B3E-1756-457B-B758-9FDE9FD9FF83}" type="sibTrans" cxnId="{4FF98F4A-8602-4275-9BCE-0B8091FE2349}">
      <dgm:prSet/>
      <dgm:spPr/>
      <dgm:t>
        <a:bodyPr/>
        <a:lstStyle/>
        <a:p>
          <a:endParaRPr lang="en-US"/>
        </a:p>
      </dgm:t>
    </dgm:pt>
    <dgm:pt modelId="{DF435240-FB58-4350-9BBC-24B0927061E1}">
      <dgm:prSet/>
      <dgm:spPr/>
      <dgm:t>
        <a:bodyPr/>
        <a:lstStyle/>
        <a:p>
          <a:pPr rtl="0"/>
          <a:r>
            <a:rPr lang="en-GB" dirty="0"/>
            <a:t>Higher levels of job-related knowledge as those who are highly conscientious learn more. </a:t>
          </a:r>
        </a:p>
      </dgm:t>
    </dgm:pt>
    <dgm:pt modelId="{FE98276B-EB9B-45F3-AF83-8E40C97A9116}" type="parTrans" cxnId="{1118D6A0-A273-47A2-9D00-E65DDA44EE9B}">
      <dgm:prSet/>
      <dgm:spPr/>
      <dgm:t>
        <a:bodyPr/>
        <a:lstStyle/>
        <a:p>
          <a:endParaRPr lang="en-US"/>
        </a:p>
      </dgm:t>
    </dgm:pt>
    <dgm:pt modelId="{78B0D436-1CD2-4FB8-B009-DAC5A49530BC}" type="sibTrans" cxnId="{1118D6A0-A273-47A2-9D00-E65DDA44EE9B}">
      <dgm:prSet/>
      <dgm:spPr/>
      <dgm:t>
        <a:bodyPr/>
        <a:lstStyle/>
        <a:p>
          <a:endParaRPr lang="en-US"/>
        </a:p>
      </dgm:t>
    </dgm:pt>
    <dgm:pt modelId="{E93F8D26-DAD3-47AE-ADFD-92769EEB2DCA}">
      <dgm:prSet/>
      <dgm:spPr/>
      <dgm:t>
        <a:bodyPr/>
        <a:lstStyle/>
        <a:p>
          <a:pPr rtl="0"/>
          <a:r>
            <a:rPr lang="en-GB" dirty="0"/>
            <a:t>Strong leaders. </a:t>
          </a:r>
        </a:p>
      </dgm:t>
    </dgm:pt>
    <dgm:pt modelId="{CE2E7A04-79CA-4A2E-9F66-0029AAAA7D7B}" type="parTrans" cxnId="{37B18343-B9C6-4714-B176-5F8FBC3487C4}">
      <dgm:prSet/>
      <dgm:spPr/>
      <dgm:t>
        <a:bodyPr/>
        <a:lstStyle/>
        <a:p>
          <a:endParaRPr lang="en-US"/>
        </a:p>
      </dgm:t>
    </dgm:pt>
    <dgm:pt modelId="{328C8381-E77D-4BA2-9D17-DF109626F6DD}" type="sibTrans" cxnId="{37B18343-B9C6-4714-B176-5F8FBC3487C4}">
      <dgm:prSet/>
      <dgm:spPr/>
      <dgm:t>
        <a:bodyPr/>
        <a:lstStyle/>
        <a:p>
          <a:endParaRPr lang="en-US"/>
        </a:p>
      </dgm:t>
    </dgm:pt>
    <dgm:pt modelId="{D500A987-C3C7-452A-8F49-E781F6950686}" type="pres">
      <dgm:prSet presAssocID="{38A7CB13-550A-4266-811F-B696E7C22CF9}" presName="Name0" presStyleCnt="0">
        <dgm:presLayoutVars>
          <dgm:dir/>
          <dgm:animLvl val="lvl"/>
          <dgm:resizeHandles val="exact"/>
        </dgm:presLayoutVars>
      </dgm:prSet>
      <dgm:spPr/>
    </dgm:pt>
    <dgm:pt modelId="{C47CDCD2-A1DD-499A-A3D5-F8D360DBCD55}" type="pres">
      <dgm:prSet presAssocID="{609BBE7D-7C22-4E8A-9BB1-4341E45BBAF6}" presName="parTxOnly" presStyleLbl="node1" presStyleIdx="0" presStyleCnt="3">
        <dgm:presLayoutVars>
          <dgm:chMax val="0"/>
          <dgm:chPref val="0"/>
          <dgm:bulletEnabled val="1"/>
        </dgm:presLayoutVars>
      </dgm:prSet>
      <dgm:spPr/>
    </dgm:pt>
    <dgm:pt modelId="{1E87A97F-EC9C-4EF4-B0D3-ADDDF6653D49}" type="pres">
      <dgm:prSet presAssocID="{3F344B3E-1756-457B-B758-9FDE9FD9FF83}" presName="parTxOnlySpace" presStyleCnt="0"/>
      <dgm:spPr/>
    </dgm:pt>
    <dgm:pt modelId="{D3F45527-84F7-4DD4-9EB3-B701A8BA1B9E}" type="pres">
      <dgm:prSet presAssocID="{DF435240-FB58-4350-9BBC-24B0927061E1}" presName="parTxOnly" presStyleLbl="node1" presStyleIdx="1" presStyleCnt="3">
        <dgm:presLayoutVars>
          <dgm:chMax val="0"/>
          <dgm:chPref val="0"/>
          <dgm:bulletEnabled val="1"/>
        </dgm:presLayoutVars>
      </dgm:prSet>
      <dgm:spPr/>
    </dgm:pt>
    <dgm:pt modelId="{E18B23B2-76BC-4BB9-8906-C25BB2612A54}" type="pres">
      <dgm:prSet presAssocID="{78B0D436-1CD2-4FB8-B009-DAC5A49530BC}" presName="parTxOnlySpace" presStyleCnt="0"/>
      <dgm:spPr/>
    </dgm:pt>
    <dgm:pt modelId="{04FB7193-1746-44D6-9057-7068264C4620}" type="pres">
      <dgm:prSet presAssocID="{E93F8D26-DAD3-47AE-ADFD-92769EEB2DCA}" presName="parTxOnly" presStyleLbl="node1" presStyleIdx="2" presStyleCnt="3">
        <dgm:presLayoutVars>
          <dgm:chMax val="0"/>
          <dgm:chPref val="0"/>
          <dgm:bulletEnabled val="1"/>
        </dgm:presLayoutVars>
      </dgm:prSet>
      <dgm:spPr/>
    </dgm:pt>
  </dgm:ptLst>
  <dgm:cxnLst>
    <dgm:cxn modelId="{2617B730-AFCA-4113-AC9C-E2FAC574C497}" type="presOf" srcId="{38A7CB13-550A-4266-811F-B696E7C22CF9}" destId="{D500A987-C3C7-452A-8F49-E781F6950686}" srcOrd="0" destOrd="0" presId="urn:microsoft.com/office/officeart/2005/8/layout/chevron1"/>
    <dgm:cxn modelId="{37B18343-B9C6-4714-B176-5F8FBC3487C4}" srcId="{38A7CB13-550A-4266-811F-B696E7C22CF9}" destId="{E93F8D26-DAD3-47AE-ADFD-92769EEB2DCA}" srcOrd="2" destOrd="0" parTransId="{CE2E7A04-79CA-4A2E-9F66-0029AAAA7D7B}" sibTransId="{328C8381-E77D-4BA2-9D17-DF109626F6DD}"/>
    <dgm:cxn modelId="{4FF98F4A-8602-4275-9BCE-0B8091FE2349}" srcId="{38A7CB13-550A-4266-811F-B696E7C22CF9}" destId="{609BBE7D-7C22-4E8A-9BB1-4341E45BBAF6}" srcOrd="0" destOrd="0" parTransId="{EDEE11A4-1DD1-467D-80DA-47DF7E6F5AC6}" sibTransId="{3F344B3E-1756-457B-B758-9FDE9FD9FF83}"/>
    <dgm:cxn modelId="{0F642799-E6D4-478C-8164-8714B17AD009}" type="presOf" srcId="{609BBE7D-7C22-4E8A-9BB1-4341E45BBAF6}" destId="{C47CDCD2-A1DD-499A-A3D5-F8D360DBCD55}" srcOrd="0" destOrd="0" presId="urn:microsoft.com/office/officeart/2005/8/layout/chevron1"/>
    <dgm:cxn modelId="{1118D6A0-A273-47A2-9D00-E65DDA44EE9B}" srcId="{38A7CB13-550A-4266-811F-B696E7C22CF9}" destId="{DF435240-FB58-4350-9BBC-24B0927061E1}" srcOrd="1" destOrd="0" parTransId="{FE98276B-EB9B-45F3-AF83-8E40C97A9116}" sibTransId="{78B0D436-1CD2-4FB8-B009-DAC5A49530BC}"/>
    <dgm:cxn modelId="{E58E73CC-6665-4028-B8E4-DE99EA04DFD8}" type="presOf" srcId="{DF435240-FB58-4350-9BBC-24B0927061E1}" destId="{D3F45527-84F7-4DD4-9EB3-B701A8BA1B9E}" srcOrd="0" destOrd="0" presId="urn:microsoft.com/office/officeart/2005/8/layout/chevron1"/>
    <dgm:cxn modelId="{B065CAD5-7266-4D02-AB91-8D5AD195B60D}" type="presOf" srcId="{E93F8D26-DAD3-47AE-ADFD-92769EEB2DCA}" destId="{04FB7193-1746-44D6-9057-7068264C4620}" srcOrd="0" destOrd="0" presId="urn:microsoft.com/office/officeart/2005/8/layout/chevron1"/>
    <dgm:cxn modelId="{CEABD4A5-AB50-4E0C-9FFF-E7FA050D07D8}" type="presParOf" srcId="{D500A987-C3C7-452A-8F49-E781F6950686}" destId="{C47CDCD2-A1DD-499A-A3D5-F8D360DBCD55}" srcOrd="0" destOrd="0" presId="urn:microsoft.com/office/officeart/2005/8/layout/chevron1"/>
    <dgm:cxn modelId="{82D12B26-F08D-4001-A12B-ACE8EB11E339}" type="presParOf" srcId="{D500A987-C3C7-452A-8F49-E781F6950686}" destId="{1E87A97F-EC9C-4EF4-B0D3-ADDDF6653D49}" srcOrd="1" destOrd="0" presId="urn:microsoft.com/office/officeart/2005/8/layout/chevron1"/>
    <dgm:cxn modelId="{D21086E5-70AE-41C0-81FB-7A96769B48A8}" type="presParOf" srcId="{D500A987-C3C7-452A-8F49-E781F6950686}" destId="{D3F45527-84F7-4DD4-9EB3-B701A8BA1B9E}" srcOrd="2" destOrd="0" presId="urn:microsoft.com/office/officeart/2005/8/layout/chevron1"/>
    <dgm:cxn modelId="{2EC8EAF1-6A97-4A3B-899B-A84A5703AAE7}" type="presParOf" srcId="{D500A987-C3C7-452A-8F49-E781F6950686}" destId="{E18B23B2-76BC-4BB9-8906-C25BB2612A54}" srcOrd="3" destOrd="0" presId="urn:microsoft.com/office/officeart/2005/8/layout/chevron1"/>
    <dgm:cxn modelId="{8495C703-B84F-43B7-B77A-162252040741}" type="presParOf" srcId="{D500A987-C3C7-452A-8F49-E781F6950686}" destId="{04FB7193-1746-44D6-9057-7068264C4620}" srcOrd="4" destOrd="0" presId="urn:microsoft.com/office/officeart/2005/8/layout/chevro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340C395-21F3-4495-B349-8F56DCA6ADCA}" type="doc">
      <dgm:prSet loTypeId="urn:microsoft.com/office/officeart/2005/8/layout/pyramid2" loCatId="pyramid" qsTypeId="urn:microsoft.com/office/officeart/2005/8/quickstyle/simple1" qsCatId="simple" csTypeId="urn:microsoft.com/office/officeart/2005/8/colors/accent1_4" csCatId="accent1"/>
      <dgm:spPr/>
      <dgm:t>
        <a:bodyPr/>
        <a:lstStyle/>
        <a:p>
          <a:endParaRPr lang="en-US"/>
        </a:p>
      </dgm:t>
    </dgm:pt>
    <dgm:pt modelId="{9B4AF31C-6905-466F-9D20-26DAAABB7FDD}">
      <dgm:prSet/>
      <dgm:spPr/>
      <dgm:t>
        <a:bodyPr/>
        <a:lstStyle/>
        <a:p>
          <a:pPr rtl="0"/>
          <a:r>
            <a:rPr lang="en-GB"/>
            <a:t>High scores may indicate a higher propensity toward employee burnout, as those employees have a tougher time managing their emotions. </a:t>
          </a:r>
        </a:p>
      </dgm:t>
    </dgm:pt>
    <dgm:pt modelId="{6347CCE8-A8D5-473A-AE58-BF74BEBB1FE0}" type="parTrans" cxnId="{49E5BD6C-C266-44F7-876B-10DFCBF67890}">
      <dgm:prSet/>
      <dgm:spPr/>
      <dgm:t>
        <a:bodyPr/>
        <a:lstStyle/>
        <a:p>
          <a:endParaRPr lang="en-US"/>
        </a:p>
      </dgm:t>
    </dgm:pt>
    <dgm:pt modelId="{9E7638A6-4DA8-4106-BDAB-9CB41C349F21}" type="sibTrans" cxnId="{49E5BD6C-C266-44F7-876B-10DFCBF67890}">
      <dgm:prSet/>
      <dgm:spPr/>
      <dgm:t>
        <a:bodyPr/>
        <a:lstStyle/>
        <a:p>
          <a:endParaRPr lang="en-US"/>
        </a:p>
      </dgm:t>
    </dgm:pt>
    <dgm:pt modelId="{17319F06-B96B-4F43-87CF-13E943252609}">
      <dgm:prSet/>
      <dgm:spPr/>
      <dgm:t>
        <a:bodyPr/>
        <a:lstStyle/>
        <a:p>
          <a:pPr rtl="0"/>
          <a:r>
            <a:rPr lang="en-GB"/>
            <a:t>A high emotional stability is linked to high life and job satisfaction, as well as lower stress levels. </a:t>
          </a:r>
        </a:p>
      </dgm:t>
    </dgm:pt>
    <dgm:pt modelId="{C51E42EE-C80E-4A69-8309-3878F06AE1A3}" type="parTrans" cxnId="{B693BC88-EC89-48AE-93FC-D7BC1B743E19}">
      <dgm:prSet/>
      <dgm:spPr/>
      <dgm:t>
        <a:bodyPr/>
        <a:lstStyle/>
        <a:p>
          <a:endParaRPr lang="en-US"/>
        </a:p>
      </dgm:t>
    </dgm:pt>
    <dgm:pt modelId="{0B00979D-179B-4CB8-BA40-B5F717FAF142}" type="sibTrans" cxnId="{B693BC88-EC89-48AE-93FC-D7BC1B743E19}">
      <dgm:prSet/>
      <dgm:spPr/>
      <dgm:t>
        <a:bodyPr/>
        <a:lstStyle/>
        <a:p>
          <a:endParaRPr lang="en-US"/>
        </a:p>
      </dgm:t>
    </dgm:pt>
    <dgm:pt modelId="{111349D2-CABD-40C2-A461-D9535C5AE8BA}">
      <dgm:prSet/>
      <dgm:spPr/>
      <dgm:t>
        <a:bodyPr/>
        <a:lstStyle/>
        <a:p>
          <a:pPr rtl="0"/>
          <a:r>
            <a:rPr lang="en-GB"/>
            <a:t>Additionally, those with emotional stability have a better chance of dealing with workplace demands, especially fast-paced change.</a:t>
          </a:r>
        </a:p>
      </dgm:t>
    </dgm:pt>
    <dgm:pt modelId="{81D0A95C-2CF3-4FE6-9A6A-3372241351C7}" type="parTrans" cxnId="{3A591671-F7FA-484D-BACE-7033549DCA07}">
      <dgm:prSet/>
      <dgm:spPr/>
      <dgm:t>
        <a:bodyPr/>
        <a:lstStyle/>
        <a:p>
          <a:endParaRPr lang="en-US"/>
        </a:p>
      </dgm:t>
    </dgm:pt>
    <dgm:pt modelId="{63D6B32B-526E-499E-9C2D-57DE0821DB76}" type="sibTrans" cxnId="{3A591671-F7FA-484D-BACE-7033549DCA07}">
      <dgm:prSet/>
      <dgm:spPr/>
      <dgm:t>
        <a:bodyPr/>
        <a:lstStyle/>
        <a:p>
          <a:endParaRPr lang="en-US"/>
        </a:p>
      </dgm:t>
    </dgm:pt>
    <dgm:pt modelId="{3377E96B-E4B5-4B38-A6D5-47EAD0BED8FE}" type="pres">
      <dgm:prSet presAssocID="{2340C395-21F3-4495-B349-8F56DCA6ADCA}" presName="compositeShape" presStyleCnt="0">
        <dgm:presLayoutVars>
          <dgm:dir/>
          <dgm:resizeHandles/>
        </dgm:presLayoutVars>
      </dgm:prSet>
      <dgm:spPr/>
    </dgm:pt>
    <dgm:pt modelId="{0A5B7D28-9985-48A5-A0BD-CE8CB7638F6E}" type="pres">
      <dgm:prSet presAssocID="{2340C395-21F3-4495-B349-8F56DCA6ADCA}" presName="pyramid" presStyleLbl="node1" presStyleIdx="0" presStyleCnt="1"/>
      <dgm:spPr/>
    </dgm:pt>
    <dgm:pt modelId="{952FD434-BB25-491C-BDDA-9CC5AD5FB3A7}" type="pres">
      <dgm:prSet presAssocID="{2340C395-21F3-4495-B349-8F56DCA6ADCA}" presName="theList" presStyleCnt="0"/>
      <dgm:spPr/>
    </dgm:pt>
    <dgm:pt modelId="{536B0388-E3BF-47DC-8D53-8E41D733862D}" type="pres">
      <dgm:prSet presAssocID="{9B4AF31C-6905-466F-9D20-26DAAABB7FDD}" presName="aNode" presStyleLbl="fgAcc1" presStyleIdx="0" presStyleCnt="3">
        <dgm:presLayoutVars>
          <dgm:bulletEnabled val="1"/>
        </dgm:presLayoutVars>
      </dgm:prSet>
      <dgm:spPr/>
    </dgm:pt>
    <dgm:pt modelId="{068EAF2A-1AAA-4528-965F-B6B93FA4A6CC}" type="pres">
      <dgm:prSet presAssocID="{9B4AF31C-6905-466F-9D20-26DAAABB7FDD}" presName="aSpace" presStyleCnt="0"/>
      <dgm:spPr/>
    </dgm:pt>
    <dgm:pt modelId="{85F1E886-61F0-4A2C-9216-4B14B2D85139}" type="pres">
      <dgm:prSet presAssocID="{17319F06-B96B-4F43-87CF-13E943252609}" presName="aNode" presStyleLbl="fgAcc1" presStyleIdx="1" presStyleCnt="3">
        <dgm:presLayoutVars>
          <dgm:bulletEnabled val="1"/>
        </dgm:presLayoutVars>
      </dgm:prSet>
      <dgm:spPr/>
    </dgm:pt>
    <dgm:pt modelId="{4BB3C7DB-7F7A-44D9-8484-1EA6D6DF5BDE}" type="pres">
      <dgm:prSet presAssocID="{17319F06-B96B-4F43-87CF-13E943252609}" presName="aSpace" presStyleCnt="0"/>
      <dgm:spPr/>
    </dgm:pt>
    <dgm:pt modelId="{E1126B23-3A27-4820-AD8F-1F385E0B25AA}" type="pres">
      <dgm:prSet presAssocID="{111349D2-CABD-40C2-A461-D9535C5AE8BA}" presName="aNode" presStyleLbl="fgAcc1" presStyleIdx="2" presStyleCnt="3" custLinFactNeighborX="-650">
        <dgm:presLayoutVars>
          <dgm:bulletEnabled val="1"/>
        </dgm:presLayoutVars>
      </dgm:prSet>
      <dgm:spPr/>
    </dgm:pt>
    <dgm:pt modelId="{16AEFF64-30B9-4F7D-B225-F6B9DDEF0F29}" type="pres">
      <dgm:prSet presAssocID="{111349D2-CABD-40C2-A461-D9535C5AE8BA}" presName="aSpace" presStyleCnt="0"/>
      <dgm:spPr/>
    </dgm:pt>
  </dgm:ptLst>
  <dgm:cxnLst>
    <dgm:cxn modelId="{21D71601-E83A-48C2-B67F-7083E897D801}" type="presOf" srcId="{2340C395-21F3-4495-B349-8F56DCA6ADCA}" destId="{3377E96B-E4B5-4B38-A6D5-47EAD0BED8FE}" srcOrd="0" destOrd="0" presId="urn:microsoft.com/office/officeart/2005/8/layout/pyramid2"/>
    <dgm:cxn modelId="{81878829-E774-4672-9682-8AD65B6293F0}" type="presOf" srcId="{111349D2-CABD-40C2-A461-D9535C5AE8BA}" destId="{E1126B23-3A27-4820-AD8F-1F385E0B25AA}" srcOrd="0" destOrd="0" presId="urn:microsoft.com/office/officeart/2005/8/layout/pyramid2"/>
    <dgm:cxn modelId="{49E5BD6C-C266-44F7-876B-10DFCBF67890}" srcId="{2340C395-21F3-4495-B349-8F56DCA6ADCA}" destId="{9B4AF31C-6905-466F-9D20-26DAAABB7FDD}" srcOrd="0" destOrd="0" parTransId="{6347CCE8-A8D5-473A-AE58-BF74BEBB1FE0}" sibTransId="{9E7638A6-4DA8-4106-BDAB-9CB41C349F21}"/>
    <dgm:cxn modelId="{3A591671-F7FA-484D-BACE-7033549DCA07}" srcId="{2340C395-21F3-4495-B349-8F56DCA6ADCA}" destId="{111349D2-CABD-40C2-A461-D9535C5AE8BA}" srcOrd="2" destOrd="0" parTransId="{81D0A95C-2CF3-4FE6-9A6A-3372241351C7}" sibTransId="{63D6B32B-526E-499E-9C2D-57DE0821DB76}"/>
    <dgm:cxn modelId="{B693BC88-EC89-48AE-93FC-D7BC1B743E19}" srcId="{2340C395-21F3-4495-B349-8F56DCA6ADCA}" destId="{17319F06-B96B-4F43-87CF-13E943252609}" srcOrd="1" destOrd="0" parTransId="{C51E42EE-C80E-4A69-8309-3878F06AE1A3}" sibTransId="{0B00979D-179B-4CB8-BA40-B5F717FAF142}"/>
    <dgm:cxn modelId="{26A71EB9-2AF0-453C-B4F7-FC12956B8542}" type="presOf" srcId="{9B4AF31C-6905-466F-9D20-26DAAABB7FDD}" destId="{536B0388-E3BF-47DC-8D53-8E41D733862D}" srcOrd="0" destOrd="0" presId="urn:microsoft.com/office/officeart/2005/8/layout/pyramid2"/>
    <dgm:cxn modelId="{4B68A7F7-FA3D-45DD-BEF5-E56714A2BA9E}" type="presOf" srcId="{17319F06-B96B-4F43-87CF-13E943252609}" destId="{85F1E886-61F0-4A2C-9216-4B14B2D85139}" srcOrd="0" destOrd="0" presId="urn:microsoft.com/office/officeart/2005/8/layout/pyramid2"/>
    <dgm:cxn modelId="{AAAC84BB-0636-4BFC-B5B3-036622B42FFE}" type="presParOf" srcId="{3377E96B-E4B5-4B38-A6D5-47EAD0BED8FE}" destId="{0A5B7D28-9985-48A5-A0BD-CE8CB7638F6E}" srcOrd="0" destOrd="0" presId="urn:microsoft.com/office/officeart/2005/8/layout/pyramid2"/>
    <dgm:cxn modelId="{23211580-70B7-453F-BF44-246410639AC7}" type="presParOf" srcId="{3377E96B-E4B5-4B38-A6D5-47EAD0BED8FE}" destId="{952FD434-BB25-491C-BDDA-9CC5AD5FB3A7}" srcOrd="1" destOrd="0" presId="urn:microsoft.com/office/officeart/2005/8/layout/pyramid2"/>
    <dgm:cxn modelId="{6A385316-F241-49C4-AA3A-12DD9A48667C}" type="presParOf" srcId="{952FD434-BB25-491C-BDDA-9CC5AD5FB3A7}" destId="{536B0388-E3BF-47DC-8D53-8E41D733862D}" srcOrd="0" destOrd="0" presId="urn:microsoft.com/office/officeart/2005/8/layout/pyramid2"/>
    <dgm:cxn modelId="{898CF0A4-4A14-4D53-8C1A-B039CF08659E}" type="presParOf" srcId="{952FD434-BB25-491C-BDDA-9CC5AD5FB3A7}" destId="{068EAF2A-1AAA-4528-965F-B6B93FA4A6CC}" srcOrd="1" destOrd="0" presId="urn:microsoft.com/office/officeart/2005/8/layout/pyramid2"/>
    <dgm:cxn modelId="{04CDC927-1032-4E84-AD8B-9262C54DF69B}" type="presParOf" srcId="{952FD434-BB25-491C-BDDA-9CC5AD5FB3A7}" destId="{85F1E886-61F0-4A2C-9216-4B14B2D85139}" srcOrd="2" destOrd="0" presId="urn:microsoft.com/office/officeart/2005/8/layout/pyramid2"/>
    <dgm:cxn modelId="{CAD97CA1-A112-4B80-9DEE-70FA3CB6CFB1}" type="presParOf" srcId="{952FD434-BB25-491C-BDDA-9CC5AD5FB3A7}" destId="{4BB3C7DB-7F7A-44D9-8484-1EA6D6DF5BDE}" srcOrd="3" destOrd="0" presId="urn:microsoft.com/office/officeart/2005/8/layout/pyramid2"/>
    <dgm:cxn modelId="{FFA2EE86-2652-42C5-910A-86EAE2A19ADA}" type="presParOf" srcId="{952FD434-BB25-491C-BDDA-9CC5AD5FB3A7}" destId="{E1126B23-3A27-4820-AD8F-1F385E0B25AA}" srcOrd="4" destOrd="0" presId="urn:microsoft.com/office/officeart/2005/8/layout/pyramid2"/>
    <dgm:cxn modelId="{EFFCBFAF-2DF3-4DE0-BFAB-9EF89CF2829C}" type="presParOf" srcId="{952FD434-BB25-491C-BDDA-9CC5AD5FB3A7}" destId="{16AEFF64-30B9-4F7D-B225-F6B9DDEF0F29}"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8E1110B-3434-4339-B051-B2AAE66665CD}" type="doc">
      <dgm:prSet loTypeId="urn:microsoft.com/office/officeart/2005/8/layout/lProcess3" loCatId="process" qsTypeId="urn:microsoft.com/office/officeart/2005/8/quickstyle/simple1" qsCatId="simple" csTypeId="urn:microsoft.com/office/officeart/2005/8/colors/colorful4" csCatId="colorful" phldr="1"/>
      <dgm:spPr/>
      <dgm:t>
        <a:bodyPr/>
        <a:lstStyle/>
        <a:p>
          <a:endParaRPr lang="en-US"/>
        </a:p>
      </dgm:t>
    </dgm:pt>
    <dgm:pt modelId="{50CD45AC-BD65-462F-9A82-CC8BD4C8389B}">
      <dgm:prSet custT="1"/>
      <dgm:spPr/>
      <dgm:t>
        <a:bodyPr/>
        <a:lstStyle/>
        <a:p>
          <a:pPr rtl="0"/>
          <a:r>
            <a:rPr lang="en-GB" sz="1800" dirty="0"/>
            <a:t>Effective leaders and are less susceptible to a decline in performance over a longer time period.</a:t>
          </a:r>
        </a:p>
      </dgm:t>
    </dgm:pt>
    <dgm:pt modelId="{9096DC48-2054-40F0-8EC7-333E48ACADF6}" type="parTrans" cxnId="{4811A276-E6C1-4988-A8CC-78EEB979DF2E}">
      <dgm:prSet/>
      <dgm:spPr/>
      <dgm:t>
        <a:bodyPr/>
        <a:lstStyle/>
        <a:p>
          <a:endParaRPr lang="en-US"/>
        </a:p>
      </dgm:t>
    </dgm:pt>
    <dgm:pt modelId="{0D2C53FE-1104-4E85-960B-373F69DEB670}" type="sibTrans" cxnId="{4811A276-E6C1-4988-A8CC-78EEB979DF2E}">
      <dgm:prSet/>
      <dgm:spPr/>
      <dgm:t>
        <a:bodyPr/>
        <a:lstStyle/>
        <a:p>
          <a:endParaRPr lang="en-US"/>
        </a:p>
      </dgm:t>
    </dgm:pt>
    <dgm:pt modelId="{E52CBBEB-7114-4655-9321-B0C5BB7159D7}">
      <dgm:prSet custT="1"/>
      <dgm:spPr/>
      <dgm:t>
        <a:bodyPr/>
        <a:lstStyle/>
        <a:p>
          <a:pPr rtl="0"/>
          <a:r>
            <a:rPr lang="en-GB" sz="1800" dirty="0"/>
            <a:t>Agreeable people are generally liked more and tend to follow the rules. </a:t>
          </a:r>
        </a:p>
      </dgm:t>
    </dgm:pt>
    <dgm:pt modelId="{FE3519F4-7260-4CBC-A3A4-93B63B4BEAF9}" type="parTrans" cxnId="{F5587006-1D8D-44EE-ADDC-C66778BDA173}">
      <dgm:prSet/>
      <dgm:spPr/>
      <dgm:t>
        <a:bodyPr/>
        <a:lstStyle/>
        <a:p>
          <a:endParaRPr lang="en-US"/>
        </a:p>
      </dgm:t>
    </dgm:pt>
    <dgm:pt modelId="{31BFE9D7-FC58-49DB-B4F2-FD837E34A508}" type="sibTrans" cxnId="{F5587006-1D8D-44EE-ADDC-C66778BDA173}">
      <dgm:prSet/>
      <dgm:spPr/>
      <dgm:t>
        <a:bodyPr/>
        <a:lstStyle/>
        <a:p>
          <a:endParaRPr lang="en-US"/>
        </a:p>
      </dgm:t>
    </dgm:pt>
    <dgm:pt modelId="{B90130C1-15B0-4629-9EB4-2159BB4D5A2C}">
      <dgm:prSet custT="1"/>
      <dgm:spPr/>
      <dgm:t>
        <a:bodyPr/>
        <a:lstStyle/>
        <a:p>
          <a:pPr rtl="0"/>
          <a:r>
            <a:rPr lang="en-GB" sz="1800" dirty="0"/>
            <a:t>They also demonstrate higher job satisfaction.</a:t>
          </a:r>
        </a:p>
      </dgm:t>
    </dgm:pt>
    <dgm:pt modelId="{DE97C598-9AAE-4277-BF0E-3B5A33B7E2B4}" type="parTrans" cxnId="{1BC11779-A106-4B73-BA0E-F1A8490997E0}">
      <dgm:prSet/>
      <dgm:spPr/>
      <dgm:t>
        <a:bodyPr/>
        <a:lstStyle/>
        <a:p>
          <a:endParaRPr lang="en-US"/>
        </a:p>
      </dgm:t>
    </dgm:pt>
    <dgm:pt modelId="{30CAD6B9-63EA-45E3-A536-1D8280A35F6B}" type="sibTrans" cxnId="{1BC11779-A106-4B73-BA0E-F1A8490997E0}">
      <dgm:prSet/>
      <dgm:spPr/>
      <dgm:t>
        <a:bodyPr/>
        <a:lstStyle/>
        <a:p>
          <a:endParaRPr lang="en-US"/>
        </a:p>
      </dgm:t>
    </dgm:pt>
    <dgm:pt modelId="{AB22E042-94FE-4EB2-9F61-1DDCBBFD6C49}">
      <dgm:prSet/>
      <dgm:spPr/>
      <dgm:t>
        <a:bodyPr/>
        <a:lstStyle/>
        <a:p>
          <a:pPr rtl="0"/>
          <a:r>
            <a:rPr lang="en-GB" dirty="0"/>
            <a:t>Low on agreeableness behave in a way that creates counterproductive work behaviour</a:t>
          </a:r>
        </a:p>
      </dgm:t>
    </dgm:pt>
    <dgm:pt modelId="{D03B8D85-FDAB-4DB2-B338-F48D0AD4CDFC}" type="parTrans" cxnId="{20F1E3ED-1E89-40BE-820A-E3F54B99CFAC}">
      <dgm:prSet/>
      <dgm:spPr/>
      <dgm:t>
        <a:bodyPr/>
        <a:lstStyle/>
        <a:p>
          <a:endParaRPr lang="en-US"/>
        </a:p>
      </dgm:t>
    </dgm:pt>
    <dgm:pt modelId="{F10A42AD-9B3E-4FA5-A851-4E9BA06D6B79}" type="sibTrans" cxnId="{20F1E3ED-1E89-40BE-820A-E3F54B99CFAC}">
      <dgm:prSet/>
      <dgm:spPr/>
      <dgm:t>
        <a:bodyPr/>
        <a:lstStyle/>
        <a:p>
          <a:endParaRPr lang="en-US"/>
        </a:p>
      </dgm:t>
    </dgm:pt>
    <dgm:pt modelId="{AE6AB285-3666-4096-AA23-EA48C64BB9A2}" type="pres">
      <dgm:prSet presAssocID="{38E1110B-3434-4339-B051-B2AAE66665CD}" presName="Name0" presStyleCnt="0">
        <dgm:presLayoutVars>
          <dgm:chPref val="3"/>
          <dgm:dir/>
          <dgm:animLvl val="lvl"/>
          <dgm:resizeHandles/>
        </dgm:presLayoutVars>
      </dgm:prSet>
      <dgm:spPr/>
    </dgm:pt>
    <dgm:pt modelId="{19306D03-F2C7-4B6A-9B26-FE46C5FABA97}" type="pres">
      <dgm:prSet presAssocID="{50CD45AC-BD65-462F-9A82-CC8BD4C8389B}" presName="horFlow" presStyleCnt="0"/>
      <dgm:spPr/>
    </dgm:pt>
    <dgm:pt modelId="{8078EDD8-36CB-496B-8F46-D976B654179C}" type="pres">
      <dgm:prSet presAssocID="{50CD45AC-BD65-462F-9A82-CC8BD4C8389B}" presName="bigChev" presStyleLbl="node1" presStyleIdx="0" presStyleCnt="4" custScaleX="134011" custLinFactNeighborX="-116" custLinFactNeighborY="-8521"/>
      <dgm:spPr/>
    </dgm:pt>
    <dgm:pt modelId="{8ECD1B3F-5A8C-482C-8078-D01BF1038D1C}" type="pres">
      <dgm:prSet presAssocID="{50CD45AC-BD65-462F-9A82-CC8BD4C8389B}" presName="vSp" presStyleCnt="0"/>
      <dgm:spPr/>
    </dgm:pt>
    <dgm:pt modelId="{5D030FCB-C9C5-4D2B-A104-708FA8DB4E98}" type="pres">
      <dgm:prSet presAssocID="{E52CBBEB-7114-4655-9321-B0C5BB7159D7}" presName="horFlow" presStyleCnt="0"/>
      <dgm:spPr/>
    </dgm:pt>
    <dgm:pt modelId="{38E83D6A-2DF8-4CE0-A534-8CA74205029D}" type="pres">
      <dgm:prSet presAssocID="{E52CBBEB-7114-4655-9321-B0C5BB7159D7}" presName="bigChev" presStyleLbl="node1" presStyleIdx="1" presStyleCnt="4" custScaleX="121396"/>
      <dgm:spPr/>
    </dgm:pt>
    <dgm:pt modelId="{BC77FE0E-A9B2-4B7F-A4A9-81BB63836A02}" type="pres">
      <dgm:prSet presAssocID="{E52CBBEB-7114-4655-9321-B0C5BB7159D7}" presName="vSp" presStyleCnt="0"/>
      <dgm:spPr/>
    </dgm:pt>
    <dgm:pt modelId="{2B263875-D0B2-4BB1-9229-6E42C94B2097}" type="pres">
      <dgm:prSet presAssocID="{B90130C1-15B0-4629-9EB4-2159BB4D5A2C}" presName="horFlow" presStyleCnt="0"/>
      <dgm:spPr/>
    </dgm:pt>
    <dgm:pt modelId="{1A536C3E-F1EB-4409-AAB6-50E99EF0BE59}" type="pres">
      <dgm:prSet presAssocID="{B90130C1-15B0-4629-9EB4-2159BB4D5A2C}" presName="bigChev" presStyleLbl="node1" presStyleIdx="2" presStyleCnt="4" custScaleX="115034"/>
      <dgm:spPr/>
    </dgm:pt>
    <dgm:pt modelId="{C3D6E327-7990-405B-B9A4-0D40E09A9DE6}" type="pres">
      <dgm:prSet presAssocID="{B90130C1-15B0-4629-9EB4-2159BB4D5A2C}" presName="vSp" presStyleCnt="0"/>
      <dgm:spPr/>
    </dgm:pt>
    <dgm:pt modelId="{894F1A86-4BC1-453C-90E7-977774D4A7BD}" type="pres">
      <dgm:prSet presAssocID="{AB22E042-94FE-4EB2-9F61-1DDCBBFD6C49}" presName="horFlow" presStyleCnt="0"/>
      <dgm:spPr/>
    </dgm:pt>
    <dgm:pt modelId="{6A77A9D3-4236-40DC-BA83-B17E5B82E674}" type="pres">
      <dgm:prSet presAssocID="{AB22E042-94FE-4EB2-9F61-1DDCBBFD6C49}" presName="bigChev" presStyleLbl="node1" presStyleIdx="3" presStyleCnt="4"/>
      <dgm:spPr/>
    </dgm:pt>
  </dgm:ptLst>
  <dgm:cxnLst>
    <dgm:cxn modelId="{F5587006-1D8D-44EE-ADDC-C66778BDA173}" srcId="{38E1110B-3434-4339-B051-B2AAE66665CD}" destId="{E52CBBEB-7114-4655-9321-B0C5BB7159D7}" srcOrd="1" destOrd="0" parTransId="{FE3519F4-7260-4CBC-A3A4-93B63B4BEAF9}" sibTransId="{31BFE9D7-FC58-49DB-B4F2-FD837E34A508}"/>
    <dgm:cxn modelId="{C6897509-BF07-48D1-B007-A6957024A616}" type="presOf" srcId="{50CD45AC-BD65-462F-9A82-CC8BD4C8389B}" destId="{8078EDD8-36CB-496B-8F46-D976B654179C}" srcOrd="0" destOrd="0" presId="urn:microsoft.com/office/officeart/2005/8/layout/lProcess3"/>
    <dgm:cxn modelId="{B21F9D23-8646-46FC-BAEB-F2DB788A4E22}" type="presOf" srcId="{AB22E042-94FE-4EB2-9F61-1DDCBBFD6C49}" destId="{6A77A9D3-4236-40DC-BA83-B17E5B82E674}" srcOrd="0" destOrd="0" presId="urn:microsoft.com/office/officeart/2005/8/layout/lProcess3"/>
    <dgm:cxn modelId="{4811A276-E6C1-4988-A8CC-78EEB979DF2E}" srcId="{38E1110B-3434-4339-B051-B2AAE66665CD}" destId="{50CD45AC-BD65-462F-9A82-CC8BD4C8389B}" srcOrd="0" destOrd="0" parTransId="{9096DC48-2054-40F0-8EC7-333E48ACADF6}" sibTransId="{0D2C53FE-1104-4E85-960B-373F69DEB670}"/>
    <dgm:cxn modelId="{1BC11779-A106-4B73-BA0E-F1A8490997E0}" srcId="{38E1110B-3434-4339-B051-B2AAE66665CD}" destId="{B90130C1-15B0-4629-9EB4-2159BB4D5A2C}" srcOrd="2" destOrd="0" parTransId="{DE97C598-9AAE-4277-BF0E-3B5A33B7E2B4}" sibTransId="{30CAD6B9-63EA-45E3-A536-1D8280A35F6B}"/>
    <dgm:cxn modelId="{04970098-0E15-4689-9C23-24F351FEB625}" type="presOf" srcId="{38E1110B-3434-4339-B051-B2AAE66665CD}" destId="{AE6AB285-3666-4096-AA23-EA48C64BB9A2}" srcOrd="0" destOrd="0" presId="urn:microsoft.com/office/officeart/2005/8/layout/lProcess3"/>
    <dgm:cxn modelId="{195CD0D3-7397-45EE-9BFD-F9E76ECCB786}" type="presOf" srcId="{B90130C1-15B0-4629-9EB4-2159BB4D5A2C}" destId="{1A536C3E-F1EB-4409-AAB6-50E99EF0BE59}" srcOrd="0" destOrd="0" presId="urn:microsoft.com/office/officeart/2005/8/layout/lProcess3"/>
    <dgm:cxn modelId="{2A02C0DA-72C9-4292-A615-3C0600A93831}" type="presOf" srcId="{E52CBBEB-7114-4655-9321-B0C5BB7159D7}" destId="{38E83D6A-2DF8-4CE0-A534-8CA74205029D}" srcOrd="0" destOrd="0" presId="urn:microsoft.com/office/officeart/2005/8/layout/lProcess3"/>
    <dgm:cxn modelId="{20F1E3ED-1E89-40BE-820A-E3F54B99CFAC}" srcId="{38E1110B-3434-4339-B051-B2AAE66665CD}" destId="{AB22E042-94FE-4EB2-9F61-1DDCBBFD6C49}" srcOrd="3" destOrd="0" parTransId="{D03B8D85-FDAB-4DB2-B338-F48D0AD4CDFC}" sibTransId="{F10A42AD-9B3E-4FA5-A851-4E9BA06D6B79}"/>
    <dgm:cxn modelId="{121A4BD2-26BF-489D-AA4A-89C914C8A16E}" type="presParOf" srcId="{AE6AB285-3666-4096-AA23-EA48C64BB9A2}" destId="{19306D03-F2C7-4B6A-9B26-FE46C5FABA97}" srcOrd="0" destOrd="0" presId="urn:microsoft.com/office/officeart/2005/8/layout/lProcess3"/>
    <dgm:cxn modelId="{B7611FD0-E98D-4113-A87C-D3388175229B}" type="presParOf" srcId="{19306D03-F2C7-4B6A-9B26-FE46C5FABA97}" destId="{8078EDD8-36CB-496B-8F46-D976B654179C}" srcOrd="0" destOrd="0" presId="urn:microsoft.com/office/officeart/2005/8/layout/lProcess3"/>
    <dgm:cxn modelId="{551400DD-ECCA-427C-8AAF-9020D7B93B1F}" type="presParOf" srcId="{AE6AB285-3666-4096-AA23-EA48C64BB9A2}" destId="{8ECD1B3F-5A8C-482C-8078-D01BF1038D1C}" srcOrd="1" destOrd="0" presId="urn:microsoft.com/office/officeart/2005/8/layout/lProcess3"/>
    <dgm:cxn modelId="{AE5ED439-76EC-462F-8BA1-4C963086BCBE}" type="presParOf" srcId="{AE6AB285-3666-4096-AA23-EA48C64BB9A2}" destId="{5D030FCB-C9C5-4D2B-A104-708FA8DB4E98}" srcOrd="2" destOrd="0" presId="urn:microsoft.com/office/officeart/2005/8/layout/lProcess3"/>
    <dgm:cxn modelId="{A9276CD7-33BE-4A5F-AFE3-51AEC6059DCB}" type="presParOf" srcId="{5D030FCB-C9C5-4D2B-A104-708FA8DB4E98}" destId="{38E83D6A-2DF8-4CE0-A534-8CA74205029D}" srcOrd="0" destOrd="0" presId="urn:microsoft.com/office/officeart/2005/8/layout/lProcess3"/>
    <dgm:cxn modelId="{BF412EE9-D930-420A-B912-4CD57ECAF915}" type="presParOf" srcId="{AE6AB285-3666-4096-AA23-EA48C64BB9A2}" destId="{BC77FE0E-A9B2-4B7F-A4A9-81BB63836A02}" srcOrd="3" destOrd="0" presId="urn:microsoft.com/office/officeart/2005/8/layout/lProcess3"/>
    <dgm:cxn modelId="{5B122F7B-BA72-4689-9CC4-508B8FFBBA8B}" type="presParOf" srcId="{AE6AB285-3666-4096-AA23-EA48C64BB9A2}" destId="{2B263875-D0B2-4BB1-9229-6E42C94B2097}" srcOrd="4" destOrd="0" presId="urn:microsoft.com/office/officeart/2005/8/layout/lProcess3"/>
    <dgm:cxn modelId="{63887E28-48D0-4CCF-AD1F-64E84C276996}" type="presParOf" srcId="{2B263875-D0B2-4BB1-9229-6E42C94B2097}" destId="{1A536C3E-F1EB-4409-AAB6-50E99EF0BE59}" srcOrd="0" destOrd="0" presId="urn:microsoft.com/office/officeart/2005/8/layout/lProcess3"/>
    <dgm:cxn modelId="{0F4C1947-5174-4C1B-AEE5-01ECBC6F1C4F}" type="presParOf" srcId="{AE6AB285-3666-4096-AA23-EA48C64BB9A2}" destId="{C3D6E327-7990-405B-B9A4-0D40E09A9DE6}" srcOrd="5" destOrd="0" presId="urn:microsoft.com/office/officeart/2005/8/layout/lProcess3"/>
    <dgm:cxn modelId="{52F8E294-9AE8-459E-A8EC-0B636E244D93}" type="presParOf" srcId="{AE6AB285-3666-4096-AA23-EA48C64BB9A2}" destId="{894F1A86-4BC1-453C-90E7-977774D4A7BD}" srcOrd="6" destOrd="0" presId="urn:microsoft.com/office/officeart/2005/8/layout/lProcess3"/>
    <dgm:cxn modelId="{59C5E149-B6D0-46E1-ACA4-8D6FD361126C}" type="presParOf" srcId="{894F1A86-4BC1-453C-90E7-977774D4A7BD}" destId="{6A77A9D3-4236-40DC-BA83-B17E5B82E674}"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8B2ED3B-E6ED-4D06-A7CB-612FF950014F}" type="doc">
      <dgm:prSet loTypeId="urn:microsoft.com/office/officeart/2005/8/layout/StepDownProcess" loCatId="process" qsTypeId="urn:microsoft.com/office/officeart/2005/8/quickstyle/simple1" qsCatId="simple" csTypeId="urn:microsoft.com/office/officeart/2005/8/colors/accent0_1" csCatId="mainScheme"/>
      <dgm:spPr/>
      <dgm:t>
        <a:bodyPr/>
        <a:lstStyle/>
        <a:p>
          <a:endParaRPr lang="en-US"/>
        </a:p>
      </dgm:t>
    </dgm:pt>
    <dgm:pt modelId="{D1DD9900-B7F4-4836-8367-C255CCE57E14}">
      <dgm:prSet/>
      <dgm:spPr/>
      <dgm:t>
        <a:bodyPr/>
        <a:lstStyle/>
        <a:p>
          <a:pPr rtl="0"/>
          <a:r>
            <a:rPr lang="en-GB"/>
            <a:t>Take charge of situations. </a:t>
          </a:r>
        </a:p>
      </dgm:t>
    </dgm:pt>
    <dgm:pt modelId="{74D7AE30-D525-4E5A-B42E-29B39BBE3740}" type="parTrans" cxnId="{1EE36B3E-DCA6-4FBF-9F6B-4E6698CABB8A}">
      <dgm:prSet/>
      <dgm:spPr/>
      <dgm:t>
        <a:bodyPr/>
        <a:lstStyle/>
        <a:p>
          <a:endParaRPr lang="en-US"/>
        </a:p>
      </dgm:t>
    </dgm:pt>
    <dgm:pt modelId="{8CFF2054-470F-40A3-83F1-4862573F8A7A}" type="sibTrans" cxnId="{1EE36B3E-DCA6-4FBF-9F6B-4E6698CABB8A}">
      <dgm:prSet/>
      <dgm:spPr/>
      <dgm:t>
        <a:bodyPr/>
        <a:lstStyle/>
        <a:p>
          <a:endParaRPr lang="en-US"/>
        </a:p>
      </dgm:t>
    </dgm:pt>
    <dgm:pt modelId="{67E3A405-7445-4C1D-A626-0F26836C1692}">
      <dgm:prSet/>
      <dgm:spPr/>
      <dgm:t>
        <a:bodyPr/>
        <a:lstStyle/>
        <a:p>
          <a:pPr rtl="0"/>
          <a:r>
            <a:rPr lang="en-GB" dirty="0"/>
            <a:t>Typically, a high extroversion score shows that that person may have a strong leadership ability. </a:t>
          </a:r>
        </a:p>
      </dgm:t>
    </dgm:pt>
    <dgm:pt modelId="{F207BCB6-59D0-46A9-B57B-C2CC745EF111}" type="parTrans" cxnId="{D43798EC-2F9A-4350-A7E6-22165BAAB7ED}">
      <dgm:prSet/>
      <dgm:spPr/>
      <dgm:t>
        <a:bodyPr/>
        <a:lstStyle/>
        <a:p>
          <a:endParaRPr lang="en-US"/>
        </a:p>
      </dgm:t>
    </dgm:pt>
    <dgm:pt modelId="{0CD8294C-37C6-4F64-AFAA-23902F57531B}" type="sibTrans" cxnId="{D43798EC-2F9A-4350-A7E6-22165BAAB7ED}">
      <dgm:prSet/>
      <dgm:spPr/>
      <dgm:t>
        <a:bodyPr/>
        <a:lstStyle/>
        <a:p>
          <a:endParaRPr lang="en-US"/>
        </a:p>
      </dgm:t>
    </dgm:pt>
    <dgm:pt modelId="{2B7CF962-AFDF-4290-8DE4-7AC081760FE0}">
      <dgm:prSet/>
      <dgm:spPr/>
      <dgm:t>
        <a:bodyPr/>
        <a:lstStyle/>
        <a:p>
          <a:pPr rtl="0"/>
          <a:r>
            <a:rPr lang="en-GB"/>
            <a:t>They are more likely to behave impulsively than introverts, however.</a:t>
          </a:r>
        </a:p>
      </dgm:t>
    </dgm:pt>
    <dgm:pt modelId="{8826D1CD-760F-4F9D-BA55-39070A3744D1}" type="parTrans" cxnId="{60D35AF4-0699-4527-B8DE-0B19023AA977}">
      <dgm:prSet/>
      <dgm:spPr/>
      <dgm:t>
        <a:bodyPr/>
        <a:lstStyle/>
        <a:p>
          <a:endParaRPr lang="en-US"/>
        </a:p>
      </dgm:t>
    </dgm:pt>
    <dgm:pt modelId="{836050CA-3BCD-46A1-930D-D60B4042FBBA}" type="sibTrans" cxnId="{60D35AF4-0699-4527-B8DE-0B19023AA977}">
      <dgm:prSet/>
      <dgm:spPr/>
      <dgm:t>
        <a:bodyPr/>
        <a:lstStyle/>
        <a:p>
          <a:endParaRPr lang="en-US"/>
        </a:p>
      </dgm:t>
    </dgm:pt>
    <dgm:pt modelId="{DCC84F69-5DD4-4FAD-805C-EC1EE81FA2EF}" type="pres">
      <dgm:prSet presAssocID="{D8B2ED3B-E6ED-4D06-A7CB-612FF950014F}" presName="rootnode" presStyleCnt="0">
        <dgm:presLayoutVars>
          <dgm:chMax/>
          <dgm:chPref/>
          <dgm:dir/>
          <dgm:animLvl val="lvl"/>
        </dgm:presLayoutVars>
      </dgm:prSet>
      <dgm:spPr/>
    </dgm:pt>
    <dgm:pt modelId="{81494145-232F-4151-90B0-C14506DE6938}" type="pres">
      <dgm:prSet presAssocID="{D1DD9900-B7F4-4836-8367-C255CCE57E14}" presName="composite" presStyleCnt="0"/>
      <dgm:spPr/>
    </dgm:pt>
    <dgm:pt modelId="{05EC190E-D91D-4C01-8515-E748333C9B59}" type="pres">
      <dgm:prSet presAssocID="{D1DD9900-B7F4-4836-8367-C255CCE57E14}" presName="bentUpArrow1" presStyleLbl="alignImgPlace1" presStyleIdx="0" presStyleCnt="2"/>
      <dgm:spPr/>
    </dgm:pt>
    <dgm:pt modelId="{8D8428B8-FAC9-4C78-B52A-58B1C58CFB21}" type="pres">
      <dgm:prSet presAssocID="{D1DD9900-B7F4-4836-8367-C255CCE57E14}" presName="ParentText" presStyleLbl="node1" presStyleIdx="0" presStyleCnt="3">
        <dgm:presLayoutVars>
          <dgm:chMax val="1"/>
          <dgm:chPref val="1"/>
          <dgm:bulletEnabled val="1"/>
        </dgm:presLayoutVars>
      </dgm:prSet>
      <dgm:spPr/>
    </dgm:pt>
    <dgm:pt modelId="{A4F0FCFB-BE91-4949-B3D6-86D92E28FC8F}" type="pres">
      <dgm:prSet presAssocID="{D1DD9900-B7F4-4836-8367-C255CCE57E14}" presName="ChildText" presStyleLbl="revTx" presStyleIdx="0" presStyleCnt="2">
        <dgm:presLayoutVars>
          <dgm:chMax val="0"/>
          <dgm:chPref val="0"/>
          <dgm:bulletEnabled val="1"/>
        </dgm:presLayoutVars>
      </dgm:prSet>
      <dgm:spPr/>
    </dgm:pt>
    <dgm:pt modelId="{F27F8EE2-C9CD-459F-870D-DE6E5F6F00F7}" type="pres">
      <dgm:prSet presAssocID="{8CFF2054-470F-40A3-83F1-4862573F8A7A}" presName="sibTrans" presStyleCnt="0"/>
      <dgm:spPr/>
    </dgm:pt>
    <dgm:pt modelId="{2881D62F-8E1D-422B-84A5-8A05D974AF3F}" type="pres">
      <dgm:prSet presAssocID="{67E3A405-7445-4C1D-A626-0F26836C1692}" presName="composite" presStyleCnt="0"/>
      <dgm:spPr/>
    </dgm:pt>
    <dgm:pt modelId="{BC6B1AC5-0BD0-4660-AE3C-C970F29A3D5C}" type="pres">
      <dgm:prSet presAssocID="{67E3A405-7445-4C1D-A626-0F26836C1692}" presName="bentUpArrow1" presStyleLbl="alignImgPlace1" presStyleIdx="1" presStyleCnt="2"/>
      <dgm:spPr/>
    </dgm:pt>
    <dgm:pt modelId="{4CBDF84C-46C1-4599-A4E9-7E4E29F19088}" type="pres">
      <dgm:prSet presAssocID="{67E3A405-7445-4C1D-A626-0F26836C1692}" presName="ParentText" presStyleLbl="node1" presStyleIdx="1" presStyleCnt="3">
        <dgm:presLayoutVars>
          <dgm:chMax val="1"/>
          <dgm:chPref val="1"/>
          <dgm:bulletEnabled val="1"/>
        </dgm:presLayoutVars>
      </dgm:prSet>
      <dgm:spPr/>
    </dgm:pt>
    <dgm:pt modelId="{98B08A5A-FA51-46EA-918D-F89CB9B7D54F}" type="pres">
      <dgm:prSet presAssocID="{67E3A405-7445-4C1D-A626-0F26836C1692}" presName="ChildText" presStyleLbl="revTx" presStyleIdx="1" presStyleCnt="2">
        <dgm:presLayoutVars>
          <dgm:chMax val="0"/>
          <dgm:chPref val="0"/>
          <dgm:bulletEnabled val="1"/>
        </dgm:presLayoutVars>
      </dgm:prSet>
      <dgm:spPr/>
    </dgm:pt>
    <dgm:pt modelId="{BB2CF134-47AF-4EDD-911D-785EA89718BA}" type="pres">
      <dgm:prSet presAssocID="{0CD8294C-37C6-4F64-AFAA-23902F57531B}" presName="sibTrans" presStyleCnt="0"/>
      <dgm:spPr/>
    </dgm:pt>
    <dgm:pt modelId="{E97591AD-2699-4B14-A098-81CCA84B1476}" type="pres">
      <dgm:prSet presAssocID="{2B7CF962-AFDF-4290-8DE4-7AC081760FE0}" presName="composite" presStyleCnt="0"/>
      <dgm:spPr/>
    </dgm:pt>
    <dgm:pt modelId="{9FBB2B6B-500C-418B-99CD-344752EAAEA4}" type="pres">
      <dgm:prSet presAssocID="{2B7CF962-AFDF-4290-8DE4-7AC081760FE0}" presName="ParentText" presStyleLbl="node1" presStyleIdx="2" presStyleCnt="3">
        <dgm:presLayoutVars>
          <dgm:chMax val="1"/>
          <dgm:chPref val="1"/>
          <dgm:bulletEnabled val="1"/>
        </dgm:presLayoutVars>
      </dgm:prSet>
      <dgm:spPr/>
    </dgm:pt>
  </dgm:ptLst>
  <dgm:cxnLst>
    <dgm:cxn modelId="{1EE36B3E-DCA6-4FBF-9F6B-4E6698CABB8A}" srcId="{D8B2ED3B-E6ED-4D06-A7CB-612FF950014F}" destId="{D1DD9900-B7F4-4836-8367-C255CCE57E14}" srcOrd="0" destOrd="0" parTransId="{74D7AE30-D525-4E5A-B42E-29B39BBE3740}" sibTransId="{8CFF2054-470F-40A3-83F1-4862573F8A7A}"/>
    <dgm:cxn modelId="{27C3898D-BFD7-4DEC-9B0B-19FDA891ED44}" type="presOf" srcId="{67E3A405-7445-4C1D-A626-0F26836C1692}" destId="{4CBDF84C-46C1-4599-A4E9-7E4E29F19088}" srcOrd="0" destOrd="0" presId="urn:microsoft.com/office/officeart/2005/8/layout/StepDownProcess"/>
    <dgm:cxn modelId="{C49B7F8E-6637-4BFD-8304-08C6769C1594}" type="presOf" srcId="{D1DD9900-B7F4-4836-8367-C255CCE57E14}" destId="{8D8428B8-FAC9-4C78-B52A-58B1C58CFB21}" srcOrd="0" destOrd="0" presId="urn:microsoft.com/office/officeart/2005/8/layout/StepDownProcess"/>
    <dgm:cxn modelId="{20A651A7-AC7B-4C63-A420-F9737D52B618}" type="presOf" srcId="{2B7CF962-AFDF-4290-8DE4-7AC081760FE0}" destId="{9FBB2B6B-500C-418B-99CD-344752EAAEA4}" srcOrd="0" destOrd="0" presId="urn:microsoft.com/office/officeart/2005/8/layout/StepDownProcess"/>
    <dgm:cxn modelId="{12670BEC-0306-4B62-AFCC-9BC7B0B36DBF}" type="presOf" srcId="{D8B2ED3B-E6ED-4D06-A7CB-612FF950014F}" destId="{DCC84F69-5DD4-4FAD-805C-EC1EE81FA2EF}" srcOrd="0" destOrd="0" presId="urn:microsoft.com/office/officeart/2005/8/layout/StepDownProcess"/>
    <dgm:cxn modelId="{D43798EC-2F9A-4350-A7E6-22165BAAB7ED}" srcId="{D8B2ED3B-E6ED-4D06-A7CB-612FF950014F}" destId="{67E3A405-7445-4C1D-A626-0F26836C1692}" srcOrd="1" destOrd="0" parTransId="{F207BCB6-59D0-46A9-B57B-C2CC745EF111}" sibTransId="{0CD8294C-37C6-4F64-AFAA-23902F57531B}"/>
    <dgm:cxn modelId="{60D35AF4-0699-4527-B8DE-0B19023AA977}" srcId="{D8B2ED3B-E6ED-4D06-A7CB-612FF950014F}" destId="{2B7CF962-AFDF-4290-8DE4-7AC081760FE0}" srcOrd="2" destOrd="0" parTransId="{8826D1CD-760F-4F9D-BA55-39070A3744D1}" sibTransId="{836050CA-3BCD-46A1-930D-D60B4042FBBA}"/>
    <dgm:cxn modelId="{300A3437-6D12-4328-B047-C52F298993EC}" type="presParOf" srcId="{DCC84F69-5DD4-4FAD-805C-EC1EE81FA2EF}" destId="{81494145-232F-4151-90B0-C14506DE6938}" srcOrd="0" destOrd="0" presId="urn:microsoft.com/office/officeart/2005/8/layout/StepDownProcess"/>
    <dgm:cxn modelId="{3ACB9816-5050-4158-ACAB-136ABD606498}" type="presParOf" srcId="{81494145-232F-4151-90B0-C14506DE6938}" destId="{05EC190E-D91D-4C01-8515-E748333C9B59}" srcOrd="0" destOrd="0" presId="urn:microsoft.com/office/officeart/2005/8/layout/StepDownProcess"/>
    <dgm:cxn modelId="{20965676-1966-4F27-8C37-69F0BB851E40}" type="presParOf" srcId="{81494145-232F-4151-90B0-C14506DE6938}" destId="{8D8428B8-FAC9-4C78-B52A-58B1C58CFB21}" srcOrd="1" destOrd="0" presId="urn:microsoft.com/office/officeart/2005/8/layout/StepDownProcess"/>
    <dgm:cxn modelId="{DCB64F43-C5D2-4866-BCFE-17C8E3F82CF1}" type="presParOf" srcId="{81494145-232F-4151-90B0-C14506DE6938}" destId="{A4F0FCFB-BE91-4949-B3D6-86D92E28FC8F}" srcOrd="2" destOrd="0" presId="urn:microsoft.com/office/officeart/2005/8/layout/StepDownProcess"/>
    <dgm:cxn modelId="{83FC98F1-6463-49D6-9E0E-2F863D3F6F05}" type="presParOf" srcId="{DCC84F69-5DD4-4FAD-805C-EC1EE81FA2EF}" destId="{F27F8EE2-C9CD-459F-870D-DE6E5F6F00F7}" srcOrd="1" destOrd="0" presId="urn:microsoft.com/office/officeart/2005/8/layout/StepDownProcess"/>
    <dgm:cxn modelId="{E76F18E2-1C58-4511-B696-5177787DAC22}" type="presParOf" srcId="{DCC84F69-5DD4-4FAD-805C-EC1EE81FA2EF}" destId="{2881D62F-8E1D-422B-84A5-8A05D974AF3F}" srcOrd="2" destOrd="0" presId="urn:microsoft.com/office/officeart/2005/8/layout/StepDownProcess"/>
    <dgm:cxn modelId="{573E732A-A85D-4560-B724-07CDF663F40F}" type="presParOf" srcId="{2881D62F-8E1D-422B-84A5-8A05D974AF3F}" destId="{BC6B1AC5-0BD0-4660-AE3C-C970F29A3D5C}" srcOrd="0" destOrd="0" presId="urn:microsoft.com/office/officeart/2005/8/layout/StepDownProcess"/>
    <dgm:cxn modelId="{1D9FED7B-6EB2-4EFD-BE1A-4D8F7287E1A5}" type="presParOf" srcId="{2881D62F-8E1D-422B-84A5-8A05D974AF3F}" destId="{4CBDF84C-46C1-4599-A4E9-7E4E29F19088}" srcOrd="1" destOrd="0" presId="urn:microsoft.com/office/officeart/2005/8/layout/StepDownProcess"/>
    <dgm:cxn modelId="{990A2123-535D-4C34-8429-F8809A7CE28A}" type="presParOf" srcId="{2881D62F-8E1D-422B-84A5-8A05D974AF3F}" destId="{98B08A5A-FA51-46EA-918D-F89CB9B7D54F}" srcOrd="2" destOrd="0" presId="urn:microsoft.com/office/officeart/2005/8/layout/StepDownProcess"/>
    <dgm:cxn modelId="{31E7B33F-4B66-4F4A-A252-3623B3D04331}" type="presParOf" srcId="{DCC84F69-5DD4-4FAD-805C-EC1EE81FA2EF}" destId="{BB2CF134-47AF-4EDD-911D-785EA89718BA}" srcOrd="3" destOrd="0" presId="urn:microsoft.com/office/officeart/2005/8/layout/StepDownProcess"/>
    <dgm:cxn modelId="{2399831F-645B-4DF0-ACE7-3300604CC983}" type="presParOf" srcId="{DCC84F69-5DD4-4FAD-805C-EC1EE81FA2EF}" destId="{E97591AD-2699-4B14-A098-81CCA84B1476}" srcOrd="4" destOrd="0" presId="urn:microsoft.com/office/officeart/2005/8/layout/StepDownProcess"/>
    <dgm:cxn modelId="{FDC92D08-5173-4CDC-A3FD-5D89BFC738DB}" type="presParOf" srcId="{E97591AD-2699-4B14-A098-81CCA84B1476}" destId="{9FBB2B6B-500C-418B-99CD-344752EAAEA4}" srcOrd="0" destOrd="0" presId="urn:microsoft.com/office/officeart/2005/8/layout/StepDown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01A4464-D2F7-4AF0-82AD-BA189AA9F853}" type="doc">
      <dgm:prSet loTypeId="urn:microsoft.com/office/officeart/2005/8/layout/cycle2" loCatId="cycle" qsTypeId="urn:microsoft.com/office/officeart/2005/8/quickstyle/simple1" qsCatId="simple" csTypeId="urn:microsoft.com/office/officeart/2005/8/colors/colorful2" csCatId="colorful"/>
      <dgm:spPr/>
      <dgm:t>
        <a:bodyPr/>
        <a:lstStyle/>
        <a:p>
          <a:endParaRPr lang="en-US"/>
        </a:p>
      </dgm:t>
    </dgm:pt>
    <dgm:pt modelId="{E727AE0D-6E6C-467E-BC24-E768EC9D0847}">
      <dgm:prSet/>
      <dgm:spPr/>
      <dgm:t>
        <a:bodyPr/>
        <a:lstStyle/>
        <a:p>
          <a:pPr rtl="0"/>
          <a:r>
            <a:rPr lang="en-GB" dirty="0"/>
            <a:t>People who are open also have an easier time with workplace changes and are more adaptable. </a:t>
          </a:r>
        </a:p>
      </dgm:t>
    </dgm:pt>
    <dgm:pt modelId="{0F4EB0C6-7064-4361-A368-E54E4109BA73}" type="parTrans" cxnId="{7A5BB46B-199C-4870-B109-4D58A8BD7019}">
      <dgm:prSet/>
      <dgm:spPr/>
      <dgm:t>
        <a:bodyPr/>
        <a:lstStyle/>
        <a:p>
          <a:endParaRPr lang="en-US"/>
        </a:p>
      </dgm:t>
    </dgm:pt>
    <dgm:pt modelId="{39037E79-9038-4CCA-9B5E-F1C56B5DF89F}" type="sibTrans" cxnId="{7A5BB46B-199C-4870-B109-4D58A8BD7019}">
      <dgm:prSet/>
      <dgm:spPr/>
      <dgm:t>
        <a:bodyPr/>
        <a:lstStyle/>
        <a:p>
          <a:endParaRPr lang="en-US"/>
        </a:p>
      </dgm:t>
    </dgm:pt>
    <dgm:pt modelId="{6678C9E2-FA8F-4348-BB9F-F5940556E6D4}" type="pres">
      <dgm:prSet presAssocID="{F01A4464-D2F7-4AF0-82AD-BA189AA9F853}" presName="cycle" presStyleCnt="0">
        <dgm:presLayoutVars>
          <dgm:dir/>
          <dgm:resizeHandles val="exact"/>
        </dgm:presLayoutVars>
      </dgm:prSet>
      <dgm:spPr/>
    </dgm:pt>
    <dgm:pt modelId="{293AA127-1734-44E0-B6B9-74FB512F8BB7}" type="pres">
      <dgm:prSet presAssocID="{E727AE0D-6E6C-467E-BC24-E768EC9D0847}" presName="node" presStyleLbl="node1" presStyleIdx="0" presStyleCnt="1">
        <dgm:presLayoutVars>
          <dgm:bulletEnabled val="1"/>
        </dgm:presLayoutVars>
      </dgm:prSet>
      <dgm:spPr/>
    </dgm:pt>
  </dgm:ptLst>
  <dgm:cxnLst>
    <dgm:cxn modelId="{72B8B718-C9E2-44BC-92B5-7FB84428A227}" type="presOf" srcId="{E727AE0D-6E6C-467E-BC24-E768EC9D0847}" destId="{293AA127-1734-44E0-B6B9-74FB512F8BB7}" srcOrd="0" destOrd="0" presId="urn:microsoft.com/office/officeart/2005/8/layout/cycle2"/>
    <dgm:cxn modelId="{7A5BB46B-199C-4870-B109-4D58A8BD7019}" srcId="{F01A4464-D2F7-4AF0-82AD-BA189AA9F853}" destId="{E727AE0D-6E6C-467E-BC24-E768EC9D0847}" srcOrd="0" destOrd="0" parTransId="{0F4EB0C6-7064-4361-A368-E54E4109BA73}" sibTransId="{39037E79-9038-4CCA-9B5E-F1C56B5DF89F}"/>
    <dgm:cxn modelId="{E6792A52-FB4E-4B2D-849C-D443BC6A3BEA}" type="presOf" srcId="{F01A4464-D2F7-4AF0-82AD-BA189AA9F853}" destId="{6678C9E2-FA8F-4348-BB9F-F5940556E6D4}" srcOrd="0" destOrd="0" presId="urn:microsoft.com/office/officeart/2005/8/layout/cycle2"/>
    <dgm:cxn modelId="{81D8B965-9AC3-47A9-BAB0-2A6ED60C45EC}" type="presParOf" srcId="{6678C9E2-FA8F-4348-BB9F-F5940556E6D4}" destId="{293AA127-1734-44E0-B6B9-74FB512F8BB7}"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6FD937B-2754-47E6-BBC7-77A7DE15F49D}" type="doc">
      <dgm:prSet loTypeId="urn:microsoft.com/office/officeart/2008/layout/VerticalCurvedList" loCatId="list" qsTypeId="urn:microsoft.com/office/officeart/2005/8/quickstyle/simple1" qsCatId="simple" csTypeId="urn:microsoft.com/office/officeart/2005/8/colors/colorful5" csCatId="colorful"/>
      <dgm:spPr/>
      <dgm:t>
        <a:bodyPr/>
        <a:lstStyle/>
        <a:p>
          <a:endParaRPr lang="en-US"/>
        </a:p>
      </dgm:t>
    </dgm:pt>
    <dgm:pt modelId="{BD5FDBF0-7538-4074-B841-25F7411F7FBD}">
      <dgm:prSet custT="1"/>
      <dgm:spPr/>
      <dgm:t>
        <a:bodyPr/>
        <a:lstStyle/>
        <a:p>
          <a:pPr rtl="0"/>
          <a:r>
            <a:rPr lang="en-GB" sz="1600" dirty="0"/>
            <a:t>Incremental validity  - the extent to which a measure adds to the prediction of a criterion above what can be predicted by other sources of data (if a GP is more likely to correctly diagnose a kidney infection if a urine test is ordered, rather than relying on a physical examination and discussion of symptoms alone. We can say that the urine test has incremental validity).</a:t>
          </a:r>
        </a:p>
      </dgm:t>
    </dgm:pt>
    <dgm:pt modelId="{B5759EB7-5228-4808-812B-4202B59CED70}" type="parTrans" cxnId="{8D709C22-693D-41F8-8778-F283924F7E99}">
      <dgm:prSet/>
      <dgm:spPr/>
      <dgm:t>
        <a:bodyPr/>
        <a:lstStyle/>
        <a:p>
          <a:endParaRPr lang="en-US" sz="2000"/>
        </a:p>
      </dgm:t>
    </dgm:pt>
    <dgm:pt modelId="{9DCD030E-C583-4537-8BAC-8BCE879A60E5}" type="sibTrans" cxnId="{8D709C22-693D-41F8-8778-F283924F7E99}">
      <dgm:prSet/>
      <dgm:spPr/>
      <dgm:t>
        <a:bodyPr/>
        <a:lstStyle/>
        <a:p>
          <a:endParaRPr lang="en-US" sz="2000"/>
        </a:p>
      </dgm:t>
    </dgm:pt>
    <dgm:pt modelId="{AAC3D72A-C867-4D68-9F34-DC9832389DA0}">
      <dgm:prSet custT="1"/>
      <dgm:spPr/>
      <dgm:t>
        <a:bodyPr/>
        <a:lstStyle/>
        <a:p>
          <a:pPr rtl="0"/>
          <a:r>
            <a:rPr lang="en-GB" sz="2400"/>
            <a:t>Predicts what a person will do, as opposed to what they can do.</a:t>
          </a:r>
        </a:p>
      </dgm:t>
    </dgm:pt>
    <dgm:pt modelId="{CFF3F065-5B7E-4C26-9CB9-E490E97216F3}" type="parTrans" cxnId="{E3864C9C-288F-42BC-A097-7E12044F3EA4}">
      <dgm:prSet/>
      <dgm:spPr/>
      <dgm:t>
        <a:bodyPr/>
        <a:lstStyle/>
        <a:p>
          <a:endParaRPr lang="en-US" sz="2000"/>
        </a:p>
      </dgm:t>
    </dgm:pt>
    <dgm:pt modelId="{93A53337-87BF-47EF-97C9-82C481CE67EF}" type="sibTrans" cxnId="{E3864C9C-288F-42BC-A097-7E12044F3EA4}">
      <dgm:prSet/>
      <dgm:spPr/>
      <dgm:t>
        <a:bodyPr/>
        <a:lstStyle/>
        <a:p>
          <a:endParaRPr lang="en-US" sz="2000"/>
        </a:p>
      </dgm:t>
    </dgm:pt>
    <dgm:pt modelId="{7D444D94-A8B5-4CDE-9462-CA289FB20940}">
      <dgm:prSet custT="1"/>
      <dgm:spPr/>
      <dgm:t>
        <a:bodyPr/>
        <a:lstStyle/>
        <a:p>
          <a:pPr rtl="0"/>
          <a:r>
            <a:rPr lang="en-GB" sz="1800" dirty="0"/>
            <a:t>Contextual job performance - job performance is multi-dimensional, including several extra role helping others, volunteering behaviours (</a:t>
          </a:r>
          <a:r>
            <a:rPr lang="en-GB" sz="1800" dirty="0" err="1"/>
            <a:t>Borman</a:t>
          </a:r>
          <a:r>
            <a:rPr lang="en-GB" sz="1800" dirty="0"/>
            <a:t> &amp; </a:t>
          </a:r>
          <a:r>
            <a:rPr lang="en-GB" sz="1800" dirty="0" err="1"/>
            <a:t>Motowidlo</a:t>
          </a:r>
          <a:r>
            <a:rPr lang="en-GB" sz="1800" dirty="0"/>
            <a:t>, 1993).</a:t>
          </a:r>
        </a:p>
      </dgm:t>
    </dgm:pt>
    <dgm:pt modelId="{4F23DBD3-C549-4214-BEB8-7E8A1A4A15C3}" type="parTrans" cxnId="{542589E9-4815-4A81-AB19-DE25D23B408D}">
      <dgm:prSet/>
      <dgm:spPr/>
      <dgm:t>
        <a:bodyPr/>
        <a:lstStyle/>
        <a:p>
          <a:endParaRPr lang="en-US" sz="2000"/>
        </a:p>
      </dgm:t>
    </dgm:pt>
    <dgm:pt modelId="{60D40FCB-999A-4025-9323-473B16135D94}" type="sibTrans" cxnId="{542589E9-4815-4A81-AB19-DE25D23B408D}">
      <dgm:prSet/>
      <dgm:spPr/>
      <dgm:t>
        <a:bodyPr/>
        <a:lstStyle/>
        <a:p>
          <a:endParaRPr lang="en-US" sz="2000"/>
        </a:p>
      </dgm:t>
    </dgm:pt>
    <dgm:pt modelId="{A353C6A5-45F8-41E7-9477-443A929BDD35}">
      <dgm:prSet custT="1"/>
      <dgm:spPr/>
      <dgm:t>
        <a:bodyPr/>
        <a:lstStyle/>
        <a:p>
          <a:pPr rtl="0"/>
          <a:r>
            <a:rPr lang="en-GB" sz="2000" dirty="0"/>
            <a:t>Organizational Citizenship Behaviours: Willingness to “go above and beyond” the call of duty</a:t>
          </a:r>
        </a:p>
      </dgm:t>
    </dgm:pt>
    <dgm:pt modelId="{99946FEC-9A1A-4239-9840-3E5C7A1A78E7}" type="parTrans" cxnId="{C06C3CB7-5D78-4914-AE13-C01F349FCB03}">
      <dgm:prSet/>
      <dgm:spPr/>
      <dgm:t>
        <a:bodyPr/>
        <a:lstStyle/>
        <a:p>
          <a:endParaRPr lang="en-US" sz="2000"/>
        </a:p>
      </dgm:t>
    </dgm:pt>
    <dgm:pt modelId="{2BC448EE-B02B-46F5-BBC2-37970E833E97}" type="sibTrans" cxnId="{C06C3CB7-5D78-4914-AE13-C01F349FCB03}">
      <dgm:prSet/>
      <dgm:spPr/>
      <dgm:t>
        <a:bodyPr/>
        <a:lstStyle/>
        <a:p>
          <a:endParaRPr lang="en-US" sz="2000"/>
        </a:p>
      </dgm:t>
    </dgm:pt>
    <dgm:pt modelId="{4C58FA26-A6E3-460A-BC0A-D960D1F3265C}" type="pres">
      <dgm:prSet presAssocID="{A6FD937B-2754-47E6-BBC7-77A7DE15F49D}" presName="Name0" presStyleCnt="0">
        <dgm:presLayoutVars>
          <dgm:chMax val="7"/>
          <dgm:chPref val="7"/>
          <dgm:dir/>
        </dgm:presLayoutVars>
      </dgm:prSet>
      <dgm:spPr/>
    </dgm:pt>
    <dgm:pt modelId="{50FCA9C5-FE1F-489B-BD53-B1AC31D1C864}" type="pres">
      <dgm:prSet presAssocID="{A6FD937B-2754-47E6-BBC7-77A7DE15F49D}" presName="Name1" presStyleCnt="0"/>
      <dgm:spPr/>
    </dgm:pt>
    <dgm:pt modelId="{CA93046A-D941-4333-A81B-13A64FDC2B7D}" type="pres">
      <dgm:prSet presAssocID="{A6FD937B-2754-47E6-BBC7-77A7DE15F49D}" presName="cycle" presStyleCnt="0"/>
      <dgm:spPr/>
    </dgm:pt>
    <dgm:pt modelId="{D1AEFB0E-2DB2-4ECC-9344-E0FCEF98D9F9}" type="pres">
      <dgm:prSet presAssocID="{A6FD937B-2754-47E6-BBC7-77A7DE15F49D}" presName="srcNode" presStyleLbl="node1" presStyleIdx="0" presStyleCnt="4"/>
      <dgm:spPr/>
    </dgm:pt>
    <dgm:pt modelId="{C3EF8659-9D5F-447A-B6B3-BD2EA87CCAB3}" type="pres">
      <dgm:prSet presAssocID="{A6FD937B-2754-47E6-BBC7-77A7DE15F49D}" presName="conn" presStyleLbl="parChTrans1D2" presStyleIdx="0" presStyleCnt="1"/>
      <dgm:spPr/>
    </dgm:pt>
    <dgm:pt modelId="{92F2ADC5-ED96-4B93-8424-51798DEAF40C}" type="pres">
      <dgm:prSet presAssocID="{A6FD937B-2754-47E6-BBC7-77A7DE15F49D}" presName="extraNode" presStyleLbl="node1" presStyleIdx="0" presStyleCnt="4"/>
      <dgm:spPr/>
    </dgm:pt>
    <dgm:pt modelId="{F1CDE25B-464C-4942-AF01-EA507E5F2685}" type="pres">
      <dgm:prSet presAssocID="{A6FD937B-2754-47E6-BBC7-77A7DE15F49D}" presName="dstNode" presStyleLbl="node1" presStyleIdx="0" presStyleCnt="4"/>
      <dgm:spPr/>
    </dgm:pt>
    <dgm:pt modelId="{44C10928-8A4D-4DA8-B0D5-6CEE9CB37B78}" type="pres">
      <dgm:prSet presAssocID="{BD5FDBF0-7538-4074-B841-25F7411F7FBD}" presName="text_1" presStyleLbl="node1" presStyleIdx="0" presStyleCnt="4">
        <dgm:presLayoutVars>
          <dgm:bulletEnabled val="1"/>
        </dgm:presLayoutVars>
      </dgm:prSet>
      <dgm:spPr/>
    </dgm:pt>
    <dgm:pt modelId="{F94041BC-764F-4D01-820B-1B033493E7B1}" type="pres">
      <dgm:prSet presAssocID="{BD5FDBF0-7538-4074-B841-25F7411F7FBD}" presName="accent_1" presStyleCnt="0"/>
      <dgm:spPr/>
    </dgm:pt>
    <dgm:pt modelId="{754D3B0D-DDC9-4DF7-B7CA-5B6AB12F609E}" type="pres">
      <dgm:prSet presAssocID="{BD5FDBF0-7538-4074-B841-25F7411F7FBD}" presName="accentRepeatNode" presStyleLbl="solidFgAcc1" presStyleIdx="0" presStyleCnt="4"/>
      <dgm:spPr/>
    </dgm:pt>
    <dgm:pt modelId="{094B8B05-A611-4C2B-B9CB-2D3FD8650088}" type="pres">
      <dgm:prSet presAssocID="{AAC3D72A-C867-4D68-9F34-DC9832389DA0}" presName="text_2" presStyleLbl="node1" presStyleIdx="1" presStyleCnt="4">
        <dgm:presLayoutVars>
          <dgm:bulletEnabled val="1"/>
        </dgm:presLayoutVars>
      </dgm:prSet>
      <dgm:spPr/>
    </dgm:pt>
    <dgm:pt modelId="{C5970302-AB6A-4CD8-9B81-B7321390B12B}" type="pres">
      <dgm:prSet presAssocID="{AAC3D72A-C867-4D68-9F34-DC9832389DA0}" presName="accent_2" presStyleCnt="0"/>
      <dgm:spPr/>
    </dgm:pt>
    <dgm:pt modelId="{4B1C5524-D9BF-4BBB-B2D4-1DFA8402CEFD}" type="pres">
      <dgm:prSet presAssocID="{AAC3D72A-C867-4D68-9F34-DC9832389DA0}" presName="accentRepeatNode" presStyleLbl="solidFgAcc1" presStyleIdx="1" presStyleCnt="4"/>
      <dgm:spPr/>
    </dgm:pt>
    <dgm:pt modelId="{AA39CB41-109B-4A1E-B45B-C1AFC1BFC6C7}" type="pres">
      <dgm:prSet presAssocID="{7D444D94-A8B5-4CDE-9462-CA289FB20940}" presName="text_3" presStyleLbl="node1" presStyleIdx="2" presStyleCnt="4">
        <dgm:presLayoutVars>
          <dgm:bulletEnabled val="1"/>
        </dgm:presLayoutVars>
      </dgm:prSet>
      <dgm:spPr/>
    </dgm:pt>
    <dgm:pt modelId="{5F254616-9943-4E3C-BA1F-CE571F77BDF3}" type="pres">
      <dgm:prSet presAssocID="{7D444D94-A8B5-4CDE-9462-CA289FB20940}" presName="accent_3" presStyleCnt="0"/>
      <dgm:spPr/>
    </dgm:pt>
    <dgm:pt modelId="{C667C1F3-DFF0-4475-A14C-7B622FC650B4}" type="pres">
      <dgm:prSet presAssocID="{7D444D94-A8B5-4CDE-9462-CA289FB20940}" presName="accentRepeatNode" presStyleLbl="solidFgAcc1" presStyleIdx="2" presStyleCnt="4"/>
      <dgm:spPr/>
    </dgm:pt>
    <dgm:pt modelId="{A031368A-58B6-4AAD-8DC7-2F2FBA9897C5}" type="pres">
      <dgm:prSet presAssocID="{A353C6A5-45F8-41E7-9477-443A929BDD35}" presName="text_4" presStyleLbl="node1" presStyleIdx="3" presStyleCnt="4">
        <dgm:presLayoutVars>
          <dgm:bulletEnabled val="1"/>
        </dgm:presLayoutVars>
      </dgm:prSet>
      <dgm:spPr/>
    </dgm:pt>
    <dgm:pt modelId="{1AABE440-A8C8-4F91-B0E4-0A3D07AD2D80}" type="pres">
      <dgm:prSet presAssocID="{A353C6A5-45F8-41E7-9477-443A929BDD35}" presName="accent_4" presStyleCnt="0"/>
      <dgm:spPr/>
    </dgm:pt>
    <dgm:pt modelId="{57A0BBC4-F057-4344-AF3D-20B2FD4B2A64}" type="pres">
      <dgm:prSet presAssocID="{A353C6A5-45F8-41E7-9477-443A929BDD35}" presName="accentRepeatNode" presStyleLbl="solidFgAcc1" presStyleIdx="3" presStyleCnt="4"/>
      <dgm:spPr/>
    </dgm:pt>
  </dgm:ptLst>
  <dgm:cxnLst>
    <dgm:cxn modelId="{8D709C22-693D-41F8-8778-F283924F7E99}" srcId="{A6FD937B-2754-47E6-BBC7-77A7DE15F49D}" destId="{BD5FDBF0-7538-4074-B841-25F7411F7FBD}" srcOrd="0" destOrd="0" parTransId="{B5759EB7-5228-4808-812B-4202B59CED70}" sibTransId="{9DCD030E-C583-4537-8BAC-8BCE879A60E5}"/>
    <dgm:cxn modelId="{4ACD492D-C319-4ED1-91B5-B468803E1D57}" type="presOf" srcId="{7D444D94-A8B5-4CDE-9462-CA289FB20940}" destId="{AA39CB41-109B-4A1E-B45B-C1AFC1BFC6C7}" srcOrd="0" destOrd="0" presId="urn:microsoft.com/office/officeart/2008/layout/VerticalCurvedList"/>
    <dgm:cxn modelId="{BAB91976-EE62-44F0-9470-3A1555528141}" type="presOf" srcId="{BD5FDBF0-7538-4074-B841-25F7411F7FBD}" destId="{44C10928-8A4D-4DA8-B0D5-6CEE9CB37B78}" srcOrd="0" destOrd="0" presId="urn:microsoft.com/office/officeart/2008/layout/VerticalCurvedList"/>
    <dgm:cxn modelId="{D4D15E85-B4EA-4555-9E22-6DB4288EC615}" type="presOf" srcId="{A353C6A5-45F8-41E7-9477-443A929BDD35}" destId="{A031368A-58B6-4AAD-8DC7-2F2FBA9897C5}" srcOrd="0" destOrd="0" presId="urn:microsoft.com/office/officeart/2008/layout/VerticalCurvedList"/>
    <dgm:cxn modelId="{E3864C9C-288F-42BC-A097-7E12044F3EA4}" srcId="{A6FD937B-2754-47E6-BBC7-77A7DE15F49D}" destId="{AAC3D72A-C867-4D68-9F34-DC9832389DA0}" srcOrd="1" destOrd="0" parTransId="{CFF3F065-5B7E-4C26-9CB9-E490E97216F3}" sibTransId="{93A53337-87BF-47EF-97C9-82C481CE67EF}"/>
    <dgm:cxn modelId="{49FA33B4-3F92-487A-9817-F63EB3E203B7}" type="presOf" srcId="{9DCD030E-C583-4537-8BAC-8BCE879A60E5}" destId="{C3EF8659-9D5F-447A-B6B3-BD2EA87CCAB3}" srcOrd="0" destOrd="0" presId="urn:microsoft.com/office/officeart/2008/layout/VerticalCurvedList"/>
    <dgm:cxn modelId="{C06C3CB7-5D78-4914-AE13-C01F349FCB03}" srcId="{A6FD937B-2754-47E6-BBC7-77A7DE15F49D}" destId="{A353C6A5-45F8-41E7-9477-443A929BDD35}" srcOrd="3" destOrd="0" parTransId="{99946FEC-9A1A-4239-9840-3E5C7A1A78E7}" sibTransId="{2BC448EE-B02B-46F5-BBC2-37970E833E97}"/>
    <dgm:cxn modelId="{1C9702C2-0015-490F-8FA8-D8F2CE5B75EC}" type="presOf" srcId="{A6FD937B-2754-47E6-BBC7-77A7DE15F49D}" destId="{4C58FA26-A6E3-460A-BC0A-D960D1F3265C}" srcOrd="0" destOrd="0" presId="urn:microsoft.com/office/officeart/2008/layout/VerticalCurvedList"/>
    <dgm:cxn modelId="{469821CE-FFB2-4373-8D2A-60D0D0D52348}" type="presOf" srcId="{AAC3D72A-C867-4D68-9F34-DC9832389DA0}" destId="{094B8B05-A611-4C2B-B9CB-2D3FD8650088}" srcOrd="0" destOrd="0" presId="urn:microsoft.com/office/officeart/2008/layout/VerticalCurvedList"/>
    <dgm:cxn modelId="{542589E9-4815-4A81-AB19-DE25D23B408D}" srcId="{A6FD937B-2754-47E6-BBC7-77A7DE15F49D}" destId="{7D444D94-A8B5-4CDE-9462-CA289FB20940}" srcOrd="2" destOrd="0" parTransId="{4F23DBD3-C549-4214-BEB8-7E8A1A4A15C3}" sibTransId="{60D40FCB-999A-4025-9323-473B16135D94}"/>
    <dgm:cxn modelId="{D8B379E2-708A-4F12-BB3B-986EB8C25412}" type="presParOf" srcId="{4C58FA26-A6E3-460A-BC0A-D960D1F3265C}" destId="{50FCA9C5-FE1F-489B-BD53-B1AC31D1C864}" srcOrd="0" destOrd="0" presId="urn:microsoft.com/office/officeart/2008/layout/VerticalCurvedList"/>
    <dgm:cxn modelId="{C692EDE7-E300-4A23-8BB3-B4479C49A117}" type="presParOf" srcId="{50FCA9C5-FE1F-489B-BD53-B1AC31D1C864}" destId="{CA93046A-D941-4333-A81B-13A64FDC2B7D}" srcOrd="0" destOrd="0" presId="urn:microsoft.com/office/officeart/2008/layout/VerticalCurvedList"/>
    <dgm:cxn modelId="{37091660-5E7D-4B0B-900A-334A6CBA8C55}" type="presParOf" srcId="{CA93046A-D941-4333-A81B-13A64FDC2B7D}" destId="{D1AEFB0E-2DB2-4ECC-9344-E0FCEF98D9F9}" srcOrd="0" destOrd="0" presId="urn:microsoft.com/office/officeart/2008/layout/VerticalCurvedList"/>
    <dgm:cxn modelId="{7D135DA9-3E94-4282-9D00-635AD8B7A19B}" type="presParOf" srcId="{CA93046A-D941-4333-A81B-13A64FDC2B7D}" destId="{C3EF8659-9D5F-447A-B6B3-BD2EA87CCAB3}" srcOrd="1" destOrd="0" presId="urn:microsoft.com/office/officeart/2008/layout/VerticalCurvedList"/>
    <dgm:cxn modelId="{378258D9-7564-4260-B813-7668507D5956}" type="presParOf" srcId="{CA93046A-D941-4333-A81B-13A64FDC2B7D}" destId="{92F2ADC5-ED96-4B93-8424-51798DEAF40C}" srcOrd="2" destOrd="0" presId="urn:microsoft.com/office/officeart/2008/layout/VerticalCurvedList"/>
    <dgm:cxn modelId="{933CDF07-701E-421D-A520-63A48FAFA8C9}" type="presParOf" srcId="{CA93046A-D941-4333-A81B-13A64FDC2B7D}" destId="{F1CDE25B-464C-4942-AF01-EA507E5F2685}" srcOrd="3" destOrd="0" presId="urn:microsoft.com/office/officeart/2008/layout/VerticalCurvedList"/>
    <dgm:cxn modelId="{DC69A9CC-0F9A-43AE-A570-C8CDA9AFD90E}" type="presParOf" srcId="{50FCA9C5-FE1F-489B-BD53-B1AC31D1C864}" destId="{44C10928-8A4D-4DA8-B0D5-6CEE9CB37B78}" srcOrd="1" destOrd="0" presId="urn:microsoft.com/office/officeart/2008/layout/VerticalCurvedList"/>
    <dgm:cxn modelId="{38EB9597-4A95-4B01-B5C4-8BC1BC459054}" type="presParOf" srcId="{50FCA9C5-FE1F-489B-BD53-B1AC31D1C864}" destId="{F94041BC-764F-4D01-820B-1B033493E7B1}" srcOrd="2" destOrd="0" presId="urn:microsoft.com/office/officeart/2008/layout/VerticalCurvedList"/>
    <dgm:cxn modelId="{6675986E-6307-47B8-80E3-6911CBBB350B}" type="presParOf" srcId="{F94041BC-764F-4D01-820B-1B033493E7B1}" destId="{754D3B0D-DDC9-4DF7-B7CA-5B6AB12F609E}" srcOrd="0" destOrd="0" presId="urn:microsoft.com/office/officeart/2008/layout/VerticalCurvedList"/>
    <dgm:cxn modelId="{BCBA6B6E-D120-470A-B434-7A067DF4A4CC}" type="presParOf" srcId="{50FCA9C5-FE1F-489B-BD53-B1AC31D1C864}" destId="{094B8B05-A611-4C2B-B9CB-2D3FD8650088}" srcOrd="3" destOrd="0" presId="urn:microsoft.com/office/officeart/2008/layout/VerticalCurvedList"/>
    <dgm:cxn modelId="{99C7E8AE-5009-46CC-91F4-1D7A228D0F59}" type="presParOf" srcId="{50FCA9C5-FE1F-489B-BD53-B1AC31D1C864}" destId="{C5970302-AB6A-4CD8-9B81-B7321390B12B}" srcOrd="4" destOrd="0" presId="urn:microsoft.com/office/officeart/2008/layout/VerticalCurvedList"/>
    <dgm:cxn modelId="{42ED5FF2-5475-4DD1-8427-61DE65D2DE8E}" type="presParOf" srcId="{C5970302-AB6A-4CD8-9B81-B7321390B12B}" destId="{4B1C5524-D9BF-4BBB-B2D4-1DFA8402CEFD}" srcOrd="0" destOrd="0" presId="urn:microsoft.com/office/officeart/2008/layout/VerticalCurvedList"/>
    <dgm:cxn modelId="{14F527BF-DEB7-4F0A-AF06-0D2E48A28395}" type="presParOf" srcId="{50FCA9C5-FE1F-489B-BD53-B1AC31D1C864}" destId="{AA39CB41-109B-4A1E-B45B-C1AFC1BFC6C7}" srcOrd="5" destOrd="0" presId="urn:microsoft.com/office/officeart/2008/layout/VerticalCurvedList"/>
    <dgm:cxn modelId="{F7DFC605-FA19-4713-9058-35C01BD29C57}" type="presParOf" srcId="{50FCA9C5-FE1F-489B-BD53-B1AC31D1C864}" destId="{5F254616-9943-4E3C-BA1F-CE571F77BDF3}" srcOrd="6" destOrd="0" presId="urn:microsoft.com/office/officeart/2008/layout/VerticalCurvedList"/>
    <dgm:cxn modelId="{FDB66A83-5768-4AE0-8B0A-BF6ACD4B731C}" type="presParOf" srcId="{5F254616-9943-4E3C-BA1F-CE571F77BDF3}" destId="{C667C1F3-DFF0-4475-A14C-7B622FC650B4}" srcOrd="0" destOrd="0" presId="urn:microsoft.com/office/officeart/2008/layout/VerticalCurvedList"/>
    <dgm:cxn modelId="{50AFDA03-3426-49CF-9442-66E7C84D860D}" type="presParOf" srcId="{50FCA9C5-FE1F-489B-BD53-B1AC31D1C864}" destId="{A031368A-58B6-4AAD-8DC7-2F2FBA9897C5}" srcOrd="7" destOrd="0" presId="urn:microsoft.com/office/officeart/2008/layout/VerticalCurvedList"/>
    <dgm:cxn modelId="{016F2F2D-957A-46F4-AA7A-E89E4C0AA315}" type="presParOf" srcId="{50FCA9C5-FE1F-489B-BD53-B1AC31D1C864}" destId="{1AABE440-A8C8-4F91-B0E4-0A3D07AD2D80}" srcOrd="8" destOrd="0" presId="urn:microsoft.com/office/officeart/2008/layout/VerticalCurvedList"/>
    <dgm:cxn modelId="{38375930-44F3-4058-B9E4-205D72CEC2B8}" type="presParOf" srcId="{1AABE440-A8C8-4F91-B0E4-0A3D07AD2D80}" destId="{57A0BBC4-F057-4344-AF3D-20B2FD4B2A6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9D55327-7E1F-4285-84A1-B3AC6265603E}"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5A322753-13B2-402F-AE9D-69198947E1E5}">
      <dgm:prSet/>
      <dgm:spPr/>
      <dgm:t>
        <a:bodyPr/>
        <a:lstStyle/>
        <a:p>
          <a:pPr rtl="0"/>
          <a:r>
            <a:rPr lang="en-US" dirty="0"/>
            <a:t>Personality predicts</a:t>
          </a:r>
          <a:r>
            <a:rPr lang="en-US" i="1" dirty="0"/>
            <a:t> </a:t>
          </a:r>
          <a:r>
            <a:rPr lang="en-US" dirty="0"/>
            <a:t>aspects of job performance that may not be strongly related to knowledge, skills or abilities.</a:t>
          </a:r>
          <a:endParaRPr lang="en-GB" dirty="0"/>
        </a:p>
      </dgm:t>
    </dgm:pt>
    <dgm:pt modelId="{0A2CCE20-5C3B-4AD4-B54C-9142A852E279}" type="parTrans" cxnId="{01DA8925-8B3D-4412-939F-D6A01EE6FB39}">
      <dgm:prSet/>
      <dgm:spPr/>
      <dgm:t>
        <a:bodyPr/>
        <a:lstStyle/>
        <a:p>
          <a:endParaRPr lang="en-US"/>
        </a:p>
      </dgm:t>
    </dgm:pt>
    <dgm:pt modelId="{29018E1F-9A66-4291-A8A8-AAC4937AB436}" type="sibTrans" cxnId="{01DA8925-8B3D-4412-939F-D6A01EE6FB39}">
      <dgm:prSet/>
      <dgm:spPr/>
      <dgm:t>
        <a:bodyPr/>
        <a:lstStyle/>
        <a:p>
          <a:endParaRPr lang="en-US"/>
        </a:p>
      </dgm:t>
    </dgm:pt>
    <dgm:pt modelId="{3310FA56-DD18-434E-AAEA-17785036EA21}" type="pres">
      <dgm:prSet presAssocID="{29D55327-7E1F-4285-84A1-B3AC6265603E}" presName="Name0" presStyleCnt="0">
        <dgm:presLayoutVars>
          <dgm:chMax val="7"/>
          <dgm:dir/>
          <dgm:animLvl val="lvl"/>
          <dgm:resizeHandles val="exact"/>
        </dgm:presLayoutVars>
      </dgm:prSet>
      <dgm:spPr/>
    </dgm:pt>
    <dgm:pt modelId="{AA6DC00F-D1CF-4C5E-8D83-62C1E2A69367}" type="pres">
      <dgm:prSet presAssocID="{5A322753-13B2-402F-AE9D-69198947E1E5}" presName="circle1" presStyleLbl="node1" presStyleIdx="0" presStyleCnt="1"/>
      <dgm:spPr/>
    </dgm:pt>
    <dgm:pt modelId="{8F6FCD87-16BB-4614-9D83-831F4E80AA06}" type="pres">
      <dgm:prSet presAssocID="{5A322753-13B2-402F-AE9D-69198947E1E5}" presName="space" presStyleCnt="0"/>
      <dgm:spPr/>
    </dgm:pt>
    <dgm:pt modelId="{99215568-2F74-4D7F-80A7-AD4A9EB77646}" type="pres">
      <dgm:prSet presAssocID="{5A322753-13B2-402F-AE9D-69198947E1E5}" presName="rect1" presStyleLbl="alignAcc1" presStyleIdx="0" presStyleCnt="1"/>
      <dgm:spPr/>
    </dgm:pt>
    <dgm:pt modelId="{254C3AE8-6C73-4B5D-A9EF-00EE6BB459B5}" type="pres">
      <dgm:prSet presAssocID="{5A322753-13B2-402F-AE9D-69198947E1E5}" presName="rect1ParTxNoCh" presStyleLbl="alignAcc1" presStyleIdx="0" presStyleCnt="1">
        <dgm:presLayoutVars>
          <dgm:chMax val="1"/>
          <dgm:bulletEnabled val="1"/>
        </dgm:presLayoutVars>
      </dgm:prSet>
      <dgm:spPr/>
    </dgm:pt>
  </dgm:ptLst>
  <dgm:cxnLst>
    <dgm:cxn modelId="{01DA8925-8B3D-4412-939F-D6A01EE6FB39}" srcId="{29D55327-7E1F-4285-84A1-B3AC6265603E}" destId="{5A322753-13B2-402F-AE9D-69198947E1E5}" srcOrd="0" destOrd="0" parTransId="{0A2CCE20-5C3B-4AD4-B54C-9142A852E279}" sibTransId="{29018E1F-9A66-4291-A8A8-AAC4937AB436}"/>
    <dgm:cxn modelId="{CCC0F749-0BFB-412F-80B0-9A3A96442635}" type="presOf" srcId="{5A322753-13B2-402F-AE9D-69198947E1E5}" destId="{99215568-2F74-4D7F-80A7-AD4A9EB77646}" srcOrd="0" destOrd="0" presId="urn:microsoft.com/office/officeart/2005/8/layout/target3"/>
    <dgm:cxn modelId="{6AE12697-9533-4210-9868-063BD384A0AE}" type="presOf" srcId="{5A322753-13B2-402F-AE9D-69198947E1E5}" destId="{254C3AE8-6C73-4B5D-A9EF-00EE6BB459B5}" srcOrd="1" destOrd="0" presId="urn:microsoft.com/office/officeart/2005/8/layout/target3"/>
    <dgm:cxn modelId="{8DF9D3DD-2BFE-4138-9182-AB0B593F3683}" type="presOf" srcId="{29D55327-7E1F-4285-84A1-B3AC6265603E}" destId="{3310FA56-DD18-434E-AAEA-17785036EA21}" srcOrd="0" destOrd="0" presId="urn:microsoft.com/office/officeart/2005/8/layout/target3"/>
    <dgm:cxn modelId="{E89235F9-3C77-473C-AA4A-8D1612B1567D}" type="presParOf" srcId="{3310FA56-DD18-434E-AAEA-17785036EA21}" destId="{AA6DC00F-D1CF-4C5E-8D83-62C1E2A69367}" srcOrd="0" destOrd="0" presId="urn:microsoft.com/office/officeart/2005/8/layout/target3"/>
    <dgm:cxn modelId="{9851D89D-CB3E-4202-9E28-628909C3A63C}" type="presParOf" srcId="{3310FA56-DD18-434E-AAEA-17785036EA21}" destId="{8F6FCD87-16BB-4614-9D83-831F4E80AA06}" srcOrd="1" destOrd="0" presId="urn:microsoft.com/office/officeart/2005/8/layout/target3"/>
    <dgm:cxn modelId="{F7E44AB3-3465-41F4-92FC-826435B1739B}" type="presParOf" srcId="{3310FA56-DD18-434E-AAEA-17785036EA21}" destId="{99215568-2F74-4D7F-80A7-AD4A9EB77646}" srcOrd="2" destOrd="0" presId="urn:microsoft.com/office/officeart/2005/8/layout/target3"/>
    <dgm:cxn modelId="{467ABF71-958B-4EFC-BAB5-AFCE45018F14}" type="presParOf" srcId="{3310FA56-DD18-434E-AAEA-17785036EA21}" destId="{254C3AE8-6C73-4B5D-A9EF-00EE6BB459B5}" srcOrd="3" destOrd="0" presId="urn:microsoft.com/office/officeart/2005/8/layout/targe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33D1A64-F837-4D9A-BC65-B0B44AC7C23B}"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B143802A-1E48-49DA-A2F5-C64E823D08F4}">
      <dgm:prSet/>
      <dgm:spPr/>
      <dgm:t>
        <a:bodyPr/>
        <a:lstStyle/>
        <a:p>
          <a:pPr rtl="0"/>
          <a:r>
            <a:rPr lang="en-US" dirty="0"/>
            <a:t>You’ve been hired to design a selection system for customer service workers at Trinity Pizza</a:t>
          </a:r>
          <a:endParaRPr lang="en-GB" dirty="0"/>
        </a:p>
      </dgm:t>
    </dgm:pt>
    <dgm:pt modelId="{6A483413-9741-4073-8F2A-89707F2E057B}" type="parTrans" cxnId="{147E06CB-08C3-4C24-B35A-3295D3B64E63}">
      <dgm:prSet/>
      <dgm:spPr/>
      <dgm:t>
        <a:bodyPr/>
        <a:lstStyle/>
        <a:p>
          <a:endParaRPr lang="en-US"/>
        </a:p>
      </dgm:t>
    </dgm:pt>
    <dgm:pt modelId="{3EAA2A89-26E7-49DC-950C-C3B5811D904E}" type="sibTrans" cxnId="{147E06CB-08C3-4C24-B35A-3295D3B64E63}">
      <dgm:prSet/>
      <dgm:spPr/>
      <dgm:t>
        <a:bodyPr/>
        <a:lstStyle/>
        <a:p>
          <a:endParaRPr lang="en-US"/>
        </a:p>
      </dgm:t>
    </dgm:pt>
    <dgm:pt modelId="{13D297DF-3B65-4BC0-A35C-D8157473240A}">
      <dgm:prSet/>
      <dgm:spPr/>
      <dgm:t>
        <a:bodyPr/>
        <a:lstStyle/>
        <a:p>
          <a:pPr rtl="0"/>
          <a:r>
            <a:rPr lang="en-US" u="sng"/>
            <a:t>Step 1</a:t>
          </a:r>
          <a:r>
            <a:rPr lang="en-US"/>
            <a:t>: Conduct a thorough </a:t>
          </a:r>
          <a:r>
            <a:rPr lang="en-US" i="1"/>
            <a:t>Job Analysis</a:t>
          </a:r>
          <a:endParaRPr lang="en-GB"/>
        </a:p>
      </dgm:t>
    </dgm:pt>
    <dgm:pt modelId="{8D4EA972-ED38-451D-94F3-137D8BCC445E}" type="parTrans" cxnId="{F8900295-75FA-42D4-8DDF-E4A5A019F33E}">
      <dgm:prSet/>
      <dgm:spPr/>
      <dgm:t>
        <a:bodyPr/>
        <a:lstStyle/>
        <a:p>
          <a:endParaRPr lang="en-US"/>
        </a:p>
      </dgm:t>
    </dgm:pt>
    <dgm:pt modelId="{6C4C413F-C072-4841-BA97-0F8124EE0D26}" type="sibTrans" cxnId="{F8900295-75FA-42D4-8DDF-E4A5A019F33E}">
      <dgm:prSet/>
      <dgm:spPr/>
      <dgm:t>
        <a:bodyPr/>
        <a:lstStyle/>
        <a:p>
          <a:endParaRPr lang="en-US"/>
        </a:p>
      </dgm:t>
    </dgm:pt>
    <dgm:pt modelId="{CF7393B0-42BA-4C7C-AB05-797A8DFBE50B}">
      <dgm:prSet/>
      <dgm:spPr/>
      <dgm:t>
        <a:bodyPr/>
        <a:lstStyle/>
        <a:p>
          <a:pPr rtl="0"/>
          <a:r>
            <a:rPr lang="en-US"/>
            <a:t>You discover that high-performers are friendly, dependable, and low in imagination</a:t>
          </a:r>
          <a:endParaRPr lang="en-GB"/>
        </a:p>
      </dgm:t>
    </dgm:pt>
    <dgm:pt modelId="{C2998E13-E976-4C38-B288-2F74A007EC3C}" type="parTrans" cxnId="{8E880E53-DDC1-48D1-A6BA-84F8A828F5DF}">
      <dgm:prSet/>
      <dgm:spPr/>
      <dgm:t>
        <a:bodyPr/>
        <a:lstStyle/>
        <a:p>
          <a:endParaRPr lang="en-US"/>
        </a:p>
      </dgm:t>
    </dgm:pt>
    <dgm:pt modelId="{700F215D-3625-4D7B-9A2A-8F950C5DC94E}" type="sibTrans" cxnId="{8E880E53-DDC1-48D1-A6BA-84F8A828F5DF}">
      <dgm:prSet/>
      <dgm:spPr/>
      <dgm:t>
        <a:bodyPr/>
        <a:lstStyle/>
        <a:p>
          <a:endParaRPr lang="en-US"/>
        </a:p>
      </dgm:t>
    </dgm:pt>
    <dgm:pt modelId="{3F713EB0-489F-4C4C-BA0C-E328A1A1AF02}">
      <dgm:prSet/>
      <dgm:spPr/>
      <dgm:t>
        <a:bodyPr/>
        <a:lstStyle/>
        <a:p>
          <a:pPr rtl="0"/>
          <a:r>
            <a:rPr lang="en-US" u="sng"/>
            <a:t>Step 2</a:t>
          </a:r>
          <a:r>
            <a:rPr lang="en-US"/>
            <a:t>: Refer worker attributes to a </a:t>
          </a:r>
          <a:r>
            <a:rPr lang="en-US" i="1"/>
            <a:t>validated model</a:t>
          </a:r>
          <a:r>
            <a:rPr lang="en-US"/>
            <a:t> of personality (e.g., the Big Five)</a:t>
          </a:r>
          <a:endParaRPr lang="en-GB"/>
        </a:p>
      </dgm:t>
    </dgm:pt>
    <dgm:pt modelId="{988121A8-3080-4524-A335-27052F9E63AA}" type="parTrans" cxnId="{C6FCDBD5-A084-4F8F-AF7C-1E96F24DCACB}">
      <dgm:prSet/>
      <dgm:spPr/>
      <dgm:t>
        <a:bodyPr/>
        <a:lstStyle/>
        <a:p>
          <a:endParaRPr lang="en-US"/>
        </a:p>
      </dgm:t>
    </dgm:pt>
    <dgm:pt modelId="{EFC0EA61-364A-4C48-AAAC-B6EEDF80B5FB}" type="sibTrans" cxnId="{C6FCDBD5-A084-4F8F-AF7C-1E96F24DCACB}">
      <dgm:prSet/>
      <dgm:spPr/>
      <dgm:t>
        <a:bodyPr/>
        <a:lstStyle/>
        <a:p>
          <a:endParaRPr lang="en-US"/>
        </a:p>
      </dgm:t>
    </dgm:pt>
    <dgm:pt modelId="{91586A18-96E8-4763-BDBD-4E7E53061B88}">
      <dgm:prSet/>
      <dgm:spPr/>
      <dgm:t>
        <a:bodyPr/>
        <a:lstStyle/>
        <a:p>
          <a:pPr rtl="0"/>
          <a:r>
            <a:rPr lang="en-US"/>
            <a:t>Friendly: Agreeableness; Dependable: Conscientiousness; Unimaginative: (Low) Openness to Experience.</a:t>
          </a:r>
          <a:endParaRPr lang="en-GB"/>
        </a:p>
      </dgm:t>
    </dgm:pt>
    <dgm:pt modelId="{54BB2253-B333-4183-9A47-54FD4FCA51CA}" type="parTrans" cxnId="{FFB9805F-360D-44A8-BE4D-A037247D30C2}">
      <dgm:prSet/>
      <dgm:spPr/>
      <dgm:t>
        <a:bodyPr/>
        <a:lstStyle/>
        <a:p>
          <a:endParaRPr lang="en-US"/>
        </a:p>
      </dgm:t>
    </dgm:pt>
    <dgm:pt modelId="{D93AB5F8-002D-4241-A637-7DE77044065F}" type="sibTrans" cxnId="{FFB9805F-360D-44A8-BE4D-A037247D30C2}">
      <dgm:prSet/>
      <dgm:spPr/>
      <dgm:t>
        <a:bodyPr/>
        <a:lstStyle/>
        <a:p>
          <a:endParaRPr lang="en-US"/>
        </a:p>
      </dgm:t>
    </dgm:pt>
    <dgm:pt modelId="{54F1A175-15C3-4817-A4FD-CA52AC4CB0D9}">
      <dgm:prSet/>
      <dgm:spPr/>
      <dgm:t>
        <a:bodyPr/>
        <a:lstStyle/>
        <a:p>
          <a:pPr rtl="0"/>
          <a:r>
            <a:rPr lang="en-US" u="sng" dirty="0"/>
            <a:t>Step 3</a:t>
          </a:r>
          <a:r>
            <a:rPr lang="en-US" dirty="0"/>
            <a:t>: Incorporate a personality test as </a:t>
          </a:r>
          <a:r>
            <a:rPr lang="en-US" i="1" dirty="0"/>
            <a:t>one factor </a:t>
          </a:r>
          <a:r>
            <a:rPr lang="en-US" dirty="0"/>
            <a:t>guiding selection decisions</a:t>
          </a:r>
          <a:endParaRPr lang="en-GB" dirty="0"/>
        </a:p>
      </dgm:t>
    </dgm:pt>
    <dgm:pt modelId="{2A86BA33-9BFC-401F-A01F-7B07627C9C1B}" type="parTrans" cxnId="{E4A75C48-6D98-4ACD-86EA-8EA5530CBC67}">
      <dgm:prSet/>
      <dgm:spPr/>
      <dgm:t>
        <a:bodyPr/>
        <a:lstStyle/>
        <a:p>
          <a:endParaRPr lang="en-US"/>
        </a:p>
      </dgm:t>
    </dgm:pt>
    <dgm:pt modelId="{B82BF80B-03A8-4493-90C7-D5A29DB7813F}" type="sibTrans" cxnId="{E4A75C48-6D98-4ACD-86EA-8EA5530CBC67}">
      <dgm:prSet/>
      <dgm:spPr/>
      <dgm:t>
        <a:bodyPr/>
        <a:lstStyle/>
        <a:p>
          <a:endParaRPr lang="en-US"/>
        </a:p>
      </dgm:t>
    </dgm:pt>
    <dgm:pt modelId="{D896DB73-E0C7-4900-A64A-2694E374086F}">
      <dgm:prSet/>
      <dgm:spPr/>
      <dgm:t>
        <a:bodyPr/>
        <a:lstStyle/>
        <a:p>
          <a:pPr rtl="0"/>
          <a:r>
            <a:rPr lang="en-US" i="1"/>
            <a:t>DO NOT </a:t>
          </a:r>
          <a:r>
            <a:rPr lang="en-US"/>
            <a:t>base selection decisions solely on a single test score of any kind!!</a:t>
          </a:r>
          <a:endParaRPr lang="en-GB"/>
        </a:p>
      </dgm:t>
    </dgm:pt>
    <dgm:pt modelId="{AAE7B944-01B0-46E5-B863-DB9910AE82E9}" type="parTrans" cxnId="{ECB84F12-1FBD-48FA-BC20-741DD57BBFD0}">
      <dgm:prSet/>
      <dgm:spPr/>
      <dgm:t>
        <a:bodyPr/>
        <a:lstStyle/>
        <a:p>
          <a:endParaRPr lang="en-US"/>
        </a:p>
      </dgm:t>
    </dgm:pt>
    <dgm:pt modelId="{520C6237-6AB8-437C-AE0C-56080FED9ADE}" type="sibTrans" cxnId="{ECB84F12-1FBD-48FA-BC20-741DD57BBFD0}">
      <dgm:prSet/>
      <dgm:spPr/>
      <dgm:t>
        <a:bodyPr/>
        <a:lstStyle/>
        <a:p>
          <a:endParaRPr lang="en-US"/>
        </a:p>
      </dgm:t>
    </dgm:pt>
    <dgm:pt modelId="{650E2CE6-3D53-4A56-B21E-C701E12A4F5B}" type="pres">
      <dgm:prSet presAssocID="{633D1A64-F837-4D9A-BC65-B0B44AC7C23B}" presName="Name0" presStyleCnt="0">
        <dgm:presLayoutVars>
          <dgm:dir/>
          <dgm:animLvl val="lvl"/>
          <dgm:resizeHandles val="exact"/>
        </dgm:presLayoutVars>
      </dgm:prSet>
      <dgm:spPr/>
    </dgm:pt>
    <dgm:pt modelId="{E620CC91-DE5D-4E13-9824-AB37C60945C9}" type="pres">
      <dgm:prSet presAssocID="{B143802A-1E48-49DA-A2F5-C64E823D08F4}" presName="composite" presStyleCnt="0"/>
      <dgm:spPr/>
    </dgm:pt>
    <dgm:pt modelId="{7C6B594C-BF76-486C-B085-03BFB9458F5D}" type="pres">
      <dgm:prSet presAssocID="{B143802A-1E48-49DA-A2F5-C64E823D08F4}" presName="parTx" presStyleLbl="alignNode1" presStyleIdx="0" presStyleCnt="1">
        <dgm:presLayoutVars>
          <dgm:chMax val="0"/>
          <dgm:chPref val="0"/>
          <dgm:bulletEnabled val="1"/>
        </dgm:presLayoutVars>
      </dgm:prSet>
      <dgm:spPr/>
    </dgm:pt>
    <dgm:pt modelId="{9FFC30F0-657C-4AAD-B62C-610634BBBBA0}" type="pres">
      <dgm:prSet presAssocID="{B143802A-1E48-49DA-A2F5-C64E823D08F4}" presName="desTx" presStyleLbl="alignAccFollowNode1" presStyleIdx="0" presStyleCnt="1">
        <dgm:presLayoutVars>
          <dgm:bulletEnabled val="1"/>
        </dgm:presLayoutVars>
      </dgm:prSet>
      <dgm:spPr/>
    </dgm:pt>
  </dgm:ptLst>
  <dgm:cxnLst>
    <dgm:cxn modelId="{ECB84F12-1FBD-48FA-BC20-741DD57BBFD0}" srcId="{54F1A175-15C3-4817-A4FD-CA52AC4CB0D9}" destId="{D896DB73-E0C7-4900-A64A-2694E374086F}" srcOrd="0" destOrd="0" parTransId="{AAE7B944-01B0-46E5-B863-DB9910AE82E9}" sibTransId="{520C6237-6AB8-437C-AE0C-56080FED9ADE}"/>
    <dgm:cxn modelId="{8938DA3C-94E4-46CB-9BA8-460BC2FA7D1F}" type="presOf" srcId="{CF7393B0-42BA-4C7C-AB05-797A8DFBE50B}" destId="{9FFC30F0-657C-4AAD-B62C-610634BBBBA0}" srcOrd="0" destOrd="1" presId="urn:microsoft.com/office/officeart/2005/8/layout/hList1"/>
    <dgm:cxn modelId="{FFB9805F-360D-44A8-BE4D-A037247D30C2}" srcId="{3F713EB0-489F-4C4C-BA0C-E328A1A1AF02}" destId="{91586A18-96E8-4763-BDBD-4E7E53061B88}" srcOrd="0" destOrd="0" parTransId="{54BB2253-B333-4183-9A47-54FD4FCA51CA}" sibTransId="{D93AB5F8-002D-4241-A637-7DE77044065F}"/>
    <dgm:cxn modelId="{E4A75C48-6D98-4ACD-86EA-8EA5530CBC67}" srcId="{B143802A-1E48-49DA-A2F5-C64E823D08F4}" destId="{54F1A175-15C3-4817-A4FD-CA52AC4CB0D9}" srcOrd="2" destOrd="0" parTransId="{2A86BA33-9BFC-401F-A01F-7B07627C9C1B}" sibTransId="{B82BF80B-03A8-4493-90C7-D5A29DB7813F}"/>
    <dgm:cxn modelId="{380D9348-AD0E-4095-A15D-4B7ED9E8683A}" type="presOf" srcId="{633D1A64-F837-4D9A-BC65-B0B44AC7C23B}" destId="{650E2CE6-3D53-4A56-B21E-C701E12A4F5B}" srcOrd="0" destOrd="0" presId="urn:microsoft.com/office/officeart/2005/8/layout/hList1"/>
    <dgm:cxn modelId="{DCEE706A-4C11-4ACF-BE73-C39924BF9568}" type="presOf" srcId="{91586A18-96E8-4763-BDBD-4E7E53061B88}" destId="{9FFC30F0-657C-4AAD-B62C-610634BBBBA0}" srcOrd="0" destOrd="3" presId="urn:microsoft.com/office/officeart/2005/8/layout/hList1"/>
    <dgm:cxn modelId="{8E880E53-DDC1-48D1-A6BA-84F8A828F5DF}" srcId="{13D297DF-3B65-4BC0-A35C-D8157473240A}" destId="{CF7393B0-42BA-4C7C-AB05-797A8DFBE50B}" srcOrd="0" destOrd="0" parTransId="{C2998E13-E976-4C38-B288-2F74A007EC3C}" sibTransId="{700F215D-3625-4D7B-9A2A-8F950C5DC94E}"/>
    <dgm:cxn modelId="{60E75882-9FAF-4C7C-B26E-77BA1B8E1A74}" type="presOf" srcId="{D896DB73-E0C7-4900-A64A-2694E374086F}" destId="{9FFC30F0-657C-4AAD-B62C-610634BBBBA0}" srcOrd="0" destOrd="5" presId="urn:microsoft.com/office/officeart/2005/8/layout/hList1"/>
    <dgm:cxn modelId="{C035F189-2788-4A4D-B57B-71C14E2F34BC}" type="presOf" srcId="{B143802A-1E48-49DA-A2F5-C64E823D08F4}" destId="{7C6B594C-BF76-486C-B085-03BFB9458F5D}" srcOrd="0" destOrd="0" presId="urn:microsoft.com/office/officeart/2005/8/layout/hList1"/>
    <dgm:cxn modelId="{F8900295-75FA-42D4-8DDF-E4A5A019F33E}" srcId="{B143802A-1E48-49DA-A2F5-C64E823D08F4}" destId="{13D297DF-3B65-4BC0-A35C-D8157473240A}" srcOrd="0" destOrd="0" parTransId="{8D4EA972-ED38-451D-94F3-137D8BCC445E}" sibTransId="{6C4C413F-C072-4841-BA97-0F8124EE0D26}"/>
    <dgm:cxn modelId="{147E06CB-08C3-4C24-B35A-3295D3B64E63}" srcId="{633D1A64-F837-4D9A-BC65-B0B44AC7C23B}" destId="{B143802A-1E48-49DA-A2F5-C64E823D08F4}" srcOrd="0" destOrd="0" parTransId="{6A483413-9741-4073-8F2A-89707F2E057B}" sibTransId="{3EAA2A89-26E7-49DC-950C-C3B5811D904E}"/>
    <dgm:cxn modelId="{3D1144D5-63C5-4D2D-9E27-2D67BE4D3661}" type="presOf" srcId="{54F1A175-15C3-4817-A4FD-CA52AC4CB0D9}" destId="{9FFC30F0-657C-4AAD-B62C-610634BBBBA0}" srcOrd="0" destOrd="4" presId="urn:microsoft.com/office/officeart/2005/8/layout/hList1"/>
    <dgm:cxn modelId="{C6FCDBD5-A084-4F8F-AF7C-1E96F24DCACB}" srcId="{B143802A-1E48-49DA-A2F5-C64E823D08F4}" destId="{3F713EB0-489F-4C4C-BA0C-E328A1A1AF02}" srcOrd="1" destOrd="0" parTransId="{988121A8-3080-4524-A335-27052F9E63AA}" sibTransId="{EFC0EA61-364A-4C48-AAAC-B6EEDF80B5FB}"/>
    <dgm:cxn modelId="{5C8262E6-BCF9-45FE-B0EE-B00821045977}" type="presOf" srcId="{13D297DF-3B65-4BC0-A35C-D8157473240A}" destId="{9FFC30F0-657C-4AAD-B62C-610634BBBBA0}" srcOrd="0" destOrd="0" presId="urn:microsoft.com/office/officeart/2005/8/layout/hList1"/>
    <dgm:cxn modelId="{6553D4F4-1D16-4BFA-899C-ECBD1042F90E}" type="presOf" srcId="{3F713EB0-489F-4C4C-BA0C-E328A1A1AF02}" destId="{9FFC30F0-657C-4AAD-B62C-610634BBBBA0}" srcOrd="0" destOrd="2" presId="urn:microsoft.com/office/officeart/2005/8/layout/hList1"/>
    <dgm:cxn modelId="{FC0B6ED5-C315-4C8E-AD27-A2163B006009}" type="presParOf" srcId="{650E2CE6-3D53-4A56-B21E-C701E12A4F5B}" destId="{E620CC91-DE5D-4E13-9824-AB37C60945C9}" srcOrd="0" destOrd="0" presId="urn:microsoft.com/office/officeart/2005/8/layout/hList1"/>
    <dgm:cxn modelId="{88E42685-1EF1-4F38-9043-69799B0D8F25}" type="presParOf" srcId="{E620CC91-DE5D-4E13-9824-AB37C60945C9}" destId="{7C6B594C-BF76-486C-B085-03BFB9458F5D}" srcOrd="0" destOrd="0" presId="urn:microsoft.com/office/officeart/2005/8/layout/hList1"/>
    <dgm:cxn modelId="{CF8C5D90-69A4-4FDC-94D6-11C1BD71D8AD}" type="presParOf" srcId="{E620CC91-DE5D-4E13-9824-AB37C60945C9}" destId="{9FFC30F0-657C-4AAD-B62C-610634BBBBA0}"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5821758-DA6C-4E61-981A-8A2F72B1B026}"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9C93DAF5-C6B5-41F8-8C96-4336A1B8BD14}">
      <dgm:prSet/>
      <dgm:spPr/>
      <dgm:t>
        <a:bodyPr/>
        <a:lstStyle/>
        <a:p>
          <a:pPr rtl="0"/>
          <a:r>
            <a:rPr lang="en-US" dirty="0"/>
            <a:t>Is the Big Five the best model? </a:t>
          </a:r>
          <a:endParaRPr lang="en-GB" dirty="0"/>
        </a:p>
      </dgm:t>
    </dgm:pt>
    <dgm:pt modelId="{AB17541D-7A46-4E26-9BFE-4C72ED9AA009}" type="parTrans" cxnId="{FE352F68-232F-4FCC-9810-F8BC0A9DEC02}">
      <dgm:prSet/>
      <dgm:spPr/>
      <dgm:t>
        <a:bodyPr/>
        <a:lstStyle/>
        <a:p>
          <a:endParaRPr lang="en-US"/>
        </a:p>
      </dgm:t>
    </dgm:pt>
    <dgm:pt modelId="{FF38B489-53B1-42C2-BD55-1C517C1BE7DE}" type="sibTrans" cxnId="{FE352F68-232F-4FCC-9810-F8BC0A9DEC02}">
      <dgm:prSet/>
      <dgm:spPr/>
      <dgm:t>
        <a:bodyPr/>
        <a:lstStyle/>
        <a:p>
          <a:endParaRPr lang="en-US"/>
        </a:p>
      </dgm:t>
    </dgm:pt>
    <dgm:pt modelId="{372E1AD5-1246-4C42-B1A8-E3048A3DE808}">
      <dgm:prSet/>
      <dgm:spPr/>
      <dgm:t>
        <a:bodyPr/>
        <a:lstStyle/>
        <a:p>
          <a:pPr rtl="0"/>
          <a:r>
            <a:rPr lang="en-US"/>
            <a:t>It’s a </a:t>
          </a:r>
          <a:r>
            <a:rPr lang="en-US" i="1"/>
            <a:t>model</a:t>
          </a:r>
          <a:r>
            <a:rPr lang="en-US"/>
            <a:t> of personality, not a theory </a:t>
          </a:r>
          <a:endParaRPr lang="en-GB"/>
        </a:p>
      </dgm:t>
    </dgm:pt>
    <dgm:pt modelId="{AE0A2DF3-5352-45A0-889B-E482B750344D}" type="parTrans" cxnId="{5B7777F3-7585-433C-B3FC-3137E85A3CB7}">
      <dgm:prSet/>
      <dgm:spPr/>
      <dgm:t>
        <a:bodyPr/>
        <a:lstStyle/>
        <a:p>
          <a:endParaRPr lang="en-US"/>
        </a:p>
      </dgm:t>
    </dgm:pt>
    <dgm:pt modelId="{D7F616E0-E4E2-4F9E-BE72-C33EE385B7A4}" type="sibTrans" cxnId="{5B7777F3-7585-433C-B3FC-3137E85A3CB7}">
      <dgm:prSet/>
      <dgm:spPr/>
      <dgm:t>
        <a:bodyPr/>
        <a:lstStyle/>
        <a:p>
          <a:endParaRPr lang="en-US"/>
        </a:p>
      </dgm:t>
    </dgm:pt>
    <dgm:pt modelId="{55B602E9-46FE-4B68-A22A-E4DF132FABD4}">
      <dgm:prSet/>
      <dgm:spPr/>
      <dgm:t>
        <a:bodyPr/>
        <a:lstStyle/>
        <a:p>
          <a:pPr rtl="0"/>
          <a:r>
            <a:rPr lang="en-US" dirty="0"/>
            <a:t>Some research suggests that 3, 7, or 9 factor models best represent human personality (Extraversion, Neuroticism, Psychoticism)</a:t>
          </a:r>
          <a:endParaRPr lang="en-GB" dirty="0"/>
        </a:p>
      </dgm:t>
    </dgm:pt>
    <dgm:pt modelId="{BE80EE77-6A78-47C2-8F7A-237051288726}" type="parTrans" cxnId="{FC9543CD-F56E-49A3-9EF7-9BBF0AC1F065}">
      <dgm:prSet/>
      <dgm:spPr/>
      <dgm:t>
        <a:bodyPr/>
        <a:lstStyle/>
        <a:p>
          <a:endParaRPr lang="en-US"/>
        </a:p>
      </dgm:t>
    </dgm:pt>
    <dgm:pt modelId="{70184E52-B01A-4B15-863C-E867402925BE}" type="sibTrans" cxnId="{FC9543CD-F56E-49A3-9EF7-9BBF0AC1F065}">
      <dgm:prSet/>
      <dgm:spPr/>
      <dgm:t>
        <a:bodyPr/>
        <a:lstStyle/>
        <a:p>
          <a:endParaRPr lang="en-US"/>
        </a:p>
      </dgm:t>
    </dgm:pt>
    <dgm:pt modelId="{0CB446D2-AFFD-4783-AF8E-B72B090BA4A0}">
      <dgm:prSet/>
      <dgm:spPr/>
      <dgm:t>
        <a:bodyPr/>
        <a:lstStyle/>
        <a:p>
          <a:pPr rtl="0"/>
          <a:r>
            <a:rPr lang="en-US" dirty="0"/>
            <a:t>Studies have shown greater predictive validity for finer-grained facets of personality - measure predictors and criteria at the same level.</a:t>
          </a:r>
          <a:endParaRPr lang="en-GB" dirty="0"/>
        </a:p>
      </dgm:t>
    </dgm:pt>
    <dgm:pt modelId="{51641195-C8D4-48FC-A3A9-2F4E3D8AD585}" type="parTrans" cxnId="{DBC8C733-77B7-41F9-8C87-4810BBC68B62}">
      <dgm:prSet/>
      <dgm:spPr/>
      <dgm:t>
        <a:bodyPr/>
        <a:lstStyle/>
        <a:p>
          <a:endParaRPr lang="en-US"/>
        </a:p>
      </dgm:t>
    </dgm:pt>
    <dgm:pt modelId="{106299F7-7301-4F9E-A122-C68E83C67ABE}" type="sibTrans" cxnId="{DBC8C733-77B7-41F9-8C87-4810BBC68B62}">
      <dgm:prSet/>
      <dgm:spPr/>
      <dgm:t>
        <a:bodyPr/>
        <a:lstStyle/>
        <a:p>
          <a:endParaRPr lang="en-US"/>
        </a:p>
      </dgm:t>
    </dgm:pt>
    <dgm:pt modelId="{EBF22468-17FB-420F-9F98-EC533CD68087}">
      <dgm:prSet/>
      <dgm:spPr/>
      <dgm:t>
        <a:bodyPr/>
        <a:lstStyle/>
        <a:p>
          <a:pPr rtl="0"/>
          <a:r>
            <a:rPr lang="en-US"/>
            <a:t>Are self-report personality tests accurate?</a:t>
          </a:r>
          <a:endParaRPr lang="en-GB"/>
        </a:p>
      </dgm:t>
    </dgm:pt>
    <dgm:pt modelId="{9489C85F-EE0F-44A9-BD4A-1A2B70D27271}" type="parTrans" cxnId="{26A786CD-AD65-47FC-BEB0-EAA249265713}">
      <dgm:prSet/>
      <dgm:spPr/>
      <dgm:t>
        <a:bodyPr/>
        <a:lstStyle/>
        <a:p>
          <a:endParaRPr lang="en-US"/>
        </a:p>
      </dgm:t>
    </dgm:pt>
    <dgm:pt modelId="{0F453CDF-A4B4-4B96-9383-9C6474B1A910}" type="sibTrans" cxnId="{26A786CD-AD65-47FC-BEB0-EAA249265713}">
      <dgm:prSet/>
      <dgm:spPr/>
      <dgm:t>
        <a:bodyPr/>
        <a:lstStyle/>
        <a:p>
          <a:endParaRPr lang="en-US"/>
        </a:p>
      </dgm:t>
    </dgm:pt>
    <dgm:pt modelId="{7F52601C-AC1E-4380-B4BC-449685B4E47C}">
      <dgm:prSet/>
      <dgm:spPr/>
      <dgm:t>
        <a:bodyPr/>
        <a:lstStyle/>
        <a:p>
          <a:pPr rtl="0"/>
          <a:r>
            <a:rPr lang="en-US"/>
            <a:t>Personality test-takers can distort responses when instructed to do so</a:t>
          </a:r>
          <a:endParaRPr lang="en-GB"/>
        </a:p>
      </dgm:t>
    </dgm:pt>
    <dgm:pt modelId="{D77C183C-072B-4CCF-91A1-29F1A0E9135F}" type="parTrans" cxnId="{759EC00F-D2C6-411D-A052-C2F539AD1200}">
      <dgm:prSet/>
      <dgm:spPr/>
      <dgm:t>
        <a:bodyPr/>
        <a:lstStyle/>
        <a:p>
          <a:endParaRPr lang="en-US"/>
        </a:p>
      </dgm:t>
    </dgm:pt>
    <dgm:pt modelId="{82BEA48E-6E71-4427-8353-894A10B25107}" type="sibTrans" cxnId="{759EC00F-D2C6-411D-A052-C2F539AD1200}">
      <dgm:prSet/>
      <dgm:spPr/>
      <dgm:t>
        <a:bodyPr/>
        <a:lstStyle/>
        <a:p>
          <a:endParaRPr lang="en-US"/>
        </a:p>
      </dgm:t>
    </dgm:pt>
    <dgm:pt modelId="{347F365B-91E7-45AA-A9E7-D442F4453071}">
      <dgm:prSet/>
      <dgm:spPr/>
      <dgm:t>
        <a:bodyPr/>
        <a:lstStyle/>
        <a:p>
          <a:pPr rtl="0"/>
          <a:r>
            <a:rPr lang="en-US" dirty="0"/>
            <a:t>Most research suggests that distortion does not undermine validity of personality tests </a:t>
          </a:r>
          <a:endParaRPr lang="en-GB" dirty="0"/>
        </a:p>
      </dgm:t>
    </dgm:pt>
    <dgm:pt modelId="{FB53C81D-FA19-4631-9B35-975F67193B5A}" type="parTrans" cxnId="{32F3AB2E-4D41-4319-846E-A5BDC0B3AF5A}">
      <dgm:prSet/>
      <dgm:spPr/>
      <dgm:t>
        <a:bodyPr/>
        <a:lstStyle/>
        <a:p>
          <a:endParaRPr lang="en-US"/>
        </a:p>
      </dgm:t>
    </dgm:pt>
    <dgm:pt modelId="{FFDACDDC-C31F-4B03-AA9E-824529B8FC4B}" type="sibTrans" cxnId="{32F3AB2E-4D41-4319-846E-A5BDC0B3AF5A}">
      <dgm:prSet/>
      <dgm:spPr/>
      <dgm:t>
        <a:bodyPr/>
        <a:lstStyle/>
        <a:p>
          <a:endParaRPr lang="en-US"/>
        </a:p>
      </dgm:t>
    </dgm:pt>
    <dgm:pt modelId="{98A7F53C-BDC7-4C50-A312-3533E018A026}">
      <dgm:prSet/>
      <dgm:spPr/>
      <dgm:t>
        <a:bodyPr/>
        <a:lstStyle/>
        <a:p>
          <a:pPr rtl="0"/>
          <a:r>
            <a:rPr lang="en-US"/>
            <a:t>Again: </a:t>
          </a:r>
          <a:r>
            <a:rPr lang="en-US" i="1"/>
            <a:t>How </a:t>
          </a:r>
          <a:r>
            <a:rPr lang="en-US"/>
            <a:t>does personality affect performance?</a:t>
          </a:r>
          <a:endParaRPr lang="en-GB"/>
        </a:p>
      </dgm:t>
    </dgm:pt>
    <dgm:pt modelId="{23B790F1-6041-475E-95B7-A0591F6A3E5E}" type="parTrans" cxnId="{9554B8DE-5120-4513-8E4E-B4B37712C436}">
      <dgm:prSet/>
      <dgm:spPr/>
      <dgm:t>
        <a:bodyPr/>
        <a:lstStyle/>
        <a:p>
          <a:endParaRPr lang="en-US"/>
        </a:p>
      </dgm:t>
    </dgm:pt>
    <dgm:pt modelId="{79F84B49-7915-43BF-92D8-B147E7EF4B2B}" type="sibTrans" cxnId="{9554B8DE-5120-4513-8E4E-B4B37712C436}">
      <dgm:prSet/>
      <dgm:spPr/>
      <dgm:t>
        <a:bodyPr/>
        <a:lstStyle/>
        <a:p>
          <a:endParaRPr lang="en-US"/>
        </a:p>
      </dgm:t>
    </dgm:pt>
    <dgm:pt modelId="{746D6297-8575-4DBD-9499-CD3BC0377A94}">
      <dgm:prSet/>
      <dgm:spPr/>
      <dgm:t>
        <a:bodyPr/>
        <a:lstStyle/>
        <a:p>
          <a:pPr rtl="0"/>
          <a:r>
            <a:rPr lang="en-US"/>
            <a:t>Are there other mechanisms besides motivation?</a:t>
          </a:r>
          <a:endParaRPr lang="en-GB"/>
        </a:p>
      </dgm:t>
    </dgm:pt>
    <dgm:pt modelId="{06850D56-7329-4274-9F9E-E7BE6702A72D}" type="parTrans" cxnId="{3058E59D-C360-4D50-9124-81F8A8747B39}">
      <dgm:prSet/>
      <dgm:spPr/>
      <dgm:t>
        <a:bodyPr/>
        <a:lstStyle/>
        <a:p>
          <a:endParaRPr lang="en-US"/>
        </a:p>
      </dgm:t>
    </dgm:pt>
    <dgm:pt modelId="{1053392E-E708-4F76-8FD4-92B88FCE0206}" type="sibTrans" cxnId="{3058E59D-C360-4D50-9124-81F8A8747B39}">
      <dgm:prSet/>
      <dgm:spPr/>
      <dgm:t>
        <a:bodyPr/>
        <a:lstStyle/>
        <a:p>
          <a:endParaRPr lang="en-US"/>
        </a:p>
      </dgm:t>
    </dgm:pt>
    <dgm:pt modelId="{B03051B9-9612-4C87-BD13-ECA37764AD39}" type="pres">
      <dgm:prSet presAssocID="{45821758-DA6C-4E61-981A-8A2F72B1B026}" presName="diagram" presStyleCnt="0">
        <dgm:presLayoutVars>
          <dgm:chPref val="1"/>
          <dgm:dir/>
          <dgm:animOne val="branch"/>
          <dgm:animLvl val="lvl"/>
          <dgm:resizeHandles/>
        </dgm:presLayoutVars>
      </dgm:prSet>
      <dgm:spPr/>
    </dgm:pt>
    <dgm:pt modelId="{1243923D-D051-400C-BF7A-C7035A63E8D6}" type="pres">
      <dgm:prSet presAssocID="{9C93DAF5-C6B5-41F8-8C96-4336A1B8BD14}" presName="root" presStyleCnt="0"/>
      <dgm:spPr/>
    </dgm:pt>
    <dgm:pt modelId="{91C3A3B1-FE5F-4B52-B552-F9A09AF1F7DB}" type="pres">
      <dgm:prSet presAssocID="{9C93DAF5-C6B5-41F8-8C96-4336A1B8BD14}" presName="rootComposite" presStyleCnt="0"/>
      <dgm:spPr/>
    </dgm:pt>
    <dgm:pt modelId="{FBBB915A-9840-4E8C-A4DD-47866D974481}" type="pres">
      <dgm:prSet presAssocID="{9C93DAF5-C6B5-41F8-8C96-4336A1B8BD14}" presName="rootText" presStyleLbl="node1" presStyleIdx="0" presStyleCnt="3"/>
      <dgm:spPr/>
    </dgm:pt>
    <dgm:pt modelId="{9F15F25F-5385-4DA1-AADE-A03C65C73944}" type="pres">
      <dgm:prSet presAssocID="{9C93DAF5-C6B5-41F8-8C96-4336A1B8BD14}" presName="rootConnector" presStyleLbl="node1" presStyleIdx="0" presStyleCnt="3"/>
      <dgm:spPr/>
    </dgm:pt>
    <dgm:pt modelId="{169D0F46-503E-44AE-B864-77DC7FE29B02}" type="pres">
      <dgm:prSet presAssocID="{9C93DAF5-C6B5-41F8-8C96-4336A1B8BD14}" presName="childShape" presStyleCnt="0"/>
      <dgm:spPr/>
    </dgm:pt>
    <dgm:pt modelId="{34D6B04F-C37B-44E6-8300-A8BA804671D7}" type="pres">
      <dgm:prSet presAssocID="{AE0A2DF3-5352-45A0-889B-E482B750344D}" presName="Name13" presStyleLbl="parChTrans1D2" presStyleIdx="0" presStyleCnt="6"/>
      <dgm:spPr/>
    </dgm:pt>
    <dgm:pt modelId="{FB46C847-86D3-4012-991F-796EC64E92D5}" type="pres">
      <dgm:prSet presAssocID="{372E1AD5-1246-4C42-B1A8-E3048A3DE808}" presName="childText" presStyleLbl="bgAcc1" presStyleIdx="0" presStyleCnt="6">
        <dgm:presLayoutVars>
          <dgm:bulletEnabled val="1"/>
        </dgm:presLayoutVars>
      </dgm:prSet>
      <dgm:spPr/>
    </dgm:pt>
    <dgm:pt modelId="{618C5C75-6F19-4110-9BE0-9A9809AA4F3D}" type="pres">
      <dgm:prSet presAssocID="{BE80EE77-6A78-47C2-8F7A-237051288726}" presName="Name13" presStyleLbl="parChTrans1D2" presStyleIdx="1" presStyleCnt="6"/>
      <dgm:spPr/>
    </dgm:pt>
    <dgm:pt modelId="{21E0ECDE-0CF3-49F9-AB74-C0C0CBBD6B8C}" type="pres">
      <dgm:prSet presAssocID="{55B602E9-46FE-4B68-A22A-E4DF132FABD4}" presName="childText" presStyleLbl="bgAcc1" presStyleIdx="1" presStyleCnt="6">
        <dgm:presLayoutVars>
          <dgm:bulletEnabled val="1"/>
        </dgm:presLayoutVars>
      </dgm:prSet>
      <dgm:spPr/>
    </dgm:pt>
    <dgm:pt modelId="{1254B3CD-C7CC-4DB2-BDA1-6DBE3BDEDEFD}" type="pres">
      <dgm:prSet presAssocID="{51641195-C8D4-48FC-A3A9-2F4E3D8AD585}" presName="Name13" presStyleLbl="parChTrans1D2" presStyleIdx="2" presStyleCnt="6"/>
      <dgm:spPr/>
    </dgm:pt>
    <dgm:pt modelId="{7609A173-4BCD-45B9-9B82-12B3FA8A911A}" type="pres">
      <dgm:prSet presAssocID="{0CB446D2-AFFD-4783-AF8E-B72B090BA4A0}" presName="childText" presStyleLbl="bgAcc1" presStyleIdx="2" presStyleCnt="6">
        <dgm:presLayoutVars>
          <dgm:bulletEnabled val="1"/>
        </dgm:presLayoutVars>
      </dgm:prSet>
      <dgm:spPr/>
    </dgm:pt>
    <dgm:pt modelId="{46B14833-FB1F-418D-98EA-5238628404F5}" type="pres">
      <dgm:prSet presAssocID="{EBF22468-17FB-420F-9F98-EC533CD68087}" presName="root" presStyleCnt="0"/>
      <dgm:spPr/>
    </dgm:pt>
    <dgm:pt modelId="{5C117A24-47F7-4612-BED4-6CDA09315D24}" type="pres">
      <dgm:prSet presAssocID="{EBF22468-17FB-420F-9F98-EC533CD68087}" presName="rootComposite" presStyleCnt="0"/>
      <dgm:spPr/>
    </dgm:pt>
    <dgm:pt modelId="{9BE5F429-CB25-48FB-AAB2-F6591FCBD13D}" type="pres">
      <dgm:prSet presAssocID="{EBF22468-17FB-420F-9F98-EC533CD68087}" presName="rootText" presStyleLbl="node1" presStyleIdx="1" presStyleCnt="3"/>
      <dgm:spPr/>
    </dgm:pt>
    <dgm:pt modelId="{50948070-33D1-4B14-8A5C-C4A5E602863F}" type="pres">
      <dgm:prSet presAssocID="{EBF22468-17FB-420F-9F98-EC533CD68087}" presName="rootConnector" presStyleLbl="node1" presStyleIdx="1" presStyleCnt="3"/>
      <dgm:spPr/>
    </dgm:pt>
    <dgm:pt modelId="{87326FBE-86BA-451F-A6BA-2E30B31D9D3B}" type="pres">
      <dgm:prSet presAssocID="{EBF22468-17FB-420F-9F98-EC533CD68087}" presName="childShape" presStyleCnt="0"/>
      <dgm:spPr/>
    </dgm:pt>
    <dgm:pt modelId="{BDD894ED-A210-4B46-AFBD-52124A3E56E5}" type="pres">
      <dgm:prSet presAssocID="{D77C183C-072B-4CCF-91A1-29F1A0E9135F}" presName="Name13" presStyleLbl="parChTrans1D2" presStyleIdx="3" presStyleCnt="6"/>
      <dgm:spPr/>
    </dgm:pt>
    <dgm:pt modelId="{12678804-1663-4870-AC85-730016691970}" type="pres">
      <dgm:prSet presAssocID="{7F52601C-AC1E-4380-B4BC-449685B4E47C}" presName="childText" presStyleLbl="bgAcc1" presStyleIdx="3" presStyleCnt="6">
        <dgm:presLayoutVars>
          <dgm:bulletEnabled val="1"/>
        </dgm:presLayoutVars>
      </dgm:prSet>
      <dgm:spPr/>
    </dgm:pt>
    <dgm:pt modelId="{14F88C20-5EDB-4650-9719-88F50C7FBC12}" type="pres">
      <dgm:prSet presAssocID="{FB53C81D-FA19-4631-9B35-975F67193B5A}" presName="Name13" presStyleLbl="parChTrans1D2" presStyleIdx="4" presStyleCnt="6"/>
      <dgm:spPr/>
    </dgm:pt>
    <dgm:pt modelId="{1C3E1D65-DA1C-4B96-84F3-E164E7E8983C}" type="pres">
      <dgm:prSet presAssocID="{347F365B-91E7-45AA-A9E7-D442F4453071}" presName="childText" presStyleLbl="bgAcc1" presStyleIdx="4" presStyleCnt="6">
        <dgm:presLayoutVars>
          <dgm:bulletEnabled val="1"/>
        </dgm:presLayoutVars>
      </dgm:prSet>
      <dgm:spPr/>
    </dgm:pt>
    <dgm:pt modelId="{58128C82-277F-4A9A-9D7A-9E558A8FC02B}" type="pres">
      <dgm:prSet presAssocID="{98A7F53C-BDC7-4C50-A312-3533E018A026}" presName="root" presStyleCnt="0"/>
      <dgm:spPr/>
    </dgm:pt>
    <dgm:pt modelId="{017197F1-0791-4889-AD6A-ABF5E2C9ECDA}" type="pres">
      <dgm:prSet presAssocID="{98A7F53C-BDC7-4C50-A312-3533E018A026}" presName="rootComposite" presStyleCnt="0"/>
      <dgm:spPr/>
    </dgm:pt>
    <dgm:pt modelId="{A861E2C5-9C76-4BB1-83F8-FAAAC8FDDBD5}" type="pres">
      <dgm:prSet presAssocID="{98A7F53C-BDC7-4C50-A312-3533E018A026}" presName="rootText" presStyleLbl="node1" presStyleIdx="2" presStyleCnt="3"/>
      <dgm:spPr/>
    </dgm:pt>
    <dgm:pt modelId="{0D35B6F0-2ADC-4112-99F4-A6342B174FE3}" type="pres">
      <dgm:prSet presAssocID="{98A7F53C-BDC7-4C50-A312-3533E018A026}" presName="rootConnector" presStyleLbl="node1" presStyleIdx="2" presStyleCnt="3"/>
      <dgm:spPr/>
    </dgm:pt>
    <dgm:pt modelId="{1FED3B6E-E300-4D7E-85B9-F941E4E581D7}" type="pres">
      <dgm:prSet presAssocID="{98A7F53C-BDC7-4C50-A312-3533E018A026}" presName="childShape" presStyleCnt="0"/>
      <dgm:spPr/>
    </dgm:pt>
    <dgm:pt modelId="{81974532-2CF4-444B-8465-9E541EA35C16}" type="pres">
      <dgm:prSet presAssocID="{06850D56-7329-4274-9F9E-E7BE6702A72D}" presName="Name13" presStyleLbl="parChTrans1D2" presStyleIdx="5" presStyleCnt="6"/>
      <dgm:spPr/>
    </dgm:pt>
    <dgm:pt modelId="{CEC9C489-4325-48F5-AAF7-F44166DBF015}" type="pres">
      <dgm:prSet presAssocID="{746D6297-8575-4DBD-9499-CD3BC0377A94}" presName="childText" presStyleLbl="bgAcc1" presStyleIdx="5" presStyleCnt="6">
        <dgm:presLayoutVars>
          <dgm:bulletEnabled val="1"/>
        </dgm:presLayoutVars>
      </dgm:prSet>
      <dgm:spPr/>
    </dgm:pt>
  </dgm:ptLst>
  <dgm:cxnLst>
    <dgm:cxn modelId="{90D1810F-A7EE-4779-882B-4F1B04FBAFDF}" type="presOf" srcId="{98A7F53C-BDC7-4C50-A312-3533E018A026}" destId="{A861E2C5-9C76-4BB1-83F8-FAAAC8FDDBD5}" srcOrd="0" destOrd="0" presId="urn:microsoft.com/office/officeart/2005/8/layout/hierarchy3"/>
    <dgm:cxn modelId="{759EC00F-D2C6-411D-A052-C2F539AD1200}" srcId="{EBF22468-17FB-420F-9F98-EC533CD68087}" destId="{7F52601C-AC1E-4380-B4BC-449685B4E47C}" srcOrd="0" destOrd="0" parTransId="{D77C183C-072B-4CCF-91A1-29F1A0E9135F}" sibTransId="{82BEA48E-6E71-4427-8353-894A10B25107}"/>
    <dgm:cxn modelId="{91DB052D-98A2-4F1D-83C5-6CB2EA6F2285}" type="presOf" srcId="{746D6297-8575-4DBD-9499-CD3BC0377A94}" destId="{CEC9C489-4325-48F5-AAF7-F44166DBF015}" srcOrd="0" destOrd="0" presId="urn:microsoft.com/office/officeart/2005/8/layout/hierarchy3"/>
    <dgm:cxn modelId="{32F3AB2E-4D41-4319-846E-A5BDC0B3AF5A}" srcId="{EBF22468-17FB-420F-9F98-EC533CD68087}" destId="{347F365B-91E7-45AA-A9E7-D442F4453071}" srcOrd="1" destOrd="0" parTransId="{FB53C81D-FA19-4631-9B35-975F67193B5A}" sibTransId="{FFDACDDC-C31F-4B03-AA9E-824529B8FC4B}"/>
    <dgm:cxn modelId="{DBC8C733-77B7-41F9-8C87-4810BBC68B62}" srcId="{9C93DAF5-C6B5-41F8-8C96-4336A1B8BD14}" destId="{0CB446D2-AFFD-4783-AF8E-B72B090BA4A0}" srcOrd="2" destOrd="0" parTransId="{51641195-C8D4-48FC-A3A9-2F4E3D8AD585}" sibTransId="{106299F7-7301-4F9E-A122-C68E83C67ABE}"/>
    <dgm:cxn modelId="{72E6F233-85DC-4623-BB54-B8105FA6539C}" type="presOf" srcId="{9C93DAF5-C6B5-41F8-8C96-4336A1B8BD14}" destId="{FBBB915A-9840-4E8C-A4DD-47866D974481}" srcOrd="0" destOrd="0" presId="urn:microsoft.com/office/officeart/2005/8/layout/hierarchy3"/>
    <dgm:cxn modelId="{1BD36566-4E4F-4145-83E8-AC3FF232B699}" type="presOf" srcId="{51641195-C8D4-48FC-A3A9-2F4E3D8AD585}" destId="{1254B3CD-C7CC-4DB2-BDA1-6DBE3BDEDEFD}" srcOrd="0" destOrd="0" presId="urn:microsoft.com/office/officeart/2005/8/layout/hierarchy3"/>
    <dgm:cxn modelId="{FE352F68-232F-4FCC-9810-F8BC0A9DEC02}" srcId="{45821758-DA6C-4E61-981A-8A2F72B1B026}" destId="{9C93DAF5-C6B5-41F8-8C96-4336A1B8BD14}" srcOrd="0" destOrd="0" parTransId="{AB17541D-7A46-4E26-9BFE-4C72ED9AA009}" sibTransId="{FF38B489-53B1-42C2-BD55-1C517C1BE7DE}"/>
    <dgm:cxn modelId="{3D2DCF4A-8A6C-4D6E-A9AE-FD46AD6C879C}" type="presOf" srcId="{EBF22468-17FB-420F-9F98-EC533CD68087}" destId="{9BE5F429-CB25-48FB-AAB2-F6591FCBD13D}" srcOrd="0" destOrd="0" presId="urn:microsoft.com/office/officeart/2005/8/layout/hierarchy3"/>
    <dgm:cxn modelId="{DC3E144D-B67B-4621-B624-1FB0CFC03CB3}" type="presOf" srcId="{06850D56-7329-4274-9F9E-E7BE6702A72D}" destId="{81974532-2CF4-444B-8465-9E541EA35C16}" srcOrd="0" destOrd="0" presId="urn:microsoft.com/office/officeart/2005/8/layout/hierarchy3"/>
    <dgm:cxn modelId="{41F5667F-A6F5-4B15-85AB-46DF4C56475B}" type="presOf" srcId="{BE80EE77-6A78-47C2-8F7A-237051288726}" destId="{618C5C75-6F19-4110-9BE0-9A9809AA4F3D}" srcOrd="0" destOrd="0" presId="urn:microsoft.com/office/officeart/2005/8/layout/hierarchy3"/>
    <dgm:cxn modelId="{47A33C8C-2D0C-4D91-AE74-3442FE40E413}" type="presOf" srcId="{55B602E9-46FE-4B68-A22A-E4DF132FABD4}" destId="{21E0ECDE-0CF3-49F9-AB74-C0C0CBBD6B8C}" srcOrd="0" destOrd="0" presId="urn:microsoft.com/office/officeart/2005/8/layout/hierarchy3"/>
    <dgm:cxn modelId="{3058E59D-C360-4D50-9124-81F8A8747B39}" srcId="{98A7F53C-BDC7-4C50-A312-3533E018A026}" destId="{746D6297-8575-4DBD-9499-CD3BC0377A94}" srcOrd="0" destOrd="0" parTransId="{06850D56-7329-4274-9F9E-E7BE6702A72D}" sibTransId="{1053392E-E708-4F76-8FD4-92B88FCE0206}"/>
    <dgm:cxn modelId="{3FBCB0A7-03EA-4751-BF9A-E48D5960449E}" type="presOf" srcId="{45821758-DA6C-4E61-981A-8A2F72B1B026}" destId="{B03051B9-9612-4C87-BD13-ECA37764AD39}" srcOrd="0" destOrd="0" presId="urn:microsoft.com/office/officeart/2005/8/layout/hierarchy3"/>
    <dgm:cxn modelId="{CBE169A8-FB11-4C0B-830B-A93E339D1A7F}" type="presOf" srcId="{372E1AD5-1246-4C42-B1A8-E3048A3DE808}" destId="{FB46C847-86D3-4012-991F-796EC64E92D5}" srcOrd="0" destOrd="0" presId="urn:microsoft.com/office/officeart/2005/8/layout/hierarchy3"/>
    <dgm:cxn modelId="{23580BB6-F106-4241-824C-837B7DE552CB}" type="presOf" srcId="{FB53C81D-FA19-4631-9B35-975F67193B5A}" destId="{14F88C20-5EDB-4650-9719-88F50C7FBC12}" srcOrd="0" destOrd="0" presId="urn:microsoft.com/office/officeart/2005/8/layout/hierarchy3"/>
    <dgm:cxn modelId="{5E3884C9-7C9D-47FD-9C93-F97189BCABB7}" type="presOf" srcId="{EBF22468-17FB-420F-9F98-EC533CD68087}" destId="{50948070-33D1-4B14-8A5C-C4A5E602863F}" srcOrd="1" destOrd="0" presId="urn:microsoft.com/office/officeart/2005/8/layout/hierarchy3"/>
    <dgm:cxn modelId="{FC9543CD-F56E-49A3-9EF7-9BBF0AC1F065}" srcId="{9C93DAF5-C6B5-41F8-8C96-4336A1B8BD14}" destId="{55B602E9-46FE-4B68-A22A-E4DF132FABD4}" srcOrd="1" destOrd="0" parTransId="{BE80EE77-6A78-47C2-8F7A-237051288726}" sibTransId="{70184E52-B01A-4B15-863C-E867402925BE}"/>
    <dgm:cxn modelId="{26A786CD-AD65-47FC-BEB0-EAA249265713}" srcId="{45821758-DA6C-4E61-981A-8A2F72B1B026}" destId="{EBF22468-17FB-420F-9F98-EC533CD68087}" srcOrd="1" destOrd="0" parTransId="{9489C85F-EE0F-44A9-BD4A-1A2B70D27271}" sibTransId="{0F453CDF-A4B4-4B96-9383-9C6474B1A910}"/>
    <dgm:cxn modelId="{D0036AD2-6D98-4C8A-A348-BEB69C723A95}" type="presOf" srcId="{0CB446D2-AFFD-4783-AF8E-B72B090BA4A0}" destId="{7609A173-4BCD-45B9-9B82-12B3FA8A911A}" srcOrd="0" destOrd="0" presId="urn:microsoft.com/office/officeart/2005/8/layout/hierarchy3"/>
    <dgm:cxn modelId="{849E74D4-3B44-4A13-82F4-A511B81DE69F}" type="presOf" srcId="{AE0A2DF3-5352-45A0-889B-E482B750344D}" destId="{34D6B04F-C37B-44E6-8300-A8BA804671D7}" srcOrd="0" destOrd="0" presId="urn:microsoft.com/office/officeart/2005/8/layout/hierarchy3"/>
    <dgm:cxn modelId="{7188BFDA-C0BC-436F-97E3-9C449C6309A8}" type="presOf" srcId="{98A7F53C-BDC7-4C50-A312-3533E018A026}" destId="{0D35B6F0-2ADC-4112-99F4-A6342B174FE3}" srcOrd="1" destOrd="0" presId="urn:microsoft.com/office/officeart/2005/8/layout/hierarchy3"/>
    <dgm:cxn modelId="{9554B8DE-5120-4513-8E4E-B4B37712C436}" srcId="{45821758-DA6C-4E61-981A-8A2F72B1B026}" destId="{98A7F53C-BDC7-4C50-A312-3533E018A026}" srcOrd="2" destOrd="0" parTransId="{23B790F1-6041-475E-95B7-A0591F6A3E5E}" sibTransId="{79F84B49-7915-43BF-92D8-B147E7EF4B2B}"/>
    <dgm:cxn modelId="{387411E1-96DB-4F32-B7FA-0F4F4DA0A75C}" type="presOf" srcId="{9C93DAF5-C6B5-41F8-8C96-4336A1B8BD14}" destId="{9F15F25F-5385-4DA1-AADE-A03C65C73944}" srcOrd="1" destOrd="0" presId="urn:microsoft.com/office/officeart/2005/8/layout/hierarchy3"/>
    <dgm:cxn modelId="{7933D6F0-BF2E-434B-8742-FE64A8E0D345}" type="presOf" srcId="{7F52601C-AC1E-4380-B4BC-449685B4E47C}" destId="{12678804-1663-4870-AC85-730016691970}" srcOrd="0" destOrd="0" presId="urn:microsoft.com/office/officeart/2005/8/layout/hierarchy3"/>
    <dgm:cxn modelId="{5B7777F3-7585-433C-B3FC-3137E85A3CB7}" srcId="{9C93DAF5-C6B5-41F8-8C96-4336A1B8BD14}" destId="{372E1AD5-1246-4C42-B1A8-E3048A3DE808}" srcOrd="0" destOrd="0" parTransId="{AE0A2DF3-5352-45A0-889B-E482B750344D}" sibTransId="{D7F616E0-E4E2-4F9E-BE72-C33EE385B7A4}"/>
    <dgm:cxn modelId="{5CA53FF5-600D-4821-86EC-65B8F9D682B7}" type="presOf" srcId="{D77C183C-072B-4CCF-91A1-29F1A0E9135F}" destId="{BDD894ED-A210-4B46-AFBD-52124A3E56E5}" srcOrd="0" destOrd="0" presId="urn:microsoft.com/office/officeart/2005/8/layout/hierarchy3"/>
    <dgm:cxn modelId="{BBC8A2F5-E807-415C-B718-3D325F8BC727}" type="presOf" srcId="{347F365B-91E7-45AA-A9E7-D442F4453071}" destId="{1C3E1D65-DA1C-4B96-84F3-E164E7E8983C}" srcOrd="0" destOrd="0" presId="urn:microsoft.com/office/officeart/2005/8/layout/hierarchy3"/>
    <dgm:cxn modelId="{5BBC0672-53C1-4A1B-A1AD-92C82E9C4081}" type="presParOf" srcId="{B03051B9-9612-4C87-BD13-ECA37764AD39}" destId="{1243923D-D051-400C-BF7A-C7035A63E8D6}" srcOrd="0" destOrd="0" presId="urn:microsoft.com/office/officeart/2005/8/layout/hierarchy3"/>
    <dgm:cxn modelId="{F7123FEF-64BC-4247-882D-280E7B675E58}" type="presParOf" srcId="{1243923D-D051-400C-BF7A-C7035A63E8D6}" destId="{91C3A3B1-FE5F-4B52-B552-F9A09AF1F7DB}" srcOrd="0" destOrd="0" presId="urn:microsoft.com/office/officeart/2005/8/layout/hierarchy3"/>
    <dgm:cxn modelId="{74FFFBA1-92ED-486A-8150-8697890BCF3C}" type="presParOf" srcId="{91C3A3B1-FE5F-4B52-B552-F9A09AF1F7DB}" destId="{FBBB915A-9840-4E8C-A4DD-47866D974481}" srcOrd="0" destOrd="0" presId="urn:microsoft.com/office/officeart/2005/8/layout/hierarchy3"/>
    <dgm:cxn modelId="{7BC83D2F-E770-4B0B-9096-C6F76590E4B9}" type="presParOf" srcId="{91C3A3B1-FE5F-4B52-B552-F9A09AF1F7DB}" destId="{9F15F25F-5385-4DA1-AADE-A03C65C73944}" srcOrd="1" destOrd="0" presId="urn:microsoft.com/office/officeart/2005/8/layout/hierarchy3"/>
    <dgm:cxn modelId="{1731961A-C046-4DD3-A7DD-9D57258E7852}" type="presParOf" srcId="{1243923D-D051-400C-BF7A-C7035A63E8D6}" destId="{169D0F46-503E-44AE-B864-77DC7FE29B02}" srcOrd="1" destOrd="0" presId="urn:microsoft.com/office/officeart/2005/8/layout/hierarchy3"/>
    <dgm:cxn modelId="{D20995F9-7A2F-444D-BF9A-AA35CBE35C6E}" type="presParOf" srcId="{169D0F46-503E-44AE-B864-77DC7FE29B02}" destId="{34D6B04F-C37B-44E6-8300-A8BA804671D7}" srcOrd="0" destOrd="0" presId="urn:microsoft.com/office/officeart/2005/8/layout/hierarchy3"/>
    <dgm:cxn modelId="{84975895-AF68-4EB7-AC4F-D58096DAE139}" type="presParOf" srcId="{169D0F46-503E-44AE-B864-77DC7FE29B02}" destId="{FB46C847-86D3-4012-991F-796EC64E92D5}" srcOrd="1" destOrd="0" presId="urn:microsoft.com/office/officeart/2005/8/layout/hierarchy3"/>
    <dgm:cxn modelId="{8627A249-66E3-4954-880D-495689206986}" type="presParOf" srcId="{169D0F46-503E-44AE-B864-77DC7FE29B02}" destId="{618C5C75-6F19-4110-9BE0-9A9809AA4F3D}" srcOrd="2" destOrd="0" presId="urn:microsoft.com/office/officeart/2005/8/layout/hierarchy3"/>
    <dgm:cxn modelId="{159F9FE8-9D9A-4126-BE4F-586A593E5E96}" type="presParOf" srcId="{169D0F46-503E-44AE-B864-77DC7FE29B02}" destId="{21E0ECDE-0CF3-49F9-AB74-C0C0CBBD6B8C}" srcOrd="3" destOrd="0" presId="urn:microsoft.com/office/officeart/2005/8/layout/hierarchy3"/>
    <dgm:cxn modelId="{9FC575D1-2835-4185-93EB-9C1C46B275F9}" type="presParOf" srcId="{169D0F46-503E-44AE-B864-77DC7FE29B02}" destId="{1254B3CD-C7CC-4DB2-BDA1-6DBE3BDEDEFD}" srcOrd="4" destOrd="0" presId="urn:microsoft.com/office/officeart/2005/8/layout/hierarchy3"/>
    <dgm:cxn modelId="{3DAAFD3D-55D1-480F-9F1B-318CBD722AA2}" type="presParOf" srcId="{169D0F46-503E-44AE-B864-77DC7FE29B02}" destId="{7609A173-4BCD-45B9-9B82-12B3FA8A911A}" srcOrd="5" destOrd="0" presId="urn:microsoft.com/office/officeart/2005/8/layout/hierarchy3"/>
    <dgm:cxn modelId="{B618F475-9C15-454C-96C0-9564DFBF7A6D}" type="presParOf" srcId="{B03051B9-9612-4C87-BD13-ECA37764AD39}" destId="{46B14833-FB1F-418D-98EA-5238628404F5}" srcOrd="1" destOrd="0" presId="urn:microsoft.com/office/officeart/2005/8/layout/hierarchy3"/>
    <dgm:cxn modelId="{BA85C3CB-4726-41B8-AFFF-3C77F297B4D6}" type="presParOf" srcId="{46B14833-FB1F-418D-98EA-5238628404F5}" destId="{5C117A24-47F7-4612-BED4-6CDA09315D24}" srcOrd="0" destOrd="0" presId="urn:microsoft.com/office/officeart/2005/8/layout/hierarchy3"/>
    <dgm:cxn modelId="{FDAE6917-BF3A-4B56-BA99-142BC844726E}" type="presParOf" srcId="{5C117A24-47F7-4612-BED4-6CDA09315D24}" destId="{9BE5F429-CB25-48FB-AAB2-F6591FCBD13D}" srcOrd="0" destOrd="0" presId="urn:microsoft.com/office/officeart/2005/8/layout/hierarchy3"/>
    <dgm:cxn modelId="{89B7F2C7-3CD0-4B33-BE44-FA0D9D77E55A}" type="presParOf" srcId="{5C117A24-47F7-4612-BED4-6CDA09315D24}" destId="{50948070-33D1-4B14-8A5C-C4A5E602863F}" srcOrd="1" destOrd="0" presId="urn:microsoft.com/office/officeart/2005/8/layout/hierarchy3"/>
    <dgm:cxn modelId="{6F86CBC2-4A9C-4826-985A-DFAA7EF75F57}" type="presParOf" srcId="{46B14833-FB1F-418D-98EA-5238628404F5}" destId="{87326FBE-86BA-451F-A6BA-2E30B31D9D3B}" srcOrd="1" destOrd="0" presId="urn:microsoft.com/office/officeart/2005/8/layout/hierarchy3"/>
    <dgm:cxn modelId="{3FB6DD8B-5FFD-48DF-B8B6-94D3D72E712A}" type="presParOf" srcId="{87326FBE-86BA-451F-A6BA-2E30B31D9D3B}" destId="{BDD894ED-A210-4B46-AFBD-52124A3E56E5}" srcOrd="0" destOrd="0" presId="urn:microsoft.com/office/officeart/2005/8/layout/hierarchy3"/>
    <dgm:cxn modelId="{721CEF7E-186A-4FEB-961C-9C06E7A4768C}" type="presParOf" srcId="{87326FBE-86BA-451F-A6BA-2E30B31D9D3B}" destId="{12678804-1663-4870-AC85-730016691970}" srcOrd="1" destOrd="0" presId="urn:microsoft.com/office/officeart/2005/8/layout/hierarchy3"/>
    <dgm:cxn modelId="{3F2EA1B3-434D-4F11-A3C4-77DD89C07DE6}" type="presParOf" srcId="{87326FBE-86BA-451F-A6BA-2E30B31D9D3B}" destId="{14F88C20-5EDB-4650-9719-88F50C7FBC12}" srcOrd="2" destOrd="0" presId="urn:microsoft.com/office/officeart/2005/8/layout/hierarchy3"/>
    <dgm:cxn modelId="{B56B9880-FD5B-450A-8742-DCB91147E891}" type="presParOf" srcId="{87326FBE-86BA-451F-A6BA-2E30B31D9D3B}" destId="{1C3E1D65-DA1C-4B96-84F3-E164E7E8983C}" srcOrd="3" destOrd="0" presId="urn:microsoft.com/office/officeart/2005/8/layout/hierarchy3"/>
    <dgm:cxn modelId="{EB3E9526-B06A-4829-8B5A-DED2619D0393}" type="presParOf" srcId="{B03051B9-9612-4C87-BD13-ECA37764AD39}" destId="{58128C82-277F-4A9A-9D7A-9E558A8FC02B}" srcOrd="2" destOrd="0" presId="urn:microsoft.com/office/officeart/2005/8/layout/hierarchy3"/>
    <dgm:cxn modelId="{75E01056-6115-4238-B0FC-4AA816DAB716}" type="presParOf" srcId="{58128C82-277F-4A9A-9D7A-9E558A8FC02B}" destId="{017197F1-0791-4889-AD6A-ABF5E2C9ECDA}" srcOrd="0" destOrd="0" presId="urn:microsoft.com/office/officeart/2005/8/layout/hierarchy3"/>
    <dgm:cxn modelId="{DF218AA0-2160-4ABF-9FB0-3992B42F50CD}" type="presParOf" srcId="{017197F1-0791-4889-AD6A-ABF5E2C9ECDA}" destId="{A861E2C5-9C76-4BB1-83F8-FAAAC8FDDBD5}" srcOrd="0" destOrd="0" presId="urn:microsoft.com/office/officeart/2005/8/layout/hierarchy3"/>
    <dgm:cxn modelId="{6E68782D-F34B-4860-9D0A-A4755A7C4B99}" type="presParOf" srcId="{017197F1-0791-4889-AD6A-ABF5E2C9ECDA}" destId="{0D35B6F0-2ADC-4112-99F4-A6342B174FE3}" srcOrd="1" destOrd="0" presId="urn:microsoft.com/office/officeart/2005/8/layout/hierarchy3"/>
    <dgm:cxn modelId="{54D0A5F7-AB49-4356-97DF-36700E811634}" type="presParOf" srcId="{58128C82-277F-4A9A-9D7A-9E558A8FC02B}" destId="{1FED3B6E-E300-4D7E-85B9-F941E4E581D7}" srcOrd="1" destOrd="0" presId="urn:microsoft.com/office/officeart/2005/8/layout/hierarchy3"/>
    <dgm:cxn modelId="{7469A625-A56B-48B3-B479-83EA7F3117B0}" type="presParOf" srcId="{1FED3B6E-E300-4D7E-85B9-F941E4E581D7}" destId="{81974532-2CF4-444B-8465-9E541EA35C16}" srcOrd="0" destOrd="0" presId="urn:microsoft.com/office/officeart/2005/8/layout/hierarchy3"/>
    <dgm:cxn modelId="{B5B5348A-7FEC-4644-BDB7-7627EAF7F6E2}" type="presParOf" srcId="{1FED3B6E-E300-4D7E-85B9-F941E4E581D7}" destId="{CEC9C489-4325-48F5-AAF7-F44166DBF01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E62386-DA91-4035-B408-37C67C9C5CB7}">
      <dsp:nvSpPr>
        <dsp:cNvPr id="0" name=""/>
        <dsp:cNvSpPr/>
      </dsp:nvSpPr>
      <dsp:spPr>
        <a:xfrm>
          <a:off x="0" y="2270"/>
          <a:ext cx="12192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62793B-88AE-4844-9BAD-C2933D663E00}">
      <dsp:nvSpPr>
        <dsp:cNvPr id="0" name=""/>
        <dsp:cNvSpPr/>
      </dsp:nvSpPr>
      <dsp:spPr>
        <a:xfrm>
          <a:off x="0" y="2270"/>
          <a:ext cx="2845108" cy="4645835"/>
        </a:xfrm>
        <a:prstGeom prst="rect">
          <a:avLst/>
        </a:prstGeom>
        <a:solidFill>
          <a:schemeClr val="accent1">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US" sz="3200" kern="1200" dirty="0"/>
            <a:t>The Five Factors and their Characteristics:</a:t>
          </a:r>
          <a:endParaRPr lang="en-GB" sz="3200" kern="1200" dirty="0"/>
        </a:p>
      </dsp:txBody>
      <dsp:txXfrm>
        <a:off x="0" y="2270"/>
        <a:ext cx="2845108" cy="4645835"/>
      </dsp:txXfrm>
    </dsp:sp>
    <dsp:sp modelId="{336B8CC3-4CF4-4DCC-BC33-AF0B67217500}">
      <dsp:nvSpPr>
        <dsp:cNvPr id="0" name=""/>
        <dsp:cNvSpPr/>
      </dsp:nvSpPr>
      <dsp:spPr>
        <a:xfrm>
          <a:off x="3020130" y="46052"/>
          <a:ext cx="9159478" cy="875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US" sz="2600" u="sng" kern="1200" dirty="0"/>
            <a:t>Extraversion</a:t>
          </a:r>
          <a:r>
            <a:rPr lang="en-US" sz="2600" kern="1200" dirty="0"/>
            <a:t>: Assertive, competitive, positive emotionality, sociable</a:t>
          </a:r>
          <a:endParaRPr lang="en-GB" sz="2600" kern="1200" dirty="0"/>
        </a:p>
      </dsp:txBody>
      <dsp:txXfrm>
        <a:off x="3020130" y="46052"/>
        <a:ext cx="9159478" cy="875631"/>
      </dsp:txXfrm>
    </dsp:sp>
    <dsp:sp modelId="{792876EA-57D4-4F2A-A885-9301136AC54E}">
      <dsp:nvSpPr>
        <dsp:cNvPr id="0" name=""/>
        <dsp:cNvSpPr/>
      </dsp:nvSpPr>
      <dsp:spPr>
        <a:xfrm>
          <a:off x="2845108" y="921683"/>
          <a:ext cx="93345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E1B5DB-E5B6-41B8-BBF4-E79928A7B87C}">
      <dsp:nvSpPr>
        <dsp:cNvPr id="0" name=""/>
        <dsp:cNvSpPr/>
      </dsp:nvSpPr>
      <dsp:spPr>
        <a:xfrm>
          <a:off x="3020130" y="965464"/>
          <a:ext cx="9159478" cy="875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US" sz="2600" u="sng" kern="1200" dirty="0"/>
            <a:t>Agreeableness</a:t>
          </a:r>
          <a:r>
            <a:rPr lang="en-US" sz="2600" kern="1200" dirty="0"/>
            <a:t>: Warm, likeable, gentle, cooperative</a:t>
          </a:r>
          <a:endParaRPr lang="en-GB" sz="2600" kern="1200" dirty="0"/>
        </a:p>
      </dsp:txBody>
      <dsp:txXfrm>
        <a:off x="3020130" y="965464"/>
        <a:ext cx="9159478" cy="875631"/>
      </dsp:txXfrm>
    </dsp:sp>
    <dsp:sp modelId="{5BABB6A9-2277-4B65-9EE0-F38F2E73F4ED}">
      <dsp:nvSpPr>
        <dsp:cNvPr id="0" name=""/>
        <dsp:cNvSpPr/>
      </dsp:nvSpPr>
      <dsp:spPr>
        <a:xfrm>
          <a:off x="2845108" y="1841096"/>
          <a:ext cx="93345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6180B9-45DA-418D-BF18-8F8B36F89E90}">
      <dsp:nvSpPr>
        <dsp:cNvPr id="0" name=""/>
        <dsp:cNvSpPr/>
      </dsp:nvSpPr>
      <dsp:spPr>
        <a:xfrm>
          <a:off x="3020130" y="1884877"/>
          <a:ext cx="9159478" cy="875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US" sz="2600" u="sng" kern="1200" dirty="0"/>
            <a:t>Conscientiousness</a:t>
          </a:r>
          <a:r>
            <a:rPr lang="en-US" sz="2600" kern="1200" dirty="0"/>
            <a:t>: Orderly, dependable, industrious, disciplined</a:t>
          </a:r>
          <a:endParaRPr lang="en-GB" sz="2600" kern="1200" dirty="0"/>
        </a:p>
      </dsp:txBody>
      <dsp:txXfrm>
        <a:off x="3020130" y="1884877"/>
        <a:ext cx="9159478" cy="875631"/>
      </dsp:txXfrm>
    </dsp:sp>
    <dsp:sp modelId="{2585E0A1-E9FC-47CB-B29B-70E91084B9EE}">
      <dsp:nvSpPr>
        <dsp:cNvPr id="0" name=""/>
        <dsp:cNvSpPr/>
      </dsp:nvSpPr>
      <dsp:spPr>
        <a:xfrm>
          <a:off x="2845108" y="2760508"/>
          <a:ext cx="93345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8C2B8B-1739-4CDC-8362-0BF290653CA0}">
      <dsp:nvSpPr>
        <dsp:cNvPr id="0" name=""/>
        <dsp:cNvSpPr/>
      </dsp:nvSpPr>
      <dsp:spPr>
        <a:xfrm>
          <a:off x="3020130" y="2804290"/>
          <a:ext cx="9159478" cy="875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US" sz="2600" u="sng" kern="1200" dirty="0"/>
            <a:t>Emotional Stability</a:t>
          </a:r>
          <a:r>
            <a:rPr lang="en-US" sz="2600" kern="1200" dirty="0"/>
            <a:t>: Relaxed, free from anxiety, depression, negative emotionality</a:t>
          </a:r>
          <a:endParaRPr lang="en-GB" sz="2600" kern="1200" dirty="0"/>
        </a:p>
      </dsp:txBody>
      <dsp:txXfrm>
        <a:off x="3020130" y="2804290"/>
        <a:ext cx="9159478" cy="875631"/>
      </dsp:txXfrm>
    </dsp:sp>
    <dsp:sp modelId="{9C0D00BF-8C8F-480B-8D86-19EDAE533426}">
      <dsp:nvSpPr>
        <dsp:cNvPr id="0" name=""/>
        <dsp:cNvSpPr/>
      </dsp:nvSpPr>
      <dsp:spPr>
        <a:xfrm>
          <a:off x="2845108" y="3679921"/>
          <a:ext cx="93345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8F5070-BCF0-4265-9200-D0227090652B}">
      <dsp:nvSpPr>
        <dsp:cNvPr id="0" name=""/>
        <dsp:cNvSpPr/>
      </dsp:nvSpPr>
      <dsp:spPr>
        <a:xfrm>
          <a:off x="3020130" y="3723702"/>
          <a:ext cx="9159478" cy="875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US" sz="2600" u="sng" kern="1200" dirty="0"/>
            <a:t>Openness to Experience</a:t>
          </a:r>
          <a:r>
            <a:rPr lang="en-US" sz="2600" kern="1200" dirty="0"/>
            <a:t>: Creative, cultured, intellectual, perceptive</a:t>
          </a:r>
          <a:endParaRPr lang="en-GB" sz="2600" kern="1200" dirty="0"/>
        </a:p>
      </dsp:txBody>
      <dsp:txXfrm>
        <a:off x="3020130" y="3723702"/>
        <a:ext cx="9159478" cy="875631"/>
      </dsp:txXfrm>
    </dsp:sp>
    <dsp:sp modelId="{6AAADB54-452A-4BAF-AB88-F9F11F266595}">
      <dsp:nvSpPr>
        <dsp:cNvPr id="0" name=""/>
        <dsp:cNvSpPr/>
      </dsp:nvSpPr>
      <dsp:spPr>
        <a:xfrm>
          <a:off x="2845108" y="4599334"/>
          <a:ext cx="93345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65DCB-552E-4CBC-B065-AA2579613FFC}">
      <dsp:nvSpPr>
        <dsp:cNvPr id="0" name=""/>
        <dsp:cNvSpPr/>
      </dsp:nvSpPr>
      <dsp:spPr>
        <a:xfrm>
          <a:off x="0" y="0"/>
          <a:ext cx="5976731" cy="1272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kern="1200" dirty="0"/>
            <a:t>Summary of meta-analytic findings (Barrick &amp; Mount, 1991):</a:t>
          </a:r>
          <a:endParaRPr lang="en-GB" sz="3200" kern="1200" dirty="0"/>
        </a:p>
      </dsp:txBody>
      <dsp:txXfrm>
        <a:off x="62141" y="62141"/>
        <a:ext cx="5852449" cy="1148678"/>
      </dsp:txXfrm>
    </dsp:sp>
    <dsp:sp modelId="{CBE3620E-2DD9-4FFA-B349-79855E3F2F90}">
      <dsp:nvSpPr>
        <dsp:cNvPr id="0" name=""/>
        <dsp:cNvSpPr/>
      </dsp:nvSpPr>
      <dsp:spPr>
        <a:xfrm>
          <a:off x="0" y="1476869"/>
          <a:ext cx="5976731" cy="3378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761"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US" sz="2500" kern="1200" dirty="0"/>
            <a:t>Conscientiousness and Emotional Stability are the best personality predictors of job performance across nearly all jobs.</a:t>
          </a:r>
          <a:endParaRPr lang="en-GB" sz="2500" kern="1200" dirty="0"/>
        </a:p>
        <a:p>
          <a:pPr marL="228600" lvl="1" indent="-228600" algn="l" defTabSz="1111250" rtl="0">
            <a:lnSpc>
              <a:spcPct val="90000"/>
            </a:lnSpc>
            <a:spcBef>
              <a:spcPct val="0"/>
            </a:spcBef>
            <a:spcAft>
              <a:spcPct val="20000"/>
            </a:spcAft>
            <a:buChar char="•"/>
          </a:pPr>
          <a:r>
            <a:rPr lang="en-US" sz="2500" kern="1200" dirty="0"/>
            <a:t>Extraversion and Agreeableness are important in jobs requiring a high degree of interpersonal work</a:t>
          </a:r>
          <a:endParaRPr lang="en-GB" sz="2500" kern="1200" dirty="0"/>
        </a:p>
        <a:p>
          <a:pPr marL="228600" lvl="1" indent="-228600" algn="l" defTabSz="1111250" rtl="0">
            <a:lnSpc>
              <a:spcPct val="90000"/>
            </a:lnSpc>
            <a:spcBef>
              <a:spcPct val="0"/>
            </a:spcBef>
            <a:spcAft>
              <a:spcPct val="20000"/>
            </a:spcAft>
            <a:buChar char="•"/>
          </a:pPr>
          <a:r>
            <a:rPr lang="en-US" sz="2500" kern="1200"/>
            <a:t>Less consistent evidence for Openness to Experience </a:t>
          </a:r>
          <a:endParaRPr lang="en-GB" sz="2500" kern="1200"/>
        </a:p>
      </dsp:txBody>
      <dsp:txXfrm>
        <a:off x="0" y="1476869"/>
        <a:ext cx="5976731" cy="3378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92ED5-4A28-4029-B7D4-9FAE385BBE33}">
      <dsp:nvSpPr>
        <dsp:cNvPr id="0" name=""/>
        <dsp:cNvSpPr/>
      </dsp:nvSpPr>
      <dsp:spPr>
        <a:xfrm>
          <a:off x="0" y="0"/>
          <a:ext cx="1202634" cy="120263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E4C59-A6DC-43C1-91DA-CCCBCF5AB257}">
      <dsp:nvSpPr>
        <dsp:cNvPr id="0" name=""/>
        <dsp:cNvSpPr/>
      </dsp:nvSpPr>
      <dsp:spPr>
        <a:xfrm>
          <a:off x="601317" y="0"/>
          <a:ext cx="5098287" cy="120263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t>Personality has been shown to predict:</a:t>
          </a:r>
          <a:endParaRPr lang="en-GB" sz="3300" kern="1200" dirty="0"/>
        </a:p>
      </dsp:txBody>
      <dsp:txXfrm>
        <a:off x="601317" y="0"/>
        <a:ext cx="5098287" cy="12026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EDE38-5CCE-447E-8DFB-7C2892DD41F8}">
      <dsp:nvSpPr>
        <dsp:cNvPr id="0" name=""/>
        <dsp:cNvSpPr/>
      </dsp:nvSpPr>
      <dsp:spPr>
        <a:xfrm>
          <a:off x="1495838" y="0"/>
          <a:ext cx="4313583" cy="4313583"/>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FAA45B-FD9D-4AAC-84F4-D691C05E21F9}">
      <dsp:nvSpPr>
        <dsp:cNvPr id="0" name=""/>
        <dsp:cNvSpPr/>
      </dsp:nvSpPr>
      <dsp:spPr>
        <a:xfrm>
          <a:off x="1905628" y="409790"/>
          <a:ext cx="1682297" cy="16822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Job performance and results (e.g. sales volume)</a:t>
          </a:r>
          <a:endParaRPr lang="en-GB" sz="1900" kern="1200" dirty="0"/>
        </a:p>
      </dsp:txBody>
      <dsp:txXfrm>
        <a:off x="1987751" y="491913"/>
        <a:ext cx="1518051" cy="1518051"/>
      </dsp:txXfrm>
    </dsp:sp>
    <dsp:sp modelId="{D0B73E4D-42C3-4675-A5D4-B09408F3C0BC}">
      <dsp:nvSpPr>
        <dsp:cNvPr id="0" name=""/>
        <dsp:cNvSpPr/>
      </dsp:nvSpPr>
      <dsp:spPr>
        <a:xfrm>
          <a:off x="3717333" y="409790"/>
          <a:ext cx="1682297" cy="1682297"/>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Job satisfaction</a:t>
          </a:r>
          <a:endParaRPr lang="en-GB" sz="1900" kern="1200"/>
        </a:p>
      </dsp:txBody>
      <dsp:txXfrm>
        <a:off x="3799456" y="491913"/>
        <a:ext cx="1518051" cy="1518051"/>
      </dsp:txXfrm>
    </dsp:sp>
    <dsp:sp modelId="{9B7B9EC0-A019-451D-8EE9-8749A7BC0DDD}">
      <dsp:nvSpPr>
        <dsp:cNvPr id="0" name=""/>
        <dsp:cNvSpPr/>
      </dsp:nvSpPr>
      <dsp:spPr>
        <a:xfrm>
          <a:off x="1905628" y="2221495"/>
          <a:ext cx="1682297" cy="1682297"/>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Training performance</a:t>
          </a:r>
          <a:endParaRPr lang="en-GB" sz="1900" kern="1200"/>
        </a:p>
      </dsp:txBody>
      <dsp:txXfrm>
        <a:off x="1987751" y="2303618"/>
        <a:ext cx="1518051" cy="1518051"/>
      </dsp:txXfrm>
    </dsp:sp>
    <dsp:sp modelId="{8E044215-D43D-4DA7-AF2B-D5FD1E4BAF79}">
      <dsp:nvSpPr>
        <dsp:cNvPr id="0" name=""/>
        <dsp:cNvSpPr/>
      </dsp:nvSpPr>
      <dsp:spPr>
        <a:xfrm>
          <a:off x="3717333" y="2221495"/>
          <a:ext cx="1682297" cy="1682297"/>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a:t>Leadership</a:t>
          </a:r>
          <a:endParaRPr lang="en-GB" sz="1900" kern="1200"/>
        </a:p>
      </dsp:txBody>
      <dsp:txXfrm>
        <a:off x="3799456" y="2303618"/>
        <a:ext cx="1518051" cy="15180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3AE02-7BF6-473E-B3BE-2C4CB7382698}">
      <dsp:nvSpPr>
        <dsp:cNvPr id="0" name=""/>
        <dsp:cNvSpPr/>
      </dsp:nvSpPr>
      <dsp:spPr>
        <a:xfrm>
          <a:off x="59" y="1567186"/>
          <a:ext cx="5697140" cy="222654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dirty="0"/>
            <a:t>Personality affects our mood, which in turn affects the way we respond to people and situations at work. Studies have found that conscientiousness and agreeableness indirectly affect organizational citizenship behaviour via their impact of job satisfaction = happier in our jobs =  better ‘citizens’ at work. </a:t>
          </a:r>
        </a:p>
      </dsp:txBody>
      <dsp:txXfrm>
        <a:off x="59" y="1567186"/>
        <a:ext cx="5697140" cy="2226541"/>
      </dsp:txXfrm>
    </dsp:sp>
    <dsp:sp modelId="{EF3855D4-C89A-410D-AF19-870C4EC445C3}">
      <dsp:nvSpPr>
        <dsp:cNvPr id="0" name=""/>
        <dsp:cNvSpPr/>
      </dsp:nvSpPr>
      <dsp:spPr>
        <a:xfrm>
          <a:off x="59" y="3793727"/>
          <a:ext cx="5697140" cy="92232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F8929B-30B9-45F8-9002-381C5C54245E}">
      <dsp:nvSpPr>
        <dsp:cNvPr id="0" name=""/>
        <dsp:cNvSpPr/>
      </dsp:nvSpPr>
      <dsp:spPr>
        <a:xfrm>
          <a:off x="6494799" y="1567186"/>
          <a:ext cx="5697140" cy="2226541"/>
        </a:xfrm>
        <a:prstGeom prst="rect">
          <a:avLst/>
        </a:prstGeom>
        <a:solidFill>
          <a:schemeClr val="accent4">
            <a:hueOff val="10395692"/>
            <a:satOff val="-47968"/>
            <a:lumOff val="1765"/>
            <a:alphaOff val="0"/>
          </a:schemeClr>
        </a:solidFill>
        <a:ln w="12700" cap="flat" cmpd="sng" algn="ctr">
          <a:solidFill>
            <a:schemeClr val="accent4">
              <a:hueOff val="10395692"/>
              <a:satOff val="-47968"/>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t>Our personality profile affects our interpersonal relationships, making it an important determinant of work success when that work involves getting along with other people.</a:t>
          </a:r>
        </a:p>
      </dsp:txBody>
      <dsp:txXfrm>
        <a:off x="6494799" y="1567186"/>
        <a:ext cx="5697140" cy="2226541"/>
      </dsp:txXfrm>
    </dsp:sp>
    <dsp:sp modelId="{0D898DF6-3697-4502-B858-3A3AB1E5F851}">
      <dsp:nvSpPr>
        <dsp:cNvPr id="0" name=""/>
        <dsp:cNvSpPr/>
      </dsp:nvSpPr>
      <dsp:spPr>
        <a:xfrm>
          <a:off x="6494799" y="3793727"/>
          <a:ext cx="5697140" cy="922320"/>
        </a:xfrm>
        <a:prstGeom prst="rect">
          <a:avLst/>
        </a:prstGeom>
        <a:solidFill>
          <a:schemeClr val="accent4">
            <a:tint val="40000"/>
            <a:alpha val="90000"/>
            <a:hueOff val="11513918"/>
            <a:satOff val="-61261"/>
            <a:lumOff val="-3490"/>
            <a:alphaOff val="0"/>
          </a:schemeClr>
        </a:solidFill>
        <a:ln w="12700" cap="flat" cmpd="sng" algn="ctr">
          <a:solidFill>
            <a:schemeClr val="accent4">
              <a:tint val="40000"/>
              <a:alpha val="90000"/>
              <a:hueOff val="11513918"/>
              <a:satOff val="-61261"/>
              <a:lumOff val="-349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2C61A-4465-4AA4-A174-2FC26E7657D6}">
      <dsp:nvSpPr>
        <dsp:cNvPr id="0" name=""/>
        <dsp:cNvSpPr/>
      </dsp:nvSpPr>
      <dsp:spPr>
        <a:xfrm>
          <a:off x="5899" y="0"/>
          <a:ext cx="12071343" cy="1476103"/>
        </a:xfrm>
        <a:prstGeom prst="homePlat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354" tIns="82677" rIns="41339" bIns="82677" numCol="1" spcCol="1270" anchor="ctr" anchorCtr="0">
          <a:noAutofit/>
        </a:bodyPr>
        <a:lstStyle/>
        <a:p>
          <a:pPr marL="0" lvl="0" indent="0" algn="ctr" defTabSz="1377950" rtl="0">
            <a:lnSpc>
              <a:spcPct val="90000"/>
            </a:lnSpc>
            <a:spcBef>
              <a:spcPct val="0"/>
            </a:spcBef>
            <a:spcAft>
              <a:spcPct val="35000"/>
            </a:spcAft>
            <a:buNone/>
          </a:pPr>
          <a:r>
            <a:rPr lang="en-GB" sz="3100" kern="1200" dirty="0"/>
            <a:t>It determines how and why we’re motivated to achieve certain goals – for example, people who score high on extraversion are more motivated to achieve a goal if there’s a reward involved. </a:t>
          </a:r>
        </a:p>
      </dsp:txBody>
      <dsp:txXfrm>
        <a:off x="5899" y="0"/>
        <a:ext cx="11702317" cy="14761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1D0367-B2A1-43A3-9303-91DF9BE003CC}">
      <dsp:nvSpPr>
        <dsp:cNvPr id="0" name=""/>
        <dsp:cNvSpPr/>
      </dsp:nvSpPr>
      <dsp:spPr>
        <a:xfrm>
          <a:off x="3163905" y="1237898"/>
          <a:ext cx="3380973" cy="11141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rtl="0">
            <a:lnSpc>
              <a:spcPct val="90000"/>
            </a:lnSpc>
            <a:spcBef>
              <a:spcPct val="0"/>
            </a:spcBef>
            <a:spcAft>
              <a:spcPct val="35000"/>
            </a:spcAft>
            <a:buNone/>
          </a:pPr>
          <a:r>
            <a:rPr lang="en-GB" sz="1900" kern="1200" dirty="0"/>
            <a:t>More likely to put work first over anything else and aren’t as likely to adapt to changing situations. </a:t>
          </a:r>
        </a:p>
      </dsp:txBody>
      <dsp:txXfrm>
        <a:off x="3163905" y="1237898"/>
        <a:ext cx="3380973" cy="1114184"/>
      </dsp:txXfrm>
    </dsp:sp>
    <dsp:sp modelId="{9C6F2710-C33C-40D2-BB25-A31C09241617}">
      <dsp:nvSpPr>
        <dsp:cNvPr id="0" name=""/>
        <dsp:cNvSpPr/>
      </dsp:nvSpPr>
      <dsp:spPr>
        <a:xfrm>
          <a:off x="3160063" y="899032"/>
          <a:ext cx="268941" cy="268941"/>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7A8B83-AFFE-4507-B353-712EC6630F9E}">
      <dsp:nvSpPr>
        <dsp:cNvPr id="0" name=""/>
        <dsp:cNvSpPr/>
      </dsp:nvSpPr>
      <dsp:spPr>
        <a:xfrm>
          <a:off x="3348322" y="522514"/>
          <a:ext cx="268941" cy="268941"/>
        </a:xfrm>
        <a:prstGeom prst="ellipse">
          <a:avLst/>
        </a:prstGeom>
        <a:solidFill>
          <a:schemeClr val="accent3">
            <a:hueOff val="150589"/>
            <a:satOff val="5556"/>
            <a:lumOff val="-8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C1A51E-0A2D-4BD8-9A33-429A92A552DF}">
      <dsp:nvSpPr>
        <dsp:cNvPr id="0" name=""/>
        <dsp:cNvSpPr/>
      </dsp:nvSpPr>
      <dsp:spPr>
        <a:xfrm>
          <a:off x="3800143" y="597818"/>
          <a:ext cx="422621" cy="422621"/>
        </a:xfrm>
        <a:prstGeom prst="ellipse">
          <a:avLst/>
        </a:prstGeom>
        <a:solidFill>
          <a:schemeClr val="accent3">
            <a:hueOff val="301178"/>
            <a:satOff val="11111"/>
            <a:lumOff val="-16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35D474-6E59-41FC-A32B-9B0032B61B91}">
      <dsp:nvSpPr>
        <dsp:cNvPr id="0" name=""/>
        <dsp:cNvSpPr/>
      </dsp:nvSpPr>
      <dsp:spPr>
        <a:xfrm>
          <a:off x="4176661" y="183649"/>
          <a:ext cx="268941" cy="268941"/>
        </a:xfrm>
        <a:prstGeom prst="ellipse">
          <a:avLst/>
        </a:prstGeom>
        <a:solidFill>
          <a:schemeClr val="accent3">
            <a:hueOff val="451767"/>
            <a:satOff val="16667"/>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204FFD-5576-4885-840B-75BD84C623B6}">
      <dsp:nvSpPr>
        <dsp:cNvPr id="0" name=""/>
        <dsp:cNvSpPr/>
      </dsp:nvSpPr>
      <dsp:spPr>
        <a:xfrm>
          <a:off x="4666134" y="33042"/>
          <a:ext cx="268941" cy="268941"/>
        </a:xfrm>
        <a:prstGeom prst="ellipse">
          <a:avLst/>
        </a:prstGeom>
        <a:solidFill>
          <a:schemeClr val="accent3">
            <a:hueOff val="602355"/>
            <a:satOff val="22222"/>
            <a:lumOff val="-32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263DDC-6081-494C-8A24-664542139276}">
      <dsp:nvSpPr>
        <dsp:cNvPr id="0" name=""/>
        <dsp:cNvSpPr/>
      </dsp:nvSpPr>
      <dsp:spPr>
        <a:xfrm>
          <a:off x="5268562" y="296604"/>
          <a:ext cx="268941" cy="268941"/>
        </a:xfrm>
        <a:prstGeom prst="ellipse">
          <a:avLst/>
        </a:prstGeom>
        <a:solidFill>
          <a:schemeClr val="accent3">
            <a:hueOff val="752944"/>
            <a:satOff val="27778"/>
            <a:lumOff val="-40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33AE38-9825-49A6-A6EF-76BC4AD01508}">
      <dsp:nvSpPr>
        <dsp:cNvPr id="0" name=""/>
        <dsp:cNvSpPr/>
      </dsp:nvSpPr>
      <dsp:spPr>
        <a:xfrm>
          <a:off x="5645079" y="484863"/>
          <a:ext cx="422621" cy="422621"/>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12C6F0-2DFF-44C0-8E7B-734679FCFCCF}">
      <dsp:nvSpPr>
        <dsp:cNvPr id="0" name=""/>
        <dsp:cNvSpPr/>
      </dsp:nvSpPr>
      <dsp:spPr>
        <a:xfrm>
          <a:off x="6172204" y="899032"/>
          <a:ext cx="268941" cy="268941"/>
        </a:xfrm>
        <a:prstGeom prst="ellipse">
          <a:avLst/>
        </a:prstGeom>
        <a:solidFill>
          <a:schemeClr val="accent3">
            <a:hueOff val="1054122"/>
            <a:satOff val="38889"/>
            <a:lumOff val="-5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53F1CE-7DA9-4A23-9ED3-E218C056C899}">
      <dsp:nvSpPr>
        <dsp:cNvPr id="0" name=""/>
        <dsp:cNvSpPr/>
      </dsp:nvSpPr>
      <dsp:spPr>
        <a:xfrm>
          <a:off x="6398114" y="1313201"/>
          <a:ext cx="268941" cy="268941"/>
        </a:xfrm>
        <a:prstGeom prst="ellipse">
          <a:avLst/>
        </a:prstGeom>
        <a:solidFill>
          <a:schemeClr val="accent3">
            <a:hueOff val="1204711"/>
            <a:satOff val="44444"/>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3ADF76-B4AA-41D3-A7AD-230ECFAB0197}">
      <dsp:nvSpPr>
        <dsp:cNvPr id="0" name=""/>
        <dsp:cNvSpPr/>
      </dsp:nvSpPr>
      <dsp:spPr>
        <a:xfrm>
          <a:off x="4440223" y="522514"/>
          <a:ext cx="691562" cy="691562"/>
        </a:xfrm>
        <a:prstGeom prst="ellipse">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4BA630-7BC5-4D35-8A96-669F7FC05C92}">
      <dsp:nvSpPr>
        <dsp:cNvPr id="0" name=""/>
        <dsp:cNvSpPr/>
      </dsp:nvSpPr>
      <dsp:spPr>
        <a:xfrm>
          <a:off x="2971805" y="1953281"/>
          <a:ext cx="268941" cy="268941"/>
        </a:xfrm>
        <a:prstGeom prst="ellipse">
          <a:avLst/>
        </a:prstGeom>
        <a:solidFill>
          <a:schemeClr val="accent3">
            <a:hueOff val="1505888"/>
            <a:satOff val="55556"/>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4209B8-2C7A-43C0-AC28-CF0F43E915FD}">
      <dsp:nvSpPr>
        <dsp:cNvPr id="0" name=""/>
        <dsp:cNvSpPr/>
      </dsp:nvSpPr>
      <dsp:spPr>
        <a:xfrm>
          <a:off x="3197715" y="2292147"/>
          <a:ext cx="422621" cy="422621"/>
        </a:xfrm>
        <a:prstGeom prst="ellipse">
          <a:avLst/>
        </a:prstGeom>
        <a:solidFill>
          <a:schemeClr val="accent3">
            <a:hueOff val="1656477"/>
            <a:satOff val="61111"/>
            <a:lumOff val="-8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7BDD4C-5FC4-4D27-ABA7-778C082CD680}">
      <dsp:nvSpPr>
        <dsp:cNvPr id="0" name=""/>
        <dsp:cNvSpPr/>
      </dsp:nvSpPr>
      <dsp:spPr>
        <a:xfrm>
          <a:off x="3762491" y="2593361"/>
          <a:ext cx="614722" cy="614722"/>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642911-47F3-42B7-A22D-ED5905DED7A0}">
      <dsp:nvSpPr>
        <dsp:cNvPr id="0" name=""/>
        <dsp:cNvSpPr/>
      </dsp:nvSpPr>
      <dsp:spPr>
        <a:xfrm>
          <a:off x="4553178" y="3082834"/>
          <a:ext cx="268941" cy="268941"/>
        </a:xfrm>
        <a:prstGeom prst="ellipse">
          <a:avLst/>
        </a:prstGeom>
        <a:solidFill>
          <a:schemeClr val="accent3">
            <a:hueOff val="1957655"/>
            <a:satOff val="72222"/>
            <a:lumOff val="-106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69A468-6C79-4643-B48C-686E834CFF87}">
      <dsp:nvSpPr>
        <dsp:cNvPr id="0" name=""/>
        <dsp:cNvSpPr/>
      </dsp:nvSpPr>
      <dsp:spPr>
        <a:xfrm>
          <a:off x="4703785" y="2593361"/>
          <a:ext cx="422621" cy="422621"/>
        </a:xfrm>
        <a:prstGeom prst="ellipse">
          <a:avLst/>
        </a:prstGeom>
        <a:solidFill>
          <a:schemeClr val="accent3">
            <a:hueOff val="2108244"/>
            <a:satOff val="77778"/>
            <a:lumOff val="-1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3FB1FB-2845-4E76-BB7C-7C3320D567EE}">
      <dsp:nvSpPr>
        <dsp:cNvPr id="0" name=""/>
        <dsp:cNvSpPr/>
      </dsp:nvSpPr>
      <dsp:spPr>
        <a:xfrm>
          <a:off x="5080303" y="3120485"/>
          <a:ext cx="268941" cy="268941"/>
        </a:xfrm>
        <a:prstGeom prst="ellipse">
          <a:avLst/>
        </a:prstGeom>
        <a:solidFill>
          <a:schemeClr val="accent3">
            <a:hueOff val="2258833"/>
            <a:satOff val="83333"/>
            <a:lumOff val="-1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B781A9-C1FE-48F5-B602-5BE8E6CD5627}">
      <dsp:nvSpPr>
        <dsp:cNvPr id="0" name=""/>
        <dsp:cNvSpPr/>
      </dsp:nvSpPr>
      <dsp:spPr>
        <a:xfrm>
          <a:off x="5419169" y="2518057"/>
          <a:ext cx="614722" cy="614722"/>
        </a:xfrm>
        <a:prstGeom prst="ellipse">
          <a:avLst/>
        </a:prstGeom>
        <a:solidFill>
          <a:schemeClr val="accent3">
            <a:hueOff val="2409421"/>
            <a:satOff val="88889"/>
            <a:lumOff val="-130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C82C9F-CAFE-4D77-87E2-89995E6BA0D3}">
      <dsp:nvSpPr>
        <dsp:cNvPr id="0" name=""/>
        <dsp:cNvSpPr/>
      </dsp:nvSpPr>
      <dsp:spPr>
        <a:xfrm>
          <a:off x="6247507" y="2367450"/>
          <a:ext cx="422621" cy="422621"/>
        </a:xfrm>
        <a:prstGeom prst="ellipse">
          <a:avLst/>
        </a:prstGeom>
        <a:solidFill>
          <a:schemeClr val="accent3">
            <a:hueOff val="2560010"/>
            <a:satOff val="94444"/>
            <a:lumOff val="-138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C471C-27F7-45BE-8D43-A59700B91034}">
      <dsp:nvSpPr>
        <dsp:cNvPr id="0" name=""/>
        <dsp:cNvSpPr/>
      </dsp:nvSpPr>
      <dsp:spPr>
        <a:xfrm>
          <a:off x="6670129" y="597192"/>
          <a:ext cx="1241179" cy="2369547"/>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85C51A4-C7E1-429E-B3A3-3AC279654D06}">
      <dsp:nvSpPr>
        <dsp:cNvPr id="0" name=""/>
        <dsp:cNvSpPr/>
      </dsp:nvSpPr>
      <dsp:spPr>
        <a:xfrm>
          <a:off x="7685640" y="597192"/>
          <a:ext cx="1241179" cy="2369547"/>
        </a:xfrm>
        <a:prstGeom prst="chevron">
          <a:avLst>
            <a:gd name="adj" fmla="val 6231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9C742C-F394-4E0E-A3A6-4826EC6153C8}">
      <dsp:nvSpPr>
        <dsp:cNvPr id="0" name=""/>
        <dsp:cNvSpPr/>
      </dsp:nvSpPr>
      <dsp:spPr>
        <a:xfrm>
          <a:off x="8926819" y="401367"/>
          <a:ext cx="4625889" cy="2877280"/>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rtl="0">
            <a:lnSpc>
              <a:spcPct val="90000"/>
            </a:lnSpc>
            <a:spcBef>
              <a:spcPct val="0"/>
            </a:spcBef>
            <a:spcAft>
              <a:spcPct val="35000"/>
            </a:spcAft>
            <a:buNone/>
          </a:pPr>
          <a:r>
            <a:rPr lang="en-GB" sz="1900" kern="1200" dirty="0"/>
            <a:t>They may face issues over learning a complex skill early on because they tend to focus on their performance instead of the learning process, and they are generally not as creative.</a:t>
          </a:r>
        </a:p>
      </dsp:txBody>
      <dsp:txXfrm>
        <a:off x="9604265" y="822735"/>
        <a:ext cx="3270997" cy="20345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CDCD2-A1DD-499A-A3D5-F8D360DBCD55}">
      <dsp:nvSpPr>
        <dsp:cNvPr id="0" name=""/>
        <dsp:cNvSpPr/>
      </dsp:nvSpPr>
      <dsp:spPr>
        <a:xfrm>
          <a:off x="3571" y="1774025"/>
          <a:ext cx="4351734" cy="1740693"/>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rtl="0">
            <a:lnSpc>
              <a:spcPct val="90000"/>
            </a:lnSpc>
            <a:spcBef>
              <a:spcPct val="0"/>
            </a:spcBef>
            <a:spcAft>
              <a:spcPct val="35000"/>
            </a:spcAft>
            <a:buNone/>
          </a:pPr>
          <a:r>
            <a:rPr lang="en-GB" sz="2300" kern="1200" dirty="0"/>
            <a:t>The strongest indicator of job performance. </a:t>
          </a:r>
        </a:p>
      </dsp:txBody>
      <dsp:txXfrm>
        <a:off x="873918" y="1774025"/>
        <a:ext cx="2611041" cy="1740693"/>
      </dsp:txXfrm>
    </dsp:sp>
    <dsp:sp modelId="{D3F45527-84F7-4DD4-9EB3-B701A8BA1B9E}">
      <dsp:nvSpPr>
        <dsp:cNvPr id="0" name=""/>
        <dsp:cNvSpPr/>
      </dsp:nvSpPr>
      <dsp:spPr>
        <a:xfrm>
          <a:off x="3920132" y="1774025"/>
          <a:ext cx="4351734" cy="1740693"/>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rtl="0">
            <a:lnSpc>
              <a:spcPct val="90000"/>
            </a:lnSpc>
            <a:spcBef>
              <a:spcPct val="0"/>
            </a:spcBef>
            <a:spcAft>
              <a:spcPct val="35000"/>
            </a:spcAft>
            <a:buNone/>
          </a:pPr>
          <a:r>
            <a:rPr lang="en-GB" sz="2300" kern="1200" dirty="0"/>
            <a:t>Higher levels of job-related knowledge as those who are highly conscientious learn more. </a:t>
          </a:r>
        </a:p>
      </dsp:txBody>
      <dsp:txXfrm>
        <a:off x="4790479" y="1774025"/>
        <a:ext cx="2611041" cy="1740693"/>
      </dsp:txXfrm>
    </dsp:sp>
    <dsp:sp modelId="{04FB7193-1746-44D6-9057-7068264C4620}">
      <dsp:nvSpPr>
        <dsp:cNvPr id="0" name=""/>
        <dsp:cNvSpPr/>
      </dsp:nvSpPr>
      <dsp:spPr>
        <a:xfrm>
          <a:off x="7836693" y="1774025"/>
          <a:ext cx="4351734" cy="1740693"/>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rtl="0">
            <a:lnSpc>
              <a:spcPct val="90000"/>
            </a:lnSpc>
            <a:spcBef>
              <a:spcPct val="0"/>
            </a:spcBef>
            <a:spcAft>
              <a:spcPct val="35000"/>
            </a:spcAft>
            <a:buNone/>
          </a:pPr>
          <a:r>
            <a:rPr lang="en-GB" sz="2300" kern="1200" dirty="0"/>
            <a:t>Strong leaders. </a:t>
          </a:r>
        </a:p>
      </dsp:txBody>
      <dsp:txXfrm>
        <a:off x="8707040" y="1774025"/>
        <a:ext cx="2611041" cy="17406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B7D28-9985-48A5-A0BD-CE8CB7638F6E}">
      <dsp:nvSpPr>
        <dsp:cNvPr id="0" name=""/>
        <dsp:cNvSpPr/>
      </dsp:nvSpPr>
      <dsp:spPr>
        <a:xfrm>
          <a:off x="1621912" y="0"/>
          <a:ext cx="7052153" cy="7052153"/>
        </a:xfrm>
        <a:prstGeom prst="triangl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6B0388-E3BF-47DC-8D53-8E41D733862D}">
      <dsp:nvSpPr>
        <dsp:cNvPr id="0" name=""/>
        <dsp:cNvSpPr/>
      </dsp:nvSpPr>
      <dsp:spPr>
        <a:xfrm>
          <a:off x="5147988" y="709003"/>
          <a:ext cx="4583899" cy="1669376"/>
        </a:xfrm>
        <a:prstGeom prst="roundRect">
          <a:avLst/>
        </a:prstGeom>
        <a:solidFill>
          <a:schemeClr val="lt1">
            <a:alpha val="9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High scores may indicate a higher propensity toward employee burnout, as those employees have a tougher time managing their emotions. </a:t>
          </a:r>
        </a:p>
      </dsp:txBody>
      <dsp:txXfrm>
        <a:off x="5229480" y="790495"/>
        <a:ext cx="4420915" cy="1506392"/>
      </dsp:txXfrm>
    </dsp:sp>
    <dsp:sp modelId="{85F1E886-61F0-4A2C-9216-4B14B2D85139}">
      <dsp:nvSpPr>
        <dsp:cNvPr id="0" name=""/>
        <dsp:cNvSpPr/>
      </dsp:nvSpPr>
      <dsp:spPr>
        <a:xfrm>
          <a:off x="5147988" y="2587052"/>
          <a:ext cx="4583899" cy="1669376"/>
        </a:xfrm>
        <a:prstGeom prst="roundRect">
          <a:avLst/>
        </a:prstGeom>
        <a:solidFill>
          <a:schemeClr val="lt1">
            <a:alpha val="90000"/>
            <a:hueOff val="0"/>
            <a:satOff val="0"/>
            <a:lumOff val="0"/>
            <a:alphaOff val="0"/>
          </a:schemeClr>
        </a:solidFill>
        <a:ln w="12700" cap="flat" cmpd="sng" algn="ctr">
          <a:solidFill>
            <a:schemeClr val="accent1">
              <a:shade val="50000"/>
              <a:hueOff val="222839"/>
              <a:satOff val="5970"/>
              <a:lumOff val="263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A high emotional stability is linked to high life and job satisfaction, as well as lower stress levels. </a:t>
          </a:r>
        </a:p>
      </dsp:txBody>
      <dsp:txXfrm>
        <a:off x="5229480" y="2668544"/>
        <a:ext cx="4420915" cy="1506392"/>
      </dsp:txXfrm>
    </dsp:sp>
    <dsp:sp modelId="{E1126B23-3A27-4820-AD8F-1F385E0B25AA}">
      <dsp:nvSpPr>
        <dsp:cNvPr id="0" name=""/>
        <dsp:cNvSpPr/>
      </dsp:nvSpPr>
      <dsp:spPr>
        <a:xfrm>
          <a:off x="5118193" y="4465100"/>
          <a:ext cx="4583899" cy="1669376"/>
        </a:xfrm>
        <a:prstGeom prst="roundRect">
          <a:avLst/>
        </a:prstGeom>
        <a:solidFill>
          <a:schemeClr val="lt1">
            <a:alpha val="90000"/>
            <a:hueOff val="0"/>
            <a:satOff val="0"/>
            <a:lumOff val="0"/>
            <a:alphaOff val="0"/>
          </a:schemeClr>
        </a:solidFill>
        <a:ln w="12700" cap="flat" cmpd="sng" algn="ctr">
          <a:solidFill>
            <a:schemeClr val="accent1">
              <a:shade val="50000"/>
              <a:hueOff val="222839"/>
              <a:satOff val="5970"/>
              <a:lumOff val="263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Additionally, those with emotional stability have a better chance of dealing with workplace demands, especially fast-paced change.</a:t>
          </a:r>
        </a:p>
      </dsp:txBody>
      <dsp:txXfrm>
        <a:off x="5199685" y="4546592"/>
        <a:ext cx="4420915" cy="15063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8EDD8-36CB-496B-8F46-D976B654179C}">
      <dsp:nvSpPr>
        <dsp:cNvPr id="0" name=""/>
        <dsp:cNvSpPr/>
      </dsp:nvSpPr>
      <dsp:spPr>
        <a:xfrm>
          <a:off x="2270565" y="0"/>
          <a:ext cx="5091012" cy="1519580"/>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rtl="0">
            <a:lnSpc>
              <a:spcPct val="90000"/>
            </a:lnSpc>
            <a:spcBef>
              <a:spcPct val="0"/>
            </a:spcBef>
            <a:spcAft>
              <a:spcPct val="35000"/>
            </a:spcAft>
            <a:buNone/>
          </a:pPr>
          <a:r>
            <a:rPr lang="en-GB" sz="1800" kern="1200" dirty="0"/>
            <a:t>Effective leaders and are less susceptible to a decline in performance over a longer time period.</a:t>
          </a:r>
        </a:p>
      </dsp:txBody>
      <dsp:txXfrm>
        <a:off x="3030355" y="0"/>
        <a:ext cx="3571432" cy="1519580"/>
      </dsp:txXfrm>
    </dsp:sp>
    <dsp:sp modelId="{38E83D6A-2DF8-4CE0-A534-8CA74205029D}">
      <dsp:nvSpPr>
        <dsp:cNvPr id="0" name=""/>
        <dsp:cNvSpPr/>
      </dsp:nvSpPr>
      <dsp:spPr>
        <a:xfrm>
          <a:off x="2274972" y="1733474"/>
          <a:ext cx="4611774" cy="1519580"/>
        </a:xfrm>
        <a:prstGeom prst="chevron">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rtl="0">
            <a:lnSpc>
              <a:spcPct val="90000"/>
            </a:lnSpc>
            <a:spcBef>
              <a:spcPct val="0"/>
            </a:spcBef>
            <a:spcAft>
              <a:spcPct val="35000"/>
            </a:spcAft>
            <a:buNone/>
          </a:pPr>
          <a:r>
            <a:rPr lang="en-GB" sz="1800" kern="1200" dirty="0"/>
            <a:t>Agreeable people are generally liked more and tend to follow the rules. </a:t>
          </a:r>
        </a:p>
      </dsp:txBody>
      <dsp:txXfrm>
        <a:off x="3034762" y="1733474"/>
        <a:ext cx="3092194" cy="1519580"/>
      </dsp:txXfrm>
    </dsp:sp>
    <dsp:sp modelId="{1A536C3E-F1EB-4409-AAB6-50E99EF0BE59}">
      <dsp:nvSpPr>
        <dsp:cNvPr id="0" name=""/>
        <dsp:cNvSpPr/>
      </dsp:nvSpPr>
      <dsp:spPr>
        <a:xfrm>
          <a:off x="2274972" y="3465796"/>
          <a:ext cx="4370085" cy="1519580"/>
        </a:xfrm>
        <a:prstGeom prst="chevron">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rtl="0">
            <a:lnSpc>
              <a:spcPct val="90000"/>
            </a:lnSpc>
            <a:spcBef>
              <a:spcPct val="0"/>
            </a:spcBef>
            <a:spcAft>
              <a:spcPct val="35000"/>
            </a:spcAft>
            <a:buNone/>
          </a:pPr>
          <a:r>
            <a:rPr lang="en-GB" sz="1800" kern="1200" dirty="0"/>
            <a:t>They also demonstrate higher job satisfaction.</a:t>
          </a:r>
        </a:p>
      </dsp:txBody>
      <dsp:txXfrm>
        <a:off x="3034762" y="3465796"/>
        <a:ext cx="2850505" cy="1519580"/>
      </dsp:txXfrm>
    </dsp:sp>
    <dsp:sp modelId="{6A77A9D3-4236-40DC-BA83-B17E5B82E674}">
      <dsp:nvSpPr>
        <dsp:cNvPr id="0" name=""/>
        <dsp:cNvSpPr/>
      </dsp:nvSpPr>
      <dsp:spPr>
        <a:xfrm>
          <a:off x="2274972" y="5198118"/>
          <a:ext cx="3798951" cy="1519580"/>
        </a:xfrm>
        <a:prstGeom prst="chevron">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dirty="0"/>
            <a:t>Low on agreeableness behave in a way that creates counterproductive work behaviour</a:t>
          </a:r>
        </a:p>
      </dsp:txBody>
      <dsp:txXfrm>
        <a:off x="3034762" y="5198118"/>
        <a:ext cx="2279371" cy="15195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C190E-D91D-4C01-8515-E748333C9B59}">
      <dsp:nvSpPr>
        <dsp:cNvPr id="0" name=""/>
        <dsp:cNvSpPr/>
      </dsp:nvSpPr>
      <dsp:spPr>
        <a:xfrm rot="5400000">
          <a:off x="375083" y="2200410"/>
          <a:ext cx="1402973" cy="1597235"/>
        </a:xfrm>
        <a:prstGeom prst="bentUpArrow">
          <a:avLst>
            <a:gd name="adj1" fmla="val 32840"/>
            <a:gd name="adj2" fmla="val 25000"/>
            <a:gd name="adj3" fmla="val 35780"/>
          </a:avLst>
        </a:prstGeom>
        <a:solidFill>
          <a:schemeClr val="dk1">
            <a:tint val="40000"/>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D8428B8-FAC9-4C78-B52A-58B1C58CFB21}">
      <dsp:nvSpPr>
        <dsp:cNvPr id="0" name=""/>
        <dsp:cNvSpPr/>
      </dsp:nvSpPr>
      <dsp:spPr>
        <a:xfrm>
          <a:off x="3381" y="645186"/>
          <a:ext cx="2361781" cy="1653170"/>
        </a:xfrm>
        <a:prstGeom prst="roundRect">
          <a:avLst>
            <a:gd name="adj" fmla="val 1667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Take charge of situations. </a:t>
          </a:r>
        </a:p>
      </dsp:txBody>
      <dsp:txXfrm>
        <a:off x="84097" y="725902"/>
        <a:ext cx="2200349" cy="1491738"/>
      </dsp:txXfrm>
    </dsp:sp>
    <dsp:sp modelId="{A4F0FCFB-BE91-4949-B3D6-86D92E28FC8F}">
      <dsp:nvSpPr>
        <dsp:cNvPr id="0" name=""/>
        <dsp:cNvSpPr/>
      </dsp:nvSpPr>
      <dsp:spPr>
        <a:xfrm>
          <a:off x="2365162" y="802853"/>
          <a:ext cx="1717734" cy="1336164"/>
        </a:xfrm>
        <a:prstGeom prst="rect">
          <a:avLst/>
        </a:prstGeom>
        <a:noFill/>
        <a:ln>
          <a:noFill/>
        </a:ln>
        <a:effectLst/>
      </dsp:spPr>
      <dsp:style>
        <a:lnRef idx="0">
          <a:scrgbClr r="0" g="0" b="0"/>
        </a:lnRef>
        <a:fillRef idx="0">
          <a:scrgbClr r="0" g="0" b="0"/>
        </a:fillRef>
        <a:effectRef idx="0">
          <a:scrgbClr r="0" g="0" b="0"/>
        </a:effectRef>
        <a:fontRef idx="minor"/>
      </dsp:style>
    </dsp:sp>
    <dsp:sp modelId="{BC6B1AC5-0BD0-4660-AE3C-C970F29A3D5C}">
      <dsp:nvSpPr>
        <dsp:cNvPr id="0" name=""/>
        <dsp:cNvSpPr/>
      </dsp:nvSpPr>
      <dsp:spPr>
        <a:xfrm rot="5400000">
          <a:off x="2333251" y="4057465"/>
          <a:ext cx="1402973" cy="1597235"/>
        </a:xfrm>
        <a:prstGeom prst="bentUpArrow">
          <a:avLst>
            <a:gd name="adj1" fmla="val 32840"/>
            <a:gd name="adj2" fmla="val 25000"/>
            <a:gd name="adj3" fmla="val 35780"/>
          </a:avLst>
        </a:prstGeom>
        <a:solidFill>
          <a:schemeClr val="dk1">
            <a:tint val="40000"/>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BDF84C-46C1-4599-A4E9-7E4E29F19088}">
      <dsp:nvSpPr>
        <dsp:cNvPr id="0" name=""/>
        <dsp:cNvSpPr/>
      </dsp:nvSpPr>
      <dsp:spPr>
        <a:xfrm>
          <a:off x="1961548" y="2502241"/>
          <a:ext cx="2361781" cy="1653170"/>
        </a:xfrm>
        <a:prstGeom prst="roundRect">
          <a:avLst>
            <a:gd name="adj" fmla="val 1667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Typically, a high extroversion score shows that that person may have a strong leadership ability. </a:t>
          </a:r>
        </a:p>
      </dsp:txBody>
      <dsp:txXfrm>
        <a:off x="2042264" y="2582957"/>
        <a:ext cx="2200349" cy="1491738"/>
      </dsp:txXfrm>
    </dsp:sp>
    <dsp:sp modelId="{98B08A5A-FA51-46EA-918D-F89CB9B7D54F}">
      <dsp:nvSpPr>
        <dsp:cNvPr id="0" name=""/>
        <dsp:cNvSpPr/>
      </dsp:nvSpPr>
      <dsp:spPr>
        <a:xfrm>
          <a:off x="4323329" y="2659909"/>
          <a:ext cx="1717734" cy="1336164"/>
        </a:xfrm>
        <a:prstGeom prst="rect">
          <a:avLst/>
        </a:prstGeom>
        <a:noFill/>
        <a:ln>
          <a:noFill/>
        </a:ln>
        <a:effectLst/>
      </dsp:spPr>
      <dsp:style>
        <a:lnRef idx="0">
          <a:scrgbClr r="0" g="0" b="0"/>
        </a:lnRef>
        <a:fillRef idx="0">
          <a:scrgbClr r="0" g="0" b="0"/>
        </a:fillRef>
        <a:effectRef idx="0">
          <a:scrgbClr r="0" g="0" b="0"/>
        </a:effectRef>
        <a:fontRef idx="minor"/>
      </dsp:style>
    </dsp:sp>
    <dsp:sp modelId="{9FBB2B6B-500C-418B-99CD-344752EAAEA4}">
      <dsp:nvSpPr>
        <dsp:cNvPr id="0" name=""/>
        <dsp:cNvSpPr/>
      </dsp:nvSpPr>
      <dsp:spPr>
        <a:xfrm>
          <a:off x="3919715" y="4359297"/>
          <a:ext cx="2361781" cy="1653170"/>
        </a:xfrm>
        <a:prstGeom prst="roundRect">
          <a:avLst>
            <a:gd name="adj" fmla="val 1667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They are more likely to behave impulsively than introverts, however.</a:t>
          </a:r>
        </a:p>
      </dsp:txBody>
      <dsp:txXfrm>
        <a:off x="4000431" y="4440013"/>
        <a:ext cx="2200349" cy="149173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AA127-1734-44E0-B6B9-74FB512F8BB7}">
      <dsp:nvSpPr>
        <dsp:cNvPr id="0" name=""/>
        <dsp:cNvSpPr/>
      </dsp:nvSpPr>
      <dsp:spPr>
        <a:xfrm>
          <a:off x="1699617" y="215"/>
          <a:ext cx="2696765" cy="269676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rtl="0">
            <a:lnSpc>
              <a:spcPct val="90000"/>
            </a:lnSpc>
            <a:spcBef>
              <a:spcPct val="0"/>
            </a:spcBef>
            <a:spcAft>
              <a:spcPct val="35000"/>
            </a:spcAft>
            <a:buNone/>
          </a:pPr>
          <a:r>
            <a:rPr lang="en-GB" sz="2100" kern="1200" dirty="0"/>
            <a:t>People who are open also have an easier time with workplace changes and are more adaptable. </a:t>
          </a:r>
        </a:p>
      </dsp:txBody>
      <dsp:txXfrm>
        <a:off x="2094549" y="395147"/>
        <a:ext cx="1906901" cy="190690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F8659-9D5F-447A-B6B3-BD2EA87CCAB3}">
      <dsp:nvSpPr>
        <dsp:cNvPr id="0" name=""/>
        <dsp:cNvSpPr/>
      </dsp:nvSpPr>
      <dsp:spPr>
        <a:xfrm>
          <a:off x="-6211553" y="-950267"/>
          <a:ext cx="7393953" cy="7393953"/>
        </a:xfrm>
        <a:prstGeom prst="blockArc">
          <a:avLst>
            <a:gd name="adj1" fmla="val 18900000"/>
            <a:gd name="adj2" fmla="val 2700000"/>
            <a:gd name="adj3" fmla="val 292"/>
          </a:avLst>
        </a:pr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C10928-8A4D-4DA8-B0D5-6CEE9CB37B78}">
      <dsp:nvSpPr>
        <dsp:cNvPr id="0" name=""/>
        <dsp:cNvSpPr/>
      </dsp:nvSpPr>
      <dsp:spPr>
        <a:xfrm>
          <a:off x="618802" y="422333"/>
          <a:ext cx="11190634" cy="84510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0804" tIns="40640" rIns="40640" bIns="40640" numCol="1" spcCol="1270" anchor="ctr" anchorCtr="0">
          <a:noAutofit/>
        </a:bodyPr>
        <a:lstStyle/>
        <a:p>
          <a:pPr marL="0" lvl="0" indent="0" algn="l" defTabSz="711200" rtl="0">
            <a:lnSpc>
              <a:spcPct val="90000"/>
            </a:lnSpc>
            <a:spcBef>
              <a:spcPct val="0"/>
            </a:spcBef>
            <a:spcAft>
              <a:spcPct val="35000"/>
            </a:spcAft>
            <a:buNone/>
          </a:pPr>
          <a:r>
            <a:rPr lang="en-GB" sz="1600" kern="1200" dirty="0"/>
            <a:t>Incremental validity  - the extent to which a measure adds to the prediction of a criterion above what can be predicted by other sources of data (if a GP is more likely to correctly diagnose a kidney infection if a urine test is ordered, rather than relying on a physical examination and discussion of symptoms alone. We can say that the urine test has incremental validity).</a:t>
          </a:r>
        </a:p>
      </dsp:txBody>
      <dsp:txXfrm>
        <a:off x="618802" y="422333"/>
        <a:ext cx="11190634" cy="845107"/>
      </dsp:txXfrm>
    </dsp:sp>
    <dsp:sp modelId="{754D3B0D-DDC9-4DF7-B7CA-5B6AB12F609E}">
      <dsp:nvSpPr>
        <dsp:cNvPr id="0" name=""/>
        <dsp:cNvSpPr/>
      </dsp:nvSpPr>
      <dsp:spPr>
        <a:xfrm>
          <a:off x="90610" y="316695"/>
          <a:ext cx="1056384" cy="1056384"/>
        </a:xfrm>
        <a:prstGeom prst="ellipse">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4B8B05-A611-4C2B-B9CB-2D3FD8650088}">
      <dsp:nvSpPr>
        <dsp:cNvPr id="0" name=""/>
        <dsp:cNvSpPr/>
      </dsp:nvSpPr>
      <dsp:spPr>
        <a:xfrm>
          <a:off x="1103322" y="1690214"/>
          <a:ext cx="10706115" cy="845107"/>
        </a:xfrm>
        <a:prstGeom prst="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0804" tIns="60960" rIns="60960" bIns="60960" numCol="1" spcCol="1270" anchor="ctr" anchorCtr="0">
          <a:noAutofit/>
        </a:bodyPr>
        <a:lstStyle/>
        <a:p>
          <a:pPr marL="0" lvl="0" indent="0" algn="l" defTabSz="1066800" rtl="0">
            <a:lnSpc>
              <a:spcPct val="90000"/>
            </a:lnSpc>
            <a:spcBef>
              <a:spcPct val="0"/>
            </a:spcBef>
            <a:spcAft>
              <a:spcPct val="35000"/>
            </a:spcAft>
            <a:buNone/>
          </a:pPr>
          <a:r>
            <a:rPr lang="en-GB" sz="2400" kern="1200"/>
            <a:t>Predicts what a person will do, as opposed to what they can do.</a:t>
          </a:r>
        </a:p>
      </dsp:txBody>
      <dsp:txXfrm>
        <a:off x="1103322" y="1690214"/>
        <a:ext cx="10706115" cy="845107"/>
      </dsp:txXfrm>
    </dsp:sp>
    <dsp:sp modelId="{4B1C5524-D9BF-4BBB-B2D4-1DFA8402CEFD}">
      <dsp:nvSpPr>
        <dsp:cNvPr id="0" name=""/>
        <dsp:cNvSpPr/>
      </dsp:nvSpPr>
      <dsp:spPr>
        <a:xfrm>
          <a:off x="575130" y="1584576"/>
          <a:ext cx="1056384" cy="1056384"/>
        </a:xfrm>
        <a:prstGeom prst="ellipse">
          <a:avLst/>
        </a:prstGeom>
        <a:solidFill>
          <a:schemeClr val="lt1">
            <a:hueOff val="0"/>
            <a:satOff val="0"/>
            <a:lumOff val="0"/>
            <a:alphaOff val="0"/>
          </a:schemeClr>
        </a:solidFill>
        <a:ln w="12700" cap="flat" cmpd="sng" algn="ctr">
          <a:solidFill>
            <a:schemeClr val="accent5">
              <a:hueOff val="-2451115"/>
              <a:satOff val="-3409"/>
              <a:lumOff val="-1307"/>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39CB41-109B-4A1E-B45B-C1AFC1BFC6C7}">
      <dsp:nvSpPr>
        <dsp:cNvPr id="0" name=""/>
        <dsp:cNvSpPr/>
      </dsp:nvSpPr>
      <dsp:spPr>
        <a:xfrm>
          <a:off x="1103322" y="2958095"/>
          <a:ext cx="10706115" cy="845107"/>
        </a:xfrm>
        <a:prstGeom prst="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0804" tIns="45720" rIns="45720" bIns="45720" numCol="1" spcCol="1270" anchor="ctr" anchorCtr="0">
          <a:noAutofit/>
        </a:bodyPr>
        <a:lstStyle/>
        <a:p>
          <a:pPr marL="0" lvl="0" indent="0" algn="l" defTabSz="800100" rtl="0">
            <a:lnSpc>
              <a:spcPct val="90000"/>
            </a:lnSpc>
            <a:spcBef>
              <a:spcPct val="0"/>
            </a:spcBef>
            <a:spcAft>
              <a:spcPct val="35000"/>
            </a:spcAft>
            <a:buNone/>
          </a:pPr>
          <a:r>
            <a:rPr lang="en-GB" sz="1800" kern="1200" dirty="0"/>
            <a:t>Contextual job performance - job performance is multi-dimensional, including several extra role helping others, volunteering behaviours (</a:t>
          </a:r>
          <a:r>
            <a:rPr lang="en-GB" sz="1800" kern="1200" dirty="0" err="1"/>
            <a:t>Borman</a:t>
          </a:r>
          <a:r>
            <a:rPr lang="en-GB" sz="1800" kern="1200" dirty="0"/>
            <a:t> &amp; </a:t>
          </a:r>
          <a:r>
            <a:rPr lang="en-GB" sz="1800" kern="1200" dirty="0" err="1"/>
            <a:t>Motowidlo</a:t>
          </a:r>
          <a:r>
            <a:rPr lang="en-GB" sz="1800" kern="1200" dirty="0"/>
            <a:t>, 1993).</a:t>
          </a:r>
        </a:p>
      </dsp:txBody>
      <dsp:txXfrm>
        <a:off x="1103322" y="2958095"/>
        <a:ext cx="10706115" cy="845107"/>
      </dsp:txXfrm>
    </dsp:sp>
    <dsp:sp modelId="{C667C1F3-DFF0-4475-A14C-7B622FC650B4}">
      <dsp:nvSpPr>
        <dsp:cNvPr id="0" name=""/>
        <dsp:cNvSpPr/>
      </dsp:nvSpPr>
      <dsp:spPr>
        <a:xfrm>
          <a:off x="575130" y="2852457"/>
          <a:ext cx="1056384" cy="1056384"/>
        </a:xfrm>
        <a:prstGeom prst="ellipse">
          <a:avLst/>
        </a:prstGeom>
        <a:solidFill>
          <a:schemeClr val="lt1">
            <a:hueOff val="0"/>
            <a:satOff val="0"/>
            <a:lumOff val="0"/>
            <a:alphaOff val="0"/>
          </a:schemeClr>
        </a:solidFill>
        <a:ln w="12700" cap="flat" cmpd="sng" algn="ctr">
          <a:solidFill>
            <a:schemeClr val="accent5">
              <a:hueOff val="-4902230"/>
              <a:satOff val="-6819"/>
              <a:lumOff val="-2615"/>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31368A-58B6-4AAD-8DC7-2F2FBA9897C5}">
      <dsp:nvSpPr>
        <dsp:cNvPr id="0" name=""/>
        <dsp:cNvSpPr/>
      </dsp:nvSpPr>
      <dsp:spPr>
        <a:xfrm>
          <a:off x="618802" y="4225976"/>
          <a:ext cx="11190634" cy="845107"/>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70804" tIns="50800" rIns="50800" bIns="50800" numCol="1" spcCol="1270" anchor="ctr" anchorCtr="0">
          <a:noAutofit/>
        </a:bodyPr>
        <a:lstStyle/>
        <a:p>
          <a:pPr marL="0" lvl="0" indent="0" algn="l" defTabSz="889000" rtl="0">
            <a:lnSpc>
              <a:spcPct val="90000"/>
            </a:lnSpc>
            <a:spcBef>
              <a:spcPct val="0"/>
            </a:spcBef>
            <a:spcAft>
              <a:spcPct val="35000"/>
            </a:spcAft>
            <a:buNone/>
          </a:pPr>
          <a:r>
            <a:rPr lang="en-GB" sz="2000" kern="1200" dirty="0"/>
            <a:t>Organizational Citizenship Behaviours: Willingness to “go above and beyond” the call of duty</a:t>
          </a:r>
        </a:p>
      </dsp:txBody>
      <dsp:txXfrm>
        <a:off x="618802" y="4225976"/>
        <a:ext cx="11190634" cy="845107"/>
      </dsp:txXfrm>
    </dsp:sp>
    <dsp:sp modelId="{57A0BBC4-F057-4344-AF3D-20B2FD4B2A64}">
      <dsp:nvSpPr>
        <dsp:cNvPr id="0" name=""/>
        <dsp:cNvSpPr/>
      </dsp:nvSpPr>
      <dsp:spPr>
        <a:xfrm>
          <a:off x="90610" y="4120338"/>
          <a:ext cx="1056384" cy="1056384"/>
        </a:xfrm>
        <a:prstGeom prst="ellipse">
          <a:avLst/>
        </a:prstGeom>
        <a:solidFill>
          <a:schemeClr val="lt1">
            <a:hueOff val="0"/>
            <a:satOff val="0"/>
            <a:lumOff val="0"/>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DC00F-D1CF-4C5E-8D83-62C1E2A69367}">
      <dsp:nvSpPr>
        <dsp:cNvPr id="0" name=""/>
        <dsp:cNvSpPr/>
      </dsp:nvSpPr>
      <dsp:spPr>
        <a:xfrm>
          <a:off x="0" y="0"/>
          <a:ext cx="939778" cy="939778"/>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215568-2F74-4D7F-80A7-AD4A9EB77646}">
      <dsp:nvSpPr>
        <dsp:cNvPr id="0" name=""/>
        <dsp:cNvSpPr/>
      </dsp:nvSpPr>
      <dsp:spPr>
        <a:xfrm>
          <a:off x="469888" y="0"/>
          <a:ext cx="9264661" cy="93977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US" sz="2600" kern="1200" dirty="0"/>
            <a:t>Personality predicts</a:t>
          </a:r>
          <a:r>
            <a:rPr lang="en-US" sz="2600" i="1" kern="1200" dirty="0"/>
            <a:t> </a:t>
          </a:r>
          <a:r>
            <a:rPr lang="en-US" sz="2600" kern="1200" dirty="0"/>
            <a:t>aspects of job performance that may not be strongly related to knowledge, skills or abilities.</a:t>
          </a:r>
          <a:endParaRPr lang="en-GB" sz="2600" kern="1200" dirty="0"/>
        </a:p>
      </dsp:txBody>
      <dsp:txXfrm>
        <a:off x="469888" y="0"/>
        <a:ext cx="9264661" cy="9397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B594C-BF76-486C-B085-03BFB9458F5D}">
      <dsp:nvSpPr>
        <dsp:cNvPr id="0" name=""/>
        <dsp:cNvSpPr/>
      </dsp:nvSpPr>
      <dsp:spPr>
        <a:xfrm>
          <a:off x="0" y="258574"/>
          <a:ext cx="11579087" cy="101847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rtl="0">
            <a:lnSpc>
              <a:spcPct val="90000"/>
            </a:lnSpc>
            <a:spcBef>
              <a:spcPct val="0"/>
            </a:spcBef>
            <a:spcAft>
              <a:spcPct val="35000"/>
            </a:spcAft>
            <a:buNone/>
          </a:pPr>
          <a:r>
            <a:rPr lang="en-US" sz="2700" kern="1200" dirty="0"/>
            <a:t>You’ve been hired to design a selection system for customer service workers at Trinity Pizza</a:t>
          </a:r>
          <a:endParaRPr lang="en-GB" sz="2700" kern="1200" dirty="0"/>
        </a:p>
      </dsp:txBody>
      <dsp:txXfrm>
        <a:off x="0" y="258574"/>
        <a:ext cx="11579087" cy="1018477"/>
      </dsp:txXfrm>
    </dsp:sp>
    <dsp:sp modelId="{9FFC30F0-657C-4AAD-B62C-610634BBBBA0}">
      <dsp:nvSpPr>
        <dsp:cNvPr id="0" name=""/>
        <dsp:cNvSpPr/>
      </dsp:nvSpPr>
      <dsp:spPr>
        <a:xfrm>
          <a:off x="0" y="1277051"/>
          <a:ext cx="11579087" cy="407632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rtl="0">
            <a:lnSpc>
              <a:spcPct val="90000"/>
            </a:lnSpc>
            <a:spcBef>
              <a:spcPct val="0"/>
            </a:spcBef>
            <a:spcAft>
              <a:spcPct val="15000"/>
            </a:spcAft>
            <a:buChar char="•"/>
          </a:pPr>
          <a:r>
            <a:rPr lang="en-US" sz="2700" u="sng" kern="1200"/>
            <a:t>Step 1</a:t>
          </a:r>
          <a:r>
            <a:rPr lang="en-US" sz="2700" kern="1200"/>
            <a:t>: Conduct a thorough </a:t>
          </a:r>
          <a:r>
            <a:rPr lang="en-US" sz="2700" i="1" kern="1200"/>
            <a:t>Job Analysis</a:t>
          </a:r>
          <a:endParaRPr lang="en-GB" sz="2700" kern="1200"/>
        </a:p>
        <a:p>
          <a:pPr marL="457200" lvl="2" indent="-228600" algn="l" defTabSz="1200150" rtl="0">
            <a:lnSpc>
              <a:spcPct val="90000"/>
            </a:lnSpc>
            <a:spcBef>
              <a:spcPct val="0"/>
            </a:spcBef>
            <a:spcAft>
              <a:spcPct val="15000"/>
            </a:spcAft>
            <a:buChar char="•"/>
          </a:pPr>
          <a:r>
            <a:rPr lang="en-US" sz="2700" kern="1200"/>
            <a:t>You discover that high-performers are friendly, dependable, and low in imagination</a:t>
          </a:r>
          <a:endParaRPr lang="en-GB" sz="2700" kern="1200"/>
        </a:p>
        <a:p>
          <a:pPr marL="228600" lvl="1" indent="-228600" algn="l" defTabSz="1200150" rtl="0">
            <a:lnSpc>
              <a:spcPct val="90000"/>
            </a:lnSpc>
            <a:spcBef>
              <a:spcPct val="0"/>
            </a:spcBef>
            <a:spcAft>
              <a:spcPct val="15000"/>
            </a:spcAft>
            <a:buChar char="•"/>
          </a:pPr>
          <a:r>
            <a:rPr lang="en-US" sz="2700" u="sng" kern="1200"/>
            <a:t>Step 2</a:t>
          </a:r>
          <a:r>
            <a:rPr lang="en-US" sz="2700" kern="1200"/>
            <a:t>: Refer worker attributes to a </a:t>
          </a:r>
          <a:r>
            <a:rPr lang="en-US" sz="2700" i="1" kern="1200"/>
            <a:t>validated model</a:t>
          </a:r>
          <a:r>
            <a:rPr lang="en-US" sz="2700" kern="1200"/>
            <a:t> of personality (e.g., the Big Five)</a:t>
          </a:r>
          <a:endParaRPr lang="en-GB" sz="2700" kern="1200"/>
        </a:p>
        <a:p>
          <a:pPr marL="457200" lvl="2" indent="-228600" algn="l" defTabSz="1200150" rtl="0">
            <a:lnSpc>
              <a:spcPct val="90000"/>
            </a:lnSpc>
            <a:spcBef>
              <a:spcPct val="0"/>
            </a:spcBef>
            <a:spcAft>
              <a:spcPct val="15000"/>
            </a:spcAft>
            <a:buChar char="•"/>
          </a:pPr>
          <a:r>
            <a:rPr lang="en-US" sz="2700" kern="1200"/>
            <a:t>Friendly: Agreeableness; Dependable: Conscientiousness; Unimaginative: (Low) Openness to Experience.</a:t>
          </a:r>
          <a:endParaRPr lang="en-GB" sz="2700" kern="1200"/>
        </a:p>
        <a:p>
          <a:pPr marL="228600" lvl="1" indent="-228600" algn="l" defTabSz="1200150" rtl="0">
            <a:lnSpc>
              <a:spcPct val="90000"/>
            </a:lnSpc>
            <a:spcBef>
              <a:spcPct val="0"/>
            </a:spcBef>
            <a:spcAft>
              <a:spcPct val="15000"/>
            </a:spcAft>
            <a:buChar char="•"/>
          </a:pPr>
          <a:r>
            <a:rPr lang="en-US" sz="2700" u="sng" kern="1200" dirty="0"/>
            <a:t>Step 3</a:t>
          </a:r>
          <a:r>
            <a:rPr lang="en-US" sz="2700" kern="1200" dirty="0"/>
            <a:t>: Incorporate a personality test as </a:t>
          </a:r>
          <a:r>
            <a:rPr lang="en-US" sz="2700" i="1" kern="1200" dirty="0"/>
            <a:t>one factor </a:t>
          </a:r>
          <a:r>
            <a:rPr lang="en-US" sz="2700" kern="1200" dirty="0"/>
            <a:t>guiding selection decisions</a:t>
          </a:r>
          <a:endParaRPr lang="en-GB" sz="2700" kern="1200" dirty="0"/>
        </a:p>
        <a:p>
          <a:pPr marL="457200" lvl="2" indent="-228600" algn="l" defTabSz="1200150" rtl="0">
            <a:lnSpc>
              <a:spcPct val="90000"/>
            </a:lnSpc>
            <a:spcBef>
              <a:spcPct val="0"/>
            </a:spcBef>
            <a:spcAft>
              <a:spcPct val="15000"/>
            </a:spcAft>
            <a:buChar char="•"/>
          </a:pPr>
          <a:r>
            <a:rPr lang="en-US" sz="2700" i="1" kern="1200"/>
            <a:t>DO NOT </a:t>
          </a:r>
          <a:r>
            <a:rPr lang="en-US" sz="2700" kern="1200"/>
            <a:t>base selection decisions solely on a single test score of any kind!!</a:t>
          </a:r>
          <a:endParaRPr lang="en-GB" sz="2700" kern="1200"/>
        </a:p>
      </dsp:txBody>
      <dsp:txXfrm>
        <a:off x="0" y="1277051"/>
        <a:ext cx="11579087" cy="407632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B915A-9840-4E8C-A4DD-47866D974481}">
      <dsp:nvSpPr>
        <dsp:cNvPr id="0" name=""/>
        <dsp:cNvSpPr/>
      </dsp:nvSpPr>
      <dsp:spPr>
        <a:xfrm>
          <a:off x="3005882" y="2901"/>
          <a:ext cx="2858276" cy="14291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36830" rIns="55245" bIns="36830" numCol="1" spcCol="1270" anchor="ctr" anchorCtr="0">
          <a:noAutofit/>
        </a:bodyPr>
        <a:lstStyle/>
        <a:p>
          <a:pPr marL="0" lvl="0" indent="0" algn="ctr" defTabSz="1289050" rtl="0">
            <a:lnSpc>
              <a:spcPct val="90000"/>
            </a:lnSpc>
            <a:spcBef>
              <a:spcPct val="0"/>
            </a:spcBef>
            <a:spcAft>
              <a:spcPct val="35000"/>
            </a:spcAft>
            <a:buNone/>
          </a:pPr>
          <a:r>
            <a:rPr lang="en-US" sz="2900" kern="1200" dirty="0"/>
            <a:t>Is the Big Five the best model? </a:t>
          </a:r>
          <a:endParaRPr lang="en-GB" sz="2900" kern="1200" dirty="0"/>
        </a:p>
      </dsp:txBody>
      <dsp:txXfrm>
        <a:off x="3047740" y="44759"/>
        <a:ext cx="2774560" cy="1345422"/>
      </dsp:txXfrm>
    </dsp:sp>
    <dsp:sp modelId="{34D6B04F-C37B-44E6-8300-A8BA804671D7}">
      <dsp:nvSpPr>
        <dsp:cNvPr id="0" name=""/>
        <dsp:cNvSpPr/>
      </dsp:nvSpPr>
      <dsp:spPr>
        <a:xfrm>
          <a:off x="3291710" y="1432040"/>
          <a:ext cx="285827" cy="1071853"/>
        </a:xfrm>
        <a:custGeom>
          <a:avLst/>
          <a:gdLst/>
          <a:ahLst/>
          <a:cxnLst/>
          <a:rect l="0" t="0" r="0" b="0"/>
          <a:pathLst>
            <a:path>
              <a:moveTo>
                <a:pt x="0" y="0"/>
              </a:moveTo>
              <a:lnTo>
                <a:pt x="0" y="1071853"/>
              </a:lnTo>
              <a:lnTo>
                <a:pt x="285827" y="10718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46C847-86D3-4012-991F-796EC64E92D5}">
      <dsp:nvSpPr>
        <dsp:cNvPr id="0" name=""/>
        <dsp:cNvSpPr/>
      </dsp:nvSpPr>
      <dsp:spPr>
        <a:xfrm>
          <a:off x="3577538" y="1789324"/>
          <a:ext cx="2286621" cy="14291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a:t>It’s a </a:t>
          </a:r>
          <a:r>
            <a:rPr lang="en-US" sz="1500" i="1" kern="1200"/>
            <a:t>model</a:t>
          </a:r>
          <a:r>
            <a:rPr lang="en-US" sz="1500" kern="1200"/>
            <a:t> of personality, not a theory </a:t>
          </a:r>
          <a:endParaRPr lang="en-GB" sz="1500" kern="1200"/>
        </a:p>
      </dsp:txBody>
      <dsp:txXfrm>
        <a:off x="3619396" y="1831182"/>
        <a:ext cx="2202905" cy="1345422"/>
      </dsp:txXfrm>
    </dsp:sp>
    <dsp:sp modelId="{618C5C75-6F19-4110-9BE0-9A9809AA4F3D}">
      <dsp:nvSpPr>
        <dsp:cNvPr id="0" name=""/>
        <dsp:cNvSpPr/>
      </dsp:nvSpPr>
      <dsp:spPr>
        <a:xfrm>
          <a:off x="3291710" y="1432040"/>
          <a:ext cx="285827" cy="2858276"/>
        </a:xfrm>
        <a:custGeom>
          <a:avLst/>
          <a:gdLst/>
          <a:ahLst/>
          <a:cxnLst/>
          <a:rect l="0" t="0" r="0" b="0"/>
          <a:pathLst>
            <a:path>
              <a:moveTo>
                <a:pt x="0" y="0"/>
              </a:moveTo>
              <a:lnTo>
                <a:pt x="0" y="2858276"/>
              </a:lnTo>
              <a:lnTo>
                <a:pt x="285827" y="285827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E0ECDE-0CF3-49F9-AB74-C0C0CBBD6B8C}">
      <dsp:nvSpPr>
        <dsp:cNvPr id="0" name=""/>
        <dsp:cNvSpPr/>
      </dsp:nvSpPr>
      <dsp:spPr>
        <a:xfrm>
          <a:off x="3577538" y="3575747"/>
          <a:ext cx="2286621" cy="14291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dirty="0"/>
            <a:t>Some research suggests that 3, 7, or 9 factor models best represent human personality (Extraversion, Neuroticism, Psychoticism)</a:t>
          </a:r>
          <a:endParaRPr lang="en-GB" sz="1500" kern="1200" dirty="0"/>
        </a:p>
      </dsp:txBody>
      <dsp:txXfrm>
        <a:off x="3619396" y="3617605"/>
        <a:ext cx="2202905" cy="1345422"/>
      </dsp:txXfrm>
    </dsp:sp>
    <dsp:sp modelId="{1254B3CD-C7CC-4DB2-BDA1-6DBE3BDEDEFD}">
      <dsp:nvSpPr>
        <dsp:cNvPr id="0" name=""/>
        <dsp:cNvSpPr/>
      </dsp:nvSpPr>
      <dsp:spPr>
        <a:xfrm>
          <a:off x="3291710" y="1432040"/>
          <a:ext cx="285827" cy="4644700"/>
        </a:xfrm>
        <a:custGeom>
          <a:avLst/>
          <a:gdLst/>
          <a:ahLst/>
          <a:cxnLst/>
          <a:rect l="0" t="0" r="0" b="0"/>
          <a:pathLst>
            <a:path>
              <a:moveTo>
                <a:pt x="0" y="0"/>
              </a:moveTo>
              <a:lnTo>
                <a:pt x="0" y="4644700"/>
              </a:lnTo>
              <a:lnTo>
                <a:pt x="285827" y="464470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09A173-4BCD-45B9-9B82-12B3FA8A911A}">
      <dsp:nvSpPr>
        <dsp:cNvPr id="0" name=""/>
        <dsp:cNvSpPr/>
      </dsp:nvSpPr>
      <dsp:spPr>
        <a:xfrm>
          <a:off x="3577538" y="5362170"/>
          <a:ext cx="2286621" cy="14291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dirty="0"/>
            <a:t>Studies have shown greater predictive validity for finer-grained facets of personality - measure predictors and criteria at the same level.</a:t>
          </a:r>
          <a:endParaRPr lang="en-GB" sz="1500" kern="1200" dirty="0"/>
        </a:p>
      </dsp:txBody>
      <dsp:txXfrm>
        <a:off x="3619396" y="5404028"/>
        <a:ext cx="2202905" cy="1345422"/>
      </dsp:txXfrm>
    </dsp:sp>
    <dsp:sp modelId="{9BE5F429-CB25-48FB-AAB2-F6591FCBD13D}">
      <dsp:nvSpPr>
        <dsp:cNvPr id="0" name=""/>
        <dsp:cNvSpPr/>
      </dsp:nvSpPr>
      <dsp:spPr>
        <a:xfrm>
          <a:off x="6578729" y="2901"/>
          <a:ext cx="2858276" cy="14291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36830" rIns="55245" bIns="36830" numCol="1" spcCol="1270" anchor="ctr" anchorCtr="0">
          <a:noAutofit/>
        </a:bodyPr>
        <a:lstStyle/>
        <a:p>
          <a:pPr marL="0" lvl="0" indent="0" algn="ctr" defTabSz="1289050" rtl="0">
            <a:lnSpc>
              <a:spcPct val="90000"/>
            </a:lnSpc>
            <a:spcBef>
              <a:spcPct val="0"/>
            </a:spcBef>
            <a:spcAft>
              <a:spcPct val="35000"/>
            </a:spcAft>
            <a:buNone/>
          </a:pPr>
          <a:r>
            <a:rPr lang="en-US" sz="2900" kern="1200"/>
            <a:t>Are self-report personality tests accurate?</a:t>
          </a:r>
          <a:endParaRPr lang="en-GB" sz="2900" kern="1200"/>
        </a:p>
      </dsp:txBody>
      <dsp:txXfrm>
        <a:off x="6620587" y="44759"/>
        <a:ext cx="2774560" cy="1345422"/>
      </dsp:txXfrm>
    </dsp:sp>
    <dsp:sp modelId="{BDD894ED-A210-4B46-AFBD-52124A3E56E5}">
      <dsp:nvSpPr>
        <dsp:cNvPr id="0" name=""/>
        <dsp:cNvSpPr/>
      </dsp:nvSpPr>
      <dsp:spPr>
        <a:xfrm>
          <a:off x="6864556" y="1432040"/>
          <a:ext cx="285827" cy="1071853"/>
        </a:xfrm>
        <a:custGeom>
          <a:avLst/>
          <a:gdLst/>
          <a:ahLst/>
          <a:cxnLst/>
          <a:rect l="0" t="0" r="0" b="0"/>
          <a:pathLst>
            <a:path>
              <a:moveTo>
                <a:pt x="0" y="0"/>
              </a:moveTo>
              <a:lnTo>
                <a:pt x="0" y="1071853"/>
              </a:lnTo>
              <a:lnTo>
                <a:pt x="285827" y="10718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2678804-1663-4870-AC85-730016691970}">
      <dsp:nvSpPr>
        <dsp:cNvPr id="0" name=""/>
        <dsp:cNvSpPr/>
      </dsp:nvSpPr>
      <dsp:spPr>
        <a:xfrm>
          <a:off x="7150384" y="1789324"/>
          <a:ext cx="2286621" cy="14291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a:t>Personality test-takers can distort responses when instructed to do so</a:t>
          </a:r>
          <a:endParaRPr lang="en-GB" sz="1500" kern="1200"/>
        </a:p>
      </dsp:txBody>
      <dsp:txXfrm>
        <a:off x="7192242" y="1831182"/>
        <a:ext cx="2202905" cy="1345422"/>
      </dsp:txXfrm>
    </dsp:sp>
    <dsp:sp modelId="{14F88C20-5EDB-4650-9719-88F50C7FBC12}">
      <dsp:nvSpPr>
        <dsp:cNvPr id="0" name=""/>
        <dsp:cNvSpPr/>
      </dsp:nvSpPr>
      <dsp:spPr>
        <a:xfrm>
          <a:off x="6864556" y="1432040"/>
          <a:ext cx="285827" cy="2858276"/>
        </a:xfrm>
        <a:custGeom>
          <a:avLst/>
          <a:gdLst/>
          <a:ahLst/>
          <a:cxnLst/>
          <a:rect l="0" t="0" r="0" b="0"/>
          <a:pathLst>
            <a:path>
              <a:moveTo>
                <a:pt x="0" y="0"/>
              </a:moveTo>
              <a:lnTo>
                <a:pt x="0" y="2858276"/>
              </a:lnTo>
              <a:lnTo>
                <a:pt x="285827" y="285827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3E1D65-DA1C-4B96-84F3-E164E7E8983C}">
      <dsp:nvSpPr>
        <dsp:cNvPr id="0" name=""/>
        <dsp:cNvSpPr/>
      </dsp:nvSpPr>
      <dsp:spPr>
        <a:xfrm>
          <a:off x="7150384" y="3575747"/>
          <a:ext cx="2286621" cy="14291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dirty="0"/>
            <a:t>Most research suggests that distortion does not undermine validity of personality tests </a:t>
          </a:r>
          <a:endParaRPr lang="en-GB" sz="1500" kern="1200" dirty="0"/>
        </a:p>
      </dsp:txBody>
      <dsp:txXfrm>
        <a:off x="7192242" y="3617605"/>
        <a:ext cx="2202905" cy="1345422"/>
      </dsp:txXfrm>
    </dsp:sp>
    <dsp:sp modelId="{A861E2C5-9C76-4BB1-83F8-FAAAC8FDDBD5}">
      <dsp:nvSpPr>
        <dsp:cNvPr id="0" name=""/>
        <dsp:cNvSpPr/>
      </dsp:nvSpPr>
      <dsp:spPr>
        <a:xfrm>
          <a:off x="10151575" y="2901"/>
          <a:ext cx="2858276" cy="14291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245" tIns="36830" rIns="55245" bIns="36830" numCol="1" spcCol="1270" anchor="ctr" anchorCtr="0">
          <a:noAutofit/>
        </a:bodyPr>
        <a:lstStyle/>
        <a:p>
          <a:pPr marL="0" lvl="0" indent="0" algn="ctr" defTabSz="1289050" rtl="0">
            <a:lnSpc>
              <a:spcPct val="90000"/>
            </a:lnSpc>
            <a:spcBef>
              <a:spcPct val="0"/>
            </a:spcBef>
            <a:spcAft>
              <a:spcPct val="35000"/>
            </a:spcAft>
            <a:buNone/>
          </a:pPr>
          <a:r>
            <a:rPr lang="en-US" sz="2900" kern="1200"/>
            <a:t>Again: </a:t>
          </a:r>
          <a:r>
            <a:rPr lang="en-US" sz="2900" i="1" kern="1200"/>
            <a:t>How </a:t>
          </a:r>
          <a:r>
            <a:rPr lang="en-US" sz="2900" kern="1200"/>
            <a:t>does personality affect performance?</a:t>
          </a:r>
          <a:endParaRPr lang="en-GB" sz="2900" kern="1200"/>
        </a:p>
      </dsp:txBody>
      <dsp:txXfrm>
        <a:off x="10193433" y="44759"/>
        <a:ext cx="2774560" cy="1345422"/>
      </dsp:txXfrm>
    </dsp:sp>
    <dsp:sp modelId="{81974532-2CF4-444B-8465-9E541EA35C16}">
      <dsp:nvSpPr>
        <dsp:cNvPr id="0" name=""/>
        <dsp:cNvSpPr/>
      </dsp:nvSpPr>
      <dsp:spPr>
        <a:xfrm>
          <a:off x="10437402" y="1432040"/>
          <a:ext cx="285827" cy="1071853"/>
        </a:xfrm>
        <a:custGeom>
          <a:avLst/>
          <a:gdLst/>
          <a:ahLst/>
          <a:cxnLst/>
          <a:rect l="0" t="0" r="0" b="0"/>
          <a:pathLst>
            <a:path>
              <a:moveTo>
                <a:pt x="0" y="0"/>
              </a:moveTo>
              <a:lnTo>
                <a:pt x="0" y="1071853"/>
              </a:lnTo>
              <a:lnTo>
                <a:pt x="285827" y="107185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C9C489-4325-48F5-AAF7-F44166DBF015}">
      <dsp:nvSpPr>
        <dsp:cNvPr id="0" name=""/>
        <dsp:cNvSpPr/>
      </dsp:nvSpPr>
      <dsp:spPr>
        <a:xfrm>
          <a:off x="10723230" y="1789324"/>
          <a:ext cx="2286621" cy="142913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US" sz="1500" kern="1200"/>
            <a:t>Are there other mechanisms besides motivation?</a:t>
          </a:r>
          <a:endParaRPr lang="en-GB" sz="1500" kern="1200"/>
        </a:p>
      </dsp:txBody>
      <dsp:txXfrm>
        <a:off x="10765088" y="1831182"/>
        <a:ext cx="2202905" cy="134542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FCE2B1-DB31-4AAD-818F-D70C35543042}" type="datetimeFigureOut">
              <a:rPr lang="en-GB" smtClean="0"/>
              <a:t>30/07/2024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8A6C93-497C-48A6-8C53-BF70F8F07FFA}" type="slidenum">
              <a:rPr lang="en-GB" smtClean="0"/>
              <a:t>‹#›</a:t>
            </a:fld>
            <a:endParaRPr lang="en-GB"/>
          </a:p>
        </p:txBody>
      </p:sp>
    </p:spTree>
    <p:extLst>
      <p:ext uri="{BB962C8B-B14F-4D97-AF65-F5344CB8AC3E}">
        <p14:creationId xmlns:p14="http://schemas.microsoft.com/office/powerpoint/2010/main" val="3927744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393700" y="692150"/>
            <a:ext cx="6070600" cy="3416300"/>
          </a:xfrm>
          <a:ln/>
        </p:spPr>
      </p:sp>
      <p:sp>
        <p:nvSpPr>
          <p:cNvPr id="33795" name="Rectangle 3"/>
          <p:cNvSpPr>
            <a:spLocks noGrp="1" noChangeArrowheads="1"/>
          </p:cNvSpPr>
          <p:nvPr>
            <p:ph type="body" idx="1"/>
          </p:nvPr>
        </p:nvSpPr>
        <p:spPr/>
        <p:txBody>
          <a:bodyPr/>
          <a:lstStyle/>
          <a:p>
            <a:r>
              <a:rPr lang="en-US" altLang="en-US" dirty="0"/>
              <a:t>Think like a manager here.  What kinds of positions in your organization would be the best fit for these traits?  (Sales=Extraversion; Receptionist=Agreeableness; Shop foreman=Conscientiousness; Shop steward=Stability; Web designer=Openness).  What are some desirable attributes of a successful college student?  Which traits would predict academic performance, as opposed to academic adjustment?  (Are they different?)  What about college teachers?  Would you rather have an industrious, disciplined professor, or a likeable and warm professor?  Are different types appropriate for different disciplines?  How are you going to remember the five factors?  (OCEAN).  </a:t>
            </a:r>
          </a:p>
        </p:txBody>
      </p:sp>
    </p:spTree>
    <p:extLst>
      <p:ext uri="{BB962C8B-B14F-4D97-AF65-F5344CB8AC3E}">
        <p14:creationId xmlns:p14="http://schemas.microsoft.com/office/powerpoint/2010/main" val="1381181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393700" y="692150"/>
            <a:ext cx="6070600" cy="3416300"/>
          </a:xfrm>
          <a:ln/>
        </p:spPr>
      </p:sp>
      <p:sp>
        <p:nvSpPr>
          <p:cNvPr id="35843" name="Rectangle 3"/>
          <p:cNvSpPr>
            <a:spLocks noGrp="1" noChangeArrowheads="1"/>
          </p:cNvSpPr>
          <p:nvPr>
            <p:ph type="body" idx="1"/>
          </p:nvPr>
        </p:nvSpPr>
        <p:spPr/>
        <p:txBody>
          <a:bodyPr/>
          <a:lstStyle/>
          <a:p>
            <a:r>
              <a:rPr lang="en-US" altLang="en-US" dirty="0"/>
              <a:t>Here’s what research has shown—this was a second-order meta-analysis that cumulated the results of several previous primary meta-analyses.  Turns out you’d want any employee to be high in Con and Stability.  Extra and Agree are critical elements for front-line employees.  Some researchers link Extraversion with ambition, whereas others figure it’s a facet of Conscientiousness.  Some support for Openness as a predictor of training success, but overall evidence is weaker.  Possibly because this is the most poorly defined of the FFM.</a:t>
            </a:r>
          </a:p>
          <a:p>
            <a:r>
              <a:rPr lang="en-US" altLang="en-US" dirty="0"/>
              <a:t>How job performance is defined is a big issue.  This can really run the gamut, from sales effectiveness to supervisor’s ratings of an employee’s “team attitudes.” Research indicates that personality is a more powerful predictor when specific personality predictors are linked to specific performance criteria, as opposed to analyzing these relationships at a broader level.</a:t>
            </a:r>
          </a:p>
        </p:txBody>
      </p:sp>
    </p:spTree>
    <p:extLst>
      <p:ext uri="{BB962C8B-B14F-4D97-AF65-F5344CB8AC3E}">
        <p14:creationId xmlns:p14="http://schemas.microsoft.com/office/powerpoint/2010/main" val="1043006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xfrm>
            <a:off x="393700" y="692150"/>
            <a:ext cx="6070600" cy="3416300"/>
          </a:xfrm>
          <a:ln/>
        </p:spPr>
      </p:sp>
      <p:sp>
        <p:nvSpPr>
          <p:cNvPr id="56323" name="Rectangle 3"/>
          <p:cNvSpPr>
            <a:spLocks noGrp="1" noChangeArrowheads="1"/>
          </p:cNvSpPr>
          <p:nvPr>
            <p:ph type="body" idx="1"/>
          </p:nvPr>
        </p:nvSpPr>
        <p:spPr/>
        <p:txBody>
          <a:bodyPr/>
          <a:lstStyle/>
          <a:p>
            <a:r>
              <a:rPr lang="en-US" altLang="en-US" dirty="0"/>
              <a:t>Self-efficacy (Bandura) and goals (Locke &amp; Latham) are the most ubiquitous motivational constructs in I/O psych.  On the right side of the model, it shows that SE impacts both goals and (independently) personality.  Plenty of research shows the effects of both Conscientiousness and Emotional Stability on SE and goals (Judge &amp; </a:t>
            </a:r>
            <a:r>
              <a:rPr lang="en-US" altLang="en-US" dirty="0" err="1"/>
              <a:t>Ilies</a:t>
            </a:r>
            <a:r>
              <a:rPr lang="en-US" altLang="en-US" dirty="0"/>
              <a:t>, 2002).  Does personality have an independent effect when self-efficacy and goals are controlled?  Research has been divided on this issue.  If so, then motivation may be said to partially mediate the personality-performance relationship (i.e., personality affects performance when the effects of motivation are statistically controlled).</a:t>
            </a:r>
          </a:p>
          <a:p>
            <a:r>
              <a:rPr lang="en-US" altLang="en-US" dirty="0"/>
              <a:t>The “situation” also may play a large mediating role.  For example, organizations can differ in the degree to which they design jobs to have very competitive or cooperative demands.  Research indicates that these social aspects of work are psychologically meaningful to employees, and will systematically impact the relationship between personality and work performance.</a:t>
            </a:r>
          </a:p>
        </p:txBody>
      </p:sp>
    </p:spTree>
    <p:extLst>
      <p:ext uri="{BB962C8B-B14F-4D97-AF65-F5344CB8AC3E}">
        <p14:creationId xmlns:p14="http://schemas.microsoft.com/office/powerpoint/2010/main" val="1125261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xfrm>
            <a:off x="393700" y="692150"/>
            <a:ext cx="6070600" cy="3416300"/>
          </a:xfrm>
          <a:ln/>
        </p:spPr>
      </p:sp>
      <p:sp>
        <p:nvSpPr>
          <p:cNvPr id="59395"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104980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xfrm>
            <a:off x="393700" y="692150"/>
            <a:ext cx="6070600" cy="3416300"/>
          </a:xfrm>
          <a:ln/>
        </p:spPr>
      </p:sp>
      <p:sp>
        <p:nvSpPr>
          <p:cNvPr id="62467" name="Rectangle 3"/>
          <p:cNvSpPr>
            <a:spLocks noGrp="1" noChangeArrowheads="1"/>
          </p:cNvSpPr>
          <p:nvPr>
            <p:ph type="body" idx="1"/>
          </p:nvPr>
        </p:nvSpPr>
        <p:spPr/>
        <p:txBody>
          <a:bodyPr/>
          <a:lstStyle/>
          <a:p>
            <a:r>
              <a:rPr lang="en-US" altLang="en-US" dirty="0"/>
              <a:t>In a better world, all organizations would have large pools of applicants to choose from (although everybody would have a job), and therefore would be able to use systematic selection procedures.  Most managers don’t have the know-how to design a valid selection system, so they hire you, an industrial psychologist.  A key early step is to conduct a job analysis, a systematic procedure for breaking a job down into its constituent parts, expressed as knowledge, skills and abilities (KSAO’s).  Your consultations with job incumbents, supervisors, and customers reveals that good CSR’s have these attributes.  You don’t want imaginative pizza servers—they get too creative with toppings, especially with difficult customers.  Step 2 is eased by the fact that you don’t have to re-invent the wheel for every consulting project; a lot of very smart people have developed this model that you can use as a “template” on which to fit your ideal applicant.  Some judgment may be required here—not all the desirable traits will necessarily fit so neatly into the FFM.  Thus it can often be useful to employ an instrument with finer trait shadings, or facets—the NEO-PI-R, the HPI, and the 16PF are popular examples.  Finally, the personality test score should not be the only determinant of your selection decision—remember that validity is not a property of tests themselves, but of the decisions made on the basis of test scores (</a:t>
            </a:r>
            <a:r>
              <a:rPr lang="en-US" altLang="en-US" dirty="0" err="1"/>
              <a:t>Guion</a:t>
            </a:r>
            <a:r>
              <a:rPr lang="en-US" altLang="en-US" dirty="0"/>
              <a:t>).  A strong selection system will exploit as much of the criterion space of the job (as shown in the job analysis) as possible.</a:t>
            </a:r>
          </a:p>
        </p:txBody>
      </p:sp>
    </p:spTree>
    <p:extLst>
      <p:ext uri="{BB962C8B-B14F-4D97-AF65-F5344CB8AC3E}">
        <p14:creationId xmlns:p14="http://schemas.microsoft.com/office/powerpoint/2010/main" val="3134304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xfrm>
            <a:off x="393700" y="692150"/>
            <a:ext cx="6070600" cy="3416300"/>
          </a:xfrm>
          <a:ln/>
        </p:spPr>
      </p:sp>
      <p:sp>
        <p:nvSpPr>
          <p:cNvPr id="64515"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762616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xfrm>
            <a:off x="393700" y="692150"/>
            <a:ext cx="6070600" cy="3416300"/>
          </a:xfrm>
          <a:ln/>
        </p:spPr>
      </p:sp>
      <p:sp>
        <p:nvSpPr>
          <p:cNvPr id="6656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274366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BAA7800-A6C0-4B9B-AAE4-7F9A25C45297}"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3686983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AA7800-A6C0-4B9B-AAE4-7F9A25C45297}"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872871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AA7800-A6C0-4B9B-AAE4-7F9A25C45297}"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1202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AA7800-A6C0-4B9B-AAE4-7F9A25C45297}" type="datetimeFigureOut">
              <a:rPr lang="en-GB" smtClean="0"/>
              <a:t>30/07/2024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1859098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BAA7800-A6C0-4B9B-AAE4-7F9A25C45297}" type="datetimeFigureOut">
              <a:rPr lang="en-GB" smtClean="0"/>
              <a:t>30/07/2024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2365159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A7800-A6C0-4B9B-AAE4-7F9A25C45297}" type="datetimeFigureOut">
              <a:rPr lang="en-GB" smtClean="0"/>
              <a:t>30/07/2024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875078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AA7800-A6C0-4B9B-AAE4-7F9A25C45297}" type="datetimeFigureOut">
              <a:rPr lang="en-GB" smtClean="0"/>
              <a:t>30/07/2024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1639354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BAA7800-A6C0-4B9B-AAE4-7F9A25C45297}" type="datetimeFigureOut">
              <a:rPr lang="en-GB" smtClean="0"/>
              <a:t>30/07/2024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2830727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BAA7800-A6C0-4B9B-AAE4-7F9A25C45297}" type="datetimeFigureOut">
              <a:rPr lang="en-GB" smtClean="0"/>
              <a:t>30/07/2024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3476295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AA7800-A6C0-4B9B-AAE4-7F9A25C45297}"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2125023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AA7800-A6C0-4B9B-AAE4-7F9A25C45297}" type="datetimeFigureOut">
              <a:rPr lang="en-GB" smtClean="0"/>
              <a:t>30/07/2024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8601AF-E16A-4115-BC8F-233AC27CD1A5}" type="slidenum">
              <a:rPr lang="en-GB" smtClean="0"/>
              <a:t>‹#›</a:t>
            </a:fld>
            <a:endParaRPr lang="en-GB"/>
          </a:p>
        </p:txBody>
      </p:sp>
    </p:spTree>
    <p:extLst>
      <p:ext uri="{BB962C8B-B14F-4D97-AF65-F5344CB8AC3E}">
        <p14:creationId xmlns:p14="http://schemas.microsoft.com/office/powerpoint/2010/main" val="1064880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AA7800-A6C0-4B9B-AAE4-7F9A25C45297}" type="datetimeFigureOut">
              <a:rPr lang="en-GB" smtClean="0"/>
              <a:t>30/07/2024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8601AF-E16A-4115-BC8F-233AC27CD1A5}" type="slidenum">
              <a:rPr lang="en-GB" smtClean="0"/>
              <a:t>‹#›</a:t>
            </a:fld>
            <a:endParaRPr lang="en-GB"/>
          </a:p>
        </p:txBody>
      </p:sp>
    </p:spTree>
    <p:extLst>
      <p:ext uri="{BB962C8B-B14F-4D97-AF65-F5344CB8AC3E}">
        <p14:creationId xmlns:p14="http://schemas.microsoft.com/office/powerpoint/2010/main" val="2203392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diagramData" Target="../diagrams/data4.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17" Type="http://schemas.microsoft.com/office/2007/relationships/diagramDrawing" Target="../diagrams/drawing4.xml"/><Relationship Id="rId2" Type="http://schemas.openxmlformats.org/officeDocument/2006/relationships/notesSlide" Target="../notesSlides/notesSlide2.xml"/><Relationship Id="rId16" Type="http://schemas.openxmlformats.org/officeDocument/2006/relationships/diagramColors" Target="../diagrams/colors4.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5" Type="http://schemas.openxmlformats.org/officeDocument/2006/relationships/diagramQuickStyle" Target="../diagrams/quickStyle4.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1.xml"/><Relationship Id="rId13" Type="http://schemas.openxmlformats.org/officeDocument/2006/relationships/diagramLayout" Target="../diagrams/layout12.xml"/><Relationship Id="rId3" Type="http://schemas.openxmlformats.org/officeDocument/2006/relationships/diagramLayout" Target="../diagrams/layout10.xml"/><Relationship Id="rId7" Type="http://schemas.openxmlformats.org/officeDocument/2006/relationships/diagramData" Target="../diagrams/data11.xml"/><Relationship Id="rId12" Type="http://schemas.openxmlformats.org/officeDocument/2006/relationships/diagramData" Target="../diagrams/data12.xml"/><Relationship Id="rId2" Type="http://schemas.openxmlformats.org/officeDocument/2006/relationships/diagramData" Target="../diagrams/data10.xml"/><Relationship Id="rId16" Type="http://schemas.microsoft.com/office/2007/relationships/diagramDrawing" Target="../diagrams/drawing12.xml"/><Relationship Id="rId1" Type="http://schemas.openxmlformats.org/officeDocument/2006/relationships/slideLayout" Target="../slideLayouts/slideLayout2.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5" Type="http://schemas.openxmlformats.org/officeDocument/2006/relationships/diagramColors" Target="../diagrams/colors12.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 Id="rId14" Type="http://schemas.openxmlformats.org/officeDocument/2006/relationships/diagramQuickStyle" Target="../diagrams/quickStyle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373696"/>
            <a:ext cx="7469687" cy="2484304"/>
          </a:xfrm>
          <a:solidFill>
            <a:schemeClr val="accent1">
              <a:lumMod val="20000"/>
              <a:lumOff val="80000"/>
            </a:schemeClr>
          </a:solidFill>
          <a:ln>
            <a:solidFill>
              <a:schemeClr val="accent1"/>
            </a:solidFill>
          </a:ln>
        </p:spPr>
        <p:txBody>
          <a:bodyPr>
            <a:normAutofit/>
          </a:bodyPr>
          <a:lstStyle/>
          <a:p>
            <a:r>
              <a:rPr lang="en-US" altLang="en-US" dirty="0"/>
              <a:t>Personality and the </a:t>
            </a:r>
            <a:br>
              <a:rPr lang="en-US" altLang="en-US" dirty="0"/>
            </a:br>
            <a:r>
              <a:rPr lang="en-US" altLang="en-US" dirty="0"/>
              <a:t>Work Place</a:t>
            </a:r>
            <a:endParaRPr lang="en-GB" dirty="0"/>
          </a:p>
        </p:txBody>
      </p:sp>
      <p:sp>
        <p:nvSpPr>
          <p:cNvPr id="3" name="Subtitle 2"/>
          <p:cNvSpPr>
            <a:spLocks noGrp="1"/>
          </p:cNvSpPr>
          <p:nvPr>
            <p:ph type="subTitle" idx="1"/>
          </p:nvPr>
        </p:nvSpPr>
        <p:spPr>
          <a:xfrm>
            <a:off x="2897687" y="6030119"/>
            <a:ext cx="9144000" cy="1655762"/>
          </a:xfrm>
          <a:blipFill>
            <a:blip r:embed="rId2">
              <a:alphaModFix amt="21000"/>
            </a:blip>
            <a:tile tx="0" ty="0" sx="100000" sy="100000" flip="none" algn="tl"/>
          </a:blipFill>
        </p:spPr>
        <p:txBody>
          <a:bodyPr/>
          <a:lstStyle/>
          <a:p>
            <a:pPr algn="r"/>
            <a:r>
              <a:rPr lang="en-GB" dirty="0"/>
              <a:t>Dr Charlotte Greenway</a:t>
            </a:r>
          </a:p>
        </p:txBody>
      </p:sp>
    </p:spTree>
    <p:extLst>
      <p:ext uri="{BB962C8B-B14F-4D97-AF65-F5344CB8AC3E}">
        <p14:creationId xmlns:p14="http://schemas.microsoft.com/office/powerpoint/2010/main" val="2918452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D7FC2EE3-5044-4186-8F12-2B66F1FFD967}" type="slidenum">
              <a:rPr lang="en-US" altLang="en-US"/>
              <a:pPr/>
              <a:t>2</a:t>
            </a:fld>
            <a:endParaRPr lang="en-US" altLang="en-US" dirty="0"/>
          </a:p>
        </p:txBody>
      </p:sp>
      <p:sp>
        <p:nvSpPr>
          <p:cNvPr id="32770" name="Rectangle 2"/>
          <p:cNvSpPr>
            <a:spLocks noGrp="1" noChangeArrowheads="1"/>
          </p:cNvSpPr>
          <p:nvPr>
            <p:ph type="title"/>
          </p:nvPr>
        </p:nvSpPr>
        <p:spPr>
          <a:xfrm>
            <a:off x="0" y="0"/>
            <a:ext cx="5612704" cy="1213154"/>
          </a:xfrm>
          <a:solidFill>
            <a:schemeClr val="accent1">
              <a:lumMod val="20000"/>
              <a:lumOff val="80000"/>
            </a:schemeClr>
          </a:solidFill>
        </p:spPr>
        <p:txBody>
          <a:bodyPr/>
          <a:lstStyle/>
          <a:p>
            <a:r>
              <a:rPr lang="en-US" altLang="en-US" dirty="0"/>
              <a:t>Personality</a:t>
            </a:r>
          </a:p>
        </p:txBody>
      </p:sp>
      <p:graphicFrame>
        <p:nvGraphicFramePr>
          <p:cNvPr id="2" name="Diagram 1"/>
          <p:cNvGraphicFramePr/>
          <p:nvPr>
            <p:extLst>
              <p:ext uri="{D42A27DB-BD31-4B8C-83A1-F6EECF244321}">
                <p14:modId xmlns:p14="http://schemas.microsoft.com/office/powerpoint/2010/main" val="2954923657"/>
              </p:ext>
            </p:extLst>
          </p:nvPr>
        </p:nvGraphicFramePr>
        <p:xfrm>
          <a:off x="0" y="2207623"/>
          <a:ext cx="12192000" cy="46503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39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33" y="5514181"/>
            <a:ext cx="6681413" cy="1325563"/>
          </a:xfrm>
          <a:solidFill>
            <a:schemeClr val="accent1">
              <a:lumMod val="20000"/>
              <a:lumOff val="80000"/>
            </a:schemeClr>
          </a:solidFill>
        </p:spPr>
        <p:txBody>
          <a:bodyPr>
            <a:normAutofit/>
          </a:bodyPr>
          <a:lstStyle/>
          <a:p>
            <a:r>
              <a:rPr lang="en-GB" sz="4000" dirty="0"/>
              <a:t>Personality in the workplace </a:t>
            </a:r>
          </a:p>
        </p:txBody>
      </p:sp>
      <p:sp>
        <p:nvSpPr>
          <p:cNvPr id="3" name="Content Placeholder 2"/>
          <p:cNvSpPr>
            <a:spLocks noGrp="1"/>
          </p:cNvSpPr>
          <p:nvPr>
            <p:ph idx="1"/>
          </p:nvPr>
        </p:nvSpPr>
        <p:spPr>
          <a:xfrm>
            <a:off x="19833" y="0"/>
            <a:ext cx="6681413" cy="5514181"/>
          </a:xfrm>
          <a:solidFill>
            <a:schemeClr val="accent6">
              <a:lumMod val="60000"/>
              <a:lumOff val="40000"/>
            </a:schemeClr>
          </a:solidFill>
        </p:spPr>
        <p:txBody>
          <a:bodyPr>
            <a:normAutofit lnSpcReduction="10000"/>
          </a:bodyPr>
          <a:lstStyle/>
          <a:p>
            <a:r>
              <a:rPr lang="en-US" altLang="en-US" sz="3200" dirty="0"/>
              <a:t>What kinds of positions in your organization would be the best fit for these traits?  (Sales=Extraversion; Receptionist=Agreeableness; Shop foreman=Conscientiousness; Shop steward=Stability; Web designer=Openness).  </a:t>
            </a:r>
          </a:p>
          <a:p>
            <a:r>
              <a:rPr lang="en-US" altLang="en-US" sz="3200" dirty="0"/>
              <a:t>What are some desirable attributes of a successful college student?  Which traits would predict academic performance, as opposed to academic adjustment?  (Are they different?)  </a:t>
            </a:r>
          </a:p>
        </p:txBody>
      </p:sp>
      <p:sp>
        <p:nvSpPr>
          <p:cNvPr id="4" name="Rectangle 3"/>
          <p:cNvSpPr/>
          <p:nvPr/>
        </p:nvSpPr>
        <p:spPr>
          <a:xfrm>
            <a:off x="6701246" y="2315429"/>
            <a:ext cx="5590903" cy="4524315"/>
          </a:xfrm>
          <a:prstGeom prst="rect">
            <a:avLst/>
          </a:prstGeom>
          <a:solidFill>
            <a:schemeClr val="accent5">
              <a:lumMod val="60000"/>
              <a:lumOff val="40000"/>
            </a:schemeClr>
          </a:solidFill>
        </p:spPr>
        <p:txBody>
          <a:bodyPr wrap="square">
            <a:spAutoFit/>
          </a:bodyPr>
          <a:lstStyle/>
          <a:p>
            <a:r>
              <a:rPr lang="en-US" altLang="en-US" sz="3600" dirty="0"/>
              <a:t>What about </a:t>
            </a:r>
            <a:r>
              <a:rPr lang="en-US" altLang="en-US" sz="3600" dirty="0" err="1"/>
              <a:t>Uni</a:t>
            </a:r>
            <a:r>
              <a:rPr lang="en-US" altLang="en-US" sz="3600" dirty="0"/>
              <a:t> teachers?  Would you rather have an industrious, disciplined lecturer, or a likeable and warm lecturer?  </a:t>
            </a:r>
          </a:p>
          <a:p>
            <a:r>
              <a:rPr lang="en-US" altLang="en-US" sz="3600" dirty="0"/>
              <a:t>Are different types appropriate for different disciplines?  </a:t>
            </a:r>
          </a:p>
        </p:txBody>
      </p:sp>
      <p:sp>
        <p:nvSpPr>
          <p:cNvPr id="5" name="Rectangle 4"/>
          <p:cNvSpPr/>
          <p:nvPr/>
        </p:nvSpPr>
        <p:spPr>
          <a:xfrm>
            <a:off x="7089518" y="603717"/>
            <a:ext cx="4471109" cy="553998"/>
          </a:xfrm>
          <a:prstGeom prst="rect">
            <a:avLst/>
          </a:prstGeom>
          <a:solidFill>
            <a:schemeClr val="bg2">
              <a:lumMod val="90000"/>
            </a:schemeClr>
          </a:solidFill>
        </p:spPr>
        <p:txBody>
          <a:bodyPr wrap="square">
            <a:spAutoFit/>
          </a:bodyPr>
          <a:lstStyle/>
          <a:p>
            <a:r>
              <a:rPr lang="en-US" altLang="en-US" sz="3000" dirty="0"/>
              <a:t>Think like a manager here. </a:t>
            </a:r>
          </a:p>
        </p:txBody>
      </p:sp>
    </p:spTree>
    <p:extLst>
      <p:ext uri="{BB962C8B-B14F-4D97-AF65-F5344CB8AC3E}">
        <p14:creationId xmlns:p14="http://schemas.microsoft.com/office/powerpoint/2010/main" val="1786273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a:xfrm>
            <a:off x="9594574" y="6250159"/>
            <a:ext cx="2743200" cy="365125"/>
          </a:xfrm>
        </p:spPr>
        <p:txBody>
          <a:bodyPr/>
          <a:lstStyle/>
          <a:p>
            <a:fld id="{E758C61D-9C96-4D68-942E-BC8528918BE3}" type="slidenum">
              <a:rPr lang="en-US" altLang="en-US"/>
              <a:pPr/>
              <a:t>4</a:t>
            </a:fld>
            <a:endParaRPr lang="en-US" altLang="en-US" dirty="0"/>
          </a:p>
        </p:txBody>
      </p:sp>
      <p:sp>
        <p:nvSpPr>
          <p:cNvPr id="34818" name="Rectangle 2"/>
          <p:cNvSpPr>
            <a:spLocks noGrp="1" noChangeArrowheads="1"/>
          </p:cNvSpPr>
          <p:nvPr>
            <p:ph type="title"/>
          </p:nvPr>
        </p:nvSpPr>
        <p:spPr>
          <a:xfrm>
            <a:off x="0" y="5844209"/>
            <a:ext cx="12192000" cy="1013791"/>
          </a:xfrm>
          <a:solidFill>
            <a:schemeClr val="bg2">
              <a:lumMod val="75000"/>
            </a:schemeClr>
          </a:solidFill>
        </p:spPr>
        <p:txBody>
          <a:bodyPr>
            <a:normAutofit fontScale="90000"/>
          </a:bodyPr>
          <a:lstStyle/>
          <a:p>
            <a:pPr algn="ctr"/>
            <a:r>
              <a:rPr lang="en-US" altLang="en-US" dirty="0"/>
              <a:t>The Five-Factor Model and Job Performance: Research Findings</a:t>
            </a:r>
          </a:p>
        </p:txBody>
      </p:sp>
      <p:graphicFrame>
        <p:nvGraphicFramePr>
          <p:cNvPr id="6" name="Diagram 5"/>
          <p:cNvGraphicFramePr/>
          <p:nvPr>
            <p:extLst>
              <p:ext uri="{D42A27DB-BD31-4B8C-83A1-F6EECF244321}">
                <p14:modId xmlns:p14="http://schemas.microsoft.com/office/powerpoint/2010/main" val="2214272240"/>
              </p:ext>
            </p:extLst>
          </p:nvPr>
        </p:nvGraphicFramePr>
        <p:xfrm>
          <a:off x="119270" y="327991"/>
          <a:ext cx="5976731" cy="5059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3437107686"/>
              </p:ext>
            </p:extLst>
          </p:nvPr>
        </p:nvGraphicFramePr>
        <p:xfrm>
          <a:off x="6336682" y="327991"/>
          <a:ext cx="5699605" cy="120263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p:cNvGraphicFramePr/>
          <p:nvPr>
            <p:extLst>
              <p:ext uri="{D42A27DB-BD31-4B8C-83A1-F6EECF244321}">
                <p14:modId xmlns:p14="http://schemas.microsoft.com/office/powerpoint/2010/main" val="1439457381"/>
              </p:ext>
            </p:extLst>
          </p:nvPr>
        </p:nvGraphicFramePr>
        <p:xfrm>
          <a:off x="5685183" y="1530626"/>
          <a:ext cx="7305260" cy="431358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774662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029200"/>
            <a:ext cx="12192000" cy="1823607"/>
          </a:xfrm>
          <a:solidFill>
            <a:schemeClr val="accent6">
              <a:lumMod val="60000"/>
              <a:lumOff val="40000"/>
            </a:schemeClr>
          </a:solidFill>
        </p:spPr>
        <p:txBody>
          <a:bodyPr>
            <a:normAutofit/>
          </a:bodyPr>
          <a:lstStyle/>
          <a:p>
            <a:pPr algn="ctr"/>
            <a:r>
              <a:rPr lang="en-GB" sz="3600" dirty="0"/>
              <a:t>An individual’s unique combination of these five factors influences his or her success at work in three main ways. </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109894219"/>
              </p:ext>
            </p:extLst>
          </p:nvPr>
        </p:nvGraphicFramePr>
        <p:xfrm>
          <a:off x="0" y="287383"/>
          <a:ext cx="12191999" cy="6283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3794540029"/>
              </p:ext>
            </p:extLst>
          </p:nvPr>
        </p:nvGraphicFramePr>
        <p:xfrm>
          <a:off x="0" y="0"/>
          <a:ext cx="12083143" cy="147610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58669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947024"/>
            <a:ext cx="12192000" cy="910976"/>
          </a:xfrm>
          <a:solidFill>
            <a:schemeClr val="accent2"/>
          </a:solidFill>
        </p:spPr>
        <p:txBody>
          <a:bodyPr>
            <a:normAutofit/>
          </a:bodyPr>
          <a:lstStyle/>
          <a:p>
            <a:pPr algn="ctr"/>
            <a:r>
              <a:rPr lang="en-GB" sz="4000" dirty="0">
                <a:solidFill>
                  <a:schemeClr val="bg1"/>
                </a:solidFill>
              </a:rPr>
              <a:t>Conscientiousness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468409082"/>
              </p:ext>
            </p:extLst>
          </p:nvPr>
        </p:nvGraphicFramePr>
        <p:xfrm>
          <a:off x="-2220687" y="2155371"/>
          <a:ext cx="16524515" cy="34224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738777757"/>
              </p:ext>
            </p:extLst>
          </p:nvPr>
        </p:nvGraphicFramePr>
        <p:xfrm>
          <a:off x="0" y="-1721729"/>
          <a:ext cx="12192000" cy="52887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51711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447784" cy="1325563"/>
          </a:xfrm>
          <a:solidFill>
            <a:schemeClr val="bg2">
              <a:lumMod val="75000"/>
            </a:schemeClr>
          </a:solidFill>
        </p:spPr>
        <p:txBody>
          <a:bodyPr/>
          <a:lstStyle/>
          <a:p>
            <a:pPr algn="ctr"/>
            <a:r>
              <a:rPr lang="en-GB" dirty="0"/>
              <a:t>Neuroticism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58227995"/>
              </p:ext>
            </p:extLst>
          </p:nvPr>
        </p:nvGraphicFramePr>
        <p:xfrm>
          <a:off x="838200" y="-87682"/>
          <a:ext cx="11353800" cy="70521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0901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995851"/>
            <a:ext cx="2926079" cy="862149"/>
          </a:xfrm>
          <a:solidFill>
            <a:schemeClr val="accent2">
              <a:lumMod val="60000"/>
              <a:lumOff val="40000"/>
            </a:schemeClr>
          </a:solidFill>
        </p:spPr>
        <p:txBody>
          <a:bodyPr/>
          <a:lstStyle/>
          <a:p>
            <a:r>
              <a:rPr lang="en-GB" dirty="0"/>
              <a:t>Extroverts </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724366738"/>
              </p:ext>
            </p:extLst>
          </p:nvPr>
        </p:nvGraphicFramePr>
        <p:xfrm>
          <a:off x="4830418" y="139148"/>
          <a:ext cx="9640957" cy="6718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3371386732"/>
              </p:ext>
            </p:extLst>
          </p:nvPr>
        </p:nvGraphicFramePr>
        <p:xfrm>
          <a:off x="136470" y="0"/>
          <a:ext cx="6284878" cy="66576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3370631480"/>
              </p:ext>
            </p:extLst>
          </p:nvPr>
        </p:nvGraphicFramePr>
        <p:xfrm>
          <a:off x="2675558" y="431074"/>
          <a:ext cx="6096000" cy="269719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534253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039710297"/>
              </p:ext>
            </p:extLst>
          </p:nvPr>
        </p:nvGraphicFramePr>
        <p:xfrm>
          <a:off x="37578" y="-100211"/>
          <a:ext cx="12104318" cy="6958211"/>
        </p:xfrm>
        <a:graphic>
          <a:graphicData uri="http://schemas.openxmlformats.org/drawingml/2006/table">
            <a:tbl>
              <a:tblPr/>
              <a:tblGrid>
                <a:gridCol w="2590822">
                  <a:extLst>
                    <a:ext uri="{9D8B030D-6E8A-4147-A177-3AD203B41FA5}">
                      <a16:colId xmlns:a16="http://schemas.microsoft.com/office/drawing/2014/main" val="1841528902"/>
                    </a:ext>
                  </a:extLst>
                </a:gridCol>
                <a:gridCol w="4580574">
                  <a:extLst>
                    <a:ext uri="{9D8B030D-6E8A-4147-A177-3AD203B41FA5}">
                      <a16:colId xmlns:a16="http://schemas.microsoft.com/office/drawing/2014/main" val="3297480484"/>
                    </a:ext>
                  </a:extLst>
                </a:gridCol>
                <a:gridCol w="4932922">
                  <a:extLst>
                    <a:ext uri="{9D8B030D-6E8A-4147-A177-3AD203B41FA5}">
                      <a16:colId xmlns:a16="http://schemas.microsoft.com/office/drawing/2014/main" val="1865047452"/>
                    </a:ext>
                  </a:extLst>
                </a:gridCol>
              </a:tblGrid>
              <a:tr h="571201">
                <a:tc>
                  <a:txBody>
                    <a:bodyPr/>
                    <a:lstStyle/>
                    <a:p>
                      <a:r>
                        <a:rPr lang="en-GB" sz="2300" b="1" dirty="0">
                          <a:solidFill>
                            <a:schemeClr val="bg1"/>
                          </a:solidFill>
                          <a:effectLst/>
                          <a:latin typeface="AvenirNextDemiBold"/>
                        </a:rPr>
                        <a:t>Traits</a:t>
                      </a:r>
                      <a:endParaRPr lang="en-GB" sz="2300" dirty="0">
                        <a:solidFill>
                          <a:schemeClr val="bg1"/>
                        </a:solidFill>
                        <a:effectLst/>
                      </a:endParaRPr>
                    </a:p>
                  </a:txBody>
                  <a:tcPr marL="36261" marR="36261" marT="18131" marB="18131" anchor="ctr">
                    <a:lnL>
                      <a:noFill/>
                    </a:lnL>
                    <a:lnR>
                      <a:noFill/>
                    </a:lnR>
                    <a:lnT>
                      <a:noFill/>
                    </a:lnT>
                    <a:lnB>
                      <a:noFill/>
                    </a:lnB>
                    <a:solidFill>
                      <a:schemeClr val="accent3">
                        <a:lumMod val="50000"/>
                      </a:schemeClr>
                    </a:solidFill>
                  </a:tcPr>
                </a:tc>
                <a:tc>
                  <a:txBody>
                    <a:bodyPr/>
                    <a:lstStyle/>
                    <a:p>
                      <a:r>
                        <a:rPr lang="en-GB" sz="2300" b="1" dirty="0">
                          <a:solidFill>
                            <a:schemeClr val="bg1"/>
                          </a:solidFill>
                          <a:effectLst/>
                          <a:latin typeface="AvenirNextDemiBold"/>
                        </a:rPr>
                        <a:t>High Scores Indicate</a:t>
                      </a:r>
                      <a:endParaRPr lang="en-GB" sz="2300" dirty="0">
                        <a:solidFill>
                          <a:schemeClr val="bg1"/>
                        </a:solidFill>
                        <a:effectLst/>
                      </a:endParaRPr>
                    </a:p>
                  </a:txBody>
                  <a:tcPr marL="36261" marR="36261" marT="18131" marB="18131" anchor="ctr">
                    <a:lnL>
                      <a:noFill/>
                    </a:lnL>
                    <a:lnR>
                      <a:noFill/>
                    </a:lnR>
                    <a:lnT>
                      <a:noFill/>
                    </a:lnT>
                    <a:lnB>
                      <a:noFill/>
                    </a:lnB>
                    <a:solidFill>
                      <a:schemeClr val="accent3">
                        <a:lumMod val="50000"/>
                      </a:schemeClr>
                    </a:solidFill>
                  </a:tcPr>
                </a:tc>
                <a:tc>
                  <a:txBody>
                    <a:bodyPr/>
                    <a:lstStyle/>
                    <a:p>
                      <a:r>
                        <a:rPr lang="en-GB" sz="2300" b="1" dirty="0">
                          <a:solidFill>
                            <a:schemeClr val="bg1"/>
                          </a:solidFill>
                          <a:effectLst/>
                          <a:latin typeface="AvenirNextDemiBold"/>
                        </a:rPr>
                        <a:t>Workplace Behaviour Effects</a:t>
                      </a:r>
                      <a:endParaRPr lang="en-GB" sz="2300" dirty="0">
                        <a:solidFill>
                          <a:schemeClr val="bg1"/>
                        </a:solidFill>
                        <a:effectLst/>
                      </a:endParaRPr>
                    </a:p>
                  </a:txBody>
                  <a:tcPr marL="36261" marR="36261" marT="18131" marB="18131" anchor="ctr">
                    <a:lnL>
                      <a:noFill/>
                    </a:lnL>
                    <a:lnR>
                      <a:noFill/>
                    </a:lnR>
                    <a:lnT>
                      <a:noFill/>
                    </a:lnT>
                    <a:lnB>
                      <a:noFill/>
                    </a:lnB>
                    <a:solidFill>
                      <a:schemeClr val="accent3">
                        <a:lumMod val="50000"/>
                      </a:schemeClr>
                    </a:solidFill>
                  </a:tcPr>
                </a:tc>
                <a:extLst>
                  <a:ext uri="{0D108BD9-81ED-4DB2-BD59-A6C34878D82A}">
                    <a16:rowId xmlns:a16="http://schemas.microsoft.com/office/drawing/2014/main" val="2951674137"/>
                  </a:ext>
                </a:extLst>
              </a:tr>
              <a:tr h="1291239">
                <a:tc>
                  <a:txBody>
                    <a:bodyPr/>
                    <a:lstStyle/>
                    <a:p>
                      <a:r>
                        <a:rPr lang="en-GB" sz="2300" dirty="0">
                          <a:effectLst/>
                        </a:rPr>
                        <a:t>Openness</a:t>
                      </a:r>
                    </a:p>
                  </a:txBody>
                  <a:tcPr marL="36261" marR="36261" marT="18131" marB="18131" anchor="ctr">
                    <a:lnL>
                      <a:noFill/>
                    </a:lnL>
                    <a:lnR>
                      <a:noFill/>
                    </a:lnR>
                    <a:lnT>
                      <a:noFill/>
                    </a:lnT>
                    <a:lnB>
                      <a:noFill/>
                    </a:lnB>
                    <a:solidFill>
                      <a:schemeClr val="accent1">
                        <a:lumMod val="20000"/>
                        <a:lumOff val="80000"/>
                      </a:schemeClr>
                    </a:solidFill>
                  </a:tcPr>
                </a:tc>
                <a:tc>
                  <a:txBody>
                    <a:bodyPr/>
                    <a:lstStyle/>
                    <a:p>
                      <a:pPr>
                        <a:buFont typeface="Arial" panose="020B0604020202020204" pitchFamily="34" charset="0"/>
                        <a:buChar char="•"/>
                      </a:pPr>
                      <a:r>
                        <a:rPr lang="en-GB" sz="2300" dirty="0">
                          <a:effectLst/>
                        </a:rPr>
                        <a:t>More creativity</a:t>
                      </a:r>
                    </a:p>
                    <a:p>
                      <a:pPr>
                        <a:buFont typeface="Arial" panose="020B0604020202020204" pitchFamily="34" charset="0"/>
                        <a:buChar char="•"/>
                      </a:pPr>
                      <a:r>
                        <a:rPr lang="en-GB" sz="2300" dirty="0">
                          <a:effectLst/>
                        </a:rPr>
                        <a:t>More flexibility</a:t>
                      </a:r>
                    </a:p>
                    <a:p>
                      <a:pPr>
                        <a:buFont typeface="Arial" panose="020B0604020202020204" pitchFamily="34" charset="0"/>
                        <a:buChar char="•"/>
                      </a:pPr>
                      <a:r>
                        <a:rPr lang="en-GB" sz="2300" dirty="0">
                          <a:effectLst/>
                        </a:rPr>
                        <a:t>More eagerness to learn</a:t>
                      </a:r>
                    </a:p>
                  </a:txBody>
                  <a:tcPr marL="36261" marR="36261" marT="18131" marB="18131" anchor="ctr">
                    <a:lnL>
                      <a:noFill/>
                    </a:lnL>
                    <a:lnR>
                      <a:noFill/>
                    </a:lnR>
                    <a:lnT>
                      <a:noFill/>
                    </a:lnT>
                    <a:lnB>
                      <a:noFill/>
                    </a:lnB>
                    <a:solidFill>
                      <a:schemeClr val="accent1">
                        <a:lumMod val="20000"/>
                        <a:lumOff val="80000"/>
                      </a:schemeClr>
                    </a:solidFill>
                  </a:tcPr>
                </a:tc>
                <a:tc>
                  <a:txBody>
                    <a:bodyPr/>
                    <a:lstStyle/>
                    <a:p>
                      <a:pPr>
                        <a:buFont typeface="Arial" panose="020B0604020202020204" pitchFamily="34" charset="0"/>
                        <a:buChar char="•"/>
                      </a:pPr>
                      <a:r>
                        <a:rPr lang="en-GB" sz="2300" dirty="0">
                          <a:effectLst/>
                        </a:rPr>
                        <a:t>Higher job satisfaction</a:t>
                      </a:r>
                    </a:p>
                    <a:p>
                      <a:pPr>
                        <a:buFont typeface="Arial" panose="020B0604020202020204" pitchFamily="34" charset="0"/>
                        <a:buChar char="•"/>
                      </a:pPr>
                      <a:r>
                        <a:rPr lang="en-GB" sz="2300" dirty="0">
                          <a:effectLst/>
                        </a:rPr>
                        <a:t>Easily adaptable</a:t>
                      </a:r>
                    </a:p>
                    <a:p>
                      <a:pPr>
                        <a:buFont typeface="Arial" panose="020B0604020202020204" pitchFamily="34" charset="0"/>
                        <a:buChar char="•"/>
                      </a:pPr>
                      <a:r>
                        <a:rPr lang="en-GB" sz="2300" dirty="0">
                          <a:effectLst/>
                        </a:rPr>
                        <a:t>Strong leadership skills</a:t>
                      </a:r>
                    </a:p>
                  </a:txBody>
                  <a:tcPr marL="36261" marR="36261" marT="18131" marB="18131" anchor="ctr">
                    <a:lnL>
                      <a:noFill/>
                    </a:lnL>
                    <a:lnR>
                      <a:noFill/>
                    </a:lnR>
                    <a:lnT>
                      <a:noFill/>
                    </a:lnT>
                    <a:lnB>
                      <a:noFill/>
                    </a:lnB>
                    <a:solidFill>
                      <a:schemeClr val="accent1">
                        <a:lumMod val="20000"/>
                        <a:lumOff val="80000"/>
                      </a:schemeClr>
                    </a:solidFill>
                  </a:tcPr>
                </a:tc>
                <a:extLst>
                  <a:ext uri="{0D108BD9-81ED-4DB2-BD59-A6C34878D82A}">
                    <a16:rowId xmlns:a16="http://schemas.microsoft.com/office/drawing/2014/main" val="292002474"/>
                  </a:ext>
                </a:extLst>
              </a:tr>
              <a:tr h="1291239">
                <a:tc>
                  <a:txBody>
                    <a:bodyPr/>
                    <a:lstStyle/>
                    <a:p>
                      <a:r>
                        <a:rPr lang="en-GB" sz="2300" dirty="0">
                          <a:effectLst/>
                        </a:rPr>
                        <a:t>Conscientiousness</a:t>
                      </a:r>
                    </a:p>
                  </a:txBody>
                  <a:tcPr marL="36261" marR="36261" marT="18131" marB="18131" anchor="ctr">
                    <a:lnL>
                      <a:noFill/>
                    </a:lnL>
                    <a:lnR>
                      <a:noFill/>
                    </a:lnR>
                    <a:lnT>
                      <a:noFill/>
                    </a:lnT>
                    <a:lnB>
                      <a:noFill/>
                    </a:lnB>
                    <a:solidFill>
                      <a:schemeClr val="accent1">
                        <a:lumMod val="40000"/>
                        <a:lumOff val="60000"/>
                      </a:schemeClr>
                    </a:solidFill>
                  </a:tcPr>
                </a:tc>
                <a:tc>
                  <a:txBody>
                    <a:bodyPr/>
                    <a:lstStyle/>
                    <a:p>
                      <a:pPr>
                        <a:buFont typeface="Arial" panose="020B0604020202020204" pitchFamily="34" charset="0"/>
                        <a:buChar char="•"/>
                      </a:pPr>
                      <a:r>
                        <a:rPr lang="en-GB" sz="2300" dirty="0">
                          <a:effectLst/>
                        </a:rPr>
                        <a:t>More effort</a:t>
                      </a:r>
                    </a:p>
                    <a:p>
                      <a:pPr>
                        <a:buFont typeface="Arial" panose="020B0604020202020204" pitchFamily="34" charset="0"/>
                        <a:buChar char="•"/>
                      </a:pPr>
                      <a:r>
                        <a:rPr lang="en-GB" sz="2300" dirty="0">
                          <a:effectLst/>
                        </a:rPr>
                        <a:t>More drive</a:t>
                      </a:r>
                    </a:p>
                    <a:p>
                      <a:pPr>
                        <a:buFont typeface="Arial" panose="020B0604020202020204" pitchFamily="34" charset="0"/>
                        <a:buChar char="•"/>
                      </a:pPr>
                      <a:r>
                        <a:rPr lang="en-GB" sz="2300" dirty="0">
                          <a:effectLst/>
                        </a:rPr>
                        <a:t>Better discipline and organization</a:t>
                      </a:r>
                    </a:p>
                  </a:txBody>
                  <a:tcPr marL="36261" marR="36261" marT="18131" marB="18131" anchor="ctr">
                    <a:lnL>
                      <a:noFill/>
                    </a:lnL>
                    <a:lnR>
                      <a:noFill/>
                    </a:lnR>
                    <a:lnT>
                      <a:noFill/>
                    </a:lnT>
                    <a:lnB>
                      <a:noFill/>
                    </a:lnB>
                    <a:solidFill>
                      <a:schemeClr val="accent1">
                        <a:lumMod val="40000"/>
                        <a:lumOff val="60000"/>
                      </a:schemeClr>
                    </a:solidFill>
                  </a:tcPr>
                </a:tc>
                <a:tc>
                  <a:txBody>
                    <a:bodyPr/>
                    <a:lstStyle/>
                    <a:p>
                      <a:pPr>
                        <a:buFont typeface="Arial" panose="020B0604020202020204" pitchFamily="34" charset="0"/>
                        <a:buChar char="•"/>
                      </a:pPr>
                      <a:r>
                        <a:rPr lang="en-GB" sz="2300" dirty="0">
                          <a:effectLst/>
                        </a:rPr>
                        <a:t>Better job performance</a:t>
                      </a:r>
                    </a:p>
                    <a:p>
                      <a:pPr>
                        <a:buFont typeface="Arial" panose="020B0604020202020204" pitchFamily="34" charset="0"/>
                        <a:buChar char="•"/>
                      </a:pPr>
                      <a:r>
                        <a:rPr lang="en-GB" sz="2300" dirty="0">
                          <a:effectLst/>
                        </a:rPr>
                        <a:t>Inherent leadership ability</a:t>
                      </a:r>
                    </a:p>
                    <a:p>
                      <a:pPr>
                        <a:buFont typeface="Arial" panose="020B0604020202020204" pitchFamily="34" charset="0"/>
                        <a:buChar char="•"/>
                      </a:pPr>
                      <a:r>
                        <a:rPr lang="en-GB" sz="2300" dirty="0">
                          <a:effectLst/>
                        </a:rPr>
                        <a:t>Less likely to leave</a:t>
                      </a:r>
                    </a:p>
                  </a:txBody>
                  <a:tcPr marL="36261" marR="36261" marT="18131" marB="18131" anchor="ctr">
                    <a:lnL>
                      <a:noFill/>
                    </a:lnL>
                    <a:lnR>
                      <a:noFill/>
                    </a:lnR>
                    <a:lnT>
                      <a:noFill/>
                    </a:lnT>
                    <a:lnB>
                      <a:noFill/>
                    </a:lnB>
                    <a:solidFill>
                      <a:schemeClr val="accent1">
                        <a:lumMod val="40000"/>
                        <a:lumOff val="60000"/>
                      </a:schemeClr>
                    </a:solidFill>
                  </a:tcPr>
                </a:tc>
                <a:extLst>
                  <a:ext uri="{0D108BD9-81ED-4DB2-BD59-A6C34878D82A}">
                    <a16:rowId xmlns:a16="http://schemas.microsoft.com/office/drawing/2014/main" val="3793905150"/>
                  </a:ext>
                </a:extLst>
              </a:tr>
              <a:tr h="1291239">
                <a:tc>
                  <a:txBody>
                    <a:bodyPr/>
                    <a:lstStyle/>
                    <a:p>
                      <a:r>
                        <a:rPr lang="en-GB" sz="2300" dirty="0">
                          <a:effectLst/>
                        </a:rPr>
                        <a:t>Extroversion</a:t>
                      </a:r>
                    </a:p>
                  </a:txBody>
                  <a:tcPr marL="36261" marR="36261" marT="18131" marB="18131" anchor="ctr">
                    <a:lnL>
                      <a:noFill/>
                    </a:lnL>
                    <a:lnR>
                      <a:noFill/>
                    </a:lnR>
                    <a:lnT>
                      <a:noFill/>
                    </a:lnT>
                    <a:lnB>
                      <a:noFill/>
                    </a:lnB>
                    <a:solidFill>
                      <a:schemeClr val="accent1">
                        <a:lumMod val="60000"/>
                        <a:lumOff val="40000"/>
                      </a:schemeClr>
                    </a:solidFill>
                  </a:tcPr>
                </a:tc>
                <a:tc>
                  <a:txBody>
                    <a:bodyPr/>
                    <a:lstStyle/>
                    <a:p>
                      <a:pPr>
                        <a:buFont typeface="Arial" panose="020B0604020202020204" pitchFamily="34" charset="0"/>
                        <a:buChar char="•"/>
                      </a:pPr>
                      <a:r>
                        <a:rPr lang="en-GB" sz="2300" dirty="0">
                          <a:effectLst/>
                        </a:rPr>
                        <a:t>Easily relates to others</a:t>
                      </a:r>
                    </a:p>
                    <a:p>
                      <a:pPr>
                        <a:buFont typeface="Arial" panose="020B0604020202020204" pitchFamily="34" charset="0"/>
                        <a:buChar char="•"/>
                      </a:pPr>
                      <a:r>
                        <a:rPr lang="en-GB" sz="2300" dirty="0">
                          <a:effectLst/>
                        </a:rPr>
                        <a:t>More emotional</a:t>
                      </a:r>
                    </a:p>
                    <a:p>
                      <a:pPr>
                        <a:buFont typeface="Arial" panose="020B0604020202020204" pitchFamily="34" charset="0"/>
                        <a:buChar char="•"/>
                      </a:pPr>
                      <a:r>
                        <a:rPr lang="en-GB" sz="2300" dirty="0">
                          <a:effectLst/>
                        </a:rPr>
                        <a:t>Dominates socially</a:t>
                      </a:r>
                    </a:p>
                  </a:txBody>
                  <a:tcPr marL="36261" marR="36261" marT="18131" marB="18131" anchor="ctr">
                    <a:lnL>
                      <a:noFill/>
                    </a:lnL>
                    <a:lnR>
                      <a:noFill/>
                    </a:lnR>
                    <a:lnT>
                      <a:noFill/>
                    </a:lnT>
                    <a:lnB>
                      <a:noFill/>
                    </a:lnB>
                    <a:solidFill>
                      <a:schemeClr val="accent1">
                        <a:lumMod val="60000"/>
                        <a:lumOff val="40000"/>
                      </a:schemeClr>
                    </a:solidFill>
                  </a:tcPr>
                </a:tc>
                <a:tc>
                  <a:txBody>
                    <a:bodyPr/>
                    <a:lstStyle/>
                    <a:p>
                      <a:pPr>
                        <a:buFont typeface="Arial" panose="020B0604020202020204" pitchFamily="34" charset="0"/>
                        <a:buChar char="•"/>
                      </a:pPr>
                      <a:r>
                        <a:rPr lang="en-GB" sz="2300" dirty="0">
                          <a:effectLst/>
                        </a:rPr>
                        <a:t>Better job performance</a:t>
                      </a:r>
                    </a:p>
                    <a:p>
                      <a:pPr>
                        <a:buFont typeface="Arial" panose="020B0604020202020204" pitchFamily="34" charset="0"/>
                        <a:buChar char="•"/>
                      </a:pPr>
                      <a:r>
                        <a:rPr lang="en-GB" sz="2300" dirty="0">
                          <a:effectLst/>
                        </a:rPr>
                        <a:t>Strong leadership skills</a:t>
                      </a:r>
                    </a:p>
                    <a:p>
                      <a:pPr>
                        <a:buFont typeface="Arial" panose="020B0604020202020204" pitchFamily="34" charset="0"/>
                        <a:buChar char="•"/>
                      </a:pPr>
                      <a:r>
                        <a:rPr lang="en-GB" sz="2300" dirty="0">
                          <a:effectLst/>
                        </a:rPr>
                        <a:t>Less likely to leave</a:t>
                      </a:r>
                    </a:p>
                  </a:txBody>
                  <a:tcPr marL="36261" marR="36261" marT="18131" marB="18131"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2373275416"/>
                  </a:ext>
                </a:extLst>
              </a:tr>
              <a:tr h="1428007">
                <a:tc>
                  <a:txBody>
                    <a:bodyPr/>
                    <a:lstStyle/>
                    <a:p>
                      <a:r>
                        <a:rPr lang="en-GB" sz="2300" dirty="0">
                          <a:effectLst/>
                        </a:rPr>
                        <a:t>Agreeableness</a:t>
                      </a:r>
                    </a:p>
                  </a:txBody>
                  <a:tcPr marL="36261" marR="36261" marT="18131" marB="18131" anchor="ctr">
                    <a:lnL>
                      <a:noFill/>
                    </a:lnL>
                    <a:lnR>
                      <a:noFill/>
                    </a:lnR>
                    <a:lnT>
                      <a:noFill/>
                    </a:lnT>
                    <a:lnB>
                      <a:noFill/>
                    </a:lnB>
                    <a:solidFill>
                      <a:schemeClr val="accent1">
                        <a:lumMod val="75000"/>
                      </a:schemeClr>
                    </a:solidFill>
                  </a:tcPr>
                </a:tc>
                <a:tc>
                  <a:txBody>
                    <a:bodyPr/>
                    <a:lstStyle/>
                    <a:p>
                      <a:pPr>
                        <a:buFont typeface="Arial" panose="020B0604020202020204" pitchFamily="34" charset="0"/>
                        <a:buChar char="•"/>
                      </a:pPr>
                      <a:r>
                        <a:rPr lang="en-GB" sz="2300" dirty="0">
                          <a:effectLst/>
                        </a:rPr>
                        <a:t>More likely to comply with rules and regulations</a:t>
                      </a:r>
                    </a:p>
                    <a:p>
                      <a:pPr>
                        <a:buFont typeface="Arial" panose="020B0604020202020204" pitchFamily="34" charset="0"/>
                        <a:buChar char="•"/>
                      </a:pPr>
                      <a:r>
                        <a:rPr lang="en-GB" sz="2300" dirty="0">
                          <a:effectLst/>
                        </a:rPr>
                        <a:t>Easier to like and admire</a:t>
                      </a:r>
                    </a:p>
                  </a:txBody>
                  <a:tcPr marL="36261" marR="36261" marT="18131" marB="18131" anchor="ctr">
                    <a:lnL>
                      <a:noFill/>
                    </a:lnL>
                    <a:lnR>
                      <a:noFill/>
                    </a:lnR>
                    <a:lnT>
                      <a:noFill/>
                    </a:lnT>
                    <a:lnB>
                      <a:noFill/>
                    </a:lnB>
                    <a:solidFill>
                      <a:schemeClr val="accent1">
                        <a:lumMod val="75000"/>
                      </a:schemeClr>
                    </a:solidFill>
                  </a:tcPr>
                </a:tc>
                <a:tc>
                  <a:txBody>
                    <a:bodyPr/>
                    <a:lstStyle/>
                    <a:p>
                      <a:pPr>
                        <a:buFont typeface="Arial" panose="020B0604020202020204" pitchFamily="34" charset="0"/>
                        <a:buChar char="•"/>
                      </a:pPr>
                      <a:r>
                        <a:rPr lang="en-GB" sz="2300" dirty="0">
                          <a:effectLst/>
                        </a:rPr>
                        <a:t>Higher job performance</a:t>
                      </a:r>
                    </a:p>
                    <a:p>
                      <a:pPr>
                        <a:buFont typeface="Arial" panose="020B0604020202020204" pitchFamily="34" charset="0"/>
                        <a:buChar char="•"/>
                      </a:pPr>
                      <a:r>
                        <a:rPr lang="en-GB" sz="2300" dirty="0">
                          <a:effectLst/>
                        </a:rPr>
                        <a:t>Better on-the-job behaviour</a:t>
                      </a:r>
                    </a:p>
                  </a:txBody>
                  <a:tcPr marL="36261" marR="36261" marT="18131" marB="18131" anchor="ctr">
                    <a:lnL>
                      <a:noFill/>
                    </a:lnL>
                    <a:lnR>
                      <a:noFill/>
                    </a:lnR>
                    <a:lnT>
                      <a:noFill/>
                    </a:lnT>
                    <a:lnB>
                      <a:noFill/>
                    </a:lnB>
                    <a:solidFill>
                      <a:schemeClr val="accent1">
                        <a:lumMod val="75000"/>
                      </a:schemeClr>
                    </a:solidFill>
                  </a:tcPr>
                </a:tc>
                <a:extLst>
                  <a:ext uri="{0D108BD9-81ED-4DB2-BD59-A6C34878D82A}">
                    <a16:rowId xmlns:a16="http://schemas.microsoft.com/office/drawing/2014/main" val="3765129451"/>
                  </a:ext>
                </a:extLst>
              </a:tr>
              <a:tr h="1085286">
                <a:tc>
                  <a:txBody>
                    <a:bodyPr/>
                    <a:lstStyle/>
                    <a:p>
                      <a:r>
                        <a:rPr lang="en-GB" sz="2300" dirty="0">
                          <a:effectLst/>
                        </a:rPr>
                        <a:t>Neuroticism</a:t>
                      </a:r>
                    </a:p>
                  </a:txBody>
                  <a:tcPr marL="36261" marR="36261" marT="18131" marB="18131" anchor="ctr">
                    <a:lnL>
                      <a:noFill/>
                    </a:lnL>
                    <a:lnR>
                      <a:noFill/>
                    </a:lnR>
                    <a:lnT>
                      <a:noFill/>
                    </a:lnT>
                    <a:lnB>
                      <a:noFill/>
                    </a:lnB>
                    <a:solidFill>
                      <a:schemeClr val="accent1">
                        <a:lumMod val="50000"/>
                      </a:schemeClr>
                    </a:solidFill>
                  </a:tcPr>
                </a:tc>
                <a:tc>
                  <a:txBody>
                    <a:bodyPr/>
                    <a:lstStyle/>
                    <a:p>
                      <a:pPr>
                        <a:buFont typeface="Arial" panose="020B0604020202020204" pitchFamily="34" charset="0"/>
                        <a:buChar char="•"/>
                      </a:pPr>
                      <a:r>
                        <a:rPr lang="en-GB" sz="2300" dirty="0">
                          <a:effectLst/>
                        </a:rPr>
                        <a:t>May think negatively</a:t>
                      </a:r>
                    </a:p>
                    <a:p>
                      <a:pPr>
                        <a:buFont typeface="Arial" panose="020B0604020202020204" pitchFamily="34" charset="0"/>
                        <a:buChar char="•"/>
                      </a:pPr>
                      <a:r>
                        <a:rPr lang="en-GB" sz="2300" dirty="0">
                          <a:effectLst/>
                        </a:rPr>
                        <a:t>May express negative emotions</a:t>
                      </a:r>
                    </a:p>
                  </a:txBody>
                  <a:tcPr marL="36261" marR="36261" marT="18131" marB="18131" anchor="ctr">
                    <a:lnL>
                      <a:noFill/>
                    </a:lnL>
                    <a:lnR>
                      <a:noFill/>
                    </a:lnR>
                    <a:lnT>
                      <a:noFill/>
                    </a:lnT>
                    <a:lnB>
                      <a:noFill/>
                    </a:lnB>
                    <a:solidFill>
                      <a:schemeClr val="accent1">
                        <a:lumMod val="50000"/>
                      </a:schemeClr>
                    </a:solidFill>
                  </a:tcPr>
                </a:tc>
                <a:tc>
                  <a:txBody>
                    <a:bodyPr/>
                    <a:lstStyle/>
                    <a:p>
                      <a:pPr>
                        <a:buFont typeface="Arial" panose="020B0604020202020204" pitchFamily="34" charset="0"/>
                        <a:buChar char="•"/>
                      </a:pPr>
                      <a:r>
                        <a:rPr lang="en-GB" sz="2300" dirty="0">
                          <a:effectLst/>
                        </a:rPr>
                        <a:t>Lower job satisfaction</a:t>
                      </a:r>
                    </a:p>
                    <a:p>
                      <a:pPr>
                        <a:buFont typeface="Arial" panose="020B0604020202020204" pitchFamily="34" charset="0"/>
                        <a:buChar char="•"/>
                      </a:pPr>
                      <a:r>
                        <a:rPr lang="en-GB" sz="2300" dirty="0">
                          <a:effectLst/>
                        </a:rPr>
                        <a:t>Higher stress level</a:t>
                      </a:r>
                    </a:p>
                  </a:txBody>
                  <a:tcPr marL="36261" marR="36261" marT="18131" marB="18131" anchor="ctr">
                    <a:lnL>
                      <a:noFill/>
                    </a:lnL>
                    <a:lnR>
                      <a:noFill/>
                    </a:lnR>
                    <a:lnT>
                      <a:noFill/>
                    </a:lnT>
                    <a:lnB>
                      <a:noFill/>
                    </a:lnB>
                    <a:solidFill>
                      <a:schemeClr val="accent1">
                        <a:lumMod val="50000"/>
                      </a:schemeClr>
                    </a:solidFill>
                  </a:tcPr>
                </a:tc>
                <a:extLst>
                  <a:ext uri="{0D108BD9-81ED-4DB2-BD59-A6C34878D82A}">
                    <a16:rowId xmlns:a16="http://schemas.microsoft.com/office/drawing/2014/main" val="2396828105"/>
                  </a:ext>
                </a:extLst>
              </a:tr>
            </a:tbl>
          </a:graphicData>
        </a:graphic>
      </p:graphicFrame>
    </p:spTree>
    <p:extLst>
      <p:ext uri="{BB962C8B-B14F-4D97-AF65-F5344CB8AC3E}">
        <p14:creationId xmlns:p14="http://schemas.microsoft.com/office/powerpoint/2010/main" val="28253846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5"/>
          <p:cNvSpPr>
            <a:spLocks noGrp="1"/>
          </p:cNvSpPr>
          <p:nvPr>
            <p:ph type="sldNum" sz="quarter" idx="12"/>
          </p:nvPr>
        </p:nvSpPr>
        <p:spPr/>
        <p:txBody>
          <a:bodyPr/>
          <a:lstStyle/>
          <a:p>
            <a:fld id="{1F7F4858-AFDB-4881-BE18-DF275C339A6F}" type="slidenum">
              <a:rPr lang="en-US" altLang="en-US"/>
              <a:pPr/>
              <a:t>10</a:t>
            </a:fld>
            <a:endParaRPr lang="en-US" altLang="en-US" dirty="0"/>
          </a:p>
        </p:txBody>
      </p:sp>
      <p:sp>
        <p:nvSpPr>
          <p:cNvPr id="55298" name="Rectangle 2"/>
          <p:cNvSpPr>
            <a:spLocks noGrp="1" noChangeArrowheads="1"/>
          </p:cNvSpPr>
          <p:nvPr>
            <p:ph type="title"/>
          </p:nvPr>
        </p:nvSpPr>
        <p:spPr>
          <a:xfrm>
            <a:off x="0" y="-26988"/>
            <a:ext cx="12192000" cy="1012826"/>
          </a:xfrm>
          <a:solidFill>
            <a:schemeClr val="accent5">
              <a:lumMod val="75000"/>
            </a:schemeClr>
          </a:solidFill>
        </p:spPr>
        <p:txBody>
          <a:bodyPr/>
          <a:lstStyle/>
          <a:p>
            <a:pPr algn="ctr"/>
            <a:r>
              <a:rPr lang="en-US" altLang="en-US" i="1" dirty="0">
                <a:solidFill>
                  <a:schemeClr val="bg1"/>
                </a:solidFill>
              </a:rPr>
              <a:t>How</a:t>
            </a:r>
            <a:r>
              <a:rPr lang="en-US" altLang="en-US" dirty="0">
                <a:solidFill>
                  <a:schemeClr val="bg1"/>
                </a:solidFill>
              </a:rPr>
              <a:t> Does Personality Affect Job Performance?</a:t>
            </a:r>
          </a:p>
        </p:txBody>
      </p:sp>
      <p:sp>
        <p:nvSpPr>
          <p:cNvPr id="55299" name="Rectangle 3"/>
          <p:cNvSpPr>
            <a:spLocks noGrp="1" noChangeArrowheads="1"/>
          </p:cNvSpPr>
          <p:nvPr>
            <p:ph type="body" idx="1"/>
          </p:nvPr>
        </p:nvSpPr>
        <p:spPr>
          <a:xfrm>
            <a:off x="808384" y="1400382"/>
            <a:ext cx="10104782" cy="5138530"/>
          </a:xfrm>
          <a:solidFill>
            <a:schemeClr val="accent1">
              <a:lumMod val="60000"/>
              <a:lumOff val="40000"/>
            </a:schemeClr>
          </a:solidFill>
        </p:spPr>
        <p:txBody>
          <a:bodyPr/>
          <a:lstStyle/>
          <a:p>
            <a:pPr>
              <a:lnSpc>
                <a:spcPct val="90000"/>
              </a:lnSpc>
            </a:pPr>
            <a:r>
              <a:rPr lang="en-US" altLang="en-US" sz="2000" dirty="0"/>
              <a:t>Theory and research show that Big Five factors impact motivation, which in turn affects performance.  For example…</a:t>
            </a:r>
          </a:p>
          <a:p>
            <a:pPr>
              <a:lnSpc>
                <a:spcPct val="90000"/>
              </a:lnSpc>
            </a:pPr>
            <a:endParaRPr lang="en-US" altLang="en-US" sz="2000" dirty="0"/>
          </a:p>
          <a:p>
            <a:pPr>
              <a:lnSpc>
                <a:spcPct val="90000"/>
              </a:lnSpc>
            </a:pPr>
            <a:endParaRPr lang="en-US" altLang="en-US" sz="2000" dirty="0"/>
          </a:p>
          <a:p>
            <a:pPr>
              <a:lnSpc>
                <a:spcPct val="90000"/>
              </a:lnSpc>
            </a:pPr>
            <a:endParaRPr lang="en-US" altLang="en-US" sz="2000" dirty="0"/>
          </a:p>
          <a:p>
            <a:pPr>
              <a:lnSpc>
                <a:spcPct val="90000"/>
              </a:lnSpc>
            </a:pPr>
            <a:endParaRPr lang="en-US" altLang="en-US" sz="2000" dirty="0"/>
          </a:p>
          <a:p>
            <a:pPr>
              <a:lnSpc>
                <a:spcPct val="90000"/>
              </a:lnSpc>
              <a:buFont typeface="Monotype Sorts" pitchFamily="2" charset="2"/>
              <a:buNone/>
            </a:pPr>
            <a:endParaRPr lang="en-US" altLang="en-US" sz="2000" dirty="0"/>
          </a:p>
          <a:p>
            <a:pPr>
              <a:lnSpc>
                <a:spcPct val="90000"/>
              </a:lnSpc>
            </a:pPr>
            <a:endParaRPr lang="en-US" altLang="en-US" sz="2000" dirty="0"/>
          </a:p>
          <a:p>
            <a:pPr>
              <a:lnSpc>
                <a:spcPct val="90000"/>
              </a:lnSpc>
            </a:pPr>
            <a:endParaRPr lang="en-US" altLang="en-US" sz="2000" dirty="0"/>
          </a:p>
          <a:p>
            <a:pPr>
              <a:lnSpc>
                <a:spcPct val="90000"/>
              </a:lnSpc>
            </a:pPr>
            <a:endParaRPr lang="en-US" altLang="en-US" sz="2000" dirty="0"/>
          </a:p>
          <a:p>
            <a:pPr>
              <a:lnSpc>
                <a:spcPct val="90000"/>
              </a:lnSpc>
            </a:pPr>
            <a:r>
              <a:rPr lang="en-US" altLang="en-US" sz="2000" dirty="0"/>
              <a:t>Thus, personality’s effect on performance may be fully or partially (dotted line) </a:t>
            </a:r>
            <a:r>
              <a:rPr lang="en-US" altLang="en-US" sz="2000" i="1" dirty="0"/>
              <a:t>mediated </a:t>
            </a:r>
            <a:r>
              <a:rPr lang="en-US" altLang="en-US" sz="2000" dirty="0"/>
              <a:t>by motivation</a:t>
            </a:r>
          </a:p>
        </p:txBody>
      </p:sp>
      <p:sp>
        <p:nvSpPr>
          <p:cNvPr id="55300" name="Oval 4"/>
          <p:cNvSpPr>
            <a:spLocks noChangeArrowheads="1"/>
          </p:cNvSpPr>
          <p:nvPr/>
        </p:nvSpPr>
        <p:spPr bwMode="auto">
          <a:xfrm>
            <a:off x="1706217" y="3194395"/>
            <a:ext cx="2438400" cy="533400"/>
          </a:xfrm>
          <a:prstGeom prst="ellipse">
            <a:avLst/>
          </a:prstGeom>
          <a:solidFill>
            <a:schemeClr val="accent1"/>
          </a:soli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dirty="0"/>
              <a:t>Conscientiousness</a:t>
            </a:r>
          </a:p>
        </p:txBody>
      </p:sp>
      <p:sp>
        <p:nvSpPr>
          <p:cNvPr id="55301" name="Oval 5"/>
          <p:cNvSpPr>
            <a:spLocks noChangeArrowheads="1"/>
          </p:cNvSpPr>
          <p:nvPr/>
        </p:nvSpPr>
        <p:spPr bwMode="auto">
          <a:xfrm>
            <a:off x="4697896" y="2670934"/>
            <a:ext cx="2133600" cy="457200"/>
          </a:xfrm>
          <a:prstGeom prst="ellipse">
            <a:avLst/>
          </a:prstGeom>
          <a:solidFill>
            <a:schemeClr val="accent1"/>
          </a:soli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dirty="0"/>
              <a:t>Self-efficacy</a:t>
            </a:r>
          </a:p>
        </p:txBody>
      </p:sp>
      <p:sp>
        <p:nvSpPr>
          <p:cNvPr id="55302" name="Oval 6"/>
          <p:cNvSpPr>
            <a:spLocks noChangeArrowheads="1"/>
          </p:cNvSpPr>
          <p:nvPr/>
        </p:nvSpPr>
        <p:spPr bwMode="auto">
          <a:xfrm>
            <a:off x="4838700" y="4300745"/>
            <a:ext cx="1447800" cy="381000"/>
          </a:xfrm>
          <a:prstGeom prst="ellipse">
            <a:avLst/>
          </a:prstGeom>
          <a:solidFill>
            <a:schemeClr val="accent1"/>
          </a:soli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dirty="0"/>
              <a:t>Goals</a:t>
            </a:r>
          </a:p>
        </p:txBody>
      </p:sp>
      <p:sp>
        <p:nvSpPr>
          <p:cNvPr id="55303" name="Oval 7"/>
          <p:cNvSpPr>
            <a:spLocks noChangeArrowheads="1"/>
          </p:cNvSpPr>
          <p:nvPr/>
        </p:nvSpPr>
        <p:spPr bwMode="auto">
          <a:xfrm>
            <a:off x="7275443" y="3382618"/>
            <a:ext cx="1981200" cy="381000"/>
          </a:xfrm>
          <a:prstGeom prst="ellipse">
            <a:avLst/>
          </a:prstGeom>
          <a:solidFill>
            <a:schemeClr val="accent1"/>
          </a:soli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dirty="0"/>
              <a:t>Performance</a:t>
            </a:r>
          </a:p>
        </p:txBody>
      </p:sp>
      <p:sp>
        <p:nvSpPr>
          <p:cNvPr id="55304" name="Line 8"/>
          <p:cNvSpPr>
            <a:spLocks noChangeShapeType="1"/>
          </p:cNvSpPr>
          <p:nvPr/>
        </p:nvSpPr>
        <p:spPr bwMode="auto">
          <a:xfrm flipV="1">
            <a:off x="4200938" y="2994577"/>
            <a:ext cx="381000" cy="381000"/>
          </a:xfrm>
          <a:prstGeom prst="line">
            <a:avLst/>
          </a:prstGeom>
          <a:noFill/>
          <a:ln w="127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55305" name="Line 9"/>
          <p:cNvSpPr>
            <a:spLocks noChangeShapeType="1"/>
          </p:cNvSpPr>
          <p:nvPr/>
        </p:nvSpPr>
        <p:spPr bwMode="auto">
          <a:xfrm>
            <a:off x="4071730" y="3733178"/>
            <a:ext cx="533400" cy="457200"/>
          </a:xfrm>
          <a:prstGeom prst="line">
            <a:avLst/>
          </a:prstGeom>
          <a:noFill/>
          <a:ln w="127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55306" name="Line 10"/>
          <p:cNvSpPr>
            <a:spLocks noChangeShapeType="1"/>
          </p:cNvSpPr>
          <p:nvPr/>
        </p:nvSpPr>
        <p:spPr bwMode="auto">
          <a:xfrm>
            <a:off x="6915150" y="2933355"/>
            <a:ext cx="533400" cy="457200"/>
          </a:xfrm>
          <a:prstGeom prst="line">
            <a:avLst/>
          </a:prstGeom>
          <a:noFill/>
          <a:ln w="127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55307" name="Line 11"/>
          <p:cNvSpPr>
            <a:spLocks noChangeShapeType="1"/>
          </p:cNvSpPr>
          <p:nvPr/>
        </p:nvSpPr>
        <p:spPr bwMode="auto">
          <a:xfrm>
            <a:off x="5637144" y="3573118"/>
            <a:ext cx="0" cy="685800"/>
          </a:xfrm>
          <a:prstGeom prst="line">
            <a:avLst/>
          </a:prstGeom>
          <a:noFill/>
          <a:ln w="127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55308" name="Line 12"/>
          <p:cNvSpPr>
            <a:spLocks noChangeShapeType="1"/>
          </p:cNvSpPr>
          <p:nvPr/>
        </p:nvSpPr>
        <p:spPr bwMode="auto">
          <a:xfrm flipV="1">
            <a:off x="6354417" y="4109003"/>
            <a:ext cx="1066800" cy="381000"/>
          </a:xfrm>
          <a:prstGeom prst="line">
            <a:avLst/>
          </a:prstGeom>
          <a:noFill/>
          <a:ln w="12700">
            <a:solidFill>
              <a:schemeClr val="tx1"/>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55309" name="Line 13"/>
          <p:cNvSpPr>
            <a:spLocks noChangeShapeType="1"/>
          </p:cNvSpPr>
          <p:nvPr/>
        </p:nvSpPr>
        <p:spPr bwMode="auto">
          <a:xfrm>
            <a:off x="4371563" y="3573118"/>
            <a:ext cx="2743200" cy="0"/>
          </a:xfrm>
          <a:prstGeom prst="line">
            <a:avLst/>
          </a:prstGeom>
          <a:noFill/>
          <a:ln w="12700">
            <a:solidFill>
              <a:schemeClr val="tx1"/>
            </a:solidFill>
            <a:prstDash val="dash"/>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Tree>
    <p:extLst>
      <p:ext uri="{BB962C8B-B14F-4D97-AF65-F5344CB8AC3E}">
        <p14:creationId xmlns:p14="http://schemas.microsoft.com/office/powerpoint/2010/main" val="3246809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C28E0995-C74A-40E8-8ABB-DB5A063A53A6}" type="slidenum">
              <a:rPr lang="en-US" altLang="en-US"/>
              <a:pPr/>
              <a:t>11</a:t>
            </a:fld>
            <a:endParaRPr lang="en-US" altLang="en-US"/>
          </a:p>
        </p:txBody>
      </p:sp>
      <p:sp>
        <p:nvSpPr>
          <p:cNvPr id="57346" name="Rectangle 2"/>
          <p:cNvSpPr>
            <a:spLocks noGrp="1" noChangeArrowheads="1"/>
          </p:cNvSpPr>
          <p:nvPr>
            <p:ph type="title"/>
          </p:nvPr>
        </p:nvSpPr>
        <p:spPr>
          <a:xfrm>
            <a:off x="838200" y="146762"/>
            <a:ext cx="10515600" cy="608910"/>
          </a:xfrm>
          <a:solidFill>
            <a:schemeClr val="accent5">
              <a:lumMod val="75000"/>
            </a:schemeClr>
          </a:solidFill>
        </p:spPr>
        <p:txBody>
          <a:bodyPr>
            <a:normAutofit fontScale="90000"/>
          </a:bodyPr>
          <a:lstStyle/>
          <a:p>
            <a:pPr algn="ctr"/>
            <a:r>
              <a:rPr lang="en-US" altLang="en-US" i="1" dirty="0">
                <a:solidFill>
                  <a:schemeClr val="bg1"/>
                </a:solidFill>
              </a:rPr>
              <a:t>Why </a:t>
            </a:r>
            <a:r>
              <a:rPr lang="en-US" altLang="en-US" dirty="0">
                <a:solidFill>
                  <a:schemeClr val="bg1"/>
                </a:solidFill>
              </a:rPr>
              <a:t>Should Organizations Test Personality?</a:t>
            </a:r>
            <a:endParaRPr lang="en-US" altLang="en-US" i="1" dirty="0">
              <a:solidFill>
                <a:schemeClr val="bg1"/>
              </a:solidFill>
            </a:endParaRPr>
          </a:p>
        </p:txBody>
      </p:sp>
      <p:graphicFrame>
        <p:nvGraphicFramePr>
          <p:cNvPr id="7" name="Diagram 6"/>
          <p:cNvGraphicFramePr/>
          <p:nvPr>
            <p:extLst>
              <p:ext uri="{D42A27DB-BD31-4B8C-83A1-F6EECF244321}">
                <p14:modId xmlns:p14="http://schemas.microsoft.com/office/powerpoint/2010/main" val="1234914929"/>
              </p:ext>
            </p:extLst>
          </p:nvPr>
        </p:nvGraphicFramePr>
        <p:xfrm>
          <a:off x="0" y="1364582"/>
          <a:ext cx="11887200" cy="54934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2783610616"/>
              </p:ext>
            </p:extLst>
          </p:nvPr>
        </p:nvGraphicFramePr>
        <p:xfrm>
          <a:off x="1085850" y="755672"/>
          <a:ext cx="9734550" cy="9397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957485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F33AA9D5-3F8F-44C8-B1F2-F6B0A782C605}" type="slidenum">
              <a:rPr lang="en-US" altLang="en-US"/>
              <a:pPr/>
              <a:t>12</a:t>
            </a:fld>
            <a:endParaRPr lang="en-US" altLang="en-US"/>
          </a:p>
        </p:txBody>
      </p:sp>
      <p:sp>
        <p:nvSpPr>
          <p:cNvPr id="61442" name="Rectangle 2"/>
          <p:cNvSpPr>
            <a:spLocks noGrp="1" noChangeArrowheads="1"/>
          </p:cNvSpPr>
          <p:nvPr>
            <p:ph type="title"/>
          </p:nvPr>
        </p:nvSpPr>
        <p:spPr>
          <a:xfrm>
            <a:off x="337930" y="139149"/>
            <a:ext cx="11579087" cy="945253"/>
          </a:xfrm>
          <a:solidFill>
            <a:schemeClr val="accent2">
              <a:lumMod val="50000"/>
            </a:schemeClr>
          </a:solidFill>
        </p:spPr>
        <p:txBody>
          <a:bodyPr/>
          <a:lstStyle/>
          <a:p>
            <a:pPr algn="ctr"/>
            <a:r>
              <a:rPr lang="en-US" altLang="en-US" dirty="0">
                <a:solidFill>
                  <a:schemeClr val="bg1"/>
                </a:solidFill>
              </a:rPr>
              <a:t>Personality in Selection Decisions: A Case Study</a:t>
            </a:r>
          </a:p>
        </p:txBody>
      </p:sp>
      <p:graphicFrame>
        <p:nvGraphicFramePr>
          <p:cNvPr id="2" name="Diagram 1"/>
          <p:cNvGraphicFramePr/>
          <p:nvPr>
            <p:extLst>
              <p:ext uri="{D42A27DB-BD31-4B8C-83A1-F6EECF244321}">
                <p14:modId xmlns:p14="http://schemas.microsoft.com/office/powerpoint/2010/main" val="1312266137"/>
              </p:ext>
            </p:extLst>
          </p:nvPr>
        </p:nvGraphicFramePr>
        <p:xfrm>
          <a:off x="337929" y="1109523"/>
          <a:ext cx="11579087" cy="5611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227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8591550" y="6146512"/>
            <a:ext cx="3600450" cy="647699"/>
          </a:xfrm>
          <a:solidFill>
            <a:schemeClr val="accent1">
              <a:lumMod val="75000"/>
            </a:schemeClr>
          </a:solidFill>
        </p:spPr>
        <p:txBody>
          <a:bodyPr>
            <a:noAutofit/>
          </a:bodyPr>
          <a:lstStyle/>
          <a:p>
            <a:pPr algn="ctr"/>
            <a:r>
              <a:rPr lang="en-US" altLang="en-US" sz="2400" dirty="0">
                <a:solidFill>
                  <a:schemeClr val="bg1"/>
                </a:solidFill>
                <a:latin typeface="Arial" panose="020B0604020202020204" pitchFamily="34" charset="0"/>
              </a:rPr>
              <a:t>Caveats and Future Research Directions</a:t>
            </a:r>
          </a:p>
        </p:txBody>
      </p:sp>
      <p:graphicFrame>
        <p:nvGraphicFramePr>
          <p:cNvPr id="2" name="Diagram 1"/>
          <p:cNvGraphicFramePr/>
          <p:nvPr>
            <p:extLst>
              <p:ext uri="{D42A27DB-BD31-4B8C-83A1-F6EECF244321}">
                <p14:modId xmlns:p14="http://schemas.microsoft.com/office/powerpoint/2010/main" val="644927937"/>
              </p:ext>
            </p:extLst>
          </p:nvPr>
        </p:nvGraphicFramePr>
        <p:xfrm>
          <a:off x="-2454137" y="0"/>
          <a:ext cx="16015735" cy="67942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3683592" y="5546347"/>
            <a:ext cx="2955747" cy="1200329"/>
          </a:xfrm>
          <a:prstGeom prst="rect">
            <a:avLst/>
          </a:prstGeom>
          <a:solidFill>
            <a:schemeClr val="accent5">
              <a:lumMod val="60000"/>
              <a:lumOff val="40000"/>
            </a:schemeClr>
          </a:solidFill>
        </p:spPr>
        <p:txBody>
          <a:bodyPr wrap="square">
            <a:spAutoFit/>
          </a:bodyPr>
          <a:lstStyle/>
          <a:p>
            <a:r>
              <a:rPr lang="en-US" altLang="en-US" dirty="0"/>
              <a:t>(e.g., achievement-striving and orderliness have shown incremental validity over global conscientiousness). </a:t>
            </a:r>
            <a:endParaRPr lang="en-GB" dirty="0"/>
          </a:p>
        </p:txBody>
      </p:sp>
      <p:sp>
        <p:nvSpPr>
          <p:cNvPr id="4" name="Rectangle 3"/>
          <p:cNvSpPr/>
          <p:nvPr/>
        </p:nvSpPr>
        <p:spPr>
          <a:xfrm>
            <a:off x="7525231" y="3512019"/>
            <a:ext cx="4234416" cy="2031325"/>
          </a:xfrm>
          <a:prstGeom prst="rect">
            <a:avLst/>
          </a:prstGeom>
          <a:solidFill>
            <a:schemeClr val="accent5">
              <a:lumMod val="60000"/>
              <a:lumOff val="40000"/>
            </a:schemeClr>
          </a:solidFill>
        </p:spPr>
        <p:txBody>
          <a:bodyPr wrap="square">
            <a:spAutoFit/>
          </a:bodyPr>
          <a:lstStyle/>
          <a:p>
            <a:r>
              <a:rPr lang="en-US" altLang="en-US" dirty="0"/>
              <a:t>More research also needs to be done on the job performance side of the equation - better definitions, criteria, etc. Finally, new research (e.g., emotions at work) shows potential for revealing new paths through which personality may impact performance.    </a:t>
            </a:r>
          </a:p>
        </p:txBody>
      </p:sp>
    </p:spTree>
    <p:extLst>
      <p:ext uri="{BB962C8B-B14F-4D97-AF65-F5344CB8AC3E}">
        <p14:creationId xmlns:p14="http://schemas.microsoft.com/office/powerpoint/2010/main" val="428211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fld id="{DC193D40-C87F-4F4B-9419-6BADEA3E6B1E}" type="slidenum">
              <a:rPr lang="en-US" altLang="en-US"/>
              <a:pPr/>
              <a:t>14</a:t>
            </a:fld>
            <a:endParaRPr lang="en-US" altLang="en-US" dirty="0"/>
          </a:p>
        </p:txBody>
      </p:sp>
      <p:sp>
        <p:nvSpPr>
          <p:cNvPr id="65538" name="Rectangle 2"/>
          <p:cNvSpPr>
            <a:spLocks noGrp="1" noChangeArrowheads="1"/>
          </p:cNvSpPr>
          <p:nvPr>
            <p:ph type="title"/>
          </p:nvPr>
        </p:nvSpPr>
        <p:spPr>
          <a:xfrm>
            <a:off x="-2413666" y="0"/>
            <a:ext cx="7391400" cy="457200"/>
          </a:xfrm>
        </p:spPr>
        <p:txBody>
          <a:bodyPr>
            <a:normAutofit fontScale="90000"/>
          </a:bodyPr>
          <a:lstStyle/>
          <a:p>
            <a:pPr algn="ctr"/>
            <a:r>
              <a:rPr lang="en-US" altLang="en-US" sz="3200" dirty="0">
                <a:latin typeface="Arial" panose="020B0604020202020204" pitchFamily="34" charset="0"/>
              </a:rPr>
              <a:t>References</a:t>
            </a:r>
          </a:p>
        </p:txBody>
      </p:sp>
      <p:sp>
        <p:nvSpPr>
          <p:cNvPr id="65539" name="Rectangle 3"/>
          <p:cNvSpPr>
            <a:spLocks noGrp="1" noChangeArrowheads="1"/>
          </p:cNvSpPr>
          <p:nvPr>
            <p:ph type="body" idx="1"/>
          </p:nvPr>
        </p:nvSpPr>
        <p:spPr>
          <a:xfrm>
            <a:off x="-337930" y="534125"/>
            <a:ext cx="12529930" cy="6187350"/>
          </a:xfrm>
        </p:spPr>
        <p:txBody>
          <a:bodyPr>
            <a:noAutofit/>
          </a:bodyPr>
          <a:lstStyle/>
          <a:p>
            <a:pPr lvl="1">
              <a:lnSpc>
                <a:spcPct val="80000"/>
              </a:lnSpc>
            </a:pPr>
            <a:r>
              <a:rPr lang="en-US" altLang="en-US" sz="1500" dirty="0"/>
              <a:t>Barrick, M.R., &amp; Ryan, A.M. (Eds.). (2003).  </a:t>
            </a:r>
            <a:r>
              <a:rPr lang="en-US" altLang="en-US" sz="1500" i="1" dirty="0"/>
              <a:t>Personality and work: Reconsidering the role of personality in organizations.  </a:t>
            </a:r>
            <a:r>
              <a:rPr lang="en-US" altLang="en-US" sz="1500" dirty="0"/>
              <a:t>San Francisco: </a:t>
            </a:r>
            <a:r>
              <a:rPr lang="en-US" altLang="en-US" sz="1500" dirty="0" err="1"/>
              <a:t>Jossey</a:t>
            </a:r>
            <a:r>
              <a:rPr lang="en-US" altLang="en-US" sz="1500" dirty="0"/>
              <a:t> Bass.</a:t>
            </a:r>
          </a:p>
          <a:p>
            <a:pPr lvl="1">
              <a:lnSpc>
                <a:spcPct val="80000"/>
              </a:lnSpc>
            </a:pPr>
            <a:r>
              <a:rPr lang="en-US" altLang="en-US" sz="1500" dirty="0"/>
              <a:t>Roberts, B.W., &amp; Hogan, R. (Eds.). (2001). </a:t>
            </a:r>
            <a:r>
              <a:rPr lang="en-US" altLang="en-US" sz="1500" i="1" dirty="0"/>
              <a:t>Personality psychology in the workplace.</a:t>
            </a:r>
            <a:r>
              <a:rPr lang="en-US" altLang="en-US" sz="1500" dirty="0"/>
              <a:t>  Washington, D.C.: American Psychological Association.</a:t>
            </a:r>
          </a:p>
          <a:p>
            <a:pPr lvl="1">
              <a:lnSpc>
                <a:spcPct val="80000"/>
              </a:lnSpc>
            </a:pPr>
            <a:r>
              <a:rPr lang="en-US" altLang="en-US" sz="1500" dirty="0"/>
              <a:t>Hogan, R. (1991).  Personality and personality measurement.  In M.D. </a:t>
            </a:r>
            <a:r>
              <a:rPr lang="en-US" altLang="en-US" sz="1500" dirty="0" err="1"/>
              <a:t>Dunnette</a:t>
            </a:r>
            <a:r>
              <a:rPr lang="en-US" altLang="en-US" sz="1500" dirty="0"/>
              <a:t> &amp; L.M. Hough (Eds.), </a:t>
            </a:r>
            <a:r>
              <a:rPr lang="en-US" altLang="en-US" sz="1500" i="1" dirty="0"/>
              <a:t>Handbook of industrial and organizational psychology (Vol 2).</a:t>
            </a:r>
            <a:r>
              <a:rPr lang="en-US" altLang="en-US" sz="1500" dirty="0"/>
              <a:t>  Palo Alto, CA: Consulting Psychologists Press.  </a:t>
            </a:r>
          </a:p>
          <a:p>
            <a:pPr lvl="1">
              <a:lnSpc>
                <a:spcPct val="80000"/>
              </a:lnSpc>
            </a:pPr>
            <a:r>
              <a:rPr lang="en-US" altLang="en-US" sz="1500" dirty="0"/>
              <a:t>Hogan, R., Hogan, J., &amp; Roberts, B.W. (1996).  Personality measurement and employment decisions.  </a:t>
            </a:r>
            <a:r>
              <a:rPr lang="en-US" altLang="en-US" sz="1500" i="1" dirty="0"/>
              <a:t>American Psychologist, 51, </a:t>
            </a:r>
            <a:r>
              <a:rPr lang="en-US" altLang="en-US" sz="1500" dirty="0"/>
              <a:t>469-477.</a:t>
            </a:r>
          </a:p>
          <a:p>
            <a:pPr lvl="1">
              <a:lnSpc>
                <a:spcPct val="80000"/>
              </a:lnSpc>
            </a:pPr>
            <a:r>
              <a:rPr lang="en-US" altLang="en-US" sz="1500" dirty="0"/>
              <a:t>Costa, P.T., &amp; McCrae, R.R. (1997).  Longitudinal stability in adult personality.  In R. Hogan, J. Johnson, &amp; S. Briggs (Eds.), </a:t>
            </a:r>
            <a:r>
              <a:rPr lang="en-US" altLang="en-US" sz="1500" i="1" dirty="0"/>
              <a:t>Handbook of personality psychology.  </a:t>
            </a:r>
            <a:r>
              <a:rPr lang="en-US" altLang="en-US" sz="1500" dirty="0"/>
              <a:t>San Diego: Academic Press</a:t>
            </a:r>
          </a:p>
          <a:p>
            <a:pPr lvl="1">
              <a:lnSpc>
                <a:spcPct val="80000"/>
              </a:lnSpc>
            </a:pPr>
            <a:r>
              <a:rPr lang="en-GB" sz="1500" dirty="0"/>
              <a:t>McShane, S.L. and Von </a:t>
            </a:r>
            <a:r>
              <a:rPr lang="en-GB" sz="1500" dirty="0" err="1"/>
              <a:t>Glinow</a:t>
            </a:r>
            <a:r>
              <a:rPr lang="en-GB" sz="1500" dirty="0"/>
              <a:t>, M.A. (2000), Organizational </a:t>
            </a:r>
            <a:r>
              <a:rPr lang="en-GB" sz="1500" dirty="0" err="1"/>
              <a:t>Behavior</a:t>
            </a:r>
            <a:r>
              <a:rPr lang="en-GB" sz="1500" dirty="0"/>
              <a:t>, McGraw-Hill, New York, NY.</a:t>
            </a:r>
          </a:p>
          <a:p>
            <a:pPr lvl="1">
              <a:lnSpc>
                <a:spcPct val="80000"/>
              </a:lnSpc>
            </a:pPr>
            <a:r>
              <a:rPr lang="en-US" altLang="en-US" sz="1500" dirty="0"/>
              <a:t>Mayer, J.D., </a:t>
            </a:r>
            <a:r>
              <a:rPr lang="en-US" altLang="en-US" sz="1500" dirty="0" err="1"/>
              <a:t>Salovey</a:t>
            </a:r>
            <a:r>
              <a:rPr lang="en-US" altLang="en-US" sz="1500" dirty="0"/>
              <a:t>, P., Caruso, D.R. and </a:t>
            </a:r>
            <a:r>
              <a:rPr lang="en-US" altLang="en-US" sz="1500" dirty="0" err="1"/>
              <a:t>Sitarenios</a:t>
            </a:r>
            <a:r>
              <a:rPr lang="en-US" altLang="en-US" sz="1500" dirty="0"/>
              <a:t>, G. (2003), “Measuring emotional intelligence with the MSCEIT V2.0”, Emotion, Vol. 3 No. 1, pp. 97-105.</a:t>
            </a:r>
          </a:p>
          <a:p>
            <a:pPr lvl="1">
              <a:lnSpc>
                <a:spcPct val="80000"/>
              </a:lnSpc>
            </a:pPr>
            <a:r>
              <a:rPr lang="en-US" altLang="en-US" sz="1500" dirty="0" err="1"/>
              <a:t>Murensky</a:t>
            </a:r>
            <a:r>
              <a:rPr lang="en-US" altLang="en-US" sz="1500" dirty="0"/>
              <a:t>, C.L. (2000), “The relationship between emotional intelligence, personality, critical thinking and organizational leadership performance at upper levels of management”, unpublished doctoral dissertation, Department of Psychology, George Mason University, Fairfax, VA.</a:t>
            </a:r>
          </a:p>
          <a:p>
            <a:pPr lvl="1">
              <a:lnSpc>
                <a:spcPct val="80000"/>
              </a:lnSpc>
            </a:pPr>
            <a:r>
              <a:rPr lang="en-US" altLang="en-US" sz="1500" dirty="0"/>
              <a:t>Palmer, B. and </a:t>
            </a:r>
            <a:r>
              <a:rPr lang="en-US" altLang="en-US" sz="1500" dirty="0" err="1"/>
              <a:t>Stough</a:t>
            </a:r>
            <a:r>
              <a:rPr lang="en-US" altLang="en-US" sz="1500" dirty="0"/>
              <a:t>, C. (2001), Workplace SUEIT: Swinburne University Emotional Intelligence Test – Manual, Organizational psychology Research Unit, Swinburne University, Swinburne</a:t>
            </a:r>
          </a:p>
          <a:p>
            <a:pPr lvl="1">
              <a:lnSpc>
                <a:spcPct val="80000"/>
              </a:lnSpc>
            </a:pPr>
            <a:r>
              <a:rPr lang="en-GB" sz="1500" dirty="0"/>
              <a:t>Palmer, B.R., Gardner, L. and </a:t>
            </a:r>
            <a:r>
              <a:rPr lang="en-GB" sz="1500" dirty="0" err="1"/>
              <a:t>Stough</a:t>
            </a:r>
            <a:r>
              <a:rPr lang="en-GB" sz="1500" dirty="0"/>
              <a:t>, C. (2003), “The relationship between emotional intelligence, personality and effective leadership”, paper presented at 5th Australian Industrial and Organizational Psychology Conference, Melbourne. Palmer, B., Walls, M., Burgess, Z. and </a:t>
            </a:r>
            <a:r>
              <a:rPr lang="en-GB" sz="1500" dirty="0" err="1"/>
              <a:t>Stough</a:t>
            </a:r>
            <a:r>
              <a:rPr lang="en-GB" sz="1500" dirty="0"/>
              <a:t>, C. (2001), “Emotional intelligence and effective leadership”, Leadership &amp; Organization Development Journal, Vol. 22 No. 1, pp. 5-10.</a:t>
            </a:r>
          </a:p>
          <a:p>
            <a:pPr lvl="1">
              <a:lnSpc>
                <a:spcPct val="80000"/>
              </a:lnSpc>
            </a:pPr>
            <a:r>
              <a:rPr lang="en-GB" sz="1500" dirty="0" err="1"/>
              <a:t>Barling</a:t>
            </a:r>
            <a:r>
              <a:rPr lang="en-GB" sz="1500" dirty="0"/>
              <a:t>, J., Slater, F. and </a:t>
            </a:r>
            <a:r>
              <a:rPr lang="en-GB" sz="1500" dirty="0" err="1"/>
              <a:t>Kelloway</a:t>
            </a:r>
            <a:r>
              <a:rPr lang="en-GB" sz="1500" dirty="0"/>
              <a:t>, E.K. (2000), “Transformational leadership and emotional intelligence: an exploratory study”, Leadership &amp; Organization Development Journal, Vol. 21 No. 3, pp. 157-61. </a:t>
            </a:r>
          </a:p>
          <a:p>
            <a:pPr lvl="1">
              <a:lnSpc>
                <a:spcPct val="80000"/>
              </a:lnSpc>
            </a:pPr>
            <a:r>
              <a:rPr lang="en-GB" sz="1500" dirty="0"/>
              <a:t>Bar-On, R. (1997), Bar-On Emotional Quotient Inventory: User’s Manual, Multi-Health Systems, New York, NY. Bass, B.M. and </a:t>
            </a:r>
            <a:r>
              <a:rPr lang="en-GB" sz="1500" dirty="0" err="1"/>
              <a:t>Avolio</a:t>
            </a:r>
            <a:r>
              <a:rPr lang="en-GB" sz="1500" dirty="0"/>
              <a:t>, B.J. (1990), Transformational Leadership Development: Manual for the Multifactor Leadership Questionnaire, Consulting Psychologist Press, </a:t>
            </a:r>
          </a:p>
          <a:p>
            <a:pPr lvl="1">
              <a:lnSpc>
                <a:spcPct val="80000"/>
              </a:lnSpc>
            </a:pPr>
            <a:r>
              <a:rPr lang="en-GB" sz="1500" dirty="0"/>
              <a:t>Palo Alto, CA. Bass, B.M. and </a:t>
            </a:r>
            <a:r>
              <a:rPr lang="en-GB" sz="1500" dirty="0" err="1"/>
              <a:t>Avolio</a:t>
            </a:r>
            <a:r>
              <a:rPr lang="en-GB" sz="1500" dirty="0"/>
              <a:t>, B.J. (1994), Improving Organizational Effectiveness through Transformational Leadership, Sage, Thousand Oaks, CA. </a:t>
            </a:r>
          </a:p>
          <a:p>
            <a:pPr lvl="1">
              <a:lnSpc>
                <a:spcPct val="80000"/>
              </a:lnSpc>
            </a:pPr>
            <a:r>
              <a:rPr lang="en-GB" sz="1500" dirty="0"/>
              <a:t>Brackett, M.A. and Mayer, J.D. (2003), “Convergent, discriminate, and incremental validity of competing measures of emotional intelligence”, Personality and Social Psychology Bulletin, Vol. 29. </a:t>
            </a:r>
          </a:p>
          <a:p>
            <a:pPr lvl="1">
              <a:lnSpc>
                <a:spcPct val="80000"/>
              </a:lnSpc>
            </a:pPr>
            <a:r>
              <a:rPr lang="en-GB" sz="1500" dirty="0"/>
              <a:t>Brackett, M.A., Mayer, J.D. and Warner, R.M. (2004), “Emotional intelligence and its relation to everyday behaviour”, Personality and Individual Differences, Vol. 36, pp. 1387-402.</a:t>
            </a:r>
          </a:p>
          <a:p>
            <a:pPr marL="457200" lvl="1" indent="0">
              <a:lnSpc>
                <a:spcPct val="80000"/>
              </a:lnSpc>
              <a:buNone/>
            </a:pPr>
            <a:endParaRPr lang="en-US" altLang="en-US" sz="1500" dirty="0"/>
          </a:p>
        </p:txBody>
      </p:sp>
    </p:spTree>
    <p:extLst>
      <p:ext uri="{BB962C8B-B14F-4D97-AF65-F5344CB8AC3E}">
        <p14:creationId xmlns:p14="http://schemas.microsoft.com/office/powerpoint/2010/main" val="691735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2616</Words>
  <Application>Microsoft Office PowerPoint</Application>
  <PresentationFormat>Widescreen</PresentationFormat>
  <Paragraphs>151</Paragraphs>
  <Slides>14</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AvenirNextDemiBold</vt:lpstr>
      <vt:lpstr>Monotype Sorts</vt:lpstr>
      <vt:lpstr>Arial</vt:lpstr>
      <vt:lpstr>Calibri</vt:lpstr>
      <vt:lpstr>Calibri Light</vt:lpstr>
      <vt:lpstr>Office Theme</vt:lpstr>
      <vt:lpstr>Personality and the  Work Place</vt:lpstr>
      <vt:lpstr>Personality</vt:lpstr>
      <vt:lpstr>Personality in the workplace </vt:lpstr>
      <vt:lpstr>The Five-Factor Model and Job Performance: Research Findings</vt:lpstr>
      <vt:lpstr>An individual’s unique combination of these five factors influences his or her success at work in three main ways. </vt:lpstr>
      <vt:lpstr>Conscientiousness </vt:lpstr>
      <vt:lpstr>Neuroticism</vt:lpstr>
      <vt:lpstr>Extroverts </vt:lpstr>
      <vt:lpstr>PowerPoint Presentation</vt:lpstr>
      <vt:lpstr>How Does Personality Affect Job Performance?</vt:lpstr>
      <vt:lpstr>Why Should Organizations Test Personality?</vt:lpstr>
      <vt:lpstr>Personality in Selection Decisions: A Case Study</vt:lpstr>
      <vt:lpstr>Caveats and Future Research Directions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 and Work</dc:title>
  <dc:creator>Charlotte Greenway</dc:creator>
  <cp:lastModifiedBy>Charlotte Greenway</cp:lastModifiedBy>
  <cp:revision>53</cp:revision>
  <dcterms:created xsi:type="dcterms:W3CDTF">2019-09-28T17:58:52Z</dcterms:created>
  <dcterms:modified xsi:type="dcterms:W3CDTF">2024-07-30T08:24:48Z</dcterms:modified>
</cp:coreProperties>
</file>