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3">
  <p:sldMasterIdLst>
    <p:sldMasterId id="2147483934" r:id="rId1"/>
  </p:sldMasterIdLst>
  <p:sldIdLst>
    <p:sldId id="256" r:id="rId2"/>
    <p:sldId id="267" r:id="rId3"/>
    <p:sldId id="257" r:id="rId4"/>
    <p:sldId id="258" r:id="rId5"/>
    <p:sldId id="259" r:id="rId6"/>
    <p:sldId id="260" r:id="rId7"/>
    <p:sldId id="261" r:id="rId8"/>
    <p:sldId id="262" r:id="rId9"/>
    <p:sldId id="266" r:id="rId10"/>
    <p:sldId id="263" r:id="rId11"/>
    <p:sldId id="264" r:id="rId1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PC" initials="P" lastIdx="1" clrIdx="0">
    <p:extLst>
      <p:ext uri="{19B8F6BF-5375-455C-9EA6-DF929625EA0E}">
        <p15:presenceInfo xmlns:p15="http://schemas.microsoft.com/office/powerpoint/2012/main" userId="PC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4" d="100"/>
          <a:sy n="64" d="100"/>
        </p:scale>
        <p:origin x="1156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commentAuthors" Target="commentAuthor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4BF418-7C95-4DCE-8DA7-428C91B053C2}" type="datetimeFigureOut">
              <a:rPr lang="en-GB" smtClean="0"/>
              <a:t>12/08/2026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D4297-903D-4513-AB03-3C33737BA9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30627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4BF418-7C95-4DCE-8DA7-428C91B053C2}" type="datetimeFigureOut">
              <a:rPr lang="en-GB" smtClean="0"/>
              <a:t>12/08/2026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D4297-903D-4513-AB03-3C33737BA9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44428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4BF418-7C95-4DCE-8DA7-428C91B053C2}" type="datetimeFigureOut">
              <a:rPr lang="en-GB" smtClean="0"/>
              <a:t>12/08/2026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D4297-903D-4513-AB03-3C33737BA9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87041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4BF418-7C95-4DCE-8DA7-428C91B053C2}" type="datetimeFigureOut">
              <a:rPr lang="en-GB" smtClean="0"/>
              <a:t>12/08/2026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D4297-903D-4513-AB03-3C33737BA9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48333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4BF418-7C95-4DCE-8DA7-428C91B053C2}" type="datetimeFigureOut">
              <a:rPr lang="en-GB" smtClean="0"/>
              <a:t>12/08/2026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D4297-903D-4513-AB03-3C33737BA9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17516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4BF418-7C95-4DCE-8DA7-428C91B053C2}" type="datetimeFigureOut">
              <a:rPr lang="en-GB" smtClean="0"/>
              <a:t>12/08/2026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D4297-903D-4513-AB03-3C33737BA9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11210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4BF418-7C95-4DCE-8DA7-428C91B053C2}" type="datetimeFigureOut">
              <a:rPr lang="en-GB" smtClean="0"/>
              <a:t>12/08/2026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D4297-903D-4513-AB03-3C33737BA9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30965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4BF418-7C95-4DCE-8DA7-428C91B053C2}" type="datetimeFigureOut">
              <a:rPr lang="en-GB" smtClean="0"/>
              <a:t>12/08/2026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D4297-903D-4513-AB03-3C33737BA9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51546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4BF418-7C95-4DCE-8DA7-428C91B053C2}" type="datetimeFigureOut">
              <a:rPr lang="en-GB" smtClean="0"/>
              <a:t>12/08/2026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D4297-903D-4513-AB03-3C33737BA9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87626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4BF418-7C95-4DCE-8DA7-428C91B053C2}" type="datetimeFigureOut">
              <a:rPr lang="en-GB" smtClean="0"/>
              <a:t>12/08/2026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D4297-903D-4513-AB03-3C33737BA9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43360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4BF418-7C95-4DCE-8DA7-428C91B053C2}" type="datetimeFigureOut">
              <a:rPr lang="en-GB" smtClean="0"/>
              <a:t>12/08/2026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D4297-903D-4513-AB03-3C33737BA975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4891061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4BF418-7C95-4DCE-8DA7-428C91B053C2}" type="datetimeFigureOut">
              <a:rPr lang="en-GB" smtClean="0"/>
              <a:t>12/08/2026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D4297-903D-4513-AB03-3C33737BA9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227601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4BF418-7C95-4DCE-8DA7-428C91B053C2}" type="datetimeFigureOut">
              <a:rPr lang="en-GB" smtClean="0"/>
              <a:t>12/08/2026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D4297-903D-4513-AB03-3C33737BA975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9456552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4BF418-7C95-4DCE-8DA7-428C91B053C2}" type="datetimeFigureOut">
              <a:rPr lang="en-GB" smtClean="0"/>
              <a:t>12/08/2026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D4297-903D-4513-AB03-3C33737BA9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535192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4BF418-7C95-4DCE-8DA7-428C91B053C2}" type="datetimeFigureOut">
              <a:rPr lang="en-GB" smtClean="0"/>
              <a:t>12/08/2026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D4297-903D-4513-AB03-3C33737BA9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269293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4BF418-7C95-4DCE-8DA7-428C91B053C2}" type="datetimeFigureOut">
              <a:rPr lang="en-GB" smtClean="0"/>
              <a:t>12/08/2026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D4297-903D-4513-AB03-3C33737BA9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74940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4BF418-7C95-4DCE-8DA7-428C91B053C2}" type="datetimeFigureOut">
              <a:rPr lang="en-GB" smtClean="0"/>
              <a:t>12/08/2026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F34D4297-903D-4513-AB03-3C33737BA9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96907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5" r:id="rId1"/>
    <p:sldLayoutId id="2147483936" r:id="rId2"/>
    <p:sldLayoutId id="2147483937" r:id="rId3"/>
    <p:sldLayoutId id="2147483938" r:id="rId4"/>
    <p:sldLayoutId id="2147483939" r:id="rId5"/>
    <p:sldLayoutId id="2147483940" r:id="rId6"/>
    <p:sldLayoutId id="2147483941" r:id="rId7"/>
    <p:sldLayoutId id="2147483942" r:id="rId8"/>
    <p:sldLayoutId id="2147483943" r:id="rId9"/>
    <p:sldLayoutId id="2147483944" r:id="rId10"/>
    <p:sldLayoutId id="2147483945" r:id="rId11"/>
    <p:sldLayoutId id="2147483946" r:id="rId12"/>
    <p:sldLayoutId id="2147483947" r:id="rId13"/>
    <p:sldLayoutId id="2147483948" r:id="rId14"/>
    <p:sldLayoutId id="2147483949" r:id="rId15"/>
    <p:sldLayoutId id="2147483950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v.uk/set-up-sole-trader" TargetMode="External"/><Relationship Id="rId2" Type="http://schemas.openxmlformats.org/officeDocument/2006/relationships/hyperlink" Target="https://seller-uk.tiktok.com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statista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90F2DB32-0940-4893-B1CF-4E00482A62D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914400" y="0"/>
            <a:ext cx="6067425" cy="904874"/>
          </a:xfrm>
        </p:spPr>
        <p:txBody>
          <a:bodyPr>
            <a:normAutofit/>
          </a:bodyPr>
          <a:lstStyle/>
          <a:p>
            <a:r>
              <a:rPr lang="en-US" sz="2400" b="1" u="sng" dirty="0">
                <a:solidFill>
                  <a:srgbClr val="222222"/>
                </a:solidFill>
                <a:latin typeface="Arial" panose="020B0604020202020204" pitchFamily="34" charset="0"/>
              </a:rPr>
              <a:t>Business Plan – TikTok Clothing Store</a:t>
            </a:r>
            <a:endParaRPr lang="en-GB" sz="2400" u="sng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A17521C-E019-489A-A2E4-A3DE331E8EE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2695575" y="1043609"/>
            <a:ext cx="8142218" cy="4252291"/>
          </a:xfrm>
        </p:spPr>
        <p:txBody>
          <a:bodyPr>
            <a:normAutofit/>
          </a:bodyPr>
          <a:lstStyle/>
          <a:p>
            <a:pPr algn="l"/>
            <a:endParaRPr lang="en-GB" b="0" i="0" dirty="0">
              <a:solidFill>
                <a:srgbClr val="222222"/>
              </a:solidFill>
              <a:effectLst/>
              <a:latin typeface="Arial" panose="020B0604020202020204" pitchFamily="34" charset="0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400" b="0" i="0" dirty="0">
                <a:solidFill>
                  <a:srgbClr val="222222"/>
                </a:solidFill>
                <a:effectLst/>
                <a:latin typeface="Baskerville Old Face" panose="02020602080505020303" pitchFamily="18" charset="0"/>
              </a:rPr>
              <a:t>Presented by: </a:t>
            </a:r>
            <a:r>
              <a:rPr lang="en-GB" sz="2400" b="1" i="0" dirty="0">
                <a:solidFill>
                  <a:srgbClr val="222222"/>
                </a:solidFill>
                <a:effectLst/>
                <a:latin typeface="Baskerville Old Face" panose="02020602080505020303" pitchFamily="18" charset="0"/>
              </a:rPr>
              <a:t>Mutwakil Muhamado</a:t>
            </a:r>
            <a:endParaRPr lang="en-GB" sz="2400" b="0" i="0" dirty="0">
              <a:solidFill>
                <a:srgbClr val="222222"/>
              </a:solidFill>
              <a:effectLst/>
              <a:latin typeface="Baskerville Old Face" panose="02020602080505020303" pitchFamily="18" charset="0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400" b="0" i="0" dirty="0">
                <a:solidFill>
                  <a:srgbClr val="222222"/>
                </a:solidFill>
                <a:effectLst/>
                <a:latin typeface="Baskerville Old Face" panose="02020602080505020303" pitchFamily="18" charset="0"/>
              </a:rPr>
              <a:t>Student ID: </a:t>
            </a:r>
            <a:r>
              <a:rPr lang="en-GB" sz="2400" b="1" i="0" dirty="0">
                <a:solidFill>
                  <a:srgbClr val="222222"/>
                </a:solidFill>
                <a:effectLst/>
                <a:latin typeface="Baskerville Old Face" panose="02020602080505020303" pitchFamily="18" charset="0"/>
              </a:rPr>
              <a:t>2024521</a:t>
            </a:r>
            <a:endParaRPr lang="en-GB" sz="2400" b="0" i="0" dirty="0">
              <a:solidFill>
                <a:srgbClr val="222222"/>
              </a:solidFill>
              <a:effectLst/>
              <a:latin typeface="Baskerville Old Face" panose="02020602080505020303" pitchFamily="18" charset="0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400" b="0" i="0" dirty="0">
                <a:solidFill>
                  <a:srgbClr val="222222"/>
                </a:solidFill>
                <a:effectLst/>
                <a:latin typeface="Baskerville Old Face" panose="02020602080505020303" pitchFamily="18" charset="0"/>
              </a:rPr>
              <a:t>Module name: Enterprise and Entrepreneurship </a:t>
            </a:r>
          </a:p>
          <a:p>
            <a:pPr algn="l"/>
            <a:r>
              <a:rPr lang="en-GB" sz="2400" b="0" i="0" dirty="0">
                <a:solidFill>
                  <a:srgbClr val="222222"/>
                </a:solidFill>
                <a:effectLst/>
                <a:latin typeface="Baskerville Old Face" panose="02020602080505020303" pitchFamily="18" charset="0"/>
              </a:rPr>
              <a:t>Model code: LCLM4006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400" b="0" i="0" dirty="0">
                <a:solidFill>
                  <a:srgbClr val="222222"/>
                </a:solidFill>
                <a:effectLst/>
                <a:latin typeface="Baskerville Old Face" panose="02020602080505020303" pitchFamily="18" charset="0"/>
              </a:rPr>
              <a:t>Lecturer:  Andy </a:t>
            </a:r>
            <a:r>
              <a:rPr lang="en-GB" sz="2400" b="0" i="0">
                <a:solidFill>
                  <a:srgbClr val="222222"/>
                </a:solidFill>
                <a:effectLst/>
                <a:latin typeface="Baskerville Old Face" panose="02020602080505020303" pitchFamily="18" charset="0"/>
              </a:rPr>
              <a:t>Rakotovololona</a:t>
            </a:r>
            <a:endParaRPr lang="en-GB" sz="2400" b="0" i="0" dirty="0">
              <a:solidFill>
                <a:srgbClr val="222222"/>
              </a:solidFill>
              <a:effectLst/>
              <a:latin typeface="Baskerville Old Face" panose="02020602080505020303" pitchFamily="18" charset="0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400" b="0" i="0" dirty="0">
                <a:solidFill>
                  <a:srgbClr val="222222"/>
                </a:solidFill>
                <a:effectLst/>
                <a:latin typeface="Baskerville Old Face" panose="02020602080505020303" pitchFamily="18" charset="0"/>
              </a:rPr>
              <a:t>Programme: Level 4 Certificate in Higher Education – Business Skills for the Workplace</a:t>
            </a:r>
          </a:p>
        </p:txBody>
      </p:sp>
      <p:pic>
        <p:nvPicPr>
          <p:cNvPr id="1026" name="Picture 2" descr="TikTok Shop Launches Westfield Stratford pop-up with up to 50% Off for  Spring Sale 2026 - London Post">
            <a:extLst>
              <a:ext uri="{FF2B5EF4-FFF2-40B4-BE49-F238E27FC236}">
                <a16:creationId xmlns:a16="http://schemas.microsoft.com/office/drawing/2014/main" id="{C0478F1D-9E18-4088-AB0F-C7AAF19A93A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27" t="4769" r="2620" b="3577"/>
          <a:stretch/>
        </p:blipFill>
        <p:spPr bwMode="auto">
          <a:xfrm>
            <a:off x="5619752" y="1648123"/>
            <a:ext cx="3375990" cy="26857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29E0E863-A868-4A58-B314-30A7F7566130}"/>
              </a:ext>
            </a:extLst>
          </p:cNvPr>
          <p:cNvSpPr txBox="1"/>
          <p:nvPr/>
        </p:nvSpPr>
        <p:spPr>
          <a:xfrm>
            <a:off x="-742950" y="5534438"/>
            <a:ext cx="91440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https://london-post.co.uk/tiktok-shop-launches-westfield-stratford-pop-up-with-up-to-50-off-for-spring-sale-2026/</a:t>
            </a:r>
          </a:p>
        </p:txBody>
      </p:sp>
    </p:spTree>
    <p:extLst>
      <p:ext uri="{BB962C8B-B14F-4D97-AF65-F5344CB8AC3E}">
        <p14:creationId xmlns:p14="http://schemas.microsoft.com/office/powerpoint/2010/main" val="15813135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019F74-816E-4684-98A1-23F49C9842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tx1"/>
                </a:solidFill>
              </a:rPr>
              <a:t>Presentation overview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830830-BF0A-4A30-9842-8F0C097A61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9550" y="1685925"/>
            <a:ext cx="8772525" cy="4355438"/>
          </a:xfrm>
        </p:spPr>
        <p:txBody>
          <a:bodyPr>
            <a:normAutofit lnSpcReduction="10000"/>
          </a:bodyPr>
          <a:lstStyle/>
          <a:p>
            <a:r>
              <a:rPr lang="en-US" sz="200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Overview of the Business Idea</a:t>
            </a:r>
          </a:p>
          <a:p>
            <a:r>
              <a:rPr lang="en-US" sz="200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Important Pestel Factors</a:t>
            </a:r>
          </a:p>
          <a:p>
            <a:r>
              <a:rPr lang="en-US" sz="200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Marketing Strategy 1</a:t>
            </a:r>
          </a:p>
          <a:p>
            <a:r>
              <a:rPr lang="en-US" sz="2000" dirty="0">
                <a:solidFill>
                  <a:srgbClr val="222222"/>
                </a:solidFill>
                <a:latin typeface="Arial" panose="020B0604020202020204" pitchFamily="34" charset="0"/>
              </a:rPr>
              <a:t>Marketing Strategy 2</a:t>
            </a:r>
          </a:p>
          <a:p>
            <a:r>
              <a:rPr lang="en-US" sz="200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Funding Requirements</a:t>
            </a:r>
          </a:p>
          <a:p>
            <a:r>
              <a:rPr lang="en-GB" sz="200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Budget &amp; Sustainability</a:t>
            </a:r>
          </a:p>
          <a:p>
            <a:r>
              <a:rPr lang="en-GB" sz="2000" dirty="0">
                <a:solidFill>
                  <a:schemeClr val="tx1"/>
                </a:solidFill>
              </a:rPr>
              <a:t>Project sales for the first month</a:t>
            </a:r>
          </a:p>
          <a:p>
            <a:r>
              <a:rPr lang="en-US" sz="200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Conclusion</a:t>
            </a:r>
            <a:endParaRPr lang="en-GB" sz="2000" i="0" dirty="0">
              <a:solidFill>
                <a:srgbClr val="222222"/>
              </a:solidFill>
              <a:effectLst/>
              <a:latin typeface="Arial" panose="020B0604020202020204" pitchFamily="34" charset="0"/>
            </a:endParaRPr>
          </a:p>
          <a:p>
            <a:r>
              <a:rPr lang="en-GB" sz="200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References list </a:t>
            </a:r>
            <a:br>
              <a:rPr lang="en-GB" b="1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</a:br>
            <a:endParaRPr lang="en-US" sz="1800" b="1" i="0" u="sng" dirty="0">
              <a:solidFill>
                <a:srgbClr val="222222"/>
              </a:solidFill>
              <a:effectLst/>
              <a:latin typeface="Arial" panose="020B0604020202020204" pitchFamily="34" charset="0"/>
            </a:endParaRPr>
          </a:p>
          <a:p>
            <a:r>
              <a:rPr lang="en-US" sz="1800" b="1" i="0" u="sng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https://marketing.org.nz/hubfs/Overviewe%20hero%20image.png</a:t>
            </a:r>
          </a:p>
          <a:p>
            <a:endParaRPr lang="en-GB" dirty="0"/>
          </a:p>
        </p:txBody>
      </p:sp>
      <p:pic>
        <p:nvPicPr>
          <p:cNvPr id="1026" name="Picture 2" descr="AI Overviews - A mid 2024 deep dive">
            <a:extLst>
              <a:ext uri="{FF2B5EF4-FFF2-40B4-BE49-F238E27FC236}">
                <a16:creationId xmlns:a16="http://schemas.microsoft.com/office/drawing/2014/main" id="{F03AB128-89FB-412A-AC66-6FA398188B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2025" y="1838325"/>
            <a:ext cx="4028409" cy="257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99658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AADEA9-1C31-41B0-8C7D-83D6A1E769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2333625" y="45248"/>
            <a:ext cx="10821508" cy="539480"/>
          </a:xfrm>
        </p:spPr>
        <p:txBody>
          <a:bodyPr>
            <a:normAutofit fontScale="90000"/>
          </a:bodyPr>
          <a:lstStyle/>
          <a:p>
            <a:r>
              <a:rPr lang="en-US" b="1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 </a:t>
            </a:r>
            <a:r>
              <a:rPr lang="en-US" b="1" i="0" u="sng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Overview of the Business Idea</a:t>
            </a:r>
            <a:br>
              <a:rPr lang="en-US" b="1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</a:br>
            <a:br>
              <a:rPr lang="en-US" b="1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8418EC-FBFB-49FF-95B8-841B32AA92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3371851" y="514350"/>
            <a:ext cx="12158041" cy="6164746"/>
          </a:xfrm>
        </p:spPr>
        <p:txBody>
          <a:bodyPr>
            <a:noAutofit/>
          </a:bodyPr>
          <a:lstStyle/>
          <a:p>
            <a:pPr marL="0" indent="0" algn="l">
              <a:buNone/>
            </a:pPr>
            <a:b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4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Online </a:t>
            </a:r>
            <a:r>
              <a:rPr lang="en-US" sz="240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start-up</a:t>
            </a:r>
            <a:r>
              <a:rPr lang="en-US" sz="24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 selling affordable clothing through TikTok Shop.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4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Offers hoodies, T-shirts, jeans, jackets, tracksuits and accessories.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4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Targets men and women aged </a:t>
            </a:r>
            <a:r>
              <a:rPr lang="en-US" sz="2400" b="1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18–35</a:t>
            </a:r>
            <a:r>
              <a:rPr lang="en-US" sz="24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 across the UK.</a:t>
            </a:r>
          </a:p>
          <a:p>
            <a:pPr algn="l"/>
            <a:r>
              <a:rPr lang="en-US" sz="2400" b="1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Unique Selling Points (USP)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4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Affordable prices.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4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Good-quality clothing.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4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Fast UK delivery.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4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Excellent customer service.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4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Easy shopping through TikTok Shop.</a:t>
            </a:r>
          </a:p>
          <a:p>
            <a:pPr algn="l"/>
            <a:r>
              <a:rPr lang="en-US" sz="2400" b="1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Business Structure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400" b="1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Legal Structure:</a:t>
            </a:r>
            <a:r>
              <a:rPr lang="en-US" sz="24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 Sole Trader.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4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Managed by the owner.</a:t>
            </a:r>
          </a:p>
          <a:p>
            <a:pPr algn="l"/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How to Write a Business Plan - A Step By Step Guide">
            <a:extLst>
              <a:ext uri="{FF2B5EF4-FFF2-40B4-BE49-F238E27FC236}">
                <a16:creationId xmlns:a16="http://schemas.microsoft.com/office/drawing/2014/main" id="{9ED49DBF-642C-4F43-BA28-C4BD7C2DBF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3452" y="2153779"/>
            <a:ext cx="3824635" cy="288588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02838BC-D405-46A1-9CA3-C16BC9847CAD}"/>
              </a:ext>
            </a:extLst>
          </p:cNvPr>
          <p:cNvSpPr txBox="1"/>
          <p:nvPr/>
        </p:nvSpPr>
        <p:spPr>
          <a:xfrm>
            <a:off x="2456245" y="5420320"/>
            <a:ext cx="615905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https://encrypted-tbn0.gstatic.com/images?q=tbn:ANd9GcS2JVcbCxq-95hPTUe0Pj_dzWJVJJcbhQrXB1NCtVWaWQ&amp;s=10</a:t>
            </a:r>
          </a:p>
        </p:txBody>
      </p:sp>
    </p:spTree>
    <p:extLst>
      <p:ext uri="{BB962C8B-B14F-4D97-AF65-F5344CB8AC3E}">
        <p14:creationId xmlns:p14="http://schemas.microsoft.com/office/powerpoint/2010/main" val="3002306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DD9D3A-0E06-4E0B-9C02-39F0097FA7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228726" y="447676"/>
            <a:ext cx="6347713" cy="704850"/>
          </a:xfrm>
        </p:spPr>
        <p:txBody>
          <a:bodyPr>
            <a:normAutofit fontScale="90000"/>
          </a:bodyPr>
          <a:lstStyle/>
          <a:p>
            <a:br>
              <a:rPr lang="en-US" sz="3600" b="1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</a:br>
            <a:br>
              <a:rPr lang="en-US" b="1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BA84AC-B813-4B99-8378-3078935270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2714625" y="777808"/>
            <a:ext cx="12153899" cy="6254542"/>
          </a:xfrm>
        </p:spPr>
        <p:txBody>
          <a:bodyPr>
            <a:normAutofit fontScale="55000" lnSpcReduction="20000"/>
          </a:bodyPr>
          <a:lstStyle/>
          <a:p>
            <a:pPr algn="l">
              <a:buFont typeface="Arial" panose="020B0604020202020204" pitchFamily="34" charset="0"/>
              <a:buChar char="•"/>
            </a:pPr>
            <a:r>
              <a:rPr lang="en-US" sz="2500" b="1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Political</a:t>
            </a:r>
            <a:endParaRPr lang="en-US" sz="2500" b="0" i="0" dirty="0">
              <a:solidFill>
                <a:srgbClr val="222222"/>
              </a:solidFill>
              <a:effectLst/>
              <a:latin typeface="Arial" panose="020B0604020202020204" pitchFamily="34" charset="0"/>
            </a:endParaRP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US" sz="26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UK trade policies may affect clothing imports.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US" sz="26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Import taxes and customs duties can increase costs.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US" sz="26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Government support for small businesses may provide funding opportunities.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600" b="1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Economic</a:t>
            </a:r>
            <a:endParaRPr lang="en-US" sz="2600" b="0" i="0" dirty="0">
              <a:solidFill>
                <a:srgbClr val="222222"/>
              </a:solidFill>
              <a:effectLst/>
              <a:latin typeface="Arial" panose="020B0604020202020204" pitchFamily="34" charset="0"/>
            </a:endParaRP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US" sz="26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Inflation can increase the cost of stock and shipping.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US" sz="26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The cost of living affects customers’ spending on clothing.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US" sz="26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Competition from other online retailers may influence pricing.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600" b="1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Social</a:t>
            </a:r>
            <a:endParaRPr lang="en-US" sz="2600" b="0" i="0" dirty="0">
              <a:solidFill>
                <a:srgbClr val="222222"/>
              </a:solidFill>
              <a:effectLst/>
              <a:latin typeface="Arial" panose="020B0604020202020204" pitchFamily="34" charset="0"/>
            </a:endParaRP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US" sz="26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Young consumers are highly influenced by TikTok trends.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US" sz="26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Influencer marketing increases brand awareness and sales.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US" sz="26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Customers prefer fashionable, affordable, and high-quality clothing.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600" b="1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Technological</a:t>
            </a:r>
            <a:endParaRPr lang="en-US" sz="2600" b="0" i="0" dirty="0">
              <a:solidFill>
                <a:srgbClr val="222222"/>
              </a:solidFill>
              <a:effectLst/>
              <a:latin typeface="Arial" panose="020B0604020202020204" pitchFamily="34" charset="0"/>
            </a:endParaRP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US" sz="26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TikTok’s algorithm helps businesses reach a larger audience.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US" sz="26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TikTok Shop allows customers to purchase products directly through the app.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US" sz="26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Secure online payment systems improve the shopping experience.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600" b="1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Legal</a:t>
            </a:r>
            <a:endParaRPr lang="en-US" sz="2600" b="0" i="0" dirty="0">
              <a:solidFill>
                <a:srgbClr val="222222"/>
              </a:solidFill>
              <a:effectLst/>
              <a:latin typeface="Arial" panose="020B0604020202020204" pitchFamily="34" charset="0"/>
            </a:endParaRP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US" sz="26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The business must comply with UK consumer protection laws.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US" sz="26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Customer data must be protected under GDPR.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US" sz="26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Clothing products must meet UK product safety and labelling requirements.</a:t>
            </a:r>
          </a:p>
          <a:p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4ABDE38-631A-42E1-977A-85DAC3CF6DAA}"/>
              </a:ext>
            </a:extLst>
          </p:cNvPr>
          <p:cNvSpPr txBox="1"/>
          <p:nvPr/>
        </p:nvSpPr>
        <p:spPr>
          <a:xfrm>
            <a:off x="-1200850" y="149812"/>
            <a:ext cx="810577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u="sng" dirty="0">
                <a:solidFill>
                  <a:srgbClr val="222222"/>
                </a:solidFill>
                <a:latin typeface="Arial" panose="020B0604020202020204" pitchFamily="34" charset="0"/>
              </a:rPr>
              <a:t> </a:t>
            </a:r>
            <a:r>
              <a:rPr lang="en-US" sz="2800" b="1" u="sng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Important Pestel Factors</a:t>
            </a:r>
            <a:endParaRPr lang="en-GB" sz="2800" b="1" u="sng" dirty="0"/>
          </a:p>
        </p:txBody>
      </p:sp>
      <p:pic>
        <p:nvPicPr>
          <p:cNvPr id="2050" name="Picture 2" descr="How to Conduct a PESTLE Analysis">
            <a:extLst>
              <a:ext uri="{FF2B5EF4-FFF2-40B4-BE49-F238E27FC236}">
                <a16:creationId xmlns:a16="http://schemas.microsoft.com/office/drawing/2014/main" id="{1B2ED4D5-5BB7-49CC-AD43-2B9F6392E6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4550" y="800101"/>
            <a:ext cx="2818700" cy="352499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073A6CA-8877-4C4E-9999-9AFBEF7619DC}"/>
              </a:ext>
            </a:extLst>
          </p:cNvPr>
          <p:cNvSpPr txBox="1"/>
          <p:nvPr/>
        </p:nvSpPr>
        <p:spPr>
          <a:xfrm>
            <a:off x="5924550" y="5000625"/>
            <a:ext cx="2690941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https://encrypted-tbn0.gstatic.com/images?q=tbn:ANd9GcTWgxiAMHtC4zuxTJopfYQxqbgc3XBwMVwP9pLQH53yPg&amp;s=10</a:t>
            </a:r>
          </a:p>
        </p:txBody>
      </p:sp>
    </p:spTree>
    <p:extLst>
      <p:ext uri="{BB962C8B-B14F-4D97-AF65-F5344CB8AC3E}">
        <p14:creationId xmlns:p14="http://schemas.microsoft.com/office/powerpoint/2010/main" val="13497421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9F65-0D8C-47EA-A12B-D6D9091607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981200" y="137717"/>
            <a:ext cx="6877050" cy="549273"/>
          </a:xfrm>
        </p:spPr>
        <p:txBody>
          <a:bodyPr>
            <a:noAutofit/>
          </a:bodyPr>
          <a:lstStyle/>
          <a:p>
            <a:pPr marL="457200" lvl="1"/>
            <a:br>
              <a:rPr lang="en-US" b="1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08EC39-E8AD-460C-94FB-7432546E43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3662362" y="367748"/>
            <a:ext cx="9963771" cy="5852077"/>
          </a:xfrm>
        </p:spPr>
        <p:txBody>
          <a:bodyPr>
            <a:noAutofit/>
          </a:bodyPr>
          <a:lstStyle/>
          <a:p>
            <a:pPr algn="l"/>
            <a:br>
              <a:rPr lang="en-US" sz="2000" dirty="0"/>
            </a:br>
            <a:r>
              <a:rPr lang="en-US" sz="2400" b="1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TikTok Marketing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4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&gt; Post daily fashion videos.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4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&gt; Host weekly livestreams.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4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&gt; Show new products.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4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&gt; Share styling ideas.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4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&gt; Answer customer questions live.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4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&gt; Offer exclusive livestream discounts.</a:t>
            </a:r>
          </a:p>
          <a:p>
            <a:pPr algn="l"/>
            <a:r>
              <a:rPr lang="en-US" sz="2400" b="1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Benefits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4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&gt; Builds customer trust.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22222"/>
                </a:solidFill>
                <a:latin typeface="Arial" panose="020B0604020202020204" pitchFamily="34" charset="0"/>
              </a:rPr>
              <a:t>&gt; </a:t>
            </a:r>
            <a:r>
              <a:rPr lang="en-US" sz="24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Increases followers.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22222"/>
                </a:solidFill>
                <a:latin typeface="Arial" panose="020B0604020202020204" pitchFamily="34" charset="0"/>
              </a:rPr>
              <a:t>&gt; </a:t>
            </a:r>
            <a:r>
              <a:rPr lang="en-US" sz="24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Creates higher engagement.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4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&gt; Generates more sales.</a:t>
            </a:r>
          </a:p>
          <a:p>
            <a:br>
              <a:rPr lang="en-US" sz="2400" dirty="0"/>
            </a:br>
            <a:endParaRPr lang="en-GB" sz="24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CCEB4C7-589D-4A94-8756-56D0797CD24D}"/>
              </a:ext>
            </a:extLst>
          </p:cNvPr>
          <p:cNvSpPr txBox="1"/>
          <p:nvPr/>
        </p:nvSpPr>
        <p:spPr>
          <a:xfrm>
            <a:off x="-1176131" y="110930"/>
            <a:ext cx="8396287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US" sz="2400" b="1" i="0" u="sng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Marketing Strategy 1</a:t>
            </a:r>
          </a:p>
        </p:txBody>
      </p:sp>
      <p:pic>
        <p:nvPicPr>
          <p:cNvPr id="4102" name="Picture 6" descr="MindTap Marketing Strategy, 1 term (6 months) Instant Access for Ferrell/Hartline's Marketing Strategy, 7th Edition - 9781305631564 - Cengage">
            <a:extLst>
              <a:ext uri="{FF2B5EF4-FFF2-40B4-BE49-F238E27FC236}">
                <a16:creationId xmlns:a16="http://schemas.microsoft.com/office/drawing/2014/main" id="{98E94EA5-2230-456D-B138-D613B015FD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3526" y="943808"/>
            <a:ext cx="3641862" cy="390791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39B7798A-B110-465A-BD04-276AA1D2AEC6}"/>
              </a:ext>
            </a:extLst>
          </p:cNvPr>
          <p:cNvSpPr txBox="1"/>
          <p:nvPr/>
        </p:nvSpPr>
        <p:spPr>
          <a:xfrm>
            <a:off x="1238250" y="5455913"/>
            <a:ext cx="7138987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https://encrypted-tbn0.gstatic.com/images?q=tbn:ANd9GcT2cHtKbB89z_n3Yu36XiQ6ZZ4p9b_3N_JV7C9_2po3uA&amp;s=10</a:t>
            </a:r>
          </a:p>
        </p:txBody>
      </p:sp>
      <p:sp>
        <p:nvSpPr>
          <p:cNvPr id="4" name="Arrow: Notched Right 3">
            <a:extLst>
              <a:ext uri="{FF2B5EF4-FFF2-40B4-BE49-F238E27FC236}">
                <a16:creationId xmlns:a16="http://schemas.microsoft.com/office/drawing/2014/main" id="{3867D278-9631-42A7-94B2-E049A2C04673}"/>
              </a:ext>
            </a:extLst>
          </p:cNvPr>
          <p:cNvSpPr/>
          <p:nvPr/>
        </p:nvSpPr>
        <p:spPr>
          <a:xfrm>
            <a:off x="-333954" y="1981864"/>
            <a:ext cx="45719" cy="45719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56796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3EBF61-DAF6-4DBA-9E01-FF807C9221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4349" y="101333"/>
            <a:ext cx="6347713" cy="785813"/>
          </a:xfrm>
        </p:spPr>
        <p:txBody>
          <a:bodyPr>
            <a:normAutofit fontScale="90000"/>
          </a:bodyPr>
          <a:lstStyle/>
          <a:p>
            <a:r>
              <a:rPr lang="en-US" b="1" u="sng" dirty="0">
                <a:solidFill>
                  <a:srgbClr val="222222"/>
                </a:solidFill>
                <a:latin typeface="Arial" panose="020B0604020202020204" pitchFamily="34" charset="0"/>
              </a:rPr>
              <a:t>Marketing Strategy 2</a:t>
            </a:r>
            <a:br>
              <a:rPr lang="en-US" b="1" i="0" u="sng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</a:br>
            <a:endParaRPr lang="en-GB" u="sng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4FBB74-022D-4D45-B61C-C89D3BA091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2838451" y="962025"/>
            <a:ext cx="11468102" cy="5591175"/>
          </a:xfrm>
        </p:spPr>
        <p:txBody>
          <a:bodyPr>
            <a:noAutofit/>
          </a:bodyPr>
          <a:lstStyle/>
          <a:p>
            <a:pPr algn="l"/>
            <a:r>
              <a:rPr lang="en-US" sz="2000" b="1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Social Media &amp; Influencers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Promote products on Instagram.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Advertise on Facebook.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Work with fashion influencers.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Share customer reviews.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Offer discount codes.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Run giveaways.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Reward customer referrals.</a:t>
            </a:r>
          </a:p>
          <a:p>
            <a:pPr algn="l"/>
            <a:r>
              <a:rPr lang="en-US" sz="2000" b="1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Benefits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Increases brand awareness.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Reaches more customers.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Encourages repeat purchases.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Builds customer loyalty.</a:t>
            </a:r>
          </a:p>
          <a:p>
            <a:br>
              <a:rPr lang="en-US" sz="2000" dirty="0"/>
            </a:br>
            <a:endParaRPr lang="en-GB" sz="2000" dirty="0"/>
          </a:p>
        </p:txBody>
      </p:sp>
      <p:pic>
        <p:nvPicPr>
          <p:cNvPr id="7" name="Picture 4" descr="Best TikTok Shop Marketing Strategies to Boost Sales in 2026">
            <a:extLst>
              <a:ext uri="{FF2B5EF4-FFF2-40B4-BE49-F238E27FC236}">
                <a16:creationId xmlns:a16="http://schemas.microsoft.com/office/drawing/2014/main" id="{13CB5AC2-A326-4423-9571-D8BAB3C883D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530"/>
          <a:stretch/>
        </p:blipFill>
        <p:spPr bwMode="auto">
          <a:xfrm>
            <a:off x="3575029" y="1540565"/>
            <a:ext cx="3287033" cy="323477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3412109F-4F9E-4140-99D2-B126F357B383}"/>
              </a:ext>
            </a:extLst>
          </p:cNvPr>
          <p:cNvSpPr txBox="1"/>
          <p:nvPr/>
        </p:nvSpPr>
        <p:spPr>
          <a:xfrm>
            <a:off x="514349" y="5895975"/>
            <a:ext cx="835818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https://encrypted-tbn0.gstatic.com/images?q=tbn:ANd9GcT-n8tZqzN0R4ZBSS_Z8IGBh7dci8YsOKCxvIQDcEojng&amp;s=10</a:t>
            </a:r>
          </a:p>
        </p:txBody>
      </p:sp>
    </p:spTree>
    <p:extLst>
      <p:ext uri="{BB962C8B-B14F-4D97-AF65-F5344CB8AC3E}">
        <p14:creationId xmlns:p14="http://schemas.microsoft.com/office/powerpoint/2010/main" val="8338108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81063C-C277-42B5-90EF-089BA7E024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7699" y="625474"/>
            <a:ext cx="6347713" cy="1320800"/>
          </a:xfrm>
        </p:spPr>
        <p:txBody>
          <a:bodyPr/>
          <a:lstStyle/>
          <a:p>
            <a:br>
              <a:rPr lang="en-US" b="1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ECEBB4-AF24-4EC1-B365-9D2B9E29AD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2638426" y="1285874"/>
            <a:ext cx="11782426" cy="5572125"/>
          </a:xfrm>
        </p:spPr>
        <p:txBody>
          <a:bodyPr>
            <a:normAutofit/>
          </a:bodyPr>
          <a:lstStyle/>
          <a:p>
            <a:pPr algn="l"/>
            <a:r>
              <a:rPr lang="en-US" sz="2000" b="1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Total Funding Required</a:t>
            </a:r>
          </a:p>
          <a:p>
            <a:pPr algn="l"/>
            <a:r>
              <a:rPr lang="en-US" sz="2000" b="1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£5,000</a:t>
            </a:r>
            <a:endParaRPr lang="en-US" sz="2000" b="0" i="0" dirty="0">
              <a:solidFill>
                <a:srgbClr val="222222"/>
              </a:solidFill>
              <a:effectLst/>
              <a:latin typeface="Arial" panose="020B0604020202020204" pitchFamily="34" charset="0"/>
            </a:endParaRPr>
          </a:p>
          <a:p>
            <a:pPr algn="l"/>
            <a:r>
              <a:rPr lang="en-US" sz="2000" b="1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Funding Sources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Personal savings.</a:t>
            </a:r>
          </a:p>
          <a:p>
            <a:pPr algn="l"/>
            <a:r>
              <a:rPr lang="en-US" sz="2000" b="1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Why Funding Is Needed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Purchase clothing stock.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Marketing and advertising.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Packaging materials.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TikTok Shop setup.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Delivery costs.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Business operating expenses.</a:t>
            </a:r>
            <a:br>
              <a:rPr lang="en-US" sz="2000" dirty="0"/>
            </a:br>
            <a:endParaRPr lang="en-GB" sz="20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73751D2-D1D2-435B-9989-EC4C8440C1DF}"/>
              </a:ext>
            </a:extLst>
          </p:cNvPr>
          <p:cNvSpPr txBox="1"/>
          <p:nvPr/>
        </p:nvSpPr>
        <p:spPr>
          <a:xfrm>
            <a:off x="-1470991" y="0"/>
            <a:ext cx="593583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US" sz="2400" b="1" i="0" u="sng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Funding Requirements</a:t>
            </a:r>
          </a:p>
        </p:txBody>
      </p:sp>
      <p:pic>
        <p:nvPicPr>
          <p:cNvPr id="6150" name="Picture 6" descr="Funding Requirements Ppt PowerPoint Presentation Visuals">
            <a:extLst>
              <a:ext uri="{FF2B5EF4-FFF2-40B4-BE49-F238E27FC236}">
                <a16:creationId xmlns:a16="http://schemas.microsoft.com/office/drawing/2014/main" id="{B9635194-3790-473B-AB6D-C5CA1D4858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8269" y="1040072"/>
            <a:ext cx="3610907" cy="440411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D8A71DF8-CC99-4F93-B042-8D80E9E9612F}"/>
              </a:ext>
            </a:extLst>
          </p:cNvPr>
          <p:cNvSpPr txBox="1"/>
          <p:nvPr/>
        </p:nvSpPr>
        <p:spPr>
          <a:xfrm>
            <a:off x="2385391" y="5629143"/>
            <a:ext cx="6501434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https://encrypted-tbn0.gstatic.com/images?q=tbn:ANd9GcRaM-1qSgkTf5mycBlSThyB6gaaySJE563b-AET9Gh84Q&amp;s=10</a:t>
            </a:r>
          </a:p>
        </p:txBody>
      </p:sp>
    </p:spTree>
    <p:extLst>
      <p:ext uri="{BB962C8B-B14F-4D97-AF65-F5344CB8AC3E}">
        <p14:creationId xmlns:p14="http://schemas.microsoft.com/office/powerpoint/2010/main" val="4239872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2D2053-142D-4642-98EE-E72330B26E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2486025" y="237530"/>
            <a:ext cx="8319387" cy="657820"/>
          </a:xfrm>
        </p:spPr>
        <p:txBody>
          <a:bodyPr>
            <a:normAutofit fontScale="90000"/>
          </a:bodyPr>
          <a:lstStyle/>
          <a:p>
            <a:br>
              <a:rPr lang="en-US" b="1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3EE84A-6F89-4E9E-A080-A5D3EF17EF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2845907" y="699195"/>
            <a:ext cx="12849227" cy="6092129"/>
          </a:xfrm>
        </p:spPr>
        <p:txBody>
          <a:bodyPr>
            <a:normAutofit/>
          </a:bodyPr>
          <a:lstStyle/>
          <a:p>
            <a:pPr marL="0" indent="0" algn="l">
              <a:buNone/>
            </a:pPr>
            <a:endParaRPr lang="en-GB" b="1" i="0" dirty="0">
              <a:solidFill>
                <a:srgbClr val="222222"/>
              </a:solidFill>
              <a:effectLst/>
              <a:latin typeface="Arial" panose="020B0604020202020204" pitchFamily="34" charset="0"/>
            </a:endParaRPr>
          </a:p>
          <a:p>
            <a:pPr algn="l"/>
            <a:r>
              <a:rPr lang="en-GB" sz="2200" b="1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First Month Budget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2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Stock – </a:t>
            </a:r>
            <a:r>
              <a:rPr lang="en-GB" sz="2200" b="1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£2,500</a:t>
            </a:r>
            <a:endParaRPr lang="en-GB" sz="2200" b="0" i="0" dirty="0">
              <a:solidFill>
                <a:srgbClr val="222222"/>
              </a:solidFill>
              <a:effectLst/>
              <a:latin typeface="Arial" panose="020B0604020202020204" pitchFamily="34" charset="0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2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Marketing – </a:t>
            </a:r>
            <a:r>
              <a:rPr lang="en-GB" sz="2200" b="1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£500</a:t>
            </a:r>
            <a:endParaRPr lang="en-GB" sz="2200" b="0" i="0" dirty="0">
              <a:solidFill>
                <a:srgbClr val="222222"/>
              </a:solidFill>
              <a:effectLst/>
              <a:latin typeface="Arial" panose="020B0604020202020204" pitchFamily="34" charset="0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2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Packaging – </a:t>
            </a:r>
            <a:r>
              <a:rPr lang="en-GB" sz="2200" b="1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£300</a:t>
            </a:r>
            <a:endParaRPr lang="en-GB" sz="2200" b="0" i="0" dirty="0">
              <a:solidFill>
                <a:srgbClr val="222222"/>
              </a:solidFill>
              <a:effectLst/>
              <a:latin typeface="Arial" panose="020B0604020202020204" pitchFamily="34" charset="0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2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TikTok Shop setup – </a:t>
            </a:r>
            <a:r>
              <a:rPr lang="en-GB" sz="2200" b="1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£200</a:t>
            </a:r>
            <a:endParaRPr lang="en-GB" sz="2200" b="0" i="0" dirty="0">
              <a:solidFill>
                <a:srgbClr val="222222"/>
              </a:solidFill>
              <a:effectLst/>
              <a:latin typeface="Arial" panose="020B0604020202020204" pitchFamily="34" charset="0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2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Delivery &amp; other costs – </a:t>
            </a:r>
            <a:r>
              <a:rPr lang="en-GB" sz="2200" b="1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£1,500</a:t>
            </a:r>
            <a:endParaRPr lang="en-GB" sz="2200" b="0" i="0" dirty="0">
              <a:solidFill>
                <a:srgbClr val="222222"/>
              </a:solidFill>
              <a:effectLst/>
              <a:latin typeface="Arial" panose="020B0604020202020204" pitchFamily="34" charset="0"/>
            </a:endParaRPr>
          </a:p>
          <a:p>
            <a:pPr algn="l"/>
            <a:r>
              <a:rPr lang="en-GB" sz="2200" b="1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Sustainability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2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Use recyclable packaging.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2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Reduce plastic waste.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2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Donate selected unsold clothing.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2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Support local charities.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2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Encourage responsible shopping.</a:t>
            </a:r>
          </a:p>
          <a:p>
            <a:endParaRPr lang="en-GB" dirty="0"/>
          </a:p>
        </p:txBody>
      </p:sp>
      <p:pic>
        <p:nvPicPr>
          <p:cNvPr id="7170" name="Picture 2" descr="Embracing Sustainability as FP&amp;A Professionals | FP&amp;A Trends">
            <a:extLst>
              <a:ext uri="{FF2B5EF4-FFF2-40B4-BE49-F238E27FC236}">
                <a16:creationId xmlns:a16="http://schemas.microsoft.com/office/drawing/2014/main" id="{4EFD1141-E2A3-4CE1-BBF7-0C3E6CE7FF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2547" y="1083292"/>
            <a:ext cx="3816091" cy="383786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2A8AEFF-028C-4CAC-A432-73F351CBA160}"/>
              </a:ext>
            </a:extLst>
          </p:cNvPr>
          <p:cNvSpPr txBox="1"/>
          <p:nvPr/>
        </p:nvSpPr>
        <p:spPr>
          <a:xfrm>
            <a:off x="1895475" y="5313043"/>
            <a:ext cx="737235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https://encrypted-tbn0.gstatic.com/images?q=tbn:ANd9GcQLD1gj6Wqr39mkEa6JSe0kUCiOeCJ0tsBzVb6CSden3w&amp;s=10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5999F3C-84E9-46BC-B97E-336C68FE0892}"/>
              </a:ext>
            </a:extLst>
          </p:cNvPr>
          <p:cNvSpPr txBox="1"/>
          <p:nvPr/>
        </p:nvSpPr>
        <p:spPr>
          <a:xfrm>
            <a:off x="-1983932" y="159962"/>
            <a:ext cx="638175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GB" sz="2400" b="1" i="0" u="sng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Budget &amp; Sustainability</a:t>
            </a:r>
          </a:p>
        </p:txBody>
      </p:sp>
    </p:spTree>
    <p:extLst>
      <p:ext uri="{BB962C8B-B14F-4D97-AF65-F5344CB8AC3E}">
        <p14:creationId xmlns:p14="http://schemas.microsoft.com/office/powerpoint/2010/main" val="21978369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1">
            <a:extLst>
              <a:ext uri="{FF2B5EF4-FFF2-40B4-BE49-F238E27FC236}">
                <a16:creationId xmlns:a16="http://schemas.microsoft.com/office/drawing/2014/main" id="{AB12AD8A-4C2C-4156-A0DC-A83ACC1A997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1039167"/>
            <a:ext cx="634841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en-GB" sz="2400" b="1" dirty="0">
                <a:solidFill>
                  <a:schemeClr val="tx1"/>
                </a:solidFill>
              </a:rPr>
              <a:t>Project sales for the first month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4A57E904-5B58-4268-B86E-1CCBA56EFB8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45676258"/>
              </p:ext>
            </p:extLst>
          </p:nvPr>
        </p:nvGraphicFramePr>
        <p:xfrm>
          <a:off x="298672" y="2447925"/>
          <a:ext cx="8546656" cy="263312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136664">
                  <a:extLst>
                    <a:ext uri="{9D8B030D-6E8A-4147-A177-3AD203B41FA5}">
                      <a16:colId xmlns:a16="http://schemas.microsoft.com/office/drawing/2014/main" val="865915637"/>
                    </a:ext>
                  </a:extLst>
                </a:gridCol>
                <a:gridCol w="2136664">
                  <a:extLst>
                    <a:ext uri="{9D8B030D-6E8A-4147-A177-3AD203B41FA5}">
                      <a16:colId xmlns:a16="http://schemas.microsoft.com/office/drawing/2014/main" val="871505719"/>
                    </a:ext>
                  </a:extLst>
                </a:gridCol>
                <a:gridCol w="2136664">
                  <a:extLst>
                    <a:ext uri="{9D8B030D-6E8A-4147-A177-3AD203B41FA5}">
                      <a16:colId xmlns:a16="http://schemas.microsoft.com/office/drawing/2014/main" val="3572733720"/>
                    </a:ext>
                  </a:extLst>
                </a:gridCol>
                <a:gridCol w="2136664">
                  <a:extLst>
                    <a:ext uri="{9D8B030D-6E8A-4147-A177-3AD203B41FA5}">
                      <a16:colId xmlns:a16="http://schemas.microsoft.com/office/drawing/2014/main" val="1652341584"/>
                    </a:ext>
                  </a:extLst>
                </a:gridCol>
              </a:tblGrid>
              <a:tr h="438854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600">
                          <a:effectLst/>
                        </a:rPr>
                        <a:t>Product 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600">
                          <a:effectLst/>
                        </a:rPr>
                        <a:t>Units sold 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600" dirty="0">
                          <a:effectLst/>
                        </a:rPr>
                        <a:t>Selling price 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600">
                          <a:effectLst/>
                        </a:rPr>
                        <a:t>Total sales 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36931368"/>
                  </a:ext>
                </a:extLst>
              </a:tr>
              <a:tr h="438854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600">
                          <a:effectLst/>
                        </a:rPr>
                        <a:t>T shirts 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600" dirty="0">
                          <a:effectLst/>
                        </a:rPr>
                        <a:t>40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600">
                          <a:effectLst/>
                        </a:rPr>
                        <a:t>£20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600">
                          <a:effectLst/>
                        </a:rPr>
                        <a:t>£800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285633068"/>
                  </a:ext>
                </a:extLst>
              </a:tr>
              <a:tr h="438854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600">
                          <a:effectLst/>
                        </a:rPr>
                        <a:t>Hoodies 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600">
                          <a:effectLst/>
                        </a:rPr>
                        <a:t>25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600">
                          <a:effectLst/>
                        </a:rPr>
                        <a:t>£35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600">
                          <a:effectLst/>
                        </a:rPr>
                        <a:t>£875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13456077"/>
                  </a:ext>
                </a:extLst>
              </a:tr>
              <a:tr h="438854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600">
                          <a:effectLst/>
                        </a:rPr>
                        <a:t>Jeans 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600">
                          <a:effectLst/>
                        </a:rPr>
                        <a:t>20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600">
                          <a:effectLst/>
                        </a:rPr>
                        <a:t>£30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600">
                          <a:effectLst/>
                        </a:rPr>
                        <a:t>£600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301231985"/>
                  </a:ext>
                </a:extLst>
              </a:tr>
              <a:tr h="438854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600">
                          <a:effectLst/>
                        </a:rPr>
                        <a:t>Jackets 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600">
                          <a:effectLst/>
                        </a:rPr>
                        <a:t>10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600">
                          <a:effectLst/>
                        </a:rPr>
                        <a:t>£50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600">
                          <a:effectLst/>
                        </a:rPr>
                        <a:t>£500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588008784"/>
                  </a:ext>
                </a:extLst>
              </a:tr>
              <a:tr h="438854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600">
                          <a:effectLst/>
                        </a:rPr>
                        <a:t>Tracksuits 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600" dirty="0">
                          <a:effectLst/>
                        </a:rPr>
                        <a:t>15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600">
                          <a:effectLst/>
                        </a:rPr>
                        <a:t>£45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600" dirty="0">
                          <a:effectLst/>
                        </a:rPr>
                        <a:t>£675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96672903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AB9812EF-6995-4C05-9201-DC3BCEE5B9DF}"/>
              </a:ext>
            </a:extLst>
          </p:cNvPr>
          <p:cNvSpPr txBox="1"/>
          <p:nvPr/>
        </p:nvSpPr>
        <p:spPr>
          <a:xfrm>
            <a:off x="298672" y="5081049"/>
            <a:ext cx="3288825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Total sales revenue 110</a:t>
            </a:r>
            <a:endParaRPr lang="en-GB" sz="20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2516D37-49E4-4E13-AB56-60BFC8672B0D}"/>
              </a:ext>
            </a:extLst>
          </p:cNvPr>
          <p:cNvSpPr txBox="1"/>
          <p:nvPr/>
        </p:nvSpPr>
        <p:spPr>
          <a:xfrm>
            <a:off x="6667500" y="5411993"/>
            <a:ext cx="2324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£3,450</a:t>
            </a:r>
          </a:p>
        </p:txBody>
      </p:sp>
    </p:spTree>
    <p:extLst>
      <p:ext uri="{BB962C8B-B14F-4D97-AF65-F5344CB8AC3E}">
        <p14:creationId xmlns:p14="http://schemas.microsoft.com/office/powerpoint/2010/main" val="419870026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5DEBC9-CA99-42B8-8A56-5E9A196A76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825486" y="108010"/>
            <a:ext cx="8027504" cy="646331"/>
          </a:xfrm>
        </p:spPr>
        <p:txBody>
          <a:bodyPr>
            <a:normAutofit fontScale="90000"/>
          </a:bodyPr>
          <a:lstStyle/>
          <a:p>
            <a:r>
              <a:rPr lang="en-US" b="1" i="0" u="sng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Conclusion</a:t>
            </a:r>
            <a:br>
              <a:rPr lang="en-US" b="1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85FC7B-4080-45AE-86D6-DB2857F592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2932872" y="797350"/>
            <a:ext cx="12076872" cy="5909627"/>
          </a:xfrm>
        </p:spPr>
        <p:txBody>
          <a:bodyPr>
            <a:noAutofit/>
          </a:bodyPr>
          <a:lstStyle/>
          <a:p>
            <a:pPr algn="l"/>
            <a:br>
              <a:rPr lang="en-US" sz="2000" dirty="0">
                <a:latin typeface="Baskerville Old Face" panose="02020602080505020303" pitchFamily="18" charset="0"/>
              </a:rPr>
            </a:br>
            <a:r>
              <a:rPr lang="en-US" sz="2000" b="1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Why My Business Will Succeed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Growing demand for online fashion.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Popularity of TikTok Shop.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Affordable products.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Strong social media marketing.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Excellent customer service.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Sustainable business practices.</a:t>
            </a:r>
          </a:p>
          <a:p>
            <a:pPr algn="l"/>
            <a:r>
              <a:rPr lang="en-US" sz="2000" b="1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Future Goals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Increase monthly sales.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Expand the product range.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Build a loyal customer base.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Grow into a recognized UK online fashion brand.</a:t>
            </a:r>
          </a:p>
          <a:p>
            <a:endParaRPr lang="en-GB" sz="2000" dirty="0">
              <a:latin typeface="Baskerville Old Face" panose="02020602080505020303" pitchFamily="18" charset="0"/>
            </a:endParaRPr>
          </a:p>
        </p:txBody>
      </p:sp>
      <p:pic>
        <p:nvPicPr>
          <p:cNvPr id="8194" name="Picture 2" descr="How to Write an Effective Conclusion for the Research Paper">
            <a:extLst>
              <a:ext uri="{FF2B5EF4-FFF2-40B4-BE49-F238E27FC236}">
                <a16:creationId xmlns:a16="http://schemas.microsoft.com/office/drawing/2014/main" id="{8E815146-6D46-40C9-9208-15DBA757E0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0438" y="797351"/>
            <a:ext cx="5027542" cy="425394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31EB59D-F33E-45B3-A6BD-683976F66338}"/>
              </a:ext>
            </a:extLst>
          </p:cNvPr>
          <p:cNvSpPr txBox="1"/>
          <p:nvPr/>
        </p:nvSpPr>
        <p:spPr>
          <a:xfrm>
            <a:off x="3539159" y="5417472"/>
            <a:ext cx="5604841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https://encrypted-tbn0.gstatic.com/imagesq=tbn:ANd9GcQV7LIMEE5k3J-pDuitppTuUcUKxqUWHMLJXYs89ThIzA&amp;s=10?</a:t>
            </a:r>
          </a:p>
        </p:txBody>
      </p:sp>
    </p:spTree>
    <p:extLst>
      <p:ext uri="{BB962C8B-B14F-4D97-AF65-F5344CB8AC3E}">
        <p14:creationId xmlns:p14="http://schemas.microsoft.com/office/powerpoint/2010/main" val="41748291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B78BA6-90ED-4E43-853F-DC4E575F30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685800" y="403226"/>
            <a:ext cx="9094304" cy="1027085"/>
          </a:xfrm>
        </p:spPr>
        <p:txBody>
          <a:bodyPr>
            <a:normAutofit fontScale="90000"/>
          </a:bodyPr>
          <a:lstStyle/>
          <a:p>
            <a:r>
              <a:rPr lang="en-GB" b="1" i="0" u="sng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References list </a:t>
            </a:r>
            <a:br>
              <a:rPr lang="en-GB" b="1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16D190-A8A8-4753-A9C7-6A6A5A84D5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3048000" y="1172817"/>
            <a:ext cx="11903765" cy="544664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200" dirty="0">
                <a:solidFill>
                  <a:srgbClr val="222222"/>
                </a:solidFill>
                <a:latin typeface="Arial" panose="020B0604020202020204" pitchFamily="34" charset="0"/>
              </a:rPr>
              <a:t>&gt; </a:t>
            </a:r>
            <a:r>
              <a:rPr lang="en-GB" sz="2200" dirty="0" err="1">
                <a:solidFill>
                  <a:srgbClr val="222222"/>
                </a:solidFill>
                <a:latin typeface="Arial" panose="020B0604020202020204" pitchFamily="34" charset="0"/>
              </a:rPr>
              <a:t>Burns,P</a:t>
            </a:r>
            <a:r>
              <a:rPr lang="en-GB" sz="2200" dirty="0">
                <a:solidFill>
                  <a:srgbClr val="222222"/>
                </a:solidFill>
                <a:latin typeface="Arial" panose="020B0604020202020204" pitchFamily="34" charset="0"/>
              </a:rPr>
              <a:t>. (2023).</a:t>
            </a:r>
            <a:r>
              <a:rPr lang="en-GB" sz="2200" i="1" dirty="0">
                <a:solidFill>
                  <a:srgbClr val="222222"/>
                </a:solidFill>
                <a:latin typeface="Arial" panose="020B0604020202020204" pitchFamily="34" charset="0"/>
              </a:rPr>
              <a:t>Entrepreneurship and Small Business.</a:t>
            </a:r>
            <a:endParaRPr lang="en-GB" sz="2200" dirty="0">
              <a:solidFill>
                <a:srgbClr val="222222"/>
              </a:solidFill>
              <a:latin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2200" dirty="0">
                <a:solidFill>
                  <a:srgbClr val="222222"/>
                </a:solidFill>
                <a:latin typeface="Arial" panose="020B0604020202020204" pitchFamily="34" charset="0"/>
              </a:rPr>
              <a:t>&gt; Kotler, P. &amp; Keller, K. (2022). </a:t>
            </a:r>
            <a:r>
              <a:rPr lang="en-GB" sz="2200" i="1" dirty="0">
                <a:solidFill>
                  <a:srgbClr val="222222"/>
                </a:solidFill>
                <a:latin typeface="Arial" panose="020B0604020202020204" pitchFamily="34" charset="0"/>
              </a:rPr>
              <a:t>Marketing Management.</a:t>
            </a:r>
          </a:p>
          <a:p>
            <a:pPr marL="0" indent="0">
              <a:buNone/>
            </a:pPr>
            <a:r>
              <a:rPr lang="en-US" sz="2200" b="1" dirty="0">
                <a:solidFill>
                  <a:srgbClr val="222222"/>
                </a:solidFill>
                <a:latin typeface="Arial" panose="020B0604020202020204" pitchFamily="34" charset="0"/>
              </a:rPr>
              <a:t>&gt; TikTok Shop. (2025)</a:t>
            </a:r>
            <a:r>
              <a:rPr lang="en-US" sz="2200" dirty="0">
                <a:solidFill>
                  <a:srgbClr val="222222"/>
                </a:solidFill>
                <a:latin typeface="Arial" panose="020B0604020202020204" pitchFamily="34" charset="0"/>
              </a:rPr>
              <a:t> </a:t>
            </a:r>
            <a:r>
              <a:rPr lang="en-US" sz="2200" i="1" dirty="0">
                <a:solidFill>
                  <a:srgbClr val="222222"/>
                </a:solidFill>
                <a:latin typeface="Arial" panose="020B0604020202020204" pitchFamily="34" charset="0"/>
              </a:rPr>
              <a:t>TikTok Shop UK. Available </a:t>
            </a:r>
            <a:r>
              <a:rPr lang="en-US" sz="2200" dirty="0">
                <a:solidFill>
                  <a:srgbClr val="222222"/>
                </a:solidFill>
                <a:latin typeface="Arial" panose="020B0604020202020204" pitchFamily="34" charset="0"/>
              </a:rPr>
              <a:t>at: </a:t>
            </a:r>
            <a:r>
              <a:rPr lang="en-US" sz="2200" dirty="0">
                <a:solidFill>
                  <a:srgbClr val="1155CC"/>
                </a:solidFill>
                <a:latin typeface="Arial" panose="020B0604020202020204" pitchFamily="34" charset="0"/>
                <a:hlinkClick r:id="rId2"/>
              </a:rPr>
              <a:t>https://seller-uk.tiktok.com/</a:t>
            </a:r>
            <a:r>
              <a:rPr lang="en-US" sz="2200" dirty="0">
                <a:solidFill>
                  <a:srgbClr val="222222"/>
                </a:solidFill>
                <a:latin typeface="Arial" panose="020B0604020202020204" pitchFamily="34" charset="0"/>
              </a:rPr>
              <a:t> (Accessed: </a:t>
            </a:r>
            <a:r>
              <a:rPr lang="en-GB" sz="2200" dirty="0">
                <a:solidFill>
                  <a:srgbClr val="22222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5 A</a:t>
            </a:r>
            <a:r>
              <a:rPr lang="en-GB" sz="2200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ugust </a:t>
            </a:r>
            <a:r>
              <a:rPr lang="en-US" sz="2200" dirty="0">
                <a:solidFill>
                  <a:srgbClr val="222222"/>
                </a:solidFill>
                <a:latin typeface="Arial" panose="020B0604020202020204" pitchFamily="34" charset="0"/>
              </a:rPr>
              <a:t>2026).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2200" dirty="0">
                <a:solidFill>
                  <a:srgbClr val="22222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&gt; UK Government (2025) </a:t>
            </a:r>
            <a:r>
              <a:rPr lang="en-GB" sz="2200" i="1" dirty="0">
                <a:solidFill>
                  <a:srgbClr val="22222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Set up as a Sole Trader</a:t>
            </a:r>
            <a:r>
              <a:rPr lang="en-GB" sz="2200" dirty="0">
                <a:solidFill>
                  <a:srgbClr val="22222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Available at: </a:t>
            </a:r>
            <a:r>
              <a:rPr lang="en-GB" sz="2200" u="sng" dirty="0">
                <a:solidFill>
                  <a:srgbClr val="1155CC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https://www.gov.uk/set-up-sole-trader</a:t>
            </a:r>
            <a:r>
              <a:rPr lang="en-GB" sz="2200" dirty="0">
                <a:solidFill>
                  <a:srgbClr val="22222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(Accessed: 5 A</a:t>
            </a:r>
            <a:r>
              <a:rPr lang="en-GB" sz="2200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ugust </a:t>
            </a:r>
            <a:r>
              <a:rPr lang="en-GB" sz="2200" dirty="0">
                <a:solidFill>
                  <a:srgbClr val="22222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2026).</a:t>
            </a:r>
            <a:endParaRPr lang="en-GB" sz="2200" dirty="0">
              <a:solidFill>
                <a:srgbClr val="222222"/>
              </a:solidFill>
              <a:latin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2200" dirty="0">
                <a:solidFill>
                  <a:srgbClr val="22222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&gt; Statista (2025) </a:t>
            </a:r>
            <a:r>
              <a:rPr lang="en-GB" sz="2200" i="1" dirty="0">
                <a:solidFill>
                  <a:srgbClr val="22222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UK Online Fashion Market Statistics</a:t>
            </a:r>
            <a:r>
              <a:rPr lang="en-GB" sz="2200" dirty="0">
                <a:solidFill>
                  <a:srgbClr val="22222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Available at: </a:t>
            </a:r>
            <a:r>
              <a:rPr lang="en-GB" sz="2200" u="sng" dirty="0">
                <a:solidFill>
                  <a:srgbClr val="1155CC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https://www.statista.com</a:t>
            </a:r>
            <a:r>
              <a:rPr lang="en-GB" sz="2200" dirty="0">
                <a:solidFill>
                  <a:srgbClr val="22222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(Accessed: 5 A</a:t>
            </a:r>
            <a:r>
              <a:rPr lang="en-GB" sz="2200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ugust </a:t>
            </a:r>
            <a:r>
              <a:rPr lang="en-GB" sz="2200" dirty="0">
                <a:solidFill>
                  <a:srgbClr val="22222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2026).</a:t>
            </a:r>
            <a:endParaRPr lang="en-GB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GB" sz="2200" dirty="0">
                <a:solidFill>
                  <a:srgbClr val="222222"/>
                </a:solidFill>
                <a:latin typeface="Arial" panose="020B0604020202020204" pitchFamily="34" charset="0"/>
              </a:rPr>
              <a:t>&gt; </a:t>
            </a:r>
            <a:r>
              <a:rPr lang="en-GB" sz="2200" dirty="0" err="1">
                <a:solidFill>
                  <a:srgbClr val="222222"/>
                </a:solidFill>
                <a:latin typeface="Arial" panose="020B0604020202020204" pitchFamily="34" charset="0"/>
              </a:rPr>
              <a:t>TikTok</a:t>
            </a:r>
            <a:r>
              <a:rPr lang="en-GB" sz="2200" dirty="0">
                <a:solidFill>
                  <a:srgbClr val="222222"/>
                </a:solidFill>
                <a:latin typeface="Arial" panose="020B0604020202020204" pitchFamily="34" charset="0"/>
              </a:rPr>
              <a:t> Shop UK.</a:t>
            </a:r>
          </a:p>
          <a:p>
            <a:pPr marL="0" indent="0">
              <a:buNone/>
            </a:pPr>
            <a:r>
              <a:rPr lang="en-GB" sz="2200" dirty="0">
                <a:solidFill>
                  <a:srgbClr val="222222"/>
                </a:solidFill>
                <a:latin typeface="Arial" panose="020B0604020202020204" pitchFamily="34" charset="0"/>
              </a:rPr>
              <a:t>&gt; UK Government.</a:t>
            </a:r>
          </a:p>
          <a:p>
            <a:pPr>
              <a:buFont typeface="Arial" panose="020B0604020202020204" pitchFamily="34" charset="0"/>
              <a:buChar char="•"/>
            </a:pPr>
            <a:endParaRPr lang="en-GB" sz="2200" dirty="0">
              <a:solidFill>
                <a:srgbClr val="222222"/>
              </a:solidFill>
              <a:latin typeface="Arial" panose="020B0604020202020204" pitchFamily="34" charset="0"/>
            </a:endParaRPr>
          </a:p>
          <a:p>
            <a:pPr>
              <a:buFont typeface="Arial" panose="020B0604020202020204" pitchFamily="34" charset="0"/>
              <a:buChar char="•"/>
            </a:pPr>
            <a:endParaRPr lang="en-GB" sz="2200" dirty="0">
              <a:solidFill>
                <a:srgbClr val="222222"/>
              </a:solidFill>
              <a:latin typeface="Arial" panose="020B0604020202020204" pitchFamily="34" charset="0"/>
            </a:endParaRPr>
          </a:p>
          <a:p>
            <a:endParaRPr lang="en-GB" dirty="0"/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65E1269F-7234-4454-BBA3-BCBC5897F059}"/>
              </a:ext>
            </a:extLst>
          </p:cNvPr>
          <p:cNvSpPr>
            <a:spLocks noChangeArrowheads="1"/>
          </p:cNvSpPr>
          <p:nvPr/>
        </p:nvSpPr>
        <p:spPr bwMode="auto">
          <a:xfrm flipV="1">
            <a:off x="-685800" y="-139940"/>
            <a:ext cx="11353800" cy="36933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914400"/>
            <a:endParaRPr lang="en-US" altLang="en-US" dirty="0"/>
          </a:p>
        </p:txBody>
      </p:sp>
      <p:sp>
        <p:nvSpPr>
          <p:cNvPr id="7" name="AutoShape 4">
            <a:extLst>
              <a:ext uri="{FF2B5EF4-FFF2-40B4-BE49-F238E27FC236}">
                <a16:creationId xmlns:a16="http://schemas.microsoft.com/office/drawing/2014/main" id="{AB961464-A28D-4B30-8A9E-55D75DA9EB49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9182100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AutoShape 6">
            <a:extLst>
              <a:ext uri="{FF2B5EF4-FFF2-40B4-BE49-F238E27FC236}">
                <a16:creationId xmlns:a16="http://schemas.microsoft.com/office/drawing/2014/main" id="{AEB1063D-8803-4C71-8CFC-AC28C2B2813D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9334500" y="79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9801676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779</TotalTime>
  <Words>928</Words>
  <Application>Microsoft Office PowerPoint</Application>
  <PresentationFormat>On-screen Show (4:3)</PresentationFormat>
  <Paragraphs>170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Arial</vt:lpstr>
      <vt:lpstr>Baskerville Old Face</vt:lpstr>
      <vt:lpstr>Calibri</vt:lpstr>
      <vt:lpstr>Trebuchet MS</vt:lpstr>
      <vt:lpstr>Wingdings 3</vt:lpstr>
      <vt:lpstr>Facet</vt:lpstr>
      <vt:lpstr>Business Plan – TikTok Clothing Store</vt:lpstr>
      <vt:lpstr>Presentation overview </vt:lpstr>
      <vt:lpstr> Overview of the Business Idea  </vt:lpstr>
      <vt:lpstr>  </vt:lpstr>
      <vt:lpstr> </vt:lpstr>
      <vt:lpstr>Marketing Strategy 2 </vt:lpstr>
      <vt:lpstr> </vt:lpstr>
      <vt:lpstr> </vt:lpstr>
      <vt:lpstr>Project sales for the first month</vt:lpstr>
      <vt:lpstr>Conclusion </vt:lpstr>
      <vt:lpstr>References list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Business Plan – TikTok Clothing Store</dc:title>
  <dc:creator>PC</dc:creator>
  <cp:lastModifiedBy>PC</cp:lastModifiedBy>
  <cp:revision>39</cp:revision>
  <dcterms:created xsi:type="dcterms:W3CDTF">2026-07-05T20:37:17Z</dcterms:created>
  <dcterms:modified xsi:type="dcterms:W3CDTF">2026-08-12T09:34:01Z</dcterms:modified>
</cp:coreProperties>
</file>