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notesMasterIdLst>
    <p:notesMasterId r:id="rId15"/>
  </p:notesMasterIdLst>
  <p:sldIdLst>
    <p:sldId id="256" r:id="rId2"/>
    <p:sldId id="257" r:id="rId3"/>
    <p:sldId id="258" r:id="rId4"/>
    <p:sldId id="259" r:id="rId5"/>
    <p:sldId id="260" r:id="rId6"/>
    <p:sldId id="261" r:id="rId7"/>
    <p:sldId id="263" r:id="rId8"/>
    <p:sldId id="264" r:id="rId9"/>
    <p:sldId id="265" r:id="rId10"/>
    <p:sldId id="269" r:id="rId11"/>
    <p:sldId id="270" r:id="rId12"/>
    <p:sldId id="271"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897" autoAdjust="0"/>
    <p:restoredTop sz="58813" autoAdjust="0"/>
  </p:normalViewPr>
  <p:slideViewPr>
    <p:cSldViewPr snapToGrid="0">
      <p:cViewPr>
        <p:scale>
          <a:sx n="70" d="100"/>
          <a:sy n="70" d="100"/>
        </p:scale>
        <p:origin x="99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4C603F-AB64-4D4B-B31F-B58D929CE9F7}" type="datetimeFigureOut">
              <a:rPr lang="en-GB" smtClean="0"/>
              <a:t>20/12/2018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D08428-B795-437D-81E5-3C7190B7317B}" type="slidenum">
              <a:rPr lang="en-GB" smtClean="0"/>
              <a:t>‹#›</a:t>
            </a:fld>
            <a:endParaRPr lang="en-GB"/>
          </a:p>
        </p:txBody>
      </p:sp>
    </p:spTree>
    <p:extLst>
      <p:ext uri="{BB962C8B-B14F-4D97-AF65-F5344CB8AC3E}">
        <p14:creationId xmlns:p14="http://schemas.microsoft.com/office/powerpoint/2010/main" val="12063459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company I have chosen to research is Adidas. I chose adidas because I enjoy sports, Adidas is one of my favourite sports brands and I thought it would be interesting to find out more about the company's management approaches. In my presentation I will be looking at four key points, 1 – Approaches to strategy, 2- Approaches to organisation and management, 3 – Group &amp; teamwork, 4 – Corporate social responsibility. Before we move on to these key points I would like to give you a short introduction to the company. </a:t>
            </a:r>
          </a:p>
        </p:txBody>
      </p:sp>
      <p:sp>
        <p:nvSpPr>
          <p:cNvPr id="4" name="Slide Number Placeholder 3"/>
          <p:cNvSpPr>
            <a:spLocks noGrp="1"/>
          </p:cNvSpPr>
          <p:nvPr>
            <p:ph type="sldNum" sz="quarter" idx="5"/>
          </p:nvPr>
        </p:nvSpPr>
        <p:spPr/>
        <p:txBody>
          <a:bodyPr/>
          <a:lstStyle/>
          <a:p>
            <a:fld id="{68D08428-B795-437D-81E5-3C7190B7317B}" type="slidenum">
              <a:rPr lang="en-GB" smtClean="0"/>
              <a:t>1</a:t>
            </a:fld>
            <a:endParaRPr lang="en-GB"/>
          </a:p>
        </p:txBody>
      </p:sp>
    </p:spTree>
    <p:extLst>
      <p:ext uri="{BB962C8B-B14F-4D97-AF65-F5344CB8AC3E}">
        <p14:creationId xmlns:p14="http://schemas.microsoft.com/office/powerpoint/2010/main" val="1366608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Adidas was founded in 1949 by Adolf </a:t>
            </a:r>
            <a:r>
              <a:rPr lang="en-GB" dirty="0" err="1"/>
              <a:t>Dassler</a:t>
            </a:r>
            <a:r>
              <a:rPr lang="en-GB" dirty="0"/>
              <a:t>. The name adidas come from ‘Adi’ a nickname held by Adolf and the first three letters of his surname ‘Das’. Adidas has strong roots to Germany but is a global company employing over 57,000 people worldwide (Adidas Employees, 2016). The company produces over 900million sports and sports lifestyle products yearly with independent manufactures across the globe, they are the biggest sports manufacturer in Europe and second biggest in the world. Adidas have made it their mission to become the global forefront in the sporting industry. They are a brand built on passion and aim to create innovative products to inspire athletes to achieve greatness.  </a:t>
            </a:r>
          </a:p>
          <a:p>
            <a:endParaRPr lang="en-GB" dirty="0"/>
          </a:p>
          <a:p>
            <a:endParaRPr lang="en-GB" dirty="0"/>
          </a:p>
        </p:txBody>
      </p:sp>
      <p:sp>
        <p:nvSpPr>
          <p:cNvPr id="4" name="Slide Number Placeholder 3"/>
          <p:cNvSpPr>
            <a:spLocks noGrp="1"/>
          </p:cNvSpPr>
          <p:nvPr>
            <p:ph type="sldNum" sz="quarter" idx="5"/>
          </p:nvPr>
        </p:nvSpPr>
        <p:spPr/>
        <p:txBody>
          <a:bodyPr/>
          <a:lstStyle/>
          <a:p>
            <a:fld id="{68D08428-B795-437D-81E5-3C7190B7317B}" type="slidenum">
              <a:rPr lang="en-GB" smtClean="0"/>
              <a:t>2</a:t>
            </a:fld>
            <a:endParaRPr lang="en-GB"/>
          </a:p>
        </p:txBody>
      </p:sp>
    </p:spTree>
    <p:extLst>
      <p:ext uri="{BB962C8B-B14F-4D97-AF65-F5344CB8AC3E}">
        <p14:creationId xmlns:p14="http://schemas.microsoft.com/office/powerpoint/2010/main" val="3498578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strategy? </a:t>
            </a:r>
          </a:p>
          <a:p>
            <a:r>
              <a:rPr lang="en-GB" dirty="0"/>
              <a:t>Strategy is how organisations develop and maintain top level performance. A strategy is defined as “A course of action, including the specification of resources required, to achieve a specific objective”</a:t>
            </a:r>
            <a:r>
              <a:rPr lang="en-GB" sz="1200" b="0" i="0" u="none" strike="noStrike" kern="1200" dirty="0">
                <a:solidFill>
                  <a:schemeClr val="tx1"/>
                </a:solidFill>
                <a:effectLst/>
                <a:latin typeface="+mn-lt"/>
                <a:ea typeface="+mn-ea"/>
                <a:cs typeface="+mn-cs"/>
              </a:rPr>
              <a:t> (Ross, 2007)</a:t>
            </a:r>
            <a:endParaRPr lang="en-GB" dirty="0"/>
          </a:p>
          <a:p>
            <a:endParaRPr lang="en-GB" dirty="0"/>
          </a:p>
          <a:p>
            <a:r>
              <a:rPr lang="en-GB" dirty="0"/>
              <a:t>Corporate strategy is defined as “A statement of long term goals along with a definition on the strategies and policies which will ensure achievement of these goals.”</a:t>
            </a:r>
            <a:r>
              <a:rPr lang="en-GB" sz="1200" b="0" i="0" u="none" strike="noStrike" kern="1200" dirty="0">
                <a:solidFill>
                  <a:schemeClr val="tx1"/>
                </a:solidFill>
                <a:effectLst/>
                <a:latin typeface="+mn-lt"/>
                <a:ea typeface="+mn-ea"/>
                <a:cs typeface="+mn-cs"/>
              </a:rPr>
              <a:t> (Ross, 2007)</a:t>
            </a:r>
          </a:p>
          <a:p>
            <a:endParaRPr lang="en-GB" sz="1200" b="0" i="0" u="none" strike="noStrike" kern="1200" dirty="0">
              <a:solidFill>
                <a:schemeClr val="tx1"/>
              </a:solidFill>
              <a:effectLst/>
              <a:latin typeface="+mn-lt"/>
              <a:ea typeface="+mn-ea"/>
              <a:cs typeface="+mn-cs"/>
            </a:endParaRPr>
          </a:p>
          <a:p>
            <a:r>
              <a:rPr lang="en-GB" dirty="0"/>
              <a:t>There are four generic perspectives on strategy, classical, evolutionary, systemic and processual. As presented in the diagram the main aims for the classical and evolutionarily are profit maximisation. The classical strategy aim to achieve this through a well planned process where as the evolutionary perspective is more gradual. The classical perspectives focus is all internally. Within the company. Which is different to the evolutionary perspective where the focus is external, through the markets. </a:t>
            </a:r>
          </a:p>
          <a:p>
            <a:endParaRPr lang="en-GB" dirty="0"/>
          </a:p>
          <a:p>
            <a:r>
              <a:rPr lang="en-GB" dirty="0"/>
              <a:t>The systemic strategy perspective aims for local approval with the main focus is externally and in society. </a:t>
            </a:r>
          </a:p>
          <a:p>
            <a:endParaRPr lang="en-GB" dirty="0"/>
          </a:p>
          <a:p>
            <a:r>
              <a:rPr lang="en-GB" dirty="0"/>
              <a:t>When looking at larger companies you can often find elements from more than one perspective incorporated into their own business. When looking at adidas’ strategy you can through their goals and objectives that more than one perspective is present. </a:t>
            </a:r>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68D08428-B795-437D-81E5-3C7190B7317B}" type="slidenum">
              <a:rPr lang="en-GB" smtClean="0"/>
              <a:t>3</a:t>
            </a:fld>
            <a:endParaRPr lang="en-GB"/>
          </a:p>
        </p:txBody>
      </p:sp>
    </p:spTree>
    <p:extLst>
      <p:ext uri="{BB962C8B-B14F-4D97-AF65-F5344CB8AC3E}">
        <p14:creationId xmlns:p14="http://schemas.microsoft.com/office/powerpoint/2010/main" val="4285008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Adidas’ mission is to become “The best sports company in the world”</a:t>
            </a:r>
            <a:r>
              <a:rPr lang="en-GB" sz="1200" b="0" i="0" u="none" strike="noStrike" kern="1200" dirty="0">
                <a:solidFill>
                  <a:schemeClr val="tx1"/>
                </a:solidFill>
                <a:effectLst/>
                <a:latin typeface="+mn-lt"/>
                <a:ea typeface="+mn-ea"/>
                <a:cs typeface="+mn-cs"/>
              </a:rPr>
              <a:t> (strategy, 2016) By being the best, Adidas want to design, build and sell quality products around the world, but also provide a top quality customer service and experience for the customer. More importantly for the company the aim to do all of this in a sustainable way for the company.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Adidas have set clear goals for the future which will help them achieve their goals. The have created a strategic business plan which will see them through until 2020. The have included three strategic points which will allow the company to grow and focus more on the customer.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1- speed (how they deliver) Adidas have identified speed as one of their strategic choices, through speed they aim to put the customer first. To provide new innovative and desired products to the customers first.</a:t>
            </a:r>
          </a:p>
          <a:p>
            <a:r>
              <a:rPr lang="en-GB" sz="1200" b="0" i="0" u="none" strike="noStrike" kern="1200" dirty="0">
                <a:solidFill>
                  <a:schemeClr val="tx1"/>
                </a:solidFill>
                <a:effectLst/>
                <a:latin typeface="+mn-lt"/>
                <a:ea typeface="+mn-ea"/>
                <a:cs typeface="+mn-cs"/>
              </a:rPr>
              <a:t> “serving them in the best possible way means that we need to ensure that they always find fresh and desirable products where and when they want them.” (Strategic choice, 2016)</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2- Cities (Where they deliver) “Urbanization continues to be a global megatrend. Most of the global population lives in cities. Cities are shaping global trends and consumers’ perception, perspectives and buying decisions.”(Strategic choice, 2016)  Adidas are targeting cities to with their products because they believe this is where global trends are made, Also they see cities as the influencers in consumer perception. Adidas have targeted six cities London, LA, New York, Paris, Shanghai and Tokyo where they aim to deliver their products to grow the company.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3- Open Source (how they create) This strategy is all about creation. Adidas welcome athletes, consumers and partners to collaborate and create products with. They aim to create a sports culture and get everybody involved.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Through these goals we see elements of the corporate strategy, They have set out long term goals focusing on the customer to help grow the company. Also there all elements of the systemic perspective because adidas’ focus is external with the customers and society. </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8D08428-B795-437D-81E5-3C7190B7317B}" type="slidenum">
              <a:rPr lang="en-GB" smtClean="0"/>
              <a:t>4</a:t>
            </a:fld>
            <a:endParaRPr lang="en-GB"/>
          </a:p>
        </p:txBody>
      </p:sp>
    </p:spTree>
    <p:extLst>
      <p:ext uri="{BB962C8B-B14F-4D97-AF65-F5344CB8AC3E}">
        <p14:creationId xmlns:p14="http://schemas.microsoft.com/office/powerpoint/2010/main" val="18737201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Adidas have set objectives for different section of the business, the 3 sections I will look at are Global sales, Global brands and Global Operations.  </a:t>
            </a:r>
          </a:p>
          <a:p>
            <a:endParaRPr lang="en-GB" dirty="0"/>
          </a:p>
          <a:p>
            <a:r>
              <a:rPr lang="en-GB" dirty="0"/>
              <a:t>Global Sales – </a:t>
            </a:r>
          </a:p>
          <a:p>
            <a:r>
              <a:rPr lang="en-GB" dirty="0"/>
              <a:t>Objective 1 -  Wholesale; to deliver profitable market share growth in order to become the leading sales organisation in the sports industry. Their strategy to achieve this goal is to establish a strong relationship with leading retailers. To create this strong bond with retailers Adidas aim to build a highly skilled sales team to improve the brands visibility. </a:t>
            </a:r>
          </a:p>
          <a:p>
            <a:endParaRPr lang="en-GB" dirty="0"/>
          </a:p>
          <a:p>
            <a:r>
              <a:rPr lang="en-GB" dirty="0"/>
              <a:t>Objective 2 – To become a top retailer. The strategy in place for this objective is to deliver healthy and sustainable growth with a good return. This is achievable by learning from their own retail experiences to improve sales. Also, to grow a new profitable distribution channel. </a:t>
            </a:r>
          </a:p>
          <a:p>
            <a:endParaRPr lang="en-GB" dirty="0"/>
          </a:p>
          <a:p>
            <a:r>
              <a:rPr lang="en-GB" dirty="0"/>
              <a:t>Global Brands: </a:t>
            </a:r>
          </a:p>
          <a:p>
            <a:r>
              <a:rPr lang="en-GB" dirty="0"/>
              <a:t>Objective 1 – To make the most of brand and market opportunities when the arise. Adidas strategy in place to achieve this objective is to create a stream of innovative, new fresh products for distribution.</a:t>
            </a:r>
          </a:p>
          <a:p>
            <a:endParaRPr lang="en-GB" dirty="0"/>
          </a:p>
          <a:p>
            <a:r>
              <a:rPr lang="en-GB" dirty="0"/>
              <a:t>Objective 2- Sustainable growth, to build a desirable brand to keep customers wanting more. They aim to focus on speed, consistency and consumers to achieve this objective. </a:t>
            </a:r>
          </a:p>
          <a:p>
            <a:endParaRPr lang="en-GB" dirty="0"/>
          </a:p>
          <a:p>
            <a:r>
              <a:rPr lang="en-GB" dirty="0"/>
              <a:t>Global operations:</a:t>
            </a:r>
          </a:p>
          <a:p>
            <a:endParaRPr lang="en-GB" dirty="0"/>
          </a:p>
          <a:p>
            <a:r>
              <a:rPr lang="en-GB" dirty="0"/>
              <a:t>Objective 1 -  Competitive pricing – Adidas want to attract more customers by improving the price of their products. They want to find ways to decrease manufacturing costs which allows them to keep their prices low. They aim to use cost effective and quality materials. </a:t>
            </a:r>
          </a:p>
          <a:p>
            <a:endParaRPr lang="en-GB" dirty="0"/>
          </a:p>
          <a:p>
            <a:r>
              <a:rPr lang="en-GB" dirty="0"/>
              <a:t>Objective 2  - Modernise infrastructure – Make sure they have the right infrastructure and systems in place to support their growth. To do this they must recognise what systems need updating and produce highly developed systems to use in their facilities. </a:t>
            </a:r>
          </a:p>
          <a:p>
            <a:r>
              <a:rPr lang="en-GB" dirty="0"/>
              <a:t>(Annual Report 2011 Global Brands Strategy)</a:t>
            </a:r>
          </a:p>
          <a:p>
            <a:endParaRPr lang="en-GB" dirty="0"/>
          </a:p>
          <a:p>
            <a:r>
              <a:rPr lang="en-GB" dirty="0"/>
              <a:t>The majority of these objectives relate to the maximisation of profit with is seen in the classical strategy perspective, but also corporate strategy because there are in depth plans and procedures on how to achieve the overall objective. </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8D08428-B795-437D-81E5-3C7190B7317B}" type="slidenum">
              <a:rPr lang="en-GB" smtClean="0"/>
              <a:t>5</a:t>
            </a:fld>
            <a:endParaRPr lang="en-GB"/>
          </a:p>
        </p:txBody>
      </p:sp>
    </p:spTree>
    <p:extLst>
      <p:ext uri="{BB962C8B-B14F-4D97-AF65-F5344CB8AC3E}">
        <p14:creationId xmlns:p14="http://schemas.microsoft.com/office/powerpoint/2010/main" val="1486675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Strengths – </a:t>
            </a:r>
          </a:p>
          <a:p>
            <a:r>
              <a:rPr lang="en-GB" dirty="0"/>
              <a:t>Proud – Adidas are proud to deliver quality products and are always looking for ways to make products better.</a:t>
            </a:r>
          </a:p>
          <a:p>
            <a:r>
              <a:rPr lang="en-GB" dirty="0"/>
              <a:t>Customer relations – Adidas want to engage with customers as much as they can they are keen to have good relationships with consumers. </a:t>
            </a:r>
          </a:p>
          <a:p>
            <a:r>
              <a:rPr lang="en-GB" dirty="0"/>
              <a:t>Keeping up with the times – Allows the company to grow and doesn’t get held back by lack of infrastructure</a:t>
            </a:r>
          </a:p>
          <a:p>
            <a:r>
              <a:rPr lang="en-GB" dirty="0"/>
              <a:t>Innovation – Adidas always try and create new innovative products for their customers. </a:t>
            </a:r>
          </a:p>
          <a:p>
            <a:endParaRPr lang="en-GB" dirty="0"/>
          </a:p>
          <a:p>
            <a:r>
              <a:rPr lang="en-GB" dirty="0"/>
              <a:t>Weaknesses – Weaknesses;</a:t>
            </a:r>
          </a:p>
          <a:p>
            <a:r>
              <a:rPr lang="en-GB" dirty="0"/>
              <a:t>Strategy – In some instances it is unclear on what the strategic approach is</a:t>
            </a:r>
          </a:p>
          <a:p>
            <a:r>
              <a:rPr lang="en-GB" dirty="0"/>
              <a:t>Competition – Focus too much on what competitors are doing instead of focusing in their own work </a:t>
            </a:r>
          </a:p>
          <a:p>
            <a:endParaRPr lang="en-GB" dirty="0"/>
          </a:p>
          <a:p>
            <a:r>
              <a:rPr lang="en-GB" dirty="0"/>
              <a:t>Opportunities; </a:t>
            </a:r>
          </a:p>
          <a:p>
            <a:r>
              <a:rPr lang="en-GB" dirty="0"/>
              <a:t>Growth – With the newer strategies, Adidas have created an opportunity to improve some of the lower preforming markets around the world. </a:t>
            </a:r>
          </a:p>
          <a:p>
            <a:endParaRPr lang="en-GB" dirty="0"/>
          </a:p>
          <a:p>
            <a:r>
              <a:rPr lang="en-GB" dirty="0"/>
              <a:t>Threats - Competition – Adidas have to maintain their high standards because they are battling other major competitors for business. Also new companies could be created at any time which would pose a threat to existing companies in the industry</a:t>
            </a:r>
          </a:p>
          <a:p>
            <a:endParaRPr lang="en-GB" dirty="0"/>
          </a:p>
          <a:p>
            <a:r>
              <a:rPr lang="en-GB" dirty="0"/>
              <a:t>Strategy – Adidas has a strong external focus, if not managed correctly they could end up offering customers products and services thy are unable to provide, leaving consumers disappointed. </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8D08428-B795-437D-81E5-3C7190B7317B}" type="slidenum">
              <a:rPr lang="en-GB" smtClean="0"/>
              <a:t>6</a:t>
            </a:fld>
            <a:endParaRPr lang="en-GB"/>
          </a:p>
        </p:txBody>
      </p:sp>
    </p:spTree>
    <p:extLst>
      <p:ext uri="{BB962C8B-B14F-4D97-AF65-F5344CB8AC3E}">
        <p14:creationId xmlns:p14="http://schemas.microsoft.com/office/powerpoint/2010/main" val="13208376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Management approaches – The classical management approach is split into three sections scientific management, Bureaucratic management and administrative management. Scientific management focuses on the individual workers productivity. Bureaucratic focuses on the overall organisational system and administrative focuses on the functions of management. </a:t>
            </a:r>
          </a:p>
          <a:p>
            <a:endParaRPr lang="en-GB" dirty="0"/>
          </a:p>
          <a:p>
            <a:r>
              <a:rPr lang="en-GB" dirty="0"/>
              <a:t>The behavioural management theory focuses heavily on individuals behaviour, it acknowledges the importance of behaviour in shaping management styles. </a:t>
            </a:r>
          </a:p>
          <a:p>
            <a:endParaRPr lang="en-GB" dirty="0"/>
          </a:p>
          <a:p>
            <a:r>
              <a:rPr lang="en-GB" dirty="0"/>
              <a:t>The modern management approach has three main theories; </a:t>
            </a:r>
          </a:p>
          <a:p>
            <a:r>
              <a:rPr lang="en-GB" dirty="0"/>
              <a:t>The quantitative approach in based on statistics and mathematical techniques. </a:t>
            </a:r>
          </a:p>
          <a:p>
            <a:r>
              <a:rPr lang="en-GB" dirty="0"/>
              <a:t>The systems approach – this is based on working together and when all systems are working together they create a unit. </a:t>
            </a:r>
          </a:p>
          <a:p>
            <a:r>
              <a:rPr lang="en-GB" dirty="0"/>
              <a:t>The contingency approach -  This approach believes there is no one system or approach to managing an organization. These guys believe you take it as it comes but plan to deal with issues if they pop up (Modern Theory of Management, 2014)</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8D08428-B795-437D-81E5-3C7190B7317B}" type="slidenum">
              <a:rPr lang="en-GB" smtClean="0"/>
              <a:t>7</a:t>
            </a:fld>
            <a:endParaRPr lang="en-GB"/>
          </a:p>
        </p:txBody>
      </p:sp>
    </p:spTree>
    <p:extLst>
      <p:ext uri="{BB962C8B-B14F-4D97-AF65-F5344CB8AC3E}">
        <p14:creationId xmlns:p14="http://schemas.microsoft.com/office/powerpoint/2010/main" val="651884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Classical approach – Bureaucratic; the traditional characteristics of a bureaucracy include a hierarchy of authority, system of rules, specialisation and impersonality as identified by Max Weber (J. Mullins, 2016)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8D08428-B795-437D-81E5-3C7190B7317B}" type="slidenum">
              <a:rPr lang="en-GB" smtClean="0"/>
              <a:t>8</a:t>
            </a:fld>
            <a:endParaRPr lang="en-GB"/>
          </a:p>
        </p:txBody>
      </p:sp>
    </p:spTree>
    <p:extLst>
      <p:ext uri="{BB962C8B-B14F-4D97-AF65-F5344CB8AC3E}">
        <p14:creationId xmlns:p14="http://schemas.microsoft.com/office/powerpoint/2010/main" val="2916640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At the very top of the company we can see there is a bureaucratic approach in place with the hierarchy of authority. This is in place to provide structure to the top end of the company, everyone knows their place within the structure and everybody is clear in their roles. The hierarchy structure simplifies management because everybody is clear on what their role is.</a:t>
            </a:r>
          </a:p>
          <a:p>
            <a:endParaRPr lang="en-GB" dirty="0"/>
          </a:p>
          <a:p>
            <a:r>
              <a:rPr lang="en-GB" dirty="0"/>
              <a:t>Adidas has thousands of retail staff to work in their stores worldwide. From the small amount of primary information available it appears that they enforce a systems approach to management. The systems approach is also known as the modern approach to management. “systems approach can be contrasted with a view of the organisation as separate parts, the system approach encourages managers to view the organisation both as a whole and as part of a larger environment” (J. Mullins, 2016) The systems approach considers the organisations as an inter related set of parts, in adidas’ case each store could be a separate part to the system. If all these separate parts are successful, then the success carry’s through to the system. Each store has its own sub-systems with a type of hierarchy structure in place. At the top of each store there is a store manger and under them an assistant.</a:t>
            </a:r>
          </a:p>
          <a:p>
            <a:r>
              <a:rPr lang="en-GB" dirty="0"/>
              <a:t>Stores with large number of employees have many sub groups will smaller teams with their own manger who reports up the ladder. Within these smaller groups it seems that the classical approach to management appears again. Evidence suggests that it is a hierarchy structure in place. Management at this level are strictly professional in the work place and pass orders down the chain, reviews from store employees suggest that management at this level have no interest in dual communication and the only priority is completing the tasks set.</a:t>
            </a:r>
          </a:p>
          <a:p>
            <a:endParaRPr lang="en-GB" dirty="0"/>
          </a:p>
          <a:p>
            <a:r>
              <a:rPr lang="en-GB" dirty="0"/>
              <a:t>Because Adidas is such a large company we have found that in different areas of the corporation different approaches are used, this is because no one approach is suitable to cover every aspect of business. Adidas may favour different approaches at different sectors within their business. </a:t>
            </a:r>
          </a:p>
        </p:txBody>
      </p:sp>
      <p:sp>
        <p:nvSpPr>
          <p:cNvPr id="4" name="Slide Number Placeholder 3"/>
          <p:cNvSpPr>
            <a:spLocks noGrp="1"/>
          </p:cNvSpPr>
          <p:nvPr>
            <p:ph type="sldNum" sz="quarter" idx="5"/>
          </p:nvPr>
        </p:nvSpPr>
        <p:spPr/>
        <p:txBody>
          <a:bodyPr/>
          <a:lstStyle/>
          <a:p>
            <a:fld id="{68D08428-B795-437D-81E5-3C7190B7317B}" type="slidenum">
              <a:rPr lang="en-GB" smtClean="0"/>
              <a:t>9</a:t>
            </a:fld>
            <a:endParaRPr lang="en-GB"/>
          </a:p>
        </p:txBody>
      </p:sp>
    </p:spTree>
    <p:extLst>
      <p:ext uri="{BB962C8B-B14F-4D97-AF65-F5344CB8AC3E}">
        <p14:creationId xmlns:p14="http://schemas.microsoft.com/office/powerpoint/2010/main" val="38335256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Being a sustainable business is about striking the balance between shareholder expectations and the needs and concerns of our employees, the workers in our supply chain and the environment. We truly believe that acting as a responsible business – one which is fully committed to respecting human rights– will contribute to lasting economic success. (General Approach, 2011)</a:t>
            </a:r>
          </a:p>
        </p:txBody>
      </p:sp>
      <p:sp>
        <p:nvSpPr>
          <p:cNvPr id="4" name="Slide Number Placeholder 3"/>
          <p:cNvSpPr>
            <a:spLocks noGrp="1"/>
          </p:cNvSpPr>
          <p:nvPr>
            <p:ph type="sldNum" sz="quarter" idx="5"/>
          </p:nvPr>
        </p:nvSpPr>
        <p:spPr/>
        <p:txBody>
          <a:bodyPr/>
          <a:lstStyle/>
          <a:p>
            <a:fld id="{68D08428-B795-437D-81E5-3C7190B7317B}" type="slidenum">
              <a:rPr lang="en-GB" smtClean="0"/>
              <a:t>10</a:t>
            </a:fld>
            <a:endParaRPr lang="en-GB"/>
          </a:p>
        </p:txBody>
      </p:sp>
    </p:spTree>
    <p:extLst>
      <p:ext uri="{BB962C8B-B14F-4D97-AF65-F5344CB8AC3E}">
        <p14:creationId xmlns:p14="http://schemas.microsoft.com/office/powerpoint/2010/main" val="41724845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Adidas’ sustainability plan features two main categories. </a:t>
            </a:r>
          </a:p>
          <a:p>
            <a:r>
              <a:rPr lang="en-GB" dirty="0"/>
              <a:t>Product – In their products they aim to save as much water as possible and cut out any waste. Use innovative materials throw-out their product range and always look for new innovative materials. Avoid wasting any energy and try and use clean energy at ever stage of the product process. </a:t>
            </a:r>
          </a:p>
          <a:p>
            <a:endParaRPr lang="en-GB" dirty="0"/>
          </a:p>
          <a:p>
            <a:r>
              <a:rPr lang="en-GB" dirty="0"/>
              <a:t>People – Adidas aims to empower people, improve health and inspire action. </a:t>
            </a:r>
          </a:p>
        </p:txBody>
      </p:sp>
      <p:sp>
        <p:nvSpPr>
          <p:cNvPr id="4" name="Slide Number Placeholder 3"/>
          <p:cNvSpPr>
            <a:spLocks noGrp="1"/>
          </p:cNvSpPr>
          <p:nvPr>
            <p:ph type="sldNum" sz="quarter" idx="5"/>
          </p:nvPr>
        </p:nvSpPr>
        <p:spPr/>
        <p:txBody>
          <a:bodyPr/>
          <a:lstStyle/>
          <a:p>
            <a:fld id="{68D08428-B795-437D-81E5-3C7190B7317B}" type="slidenum">
              <a:rPr lang="en-GB" smtClean="0"/>
              <a:t>11</a:t>
            </a:fld>
            <a:endParaRPr lang="en-GB"/>
          </a:p>
        </p:txBody>
      </p:sp>
    </p:spTree>
    <p:extLst>
      <p:ext uri="{BB962C8B-B14F-4D97-AF65-F5344CB8AC3E}">
        <p14:creationId xmlns:p14="http://schemas.microsoft.com/office/powerpoint/2010/main" val="419166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2020 Targets</a:t>
            </a:r>
          </a:p>
          <a:p>
            <a:endParaRPr lang="en-GB" dirty="0"/>
          </a:p>
          <a:p>
            <a:r>
              <a:rPr lang="en-GB" dirty="0"/>
              <a:t>Water: </a:t>
            </a:r>
          </a:p>
          <a:p>
            <a:r>
              <a:rPr lang="en-GB" dirty="0"/>
              <a:t>20% water savings at our strategic suppliers</a:t>
            </a:r>
          </a:p>
          <a:p>
            <a:r>
              <a:rPr lang="en-GB" dirty="0"/>
              <a:t>35% water savings at our apparel material suppliers</a:t>
            </a:r>
          </a:p>
          <a:p>
            <a:r>
              <a:rPr lang="en-GB" dirty="0"/>
              <a:t>35% water savings per employee at our own sites </a:t>
            </a:r>
          </a:p>
          <a:p>
            <a:r>
              <a:rPr lang="en-GB" dirty="0"/>
              <a:t>Further expand the use of waterless technologies for our products</a:t>
            </a:r>
          </a:p>
          <a:p>
            <a:r>
              <a:rPr lang="en-GB" dirty="0"/>
              <a:t>Materials &amp; energy:</a:t>
            </a:r>
          </a:p>
          <a:p>
            <a:endParaRPr lang="en-GB" dirty="0"/>
          </a:p>
          <a:p>
            <a:r>
              <a:rPr lang="en-GB" dirty="0"/>
              <a:t>20% waste reduction at our strategic suppliers</a:t>
            </a:r>
          </a:p>
          <a:p>
            <a:r>
              <a:rPr lang="en-GB" dirty="0"/>
              <a:t>50% waste diversion for owned operations to minimize landfill</a:t>
            </a:r>
          </a:p>
          <a:p>
            <a:r>
              <a:rPr lang="en-GB" dirty="0"/>
              <a:t>75% paper reduction per employee at our own sites</a:t>
            </a:r>
          </a:p>
          <a:p>
            <a:r>
              <a:rPr lang="en-GB" dirty="0"/>
              <a:t>Replacing conventional cotton, with the aim of achieving 100% sustainable cotton by 2018</a:t>
            </a:r>
          </a:p>
          <a:p>
            <a:r>
              <a:rPr lang="en-GB" dirty="0"/>
              <a:t>20% energy savings at our strategic suppliers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8D08428-B795-437D-81E5-3C7190B7317B}" type="slidenum">
              <a:rPr lang="en-GB" smtClean="0"/>
              <a:t>12</a:t>
            </a:fld>
            <a:endParaRPr lang="en-GB"/>
          </a:p>
        </p:txBody>
      </p:sp>
    </p:spTree>
    <p:extLst>
      <p:ext uri="{BB962C8B-B14F-4D97-AF65-F5344CB8AC3E}">
        <p14:creationId xmlns:p14="http://schemas.microsoft.com/office/powerpoint/2010/main" val="13626855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B9F6BB5E-438A-45AF-951D-D969BA9ABD2D}" type="datetimeFigureOut">
              <a:rPr lang="en-GB" smtClean="0"/>
              <a:t>20/12/2018</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50300535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F6BB5E-438A-45AF-951D-D969BA9ABD2D}"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1801035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B9F6BB5E-438A-45AF-951D-D969BA9ABD2D}" type="datetimeFigureOut">
              <a:rPr lang="en-GB" smtClean="0"/>
              <a:t>20/12/2018</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989244147"/>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F6BB5E-438A-45AF-951D-D969BA9ABD2D}" type="datetimeFigureOut">
              <a:rPr lang="en-GB" smtClean="0"/>
              <a:t>20/12/2018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4132540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F6BB5E-438A-45AF-951D-D969BA9ABD2D}" type="datetimeFigureOut">
              <a:rPr lang="en-GB" smtClean="0"/>
              <a:t>20/12/2018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2224134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F6BB5E-438A-45AF-951D-D969BA9ABD2D}" type="datetimeFigureOut">
              <a:rPr lang="en-GB" smtClean="0"/>
              <a:t>20/12/2018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908533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F6BB5E-438A-45AF-951D-D969BA9ABD2D}" type="datetimeFigureOut">
              <a:rPr lang="en-GB" smtClean="0"/>
              <a:t>20/12/2018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187499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9F6BB5E-438A-45AF-951D-D969BA9ABD2D}" type="datetimeFigureOut">
              <a:rPr lang="en-GB" smtClean="0"/>
              <a:t>20/12/2018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3710307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9F6BB5E-438A-45AF-951D-D969BA9ABD2D}" type="datetimeFigureOut">
              <a:rPr lang="en-GB" smtClean="0"/>
              <a:t>20/12/2018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1752632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9F6BB5E-438A-45AF-951D-D969BA9ABD2D}" type="datetimeFigureOut">
              <a:rPr lang="en-GB" smtClean="0"/>
              <a:t>20/12/2018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192246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9F6BB5E-438A-45AF-951D-D969BA9ABD2D}" type="datetimeFigureOut">
              <a:rPr lang="en-GB" smtClean="0"/>
              <a:t>20/12/2018</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40563832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9F6BB5E-438A-45AF-951D-D969BA9ABD2D}" type="datetimeFigureOut">
              <a:rPr lang="en-GB" smtClean="0"/>
              <a:t>20/12/2018</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E0B11FA-773E-406B-AA0D-B1A87D34EDB2}"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115694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9F6BB5E-438A-45AF-951D-D969BA9ABD2D}" type="datetimeFigureOut">
              <a:rPr lang="en-GB" smtClean="0"/>
              <a:t>20/12/2018</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29832160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9F6BB5E-438A-45AF-951D-D969BA9ABD2D}" type="datetimeFigureOut">
              <a:rPr lang="en-GB" smtClean="0"/>
              <a:t>20/12/2018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5078784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9F6BB5E-438A-45AF-951D-D969BA9ABD2D}" type="datetimeFigureOut">
              <a:rPr lang="en-GB" smtClean="0"/>
              <a:t>20/12/2018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40320486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F6BB5E-438A-45AF-951D-D969BA9ABD2D}" type="datetimeFigureOut">
              <a:rPr lang="en-GB" smtClean="0"/>
              <a:t>20/12/2018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22333450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B9F6BB5E-438A-45AF-951D-D969BA9ABD2D}" type="datetimeFigureOut">
              <a:rPr lang="en-GB" smtClean="0"/>
              <a:t>20/12/2018</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E0B11FA-773E-406B-AA0D-B1A87D34EDB2}" type="slidenum">
              <a:rPr lang="en-GB" smtClean="0"/>
              <a:t>‹#›</a:t>
            </a:fld>
            <a:endParaRPr lang="en-GB"/>
          </a:p>
        </p:txBody>
      </p:sp>
    </p:spTree>
    <p:extLst>
      <p:ext uri="{BB962C8B-B14F-4D97-AF65-F5344CB8AC3E}">
        <p14:creationId xmlns:p14="http://schemas.microsoft.com/office/powerpoint/2010/main" val="3318171742"/>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9F6BB5E-438A-45AF-951D-D969BA9ABD2D}" type="datetimeFigureOut">
              <a:rPr lang="en-GB" smtClean="0"/>
              <a:t>20/12/2018</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E0B11FA-773E-406B-AA0D-B1A87D34EDB2}" type="slidenum">
              <a:rPr lang="en-GB" smtClean="0"/>
              <a:t>‹#›</a:t>
            </a:fld>
            <a:endParaRPr lang="en-GB"/>
          </a:p>
        </p:txBody>
      </p:sp>
    </p:spTree>
    <p:extLst>
      <p:ext uri="{BB962C8B-B14F-4D97-AF65-F5344CB8AC3E}">
        <p14:creationId xmlns:p14="http://schemas.microsoft.com/office/powerpoint/2010/main" val="601876269"/>
      </p:ext>
    </p:extLst>
  </p:cSld>
  <p:clrMap bg1="dk1" tx1="lt1" bg2="dk2" tx2="lt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 id="2147483772"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didas-group.com/en/group/strategy-overview/" TargetMode="External"/><Relationship Id="rId2" Type="http://schemas.openxmlformats.org/officeDocument/2006/relationships/hyperlink" Target="https://study.com/academy/lesson/modern-theory-of-management.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E47BD-AD5D-4C21-91B5-FAA5C74520B7}"/>
              </a:ext>
            </a:extLst>
          </p:cNvPr>
          <p:cNvSpPr>
            <a:spLocks noGrp="1"/>
          </p:cNvSpPr>
          <p:nvPr>
            <p:ph type="ctrTitle"/>
          </p:nvPr>
        </p:nvSpPr>
        <p:spPr>
          <a:xfrm>
            <a:off x="1371600" y="1400703"/>
            <a:ext cx="9448800" cy="1825096"/>
          </a:xfrm>
        </p:spPr>
        <p:txBody>
          <a:bodyPr/>
          <a:lstStyle/>
          <a:p>
            <a:r>
              <a:rPr lang="en-GB" dirty="0"/>
              <a:t>Adidas</a:t>
            </a:r>
          </a:p>
        </p:txBody>
      </p:sp>
      <p:sp>
        <p:nvSpPr>
          <p:cNvPr id="3" name="Subtitle 2">
            <a:extLst>
              <a:ext uri="{FF2B5EF4-FFF2-40B4-BE49-F238E27FC236}">
                <a16:creationId xmlns:a16="http://schemas.microsoft.com/office/drawing/2014/main" id="{7360B9F6-8538-4262-968A-C65FB578C29E}"/>
              </a:ext>
            </a:extLst>
          </p:cNvPr>
          <p:cNvSpPr>
            <a:spLocks noGrp="1"/>
          </p:cNvSpPr>
          <p:nvPr>
            <p:ph type="subTitle" idx="1"/>
          </p:nvPr>
        </p:nvSpPr>
        <p:spPr>
          <a:xfrm>
            <a:off x="1371600" y="3225799"/>
            <a:ext cx="9448800" cy="1322138"/>
          </a:xfrm>
        </p:spPr>
        <p:txBody>
          <a:bodyPr>
            <a:normAutofit/>
          </a:bodyPr>
          <a:lstStyle/>
          <a:p>
            <a:r>
              <a:rPr lang="en-GB" dirty="0"/>
              <a:t>Contemporary Approaches to Management </a:t>
            </a:r>
          </a:p>
          <a:p>
            <a:r>
              <a:rPr lang="en-GB" dirty="0"/>
              <a:t>BMSP4002</a:t>
            </a:r>
          </a:p>
          <a:p>
            <a:endParaRPr lang="en-GB" dirty="0"/>
          </a:p>
          <a:p>
            <a:endParaRPr lang="en-GB" dirty="0"/>
          </a:p>
        </p:txBody>
      </p:sp>
    </p:spTree>
    <p:extLst>
      <p:ext uri="{BB962C8B-B14F-4D97-AF65-F5344CB8AC3E}">
        <p14:creationId xmlns:p14="http://schemas.microsoft.com/office/powerpoint/2010/main" val="716138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AA846-BA5B-40B9-8411-B762B5A3A45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258BA15-2420-4834-9D76-F050FAB62B86}"/>
              </a:ext>
            </a:extLst>
          </p:cNvPr>
          <p:cNvSpPr>
            <a:spLocks noGrp="1"/>
          </p:cNvSpPr>
          <p:nvPr>
            <p:ph idx="1"/>
          </p:nvPr>
        </p:nvSpPr>
        <p:spPr>
          <a:xfrm>
            <a:off x="685800" y="2194560"/>
            <a:ext cx="8311661" cy="4024125"/>
          </a:xfrm>
        </p:spPr>
        <p:txBody>
          <a:bodyPr/>
          <a:lstStyle/>
          <a:p>
            <a:r>
              <a:rPr lang="en-GB" dirty="0"/>
              <a:t>Adidas was founded in 1949 by Adi </a:t>
            </a:r>
            <a:r>
              <a:rPr lang="en-GB" dirty="0" err="1"/>
              <a:t>Dassler</a:t>
            </a:r>
            <a:endParaRPr lang="en-GB" dirty="0"/>
          </a:p>
          <a:p>
            <a:r>
              <a:rPr lang="en-GB" dirty="0"/>
              <a:t>Adidas currently employ over 57,000 people</a:t>
            </a:r>
          </a:p>
          <a:p>
            <a:r>
              <a:rPr lang="en-GB" dirty="0"/>
              <a:t>Produces over 900 million products every year</a:t>
            </a:r>
          </a:p>
          <a:p>
            <a:r>
              <a:rPr lang="en-GB" dirty="0"/>
              <a:t>Biggest European sports manufacturer </a:t>
            </a:r>
          </a:p>
          <a:p>
            <a:pPr marL="0" indent="0">
              <a:buNone/>
            </a:pPr>
            <a:endParaRPr lang="en-GB" dirty="0"/>
          </a:p>
          <a:p>
            <a:endParaRPr lang="en-GB" dirty="0"/>
          </a:p>
          <a:p>
            <a:endParaRPr lang="en-GB" dirty="0"/>
          </a:p>
        </p:txBody>
      </p:sp>
      <p:pic>
        <p:nvPicPr>
          <p:cNvPr id="4" name="Picture 3">
            <a:extLst>
              <a:ext uri="{FF2B5EF4-FFF2-40B4-BE49-F238E27FC236}">
                <a16:creationId xmlns:a16="http://schemas.microsoft.com/office/drawing/2014/main" id="{01470DE6-B946-49F7-AE5E-75638B1814A4}"/>
              </a:ext>
            </a:extLst>
          </p:cNvPr>
          <p:cNvPicPr>
            <a:picLocks noChangeAspect="1"/>
          </p:cNvPicPr>
          <p:nvPr/>
        </p:nvPicPr>
        <p:blipFill>
          <a:blip r:embed="rId3"/>
          <a:stretch>
            <a:fillRect/>
          </a:stretch>
        </p:blipFill>
        <p:spPr>
          <a:xfrm>
            <a:off x="8997461" y="2194560"/>
            <a:ext cx="2508739" cy="3213985"/>
          </a:xfrm>
          <a:prstGeom prst="rect">
            <a:avLst/>
          </a:prstGeom>
        </p:spPr>
      </p:pic>
    </p:spTree>
    <p:extLst>
      <p:ext uri="{BB962C8B-B14F-4D97-AF65-F5344CB8AC3E}">
        <p14:creationId xmlns:p14="http://schemas.microsoft.com/office/powerpoint/2010/main" val="1106123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C1495-403B-4FE5-9E1C-53E7043E7E7E}"/>
              </a:ext>
            </a:extLst>
          </p:cNvPr>
          <p:cNvSpPr>
            <a:spLocks noGrp="1"/>
          </p:cNvSpPr>
          <p:nvPr>
            <p:ph type="title"/>
          </p:nvPr>
        </p:nvSpPr>
        <p:spPr/>
        <p:txBody>
          <a:bodyPr/>
          <a:lstStyle/>
          <a:p>
            <a:r>
              <a:rPr lang="en-GB" dirty="0"/>
              <a:t>strategy</a:t>
            </a:r>
          </a:p>
        </p:txBody>
      </p:sp>
      <p:sp>
        <p:nvSpPr>
          <p:cNvPr id="3" name="Content Placeholder 2">
            <a:extLst>
              <a:ext uri="{FF2B5EF4-FFF2-40B4-BE49-F238E27FC236}">
                <a16:creationId xmlns:a16="http://schemas.microsoft.com/office/drawing/2014/main" id="{01AA5DEF-F4F8-47E3-9208-BB24556C149C}"/>
              </a:ext>
            </a:extLst>
          </p:cNvPr>
          <p:cNvSpPr>
            <a:spLocks noGrp="1"/>
          </p:cNvSpPr>
          <p:nvPr>
            <p:ph idx="1"/>
          </p:nvPr>
        </p:nvSpPr>
        <p:spPr/>
        <p:txBody>
          <a:bodyPr>
            <a:normAutofit/>
          </a:bodyPr>
          <a:lstStyle/>
          <a:p>
            <a:pPr marL="0" indent="0">
              <a:buNone/>
            </a:pPr>
            <a:endParaRPr lang="en-GB" sz="3200" u="sng" dirty="0"/>
          </a:p>
          <a:p>
            <a:pPr marL="0" indent="0">
              <a:buNone/>
            </a:pPr>
            <a:endParaRPr lang="en-GB" sz="2000" u="sng" dirty="0"/>
          </a:p>
        </p:txBody>
      </p:sp>
      <p:sp>
        <p:nvSpPr>
          <p:cNvPr id="4" name="TextBox 3">
            <a:extLst>
              <a:ext uri="{FF2B5EF4-FFF2-40B4-BE49-F238E27FC236}">
                <a16:creationId xmlns:a16="http://schemas.microsoft.com/office/drawing/2014/main" id="{F94758C2-F371-4EBB-95F1-6AA9E3383DB3}"/>
              </a:ext>
            </a:extLst>
          </p:cNvPr>
          <p:cNvSpPr txBox="1"/>
          <p:nvPr/>
        </p:nvSpPr>
        <p:spPr>
          <a:xfrm>
            <a:off x="685800" y="2057401"/>
            <a:ext cx="4636477" cy="4031873"/>
          </a:xfrm>
          <a:prstGeom prst="rect">
            <a:avLst/>
          </a:prstGeom>
          <a:noFill/>
        </p:spPr>
        <p:txBody>
          <a:bodyPr wrap="square" rtlCol="0">
            <a:spAutoFit/>
          </a:bodyPr>
          <a:lstStyle/>
          <a:p>
            <a:r>
              <a:rPr lang="en-GB" sz="2000" dirty="0"/>
              <a:t>What is strategy?</a:t>
            </a:r>
          </a:p>
          <a:p>
            <a:r>
              <a:rPr lang="en-GB" sz="2000" dirty="0"/>
              <a:t> </a:t>
            </a:r>
          </a:p>
          <a:p>
            <a:r>
              <a:rPr lang="en-GB" dirty="0"/>
              <a:t>Strategy defined as “</a:t>
            </a:r>
            <a:r>
              <a:rPr lang="en-GB" i="1" dirty="0"/>
              <a:t>A course of action, including the specification of resources required, to achieve a specific objective” </a:t>
            </a:r>
          </a:p>
          <a:p>
            <a:endParaRPr lang="en-GB" i="1" dirty="0"/>
          </a:p>
          <a:p>
            <a:r>
              <a:rPr lang="en-GB" i="1" dirty="0"/>
              <a:t>Corporate strategy – “A statement of long term goals along with a definition on the strategies and policies which will ensure achievement of these goals</a:t>
            </a:r>
            <a:r>
              <a:rPr lang="en-GB" dirty="0"/>
              <a:t>.”</a:t>
            </a:r>
          </a:p>
          <a:p>
            <a:endParaRPr lang="en-GB" dirty="0"/>
          </a:p>
          <a:p>
            <a:endParaRPr lang="en-GB" i="1" dirty="0"/>
          </a:p>
          <a:p>
            <a:endParaRPr lang="en-GB" i="1" dirty="0"/>
          </a:p>
        </p:txBody>
      </p:sp>
      <p:pic>
        <p:nvPicPr>
          <p:cNvPr id="6" name="Picture 5">
            <a:extLst>
              <a:ext uri="{FF2B5EF4-FFF2-40B4-BE49-F238E27FC236}">
                <a16:creationId xmlns:a16="http://schemas.microsoft.com/office/drawing/2014/main" id="{5BCBC599-B967-4D5D-92BF-93858C5972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06661" y="2065149"/>
            <a:ext cx="5699539" cy="4024125"/>
          </a:xfrm>
          <a:prstGeom prst="rect">
            <a:avLst/>
          </a:prstGeom>
        </p:spPr>
      </p:pic>
    </p:spTree>
    <p:extLst>
      <p:ext uri="{BB962C8B-B14F-4D97-AF65-F5344CB8AC3E}">
        <p14:creationId xmlns:p14="http://schemas.microsoft.com/office/powerpoint/2010/main" val="2107068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F335B-D31F-41E0-B034-E15D4C7C2C65}"/>
              </a:ext>
            </a:extLst>
          </p:cNvPr>
          <p:cNvSpPr>
            <a:spLocks noGrp="1"/>
          </p:cNvSpPr>
          <p:nvPr>
            <p:ph type="title"/>
          </p:nvPr>
        </p:nvSpPr>
        <p:spPr/>
        <p:txBody>
          <a:bodyPr/>
          <a:lstStyle/>
          <a:p>
            <a:r>
              <a:rPr lang="en-GB" dirty="0"/>
              <a:t>Goals</a:t>
            </a:r>
          </a:p>
        </p:txBody>
      </p:sp>
      <p:pic>
        <p:nvPicPr>
          <p:cNvPr id="4" name="Content Placeholder 3">
            <a:extLst>
              <a:ext uri="{FF2B5EF4-FFF2-40B4-BE49-F238E27FC236}">
                <a16:creationId xmlns:a16="http://schemas.microsoft.com/office/drawing/2014/main" id="{AD22866D-618E-42CE-89BE-752809BE5A4F}"/>
              </a:ext>
            </a:extLst>
          </p:cNvPr>
          <p:cNvPicPr>
            <a:picLocks noGrp="1" noChangeAspect="1"/>
          </p:cNvPicPr>
          <p:nvPr>
            <p:ph idx="1"/>
          </p:nvPr>
        </p:nvPicPr>
        <p:blipFill>
          <a:blip r:embed="rId3"/>
          <a:stretch>
            <a:fillRect/>
          </a:stretch>
        </p:blipFill>
        <p:spPr>
          <a:xfrm>
            <a:off x="5587867" y="3565478"/>
            <a:ext cx="5140411" cy="2615165"/>
          </a:xfrm>
          <a:prstGeom prst="rect">
            <a:avLst/>
          </a:prstGeom>
        </p:spPr>
      </p:pic>
      <p:sp>
        <p:nvSpPr>
          <p:cNvPr id="5" name="TextBox 4">
            <a:extLst>
              <a:ext uri="{FF2B5EF4-FFF2-40B4-BE49-F238E27FC236}">
                <a16:creationId xmlns:a16="http://schemas.microsoft.com/office/drawing/2014/main" id="{DC245052-EE49-408C-B76A-5F9C0A267940}"/>
              </a:ext>
            </a:extLst>
          </p:cNvPr>
          <p:cNvSpPr txBox="1"/>
          <p:nvPr/>
        </p:nvSpPr>
        <p:spPr>
          <a:xfrm>
            <a:off x="685800" y="1828800"/>
            <a:ext cx="5140412" cy="1138773"/>
          </a:xfrm>
          <a:prstGeom prst="rect">
            <a:avLst/>
          </a:prstGeom>
          <a:noFill/>
        </p:spPr>
        <p:txBody>
          <a:bodyPr wrap="square" rtlCol="0">
            <a:spAutoFit/>
          </a:bodyPr>
          <a:lstStyle/>
          <a:p>
            <a:pPr algn="ctr"/>
            <a:r>
              <a:rPr lang="en-GB" dirty="0"/>
              <a:t>Mission – </a:t>
            </a:r>
            <a:r>
              <a:rPr lang="en-GB" i="1" dirty="0"/>
              <a:t>To become the best in the world</a:t>
            </a:r>
          </a:p>
          <a:p>
            <a:pPr algn="ctr"/>
            <a:endParaRPr lang="en-GB" i="1" dirty="0"/>
          </a:p>
          <a:p>
            <a:r>
              <a:rPr lang="en-GB" sz="1600" dirty="0"/>
              <a:t>Achievable by designing, producing and distributing quality products. </a:t>
            </a:r>
          </a:p>
        </p:txBody>
      </p:sp>
      <p:sp>
        <p:nvSpPr>
          <p:cNvPr id="6" name="TextBox 5">
            <a:extLst>
              <a:ext uri="{FF2B5EF4-FFF2-40B4-BE49-F238E27FC236}">
                <a16:creationId xmlns:a16="http://schemas.microsoft.com/office/drawing/2014/main" id="{A344F1E9-752C-4E9E-8102-F86FEC96AD07}"/>
              </a:ext>
            </a:extLst>
          </p:cNvPr>
          <p:cNvSpPr txBox="1"/>
          <p:nvPr/>
        </p:nvSpPr>
        <p:spPr>
          <a:xfrm>
            <a:off x="685800" y="3565478"/>
            <a:ext cx="4408227" cy="2246769"/>
          </a:xfrm>
          <a:prstGeom prst="rect">
            <a:avLst/>
          </a:prstGeom>
          <a:noFill/>
        </p:spPr>
        <p:txBody>
          <a:bodyPr wrap="square" rtlCol="0">
            <a:spAutoFit/>
          </a:bodyPr>
          <a:lstStyle/>
          <a:p>
            <a:r>
              <a:rPr lang="en-GB" dirty="0"/>
              <a:t>Strategic goals:</a:t>
            </a:r>
          </a:p>
          <a:p>
            <a:endParaRPr lang="en-GB" dirty="0"/>
          </a:p>
          <a:p>
            <a:r>
              <a:rPr lang="en-GB" dirty="0"/>
              <a:t>1 Speed – How they deliver</a:t>
            </a:r>
          </a:p>
          <a:p>
            <a:endParaRPr lang="en-GB" dirty="0"/>
          </a:p>
          <a:p>
            <a:r>
              <a:rPr lang="en-GB" dirty="0"/>
              <a:t>2 Cities – Where they deliver</a:t>
            </a:r>
          </a:p>
          <a:p>
            <a:r>
              <a:rPr lang="en-GB" sz="1600" dirty="0"/>
              <a:t>London, LA, NY, Paris, Shanghai, Tokyo</a:t>
            </a:r>
          </a:p>
          <a:p>
            <a:endParaRPr lang="en-GB" sz="1600" dirty="0"/>
          </a:p>
          <a:p>
            <a:r>
              <a:rPr lang="en-GB" dirty="0"/>
              <a:t>3 Open source – How they create</a:t>
            </a:r>
          </a:p>
        </p:txBody>
      </p:sp>
    </p:spTree>
    <p:extLst>
      <p:ext uri="{BB962C8B-B14F-4D97-AF65-F5344CB8AC3E}">
        <p14:creationId xmlns:p14="http://schemas.microsoft.com/office/powerpoint/2010/main" val="3707334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BA68D-1950-4F3A-9D06-7FFFC0ED6C1C}"/>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455B2FD4-5CC0-47D2-9750-6D8EB0E50A3D}"/>
              </a:ext>
            </a:extLst>
          </p:cNvPr>
          <p:cNvSpPr>
            <a:spLocks noGrp="1"/>
          </p:cNvSpPr>
          <p:nvPr>
            <p:ph idx="1"/>
          </p:nvPr>
        </p:nvSpPr>
        <p:spPr>
          <a:xfrm>
            <a:off x="685800" y="2194560"/>
            <a:ext cx="10820400" cy="4465547"/>
          </a:xfrm>
        </p:spPr>
        <p:txBody>
          <a:bodyPr>
            <a:normAutofit lnSpcReduction="10000"/>
          </a:bodyPr>
          <a:lstStyle/>
          <a:p>
            <a:pPr marL="0" indent="0">
              <a:buNone/>
            </a:pPr>
            <a:r>
              <a:rPr lang="en-GB" dirty="0"/>
              <a:t>Global Sales;</a:t>
            </a:r>
          </a:p>
          <a:p>
            <a:r>
              <a:rPr lang="en-GB" dirty="0"/>
              <a:t>Wholesaler</a:t>
            </a:r>
          </a:p>
          <a:p>
            <a:r>
              <a:rPr lang="en-GB" dirty="0"/>
              <a:t>Become a top retailer </a:t>
            </a:r>
          </a:p>
          <a:p>
            <a:pPr marL="0" indent="0">
              <a:buNone/>
            </a:pPr>
            <a:endParaRPr lang="en-GB" dirty="0"/>
          </a:p>
          <a:p>
            <a:pPr marL="0" indent="0">
              <a:buNone/>
            </a:pPr>
            <a:r>
              <a:rPr lang="en-GB" dirty="0"/>
              <a:t>Global Brands;</a:t>
            </a:r>
          </a:p>
          <a:p>
            <a:r>
              <a:rPr lang="en-GB" dirty="0"/>
              <a:t>Brand &amp; market opportunities</a:t>
            </a:r>
          </a:p>
          <a:p>
            <a:r>
              <a:rPr lang="en-GB" dirty="0"/>
              <a:t>Sustainable growth</a:t>
            </a:r>
          </a:p>
          <a:p>
            <a:pPr marL="0" indent="0">
              <a:buNone/>
            </a:pPr>
            <a:endParaRPr lang="en-GB" dirty="0"/>
          </a:p>
          <a:p>
            <a:pPr marL="0" indent="0">
              <a:buNone/>
            </a:pPr>
            <a:r>
              <a:rPr lang="en-GB" dirty="0"/>
              <a:t>Global Operations;</a:t>
            </a:r>
          </a:p>
          <a:p>
            <a:r>
              <a:rPr lang="en-GB" dirty="0"/>
              <a:t>Competitive pricing</a:t>
            </a:r>
          </a:p>
          <a:p>
            <a:r>
              <a:rPr lang="en-GB" dirty="0"/>
              <a:t>Modernising infrastructure</a:t>
            </a:r>
          </a:p>
          <a:p>
            <a:pPr marL="0" indent="0">
              <a:buNone/>
            </a:pPr>
            <a:endParaRPr lang="en-GB" dirty="0"/>
          </a:p>
        </p:txBody>
      </p:sp>
      <p:pic>
        <p:nvPicPr>
          <p:cNvPr id="4" name="Picture 3">
            <a:extLst>
              <a:ext uri="{FF2B5EF4-FFF2-40B4-BE49-F238E27FC236}">
                <a16:creationId xmlns:a16="http://schemas.microsoft.com/office/drawing/2014/main" id="{10C7C8D3-AD25-4EBF-9AE6-289DE829A76C}"/>
              </a:ext>
            </a:extLst>
          </p:cNvPr>
          <p:cNvPicPr>
            <a:picLocks noChangeAspect="1"/>
          </p:cNvPicPr>
          <p:nvPr/>
        </p:nvPicPr>
        <p:blipFill>
          <a:blip r:embed="rId3"/>
          <a:stretch>
            <a:fillRect/>
          </a:stretch>
        </p:blipFill>
        <p:spPr>
          <a:xfrm>
            <a:off x="6096000" y="3067990"/>
            <a:ext cx="5100596" cy="3025637"/>
          </a:xfrm>
          <a:prstGeom prst="rect">
            <a:avLst/>
          </a:prstGeom>
        </p:spPr>
      </p:pic>
    </p:spTree>
    <p:extLst>
      <p:ext uri="{BB962C8B-B14F-4D97-AF65-F5344CB8AC3E}">
        <p14:creationId xmlns:p14="http://schemas.microsoft.com/office/powerpoint/2010/main" val="2959902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C1DB6-7EA2-407B-8BA4-4074956DF7BE}"/>
              </a:ext>
            </a:extLst>
          </p:cNvPr>
          <p:cNvSpPr>
            <a:spLocks noGrp="1"/>
          </p:cNvSpPr>
          <p:nvPr>
            <p:ph type="title"/>
          </p:nvPr>
        </p:nvSpPr>
        <p:spPr>
          <a:xfrm>
            <a:off x="2827361" y="573304"/>
            <a:ext cx="8610600" cy="791472"/>
          </a:xfrm>
        </p:spPr>
        <p:txBody>
          <a:bodyPr/>
          <a:lstStyle/>
          <a:p>
            <a:r>
              <a:rPr lang="en-GB" dirty="0"/>
              <a:t>Swot analysis</a:t>
            </a:r>
          </a:p>
        </p:txBody>
      </p:sp>
      <p:sp>
        <p:nvSpPr>
          <p:cNvPr id="3" name="Content Placeholder 2">
            <a:extLst>
              <a:ext uri="{FF2B5EF4-FFF2-40B4-BE49-F238E27FC236}">
                <a16:creationId xmlns:a16="http://schemas.microsoft.com/office/drawing/2014/main" id="{BA603B4E-B06F-48D9-A27F-8F0E50776AD1}"/>
              </a:ext>
            </a:extLst>
          </p:cNvPr>
          <p:cNvSpPr>
            <a:spLocks noGrp="1"/>
          </p:cNvSpPr>
          <p:nvPr>
            <p:ph idx="1"/>
          </p:nvPr>
        </p:nvSpPr>
        <p:spPr>
          <a:xfrm>
            <a:off x="576617" y="1635002"/>
            <a:ext cx="5410201" cy="4943219"/>
          </a:xfrm>
        </p:spPr>
        <p:txBody>
          <a:bodyPr/>
          <a:lstStyle/>
          <a:p>
            <a:pPr marL="0" indent="0">
              <a:buNone/>
            </a:pPr>
            <a:r>
              <a:rPr lang="en-GB" sz="2000" dirty="0"/>
              <a:t>Strengths;</a:t>
            </a:r>
          </a:p>
          <a:p>
            <a:r>
              <a:rPr lang="en-GB" sz="2000" dirty="0"/>
              <a:t>Proud</a:t>
            </a:r>
            <a:r>
              <a:rPr lang="en-GB" dirty="0"/>
              <a:t> </a:t>
            </a:r>
            <a:r>
              <a:rPr lang="en-GB" sz="1800" dirty="0"/>
              <a:t>– Aim to deliver the best products </a:t>
            </a:r>
          </a:p>
          <a:p>
            <a:r>
              <a:rPr lang="en-GB" sz="2000" dirty="0"/>
              <a:t>Customer relations </a:t>
            </a:r>
            <a:r>
              <a:rPr lang="en-GB" dirty="0"/>
              <a:t>– </a:t>
            </a:r>
            <a:r>
              <a:rPr lang="en-GB" sz="1800" dirty="0"/>
              <a:t>Listen to customer needs &amp; Provide quality service</a:t>
            </a:r>
          </a:p>
          <a:p>
            <a:r>
              <a:rPr lang="en-GB" sz="1800" dirty="0"/>
              <a:t>Innovation</a:t>
            </a:r>
            <a:r>
              <a:rPr lang="en-GB" dirty="0"/>
              <a:t> – </a:t>
            </a:r>
            <a:r>
              <a:rPr lang="en-GB" sz="1800" dirty="0"/>
              <a:t>New innovative products </a:t>
            </a:r>
          </a:p>
          <a:p>
            <a:r>
              <a:rPr lang="en-GB" sz="2000" dirty="0"/>
              <a:t>Keeping with times </a:t>
            </a:r>
            <a:r>
              <a:rPr lang="en-GB" dirty="0"/>
              <a:t>– </a:t>
            </a:r>
            <a:r>
              <a:rPr lang="en-GB" sz="1800" dirty="0"/>
              <a:t>Modernising infrastructure allowing company to grown</a:t>
            </a:r>
          </a:p>
          <a:p>
            <a:pPr marL="0" indent="0">
              <a:buNone/>
            </a:pPr>
            <a:r>
              <a:rPr lang="en-GB" sz="1800" dirty="0"/>
              <a:t>Weaknesses;</a:t>
            </a:r>
          </a:p>
          <a:p>
            <a:r>
              <a:rPr lang="en-GB" sz="2000" dirty="0"/>
              <a:t>Strategy</a:t>
            </a:r>
            <a:r>
              <a:rPr lang="en-GB" sz="1800" dirty="0"/>
              <a:t> – In some instances it is unclear on what the strategic approach is</a:t>
            </a:r>
          </a:p>
          <a:p>
            <a:r>
              <a:rPr lang="en-GB" sz="2000" dirty="0"/>
              <a:t>Competition</a:t>
            </a:r>
            <a:r>
              <a:rPr lang="en-GB" sz="1800" dirty="0"/>
              <a:t> – </a:t>
            </a:r>
            <a:r>
              <a:rPr lang="en-GB" sz="1600" dirty="0"/>
              <a:t>Focus too much on what competitors are doing instead of focusing in their own work </a:t>
            </a:r>
          </a:p>
          <a:p>
            <a:endParaRPr lang="en-GB" sz="1800" dirty="0"/>
          </a:p>
        </p:txBody>
      </p:sp>
      <p:sp>
        <p:nvSpPr>
          <p:cNvPr id="5" name="TextBox 4">
            <a:extLst>
              <a:ext uri="{FF2B5EF4-FFF2-40B4-BE49-F238E27FC236}">
                <a16:creationId xmlns:a16="http://schemas.microsoft.com/office/drawing/2014/main" id="{2FE7C614-9AF9-400B-B065-AFE599C6ECA6}"/>
              </a:ext>
            </a:extLst>
          </p:cNvPr>
          <p:cNvSpPr txBox="1"/>
          <p:nvPr/>
        </p:nvSpPr>
        <p:spPr>
          <a:xfrm>
            <a:off x="5759354" y="1632273"/>
            <a:ext cx="5410201" cy="5201424"/>
          </a:xfrm>
          <a:prstGeom prst="rect">
            <a:avLst/>
          </a:prstGeom>
          <a:noFill/>
        </p:spPr>
        <p:txBody>
          <a:bodyPr wrap="square" rtlCol="0">
            <a:spAutoFit/>
          </a:bodyPr>
          <a:lstStyle/>
          <a:p>
            <a:r>
              <a:rPr lang="en-GB" sz="2000" dirty="0"/>
              <a:t>Opportunities; </a:t>
            </a:r>
          </a:p>
          <a:p>
            <a:pPr marL="285750" indent="-285750">
              <a:buFont typeface="Arial" panose="020B0604020202020204" pitchFamily="34" charset="0"/>
              <a:buChar char="•"/>
            </a:pPr>
            <a:r>
              <a:rPr lang="en-GB" sz="2000" dirty="0"/>
              <a:t>Growth</a:t>
            </a:r>
            <a:r>
              <a:rPr lang="en-GB" dirty="0"/>
              <a:t> – Adidas have the opportunity to grow  in some of their poor preforming markets around the world</a:t>
            </a:r>
          </a:p>
          <a:p>
            <a:endParaRPr lang="en-GB" dirty="0"/>
          </a:p>
          <a:p>
            <a:r>
              <a:rPr lang="en-GB" sz="2000" dirty="0"/>
              <a:t>Threats; </a:t>
            </a:r>
          </a:p>
          <a:p>
            <a:r>
              <a:rPr lang="en-GB" sz="2000" dirty="0"/>
              <a:t>Competition – </a:t>
            </a:r>
            <a:r>
              <a:rPr lang="en-GB" dirty="0"/>
              <a:t>Adidas have to maintain their high standards because they are battling other major competitors for business. Also new companies could be created at any time which would pose a threat to existing companies in the industry</a:t>
            </a:r>
          </a:p>
          <a:p>
            <a:endParaRPr lang="en-GB" dirty="0"/>
          </a:p>
          <a:p>
            <a:r>
              <a:rPr lang="en-GB" dirty="0"/>
              <a:t>Strategy – Being too customer based could lead to offering a service you can not provide</a:t>
            </a: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387416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7" name="Picture 46">
            <a:extLst>
              <a:ext uri="{FF2B5EF4-FFF2-40B4-BE49-F238E27FC236}">
                <a16:creationId xmlns:a16="http://schemas.microsoft.com/office/drawing/2014/main" id="{2E39533B-7DA3-4398-A7D8-AD6F1C3E3B7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49" name="Picture 48">
            <a:extLst>
              <a:ext uri="{FF2B5EF4-FFF2-40B4-BE49-F238E27FC236}">
                <a16:creationId xmlns:a16="http://schemas.microsoft.com/office/drawing/2014/main" id="{4C713273-DAA9-468D-906E-773D549FE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51" name="Rectangle 50">
            <a:extLst>
              <a:ext uri="{FF2B5EF4-FFF2-40B4-BE49-F238E27FC236}">
                <a16:creationId xmlns:a16="http://schemas.microsoft.com/office/drawing/2014/main" id="{5293AA98-8F89-4C60-B7BA-748DCD11A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0CB87D-20EC-4873-846E-3F97D7C28838}"/>
              </a:ext>
            </a:extLst>
          </p:cNvPr>
          <p:cNvSpPr>
            <a:spLocks noGrp="1"/>
          </p:cNvSpPr>
          <p:nvPr>
            <p:ph type="title"/>
          </p:nvPr>
        </p:nvSpPr>
        <p:spPr>
          <a:xfrm>
            <a:off x="4754033" y="673240"/>
            <a:ext cx="6813769" cy="3446373"/>
          </a:xfrm>
          <a:noFill/>
          <a:ln w="19050">
            <a:noFill/>
            <a:prstDash val="dash"/>
          </a:ln>
        </p:spPr>
        <p:txBody>
          <a:bodyPr vert="horz" lIns="91440" tIns="45720" rIns="91440" bIns="45720" rtlCol="0" anchor="b">
            <a:normAutofit/>
          </a:bodyPr>
          <a:lstStyle/>
          <a:p>
            <a:pPr algn="l"/>
            <a:r>
              <a:rPr lang="en-US" sz="5400" kern="1200" cap="all" baseline="0">
                <a:solidFill>
                  <a:schemeClr val="tx1"/>
                </a:solidFill>
                <a:latin typeface="+mj-lt"/>
                <a:ea typeface="+mj-ea"/>
                <a:cs typeface="+mj-cs"/>
              </a:rPr>
              <a:t>Management Approaches</a:t>
            </a:r>
          </a:p>
        </p:txBody>
      </p:sp>
      <p:sp>
        <p:nvSpPr>
          <p:cNvPr id="53" name="Rectangle 52">
            <a:extLst>
              <a:ext uri="{FF2B5EF4-FFF2-40B4-BE49-F238E27FC236}">
                <a16:creationId xmlns:a16="http://schemas.microsoft.com/office/drawing/2014/main" id="{CB3CC10E-2186-445A-B0CC-9E929F409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4323893-4663-4265-BB6A-C42BF3B1C5B7}"/>
              </a:ext>
            </a:extLst>
          </p:cNvPr>
          <p:cNvPicPr>
            <a:picLocks noChangeAspect="1"/>
          </p:cNvPicPr>
          <p:nvPr/>
        </p:nvPicPr>
        <p:blipFill>
          <a:blip r:embed="rId5"/>
          <a:stretch>
            <a:fillRect/>
          </a:stretch>
        </p:blipFill>
        <p:spPr>
          <a:xfrm>
            <a:off x="1153020" y="640081"/>
            <a:ext cx="2348252" cy="1761189"/>
          </a:xfrm>
          <a:prstGeom prst="rect">
            <a:avLst/>
          </a:prstGeom>
        </p:spPr>
      </p:pic>
      <p:pic>
        <p:nvPicPr>
          <p:cNvPr id="11" name="Picture 10">
            <a:extLst>
              <a:ext uri="{FF2B5EF4-FFF2-40B4-BE49-F238E27FC236}">
                <a16:creationId xmlns:a16="http://schemas.microsoft.com/office/drawing/2014/main" id="{60F6B2E6-8A2F-499B-9C25-145B419A9C39}"/>
              </a:ext>
            </a:extLst>
          </p:cNvPr>
          <p:cNvPicPr>
            <a:picLocks noChangeAspect="1"/>
          </p:cNvPicPr>
          <p:nvPr/>
        </p:nvPicPr>
        <p:blipFill>
          <a:blip r:embed="rId6"/>
          <a:stretch>
            <a:fillRect/>
          </a:stretch>
        </p:blipFill>
        <p:spPr>
          <a:xfrm>
            <a:off x="1153020" y="2548405"/>
            <a:ext cx="2348252" cy="1761189"/>
          </a:xfrm>
          <a:prstGeom prst="rect">
            <a:avLst/>
          </a:prstGeom>
        </p:spPr>
      </p:pic>
      <p:pic>
        <p:nvPicPr>
          <p:cNvPr id="9" name="Picture 8">
            <a:extLst>
              <a:ext uri="{FF2B5EF4-FFF2-40B4-BE49-F238E27FC236}">
                <a16:creationId xmlns:a16="http://schemas.microsoft.com/office/drawing/2014/main" id="{A724EF77-193A-4807-A2CA-C6F076C70296}"/>
              </a:ext>
            </a:extLst>
          </p:cNvPr>
          <p:cNvPicPr>
            <a:picLocks noChangeAspect="1"/>
          </p:cNvPicPr>
          <p:nvPr/>
        </p:nvPicPr>
        <p:blipFill>
          <a:blip r:embed="rId7"/>
          <a:stretch>
            <a:fillRect/>
          </a:stretch>
        </p:blipFill>
        <p:spPr>
          <a:xfrm>
            <a:off x="1162175" y="4470463"/>
            <a:ext cx="2329943" cy="1747458"/>
          </a:xfrm>
          <a:prstGeom prst="rect">
            <a:avLst/>
          </a:prstGeom>
        </p:spPr>
      </p:pic>
      <p:pic>
        <p:nvPicPr>
          <p:cNvPr id="55" name="Picture 54">
            <a:extLst>
              <a:ext uri="{FF2B5EF4-FFF2-40B4-BE49-F238E27FC236}">
                <a16:creationId xmlns:a16="http://schemas.microsoft.com/office/drawing/2014/main" id="{2A46C9B6-CADE-4889-830D-32AF620ECB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8510"/>
          <a:stretch/>
        </p:blipFill>
        <p:spPr>
          <a:xfrm>
            <a:off x="4654293" y="4375150"/>
            <a:ext cx="7537707" cy="2482850"/>
          </a:xfrm>
          <a:prstGeom prst="rect">
            <a:avLst/>
          </a:prstGeom>
        </p:spPr>
      </p:pic>
    </p:spTree>
    <p:extLst>
      <p:ext uri="{BB962C8B-B14F-4D97-AF65-F5344CB8AC3E}">
        <p14:creationId xmlns:p14="http://schemas.microsoft.com/office/powerpoint/2010/main" val="118138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B361-EBEC-4E4E-B71A-6BB3819FB994}"/>
              </a:ext>
            </a:extLst>
          </p:cNvPr>
          <p:cNvSpPr>
            <a:spLocks noGrp="1"/>
          </p:cNvSpPr>
          <p:nvPr>
            <p:ph type="title"/>
          </p:nvPr>
        </p:nvSpPr>
        <p:spPr/>
        <p:txBody>
          <a:bodyPr/>
          <a:lstStyle/>
          <a:p>
            <a:r>
              <a:rPr lang="en-GB" dirty="0"/>
              <a:t>Bureaucratic Approach</a:t>
            </a:r>
          </a:p>
        </p:txBody>
      </p:sp>
      <p:pic>
        <p:nvPicPr>
          <p:cNvPr id="5" name="Picture 4">
            <a:extLst>
              <a:ext uri="{FF2B5EF4-FFF2-40B4-BE49-F238E27FC236}">
                <a16:creationId xmlns:a16="http://schemas.microsoft.com/office/drawing/2014/main" id="{215503AB-8F7D-4AD1-A2ED-4F984FDB0A08}"/>
              </a:ext>
            </a:extLst>
          </p:cNvPr>
          <p:cNvPicPr>
            <a:picLocks noChangeAspect="1"/>
          </p:cNvPicPr>
          <p:nvPr/>
        </p:nvPicPr>
        <p:blipFill>
          <a:blip r:embed="rId3"/>
          <a:stretch>
            <a:fillRect/>
          </a:stretch>
        </p:blipFill>
        <p:spPr>
          <a:xfrm>
            <a:off x="685800" y="2057401"/>
            <a:ext cx="5155442" cy="3866582"/>
          </a:xfrm>
          <a:prstGeom prst="rect">
            <a:avLst/>
          </a:prstGeom>
        </p:spPr>
      </p:pic>
      <p:sp>
        <p:nvSpPr>
          <p:cNvPr id="8" name="Rectangle 7">
            <a:extLst>
              <a:ext uri="{FF2B5EF4-FFF2-40B4-BE49-F238E27FC236}">
                <a16:creationId xmlns:a16="http://schemas.microsoft.com/office/drawing/2014/main" id="{18B47868-6583-4138-B84A-0D5121A4293A}"/>
              </a:ext>
            </a:extLst>
          </p:cNvPr>
          <p:cNvSpPr/>
          <p:nvPr/>
        </p:nvSpPr>
        <p:spPr>
          <a:xfrm>
            <a:off x="6096000" y="2487642"/>
            <a:ext cx="5750257" cy="1754326"/>
          </a:xfrm>
          <a:prstGeom prst="rect">
            <a:avLst/>
          </a:prstGeom>
        </p:spPr>
        <p:txBody>
          <a:bodyPr wrap="square">
            <a:spAutoFit/>
          </a:bodyPr>
          <a:lstStyle/>
          <a:p>
            <a:r>
              <a:rPr lang="en-GB" dirty="0"/>
              <a:t>The traditional characteristics of a bureaucracy include a hierarchy of authority, system of rules, specialisation and impersonality as identified by Max Weber (J. Mullins, 2016) </a:t>
            </a:r>
          </a:p>
          <a:p>
            <a:endParaRPr lang="en-GB" dirty="0"/>
          </a:p>
          <a:p>
            <a:endParaRPr lang="en-GB" dirty="0"/>
          </a:p>
        </p:txBody>
      </p:sp>
    </p:spTree>
    <p:extLst>
      <p:ext uri="{BB962C8B-B14F-4D97-AF65-F5344CB8AC3E}">
        <p14:creationId xmlns:p14="http://schemas.microsoft.com/office/powerpoint/2010/main" val="2633832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EF55E-DF79-491D-8C0B-72950C8B5F17}"/>
              </a:ext>
            </a:extLst>
          </p:cNvPr>
          <p:cNvSpPr>
            <a:spLocks noGrp="1"/>
          </p:cNvSpPr>
          <p:nvPr>
            <p:ph type="title"/>
          </p:nvPr>
        </p:nvSpPr>
        <p:spPr/>
        <p:txBody>
          <a:bodyPr/>
          <a:lstStyle/>
          <a:p>
            <a:r>
              <a:rPr lang="en-GB" dirty="0"/>
              <a:t>ADIDAS HIERARCHY</a:t>
            </a:r>
          </a:p>
        </p:txBody>
      </p:sp>
      <p:pic>
        <p:nvPicPr>
          <p:cNvPr id="4" name="Picture 3">
            <a:extLst>
              <a:ext uri="{FF2B5EF4-FFF2-40B4-BE49-F238E27FC236}">
                <a16:creationId xmlns:a16="http://schemas.microsoft.com/office/drawing/2014/main" id="{53D86E56-E434-4BF7-9C15-0377B4F56BC8}"/>
              </a:ext>
            </a:extLst>
          </p:cNvPr>
          <p:cNvPicPr>
            <a:picLocks noChangeAspect="1"/>
          </p:cNvPicPr>
          <p:nvPr/>
        </p:nvPicPr>
        <p:blipFill>
          <a:blip r:embed="rId3"/>
          <a:stretch>
            <a:fillRect/>
          </a:stretch>
        </p:blipFill>
        <p:spPr>
          <a:xfrm>
            <a:off x="1520833" y="1633189"/>
            <a:ext cx="2749534" cy="4023709"/>
          </a:xfrm>
          <a:prstGeom prst="rect">
            <a:avLst/>
          </a:prstGeom>
        </p:spPr>
      </p:pic>
    </p:spTree>
    <p:extLst>
      <p:ext uri="{BB962C8B-B14F-4D97-AF65-F5344CB8AC3E}">
        <p14:creationId xmlns:p14="http://schemas.microsoft.com/office/powerpoint/2010/main" val="1190387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FD756-87CF-482D-B590-67C9A11981D5}"/>
              </a:ext>
            </a:extLst>
          </p:cNvPr>
          <p:cNvSpPr>
            <a:spLocks noGrp="1"/>
          </p:cNvSpPr>
          <p:nvPr>
            <p:ph type="title"/>
          </p:nvPr>
        </p:nvSpPr>
        <p:spPr>
          <a:xfrm>
            <a:off x="2895600" y="764373"/>
            <a:ext cx="8610600" cy="1293028"/>
          </a:xfrm>
        </p:spPr>
        <p:txBody>
          <a:bodyPr>
            <a:normAutofit/>
          </a:bodyPr>
          <a:lstStyle/>
          <a:p>
            <a:r>
              <a:rPr lang="en-GB" dirty="0"/>
              <a:t>Corporate  social responsibility</a:t>
            </a:r>
          </a:p>
        </p:txBody>
      </p:sp>
      <p:sp>
        <p:nvSpPr>
          <p:cNvPr id="5" name="Content Placeholder 4">
            <a:extLst>
              <a:ext uri="{FF2B5EF4-FFF2-40B4-BE49-F238E27FC236}">
                <a16:creationId xmlns:a16="http://schemas.microsoft.com/office/drawing/2014/main" id="{75DF27F3-3F39-48ED-AEF4-D6D876DE8B66}"/>
              </a:ext>
            </a:extLst>
          </p:cNvPr>
          <p:cNvSpPr>
            <a:spLocks noGrp="1"/>
          </p:cNvSpPr>
          <p:nvPr>
            <p:ph idx="1"/>
          </p:nvPr>
        </p:nvSpPr>
        <p:spPr>
          <a:xfrm>
            <a:off x="677333" y="2194560"/>
            <a:ext cx="5816600" cy="4024125"/>
          </a:xfrm>
        </p:spPr>
        <p:txBody>
          <a:bodyPr>
            <a:normAutofit/>
          </a:bodyPr>
          <a:lstStyle/>
          <a:p>
            <a:pPr marL="0" indent="0" algn="ctr">
              <a:buNone/>
            </a:pPr>
            <a:r>
              <a:rPr lang="en-GB" dirty="0"/>
              <a:t>Being a sustainable business is about striking the balance between shareholder expectations and the needs and concerns of our employees, the workers in our supply chain and the environment. We truly believe that acting as a responsible business – one which is fully committed to respecting human rights– will contribute to lasting economic success. </a:t>
            </a:r>
          </a:p>
        </p:txBody>
      </p:sp>
      <p:pic>
        <p:nvPicPr>
          <p:cNvPr id="7" name="Content Placeholder 3">
            <a:extLst>
              <a:ext uri="{FF2B5EF4-FFF2-40B4-BE49-F238E27FC236}">
                <a16:creationId xmlns:a16="http://schemas.microsoft.com/office/drawing/2014/main" id="{FB29CB92-6EAC-4358-9F4B-45DBCB9DD9BF}"/>
              </a:ext>
            </a:extLst>
          </p:cNvPr>
          <p:cNvPicPr>
            <a:picLocks noChangeAspect="1"/>
          </p:cNvPicPr>
          <p:nvPr/>
        </p:nvPicPr>
        <p:blipFill rotWithShape="1">
          <a:blip r:embed="rId3"/>
          <a:srcRect l="19062" r="6380" b="2"/>
          <a:stretch/>
        </p:blipFill>
        <p:spPr>
          <a:xfrm>
            <a:off x="6985000" y="2501159"/>
            <a:ext cx="4521200" cy="3410926"/>
          </a:xfrm>
          <a:prstGeom prst="rect">
            <a:avLst/>
          </a:prstGeom>
        </p:spPr>
      </p:pic>
    </p:spTree>
    <p:extLst>
      <p:ext uri="{BB962C8B-B14F-4D97-AF65-F5344CB8AC3E}">
        <p14:creationId xmlns:p14="http://schemas.microsoft.com/office/powerpoint/2010/main" val="1258666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73766-2298-413C-AE26-93B67C593C45}"/>
              </a:ext>
            </a:extLst>
          </p:cNvPr>
          <p:cNvSpPr>
            <a:spLocks noGrp="1"/>
          </p:cNvSpPr>
          <p:nvPr>
            <p:ph type="title"/>
          </p:nvPr>
        </p:nvSpPr>
        <p:spPr/>
        <p:txBody>
          <a:bodyPr/>
          <a:lstStyle/>
          <a:p>
            <a:r>
              <a:rPr lang="en-GB" dirty="0"/>
              <a:t>Sustainability</a:t>
            </a:r>
          </a:p>
        </p:txBody>
      </p:sp>
      <p:pic>
        <p:nvPicPr>
          <p:cNvPr id="4" name="Content Placeholder 3">
            <a:extLst>
              <a:ext uri="{FF2B5EF4-FFF2-40B4-BE49-F238E27FC236}">
                <a16:creationId xmlns:a16="http://schemas.microsoft.com/office/drawing/2014/main" id="{3AF074EA-F936-41D4-AE0E-B3FCA6E7C646}"/>
              </a:ext>
            </a:extLst>
          </p:cNvPr>
          <p:cNvPicPr>
            <a:picLocks noGrp="1" noChangeAspect="1"/>
          </p:cNvPicPr>
          <p:nvPr>
            <p:ph idx="1"/>
          </p:nvPr>
        </p:nvPicPr>
        <p:blipFill>
          <a:blip r:embed="rId3"/>
          <a:stretch>
            <a:fillRect/>
          </a:stretch>
        </p:blipFill>
        <p:spPr>
          <a:xfrm>
            <a:off x="1253413" y="2335975"/>
            <a:ext cx="10449450" cy="3139712"/>
          </a:xfrm>
          <a:prstGeom prst="rect">
            <a:avLst/>
          </a:prstGeom>
        </p:spPr>
      </p:pic>
    </p:spTree>
    <p:extLst>
      <p:ext uri="{BB962C8B-B14F-4D97-AF65-F5344CB8AC3E}">
        <p14:creationId xmlns:p14="http://schemas.microsoft.com/office/powerpoint/2010/main" val="499719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537D1-1E2A-47CE-874D-88F24467AEC1}"/>
              </a:ext>
            </a:extLst>
          </p:cNvPr>
          <p:cNvSpPr>
            <a:spLocks noGrp="1"/>
          </p:cNvSpPr>
          <p:nvPr>
            <p:ph type="title"/>
          </p:nvPr>
        </p:nvSpPr>
        <p:spPr/>
        <p:txBody>
          <a:bodyPr/>
          <a:lstStyle/>
          <a:p>
            <a:r>
              <a:rPr lang="en-GB" dirty="0"/>
              <a:t>Sustainability targets</a:t>
            </a:r>
          </a:p>
        </p:txBody>
      </p:sp>
      <p:sp>
        <p:nvSpPr>
          <p:cNvPr id="3" name="Content Placeholder 2">
            <a:extLst>
              <a:ext uri="{FF2B5EF4-FFF2-40B4-BE49-F238E27FC236}">
                <a16:creationId xmlns:a16="http://schemas.microsoft.com/office/drawing/2014/main" id="{96DA6A52-B47C-4556-BE76-DC88BFD317DC}"/>
              </a:ext>
            </a:extLst>
          </p:cNvPr>
          <p:cNvSpPr>
            <a:spLocks noGrp="1"/>
          </p:cNvSpPr>
          <p:nvPr>
            <p:ph idx="1"/>
          </p:nvPr>
        </p:nvSpPr>
        <p:spPr>
          <a:xfrm>
            <a:off x="685800" y="2194560"/>
            <a:ext cx="4868839" cy="4024125"/>
          </a:xfrm>
        </p:spPr>
        <p:txBody>
          <a:bodyPr>
            <a:normAutofit fontScale="92500"/>
          </a:bodyPr>
          <a:lstStyle/>
          <a:p>
            <a:r>
              <a:rPr lang="en-GB" dirty="0"/>
              <a:t>2020 Targets</a:t>
            </a:r>
          </a:p>
          <a:p>
            <a:endParaRPr lang="en-GB" dirty="0"/>
          </a:p>
          <a:p>
            <a:r>
              <a:rPr lang="en-GB" dirty="0"/>
              <a:t>Water: </a:t>
            </a:r>
          </a:p>
          <a:p>
            <a:r>
              <a:rPr lang="en-GB" dirty="0"/>
              <a:t>20% water savings at our strategic suppliers</a:t>
            </a:r>
          </a:p>
          <a:p>
            <a:r>
              <a:rPr lang="en-GB" dirty="0"/>
              <a:t>35% water savings at our apparel material suppliers</a:t>
            </a:r>
          </a:p>
          <a:p>
            <a:r>
              <a:rPr lang="en-GB" dirty="0"/>
              <a:t>35% water savings per employee at our own sites </a:t>
            </a:r>
          </a:p>
          <a:p>
            <a:r>
              <a:rPr lang="en-GB" dirty="0"/>
              <a:t>Further expand the use of waterless technologies for our products</a:t>
            </a:r>
          </a:p>
          <a:p>
            <a:endParaRPr lang="en-GB" dirty="0"/>
          </a:p>
        </p:txBody>
      </p:sp>
      <p:sp>
        <p:nvSpPr>
          <p:cNvPr id="4" name="TextBox 3">
            <a:extLst>
              <a:ext uri="{FF2B5EF4-FFF2-40B4-BE49-F238E27FC236}">
                <a16:creationId xmlns:a16="http://schemas.microsoft.com/office/drawing/2014/main" id="{4BF57C60-2C4E-47DF-B2B1-02A1464845C2}"/>
              </a:ext>
            </a:extLst>
          </p:cNvPr>
          <p:cNvSpPr txBox="1"/>
          <p:nvPr/>
        </p:nvSpPr>
        <p:spPr>
          <a:xfrm>
            <a:off x="5923128" y="2374710"/>
            <a:ext cx="4868839" cy="3693319"/>
          </a:xfrm>
          <a:prstGeom prst="rect">
            <a:avLst/>
          </a:prstGeom>
          <a:noFill/>
        </p:spPr>
        <p:txBody>
          <a:bodyPr wrap="square" rtlCol="0">
            <a:spAutoFit/>
          </a:bodyPr>
          <a:lstStyle/>
          <a:p>
            <a:r>
              <a:rPr lang="en-GB" dirty="0"/>
              <a:t>Materials &amp; energy:</a:t>
            </a:r>
          </a:p>
          <a:p>
            <a:endParaRPr lang="en-GB" dirty="0"/>
          </a:p>
          <a:p>
            <a:r>
              <a:rPr lang="en-GB" dirty="0"/>
              <a:t>20% waste reduction at our strategic suppliers</a:t>
            </a:r>
          </a:p>
          <a:p>
            <a:r>
              <a:rPr lang="en-GB" dirty="0"/>
              <a:t>50% waste diversion for owned operations to minimize landfill</a:t>
            </a:r>
          </a:p>
          <a:p>
            <a:r>
              <a:rPr lang="en-GB" dirty="0"/>
              <a:t>75% paper reduction per employee at our own sites</a:t>
            </a:r>
          </a:p>
          <a:p>
            <a:r>
              <a:rPr lang="en-GB" dirty="0"/>
              <a:t>Replacing conventional cotton, with the aim of achieving 100% sustainable cotton by 2018</a:t>
            </a:r>
          </a:p>
          <a:p>
            <a:r>
              <a:rPr lang="en-GB" dirty="0"/>
              <a:t>20% energy savings at our strategic suppliers </a:t>
            </a:r>
          </a:p>
        </p:txBody>
      </p:sp>
    </p:spTree>
    <p:extLst>
      <p:ext uri="{BB962C8B-B14F-4D97-AF65-F5344CB8AC3E}">
        <p14:creationId xmlns:p14="http://schemas.microsoft.com/office/powerpoint/2010/main" val="20569268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9105AC-7A78-4457-941E-C73F5E05ACFC}"/>
              </a:ext>
            </a:extLst>
          </p:cNvPr>
          <p:cNvSpPr txBox="1"/>
          <p:nvPr/>
        </p:nvSpPr>
        <p:spPr>
          <a:xfrm>
            <a:off x="559558" y="1719618"/>
            <a:ext cx="10194878" cy="3693319"/>
          </a:xfrm>
          <a:prstGeom prst="rect">
            <a:avLst/>
          </a:prstGeom>
          <a:noFill/>
        </p:spPr>
        <p:txBody>
          <a:bodyPr wrap="square" rtlCol="0">
            <a:spAutoFit/>
          </a:bodyPr>
          <a:lstStyle/>
          <a:p>
            <a:r>
              <a:rPr lang="en-GB" sz="1200" dirty="0"/>
              <a:t>References;</a:t>
            </a:r>
          </a:p>
          <a:p>
            <a:r>
              <a:rPr lang="en-GB" sz="1200" dirty="0"/>
              <a:t>Modern Theory of Management. (2014). Retrieved from </a:t>
            </a:r>
            <a:r>
              <a:rPr lang="en-GB" sz="1200" dirty="0">
                <a:hlinkClick r:id="rId2"/>
              </a:rPr>
              <a:t>https://study.com/academy/lesson/modern-theory-of-management.html</a:t>
            </a:r>
            <a:endParaRPr lang="en-GB" sz="1200" dirty="0"/>
          </a:p>
          <a:p>
            <a:endParaRPr lang="en-GB" sz="1200" dirty="0"/>
          </a:p>
          <a:p>
            <a:r>
              <a:rPr lang="en-GB" sz="1200" dirty="0"/>
              <a:t>Modern Theory of Management. (2014). Retrieved from </a:t>
            </a:r>
            <a:r>
              <a:rPr lang="en-GB" sz="1200" dirty="0">
                <a:hlinkClick r:id="rId2"/>
              </a:rPr>
              <a:t>https://study.com/academy/lesson/modern-theory-of-management.html</a:t>
            </a:r>
            <a:endParaRPr lang="en-GB" sz="1200" dirty="0"/>
          </a:p>
          <a:p>
            <a:endParaRPr lang="en-GB" sz="1200" dirty="0"/>
          </a:p>
          <a:p>
            <a:r>
              <a:rPr lang="en-GB" sz="1200" dirty="0"/>
              <a:t>Strategic choice. (2016). Retrieved from </a:t>
            </a:r>
            <a:r>
              <a:rPr lang="en-GB" sz="1200" dirty="0">
                <a:hlinkClick r:id="rId3"/>
              </a:rPr>
              <a:t>https://www.adidas-group.com/en/group/strategy-overview/</a:t>
            </a:r>
            <a:endParaRPr lang="en-GB" sz="1200" dirty="0"/>
          </a:p>
          <a:p>
            <a:endParaRPr lang="en-GB" sz="1200" dirty="0"/>
          </a:p>
          <a:p>
            <a:r>
              <a:rPr lang="en-GB" sz="1200" dirty="0"/>
              <a:t>strategy. (2016). Retrieved from </a:t>
            </a:r>
            <a:r>
              <a:rPr lang="en-GB" sz="1200" dirty="0">
                <a:hlinkClick r:id="rId3"/>
              </a:rPr>
              <a:t>https://www.adidas-group.com/en/group/strategy-overview/</a:t>
            </a:r>
            <a:endParaRPr lang="en-GB" sz="1200" dirty="0"/>
          </a:p>
          <a:p>
            <a:endParaRPr lang="en-GB" sz="1200" dirty="0"/>
          </a:p>
          <a:p>
            <a:r>
              <a:rPr lang="en-GB" sz="1200" dirty="0"/>
              <a:t>annual Report 2011 Global Brands Strategy." Adidas Group. Adidas, [2011} retrieved from &lt;http://adidas-group.corporate-publications.com/2011/gb/en/group-management-report-our-group/global-brands-strategy.html&gt;.</a:t>
            </a:r>
          </a:p>
          <a:p>
            <a:endParaRPr lang="en-GB" dirty="0"/>
          </a:p>
          <a:p>
            <a:r>
              <a:rPr lang="en-GB" sz="1200" dirty="0"/>
              <a:t>J .Mullins, L. (2016). Management and Organisational Behaviour (11th ed., p. 43). Pearson Education M.U.A.</a:t>
            </a:r>
          </a:p>
          <a:p>
            <a:endParaRPr lang="en-GB" sz="1200" dirty="0"/>
          </a:p>
          <a:p>
            <a:r>
              <a:rPr lang="en-GB" sz="1200" dirty="0"/>
              <a:t>General Approach. (2011). Retrieved from https://www.adidas-group.com/en/sustainability/managing-sustainability/general-approach/</a:t>
            </a:r>
          </a:p>
          <a:p>
            <a:endParaRPr lang="en-GB" dirty="0"/>
          </a:p>
          <a:p>
            <a:endParaRPr lang="en-GB" dirty="0"/>
          </a:p>
        </p:txBody>
      </p:sp>
    </p:spTree>
    <p:extLst>
      <p:ext uri="{BB962C8B-B14F-4D97-AF65-F5344CB8AC3E}">
        <p14:creationId xmlns:p14="http://schemas.microsoft.com/office/powerpoint/2010/main" val="187045002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2921</Words>
  <Application>Microsoft Office PowerPoint</Application>
  <PresentationFormat>Widescreen</PresentationFormat>
  <Paragraphs>216</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Century Gothic</vt:lpstr>
      <vt:lpstr>Vapor Trail</vt:lpstr>
      <vt:lpstr>Adidas</vt:lpstr>
      <vt:lpstr>Introduction</vt:lpstr>
      <vt:lpstr>strategy</vt:lpstr>
      <vt:lpstr>Goals</vt:lpstr>
      <vt:lpstr>Objectives</vt:lpstr>
      <vt:lpstr>Swot analysis</vt:lpstr>
      <vt:lpstr>Management Approaches</vt:lpstr>
      <vt:lpstr>Bureaucratic Approach</vt:lpstr>
      <vt:lpstr>ADIDAS HIERARCHY</vt:lpstr>
      <vt:lpstr>Corporate  social responsibility</vt:lpstr>
      <vt:lpstr>Sustainability</vt:lpstr>
      <vt:lpstr>Sustainability targets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Adidas</dc:title>
  <dc:creator>Joshua Lewis (1805618)</dc:creator>
  <cp:lastModifiedBy>Joshua Lewis (1805618)</cp:lastModifiedBy>
  <cp:revision>5</cp:revision>
  <dcterms:created xsi:type="dcterms:W3CDTF">2018-12-21T22:41:38Z</dcterms:created>
  <dcterms:modified xsi:type="dcterms:W3CDTF">2018-12-21T23:20:04Z</dcterms:modified>
</cp:coreProperties>
</file>