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90" r:id="rId2"/>
    <p:sldId id="291" r:id="rId3"/>
    <p:sldId id="292" r:id="rId4"/>
    <p:sldId id="293" r:id="rId5"/>
    <p:sldId id="296" r:id="rId6"/>
    <p:sldId id="294" r:id="rId7"/>
    <p:sldId id="295" r:id="rId8"/>
    <p:sldId id="297" r:id="rId9"/>
    <p:sldId id="298" r:id="rId10"/>
    <p:sldId id="299" r:id="rId11"/>
    <p:sldId id="300" r:id="rId12"/>
    <p:sldId id="302" r:id="rId13"/>
    <p:sldId id="303" r:id="rId14"/>
    <p:sldId id="304" r:id="rId15"/>
    <p:sldId id="305" r:id="rId16"/>
    <p:sldId id="306" r:id="rId17"/>
    <p:sldId id="263" r:id="rId18"/>
    <p:sldId id="261" r:id="rId19"/>
    <p:sldId id="262" r:id="rId20"/>
    <p:sldId id="264" r:id="rId21"/>
    <p:sldId id="265" r:id="rId22"/>
    <p:sldId id="266" r:id="rId23"/>
    <p:sldId id="274" r:id="rId24"/>
    <p:sldId id="270" r:id="rId25"/>
    <p:sldId id="267" r:id="rId26"/>
    <p:sldId id="268" r:id="rId27"/>
    <p:sldId id="269" r:id="rId28"/>
    <p:sldId id="271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281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821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684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58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73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264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03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6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88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935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51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BC3DC-872D-A84F-8E42-7764AB483BBA}" type="datetimeFigureOut">
              <a:rPr lang="en-US" smtClean="0"/>
              <a:t>12/3/2017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Difference Tests</a:t>
            </a:r>
            <a:endParaRPr lang="en-GB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dirty="0"/>
              <a:t>	      Parametric			   Non Parametric</a:t>
            </a:r>
          </a:p>
          <a:p>
            <a:endParaRPr lang="en-GB" altLang="en-US" sz="2800" dirty="0"/>
          </a:p>
          <a:p>
            <a:r>
              <a:rPr lang="en-GB" altLang="en-US" sz="2800" dirty="0"/>
              <a:t>One sample </a:t>
            </a:r>
            <a:r>
              <a:rPr lang="en-GB" altLang="en-US" sz="2800" dirty="0" smtClean="0"/>
              <a:t>t-test</a:t>
            </a:r>
            <a:r>
              <a:rPr lang="en-GB" altLang="en-US" sz="2800" dirty="0"/>
              <a:t>		</a:t>
            </a:r>
            <a:r>
              <a:rPr lang="en-GB" altLang="en-US" sz="2800" dirty="0" smtClean="0"/>
              <a:t>	no </a:t>
            </a:r>
            <a:r>
              <a:rPr lang="en-GB" altLang="en-US" sz="2800" dirty="0"/>
              <a:t>equivalent</a:t>
            </a:r>
          </a:p>
          <a:p>
            <a:r>
              <a:rPr lang="en-GB" altLang="en-US" sz="2800" dirty="0"/>
              <a:t>Paired sample t-test		Wilcoxon t-test</a:t>
            </a:r>
          </a:p>
          <a:p>
            <a:r>
              <a:rPr lang="en-GB" altLang="en-US" sz="2800" dirty="0"/>
              <a:t>Independent t-test		</a:t>
            </a:r>
            <a:r>
              <a:rPr lang="en-GB" altLang="en-US" sz="2800" dirty="0" smtClean="0"/>
              <a:t>	</a:t>
            </a:r>
            <a:r>
              <a:rPr lang="en-GB" altLang="en-US" sz="2800" dirty="0" smtClean="0">
                <a:solidFill>
                  <a:srgbClr val="FF0000"/>
                </a:solidFill>
              </a:rPr>
              <a:t>Mann-Whitney U-test</a:t>
            </a:r>
            <a:endParaRPr lang="en-GB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571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143000" y="1686560"/>
            <a:ext cx="1073150" cy="5048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 dirty="0">
                <a:effectLst/>
                <a:latin typeface="Calibri"/>
                <a:ea typeface="Calibri"/>
                <a:cs typeface="Times New Roman"/>
              </a:rPr>
              <a:t>Interval / Ratio Data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145540" y="519366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Ordinal Data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107440" y="662178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Nominal Data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3768090" y="97853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692525" y="247142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837305" y="488696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3846830" y="594614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7381240" y="6654165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Chi Squared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7410450" y="1295400"/>
            <a:ext cx="17335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Multiple Correlation</a:t>
            </a: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3834130" y="663003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7393940" y="715010"/>
            <a:ext cx="17462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Pearson’s product moment</a:t>
            </a: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7391400" y="1990725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Student t-test</a:t>
            </a:r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7391400" y="247650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 t-test</a:t>
            </a: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7391400" y="521589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Kurskal- Wallis ANOVA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 </a:t>
            </a: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7391400" y="357251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ANOVA repeat Measures</a:t>
            </a:r>
          </a:p>
        </p:txBody>
      </p:sp>
      <p:sp>
        <p:nvSpPr>
          <p:cNvPr id="19" name="Text Box 2"/>
          <p:cNvSpPr txBox="1">
            <a:spLocks noChangeArrowheads="1"/>
          </p:cNvSpPr>
          <p:nvPr/>
        </p:nvSpPr>
        <p:spPr bwMode="auto">
          <a:xfrm>
            <a:off x="7391400" y="407289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Mann-Whitney U</a:t>
            </a:r>
          </a:p>
        </p:txBody>
      </p:sp>
      <p:sp>
        <p:nvSpPr>
          <p:cNvPr id="20" name="Text Box 2"/>
          <p:cNvSpPr txBox="1">
            <a:spLocks noChangeArrowheads="1"/>
          </p:cNvSpPr>
          <p:nvPr/>
        </p:nvSpPr>
        <p:spPr bwMode="auto">
          <a:xfrm>
            <a:off x="7391400" y="302895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ANOVA</a:t>
            </a:r>
          </a:p>
        </p:txBody>
      </p:sp>
      <p:sp>
        <p:nvSpPr>
          <p:cNvPr id="21" name="Text Box 2"/>
          <p:cNvSpPr txBox="1">
            <a:spLocks noChangeArrowheads="1"/>
          </p:cNvSpPr>
          <p:nvPr/>
        </p:nvSpPr>
        <p:spPr bwMode="auto">
          <a:xfrm>
            <a:off x="7391400" y="4663440"/>
            <a:ext cx="17526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Wilcoxon Matched pairs</a:t>
            </a:r>
          </a:p>
        </p:txBody>
      </p:sp>
      <p:sp>
        <p:nvSpPr>
          <p:cNvPr id="22" name="Text Box 2"/>
          <p:cNvSpPr txBox="1">
            <a:spLocks noChangeArrowheads="1"/>
          </p:cNvSpPr>
          <p:nvPr/>
        </p:nvSpPr>
        <p:spPr bwMode="auto">
          <a:xfrm>
            <a:off x="7381240" y="5730875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Friedman’s 2 way ANOVA</a:t>
            </a:r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7381240" y="6187440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Spearman’s Rank Order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4844415" y="872490"/>
            <a:ext cx="2536825" cy="2286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4848225" y="1186815"/>
            <a:ext cx="2552700" cy="2667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2216150" y="1186815"/>
            <a:ext cx="1555750" cy="7143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2216150" y="1901825"/>
            <a:ext cx="1479550" cy="7620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4772025" y="2425065"/>
            <a:ext cx="11334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5905500" y="2120265"/>
            <a:ext cx="1485900" cy="3048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5904865" y="2425065"/>
            <a:ext cx="1495425" cy="2381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4806950" y="2615565"/>
            <a:ext cx="1098550" cy="485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5908675" y="3101340"/>
            <a:ext cx="1492250" cy="104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5904865" y="3101340"/>
            <a:ext cx="1476375" cy="6572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4924425" y="6158865"/>
            <a:ext cx="2476500" cy="19939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2216150" y="5377815"/>
            <a:ext cx="1622425" cy="69405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2176145" y="6784975"/>
            <a:ext cx="1668145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4911725" y="6787515"/>
            <a:ext cx="2470150" cy="95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2219325" y="5092065"/>
            <a:ext cx="1619250" cy="285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V="1">
            <a:off x="4923790" y="4663440"/>
            <a:ext cx="1209675" cy="381000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4923790" y="5092065"/>
            <a:ext cx="12096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6133465" y="4234815"/>
            <a:ext cx="1247775" cy="4286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6134100" y="4663440"/>
            <a:ext cx="1276350" cy="2190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6133465" y="5282565"/>
            <a:ext cx="1247775" cy="666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33465" y="5282565"/>
            <a:ext cx="1247775" cy="952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 Box 2"/>
          <p:cNvSpPr txBox="1">
            <a:spLocks noChangeArrowheads="1"/>
          </p:cNvSpPr>
          <p:nvPr/>
        </p:nvSpPr>
        <p:spPr bwMode="auto">
          <a:xfrm rot="378452">
            <a:off x="5092065" y="518668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46" name="Text Box 2"/>
          <p:cNvSpPr txBox="1">
            <a:spLocks noChangeArrowheads="1"/>
          </p:cNvSpPr>
          <p:nvPr/>
        </p:nvSpPr>
        <p:spPr bwMode="auto">
          <a:xfrm rot="20684725">
            <a:off x="5045075" y="464820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7" name="Text Box 2"/>
          <p:cNvSpPr txBox="1">
            <a:spLocks noChangeArrowheads="1"/>
          </p:cNvSpPr>
          <p:nvPr/>
        </p:nvSpPr>
        <p:spPr bwMode="auto">
          <a:xfrm rot="21150726">
            <a:off x="4893310" y="228219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8" name="Text Box 2"/>
          <p:cNvSpPr txBox="1">
            <a:spLocks noChangeArrowheads="1"/>
          </p:cNvSpPr>
          <p:nvPr/>
        </p:nvSpPr>
        <p:spPr bwMode="auto">
          <a:xfrm rot="21188392">
            <a:off x="5622290" y="72263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9" name="Text Box 2"/>
          <p:cNvSpPr txBox="1">
            <a:spLocks noChangeArrowheads="1"/>
          </p:cNvSpPr>
          <p:nvPr/>
        </p:nvSpPr>
        <p:spPr bwMode="auto">
          <a:xfrm rot="1278052">
            <a:off x="4831080" y="291465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0" name="Text Box 2"/>
          <p:cNvSpPr txBox="1">
            <a:spLocks noChangeArrowheads="1"/>
          </p:cNvSpPr>
          <p:nvPr/>
        </p:nvSpPr>
        <p:spPr bwMode="auto">
          <a:xfrm rot="377469">
            <a:off x="5767070" y="138557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1" name="Text Box 2"/>
          <p:cNvSpPr txBox="1">
            <a:spLocks noChangeArrowheads="1"/>
          </p:cNvSpPr>
          <p:nvPr/>
        </p:nvSpPr>
        <p:spPr bwMode="auto">
          <a:xfrm rot="568589">
            <a:off x="6134735" y="477202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2" name="Text Box 2"/>
          <p:cNvSpPr txBox="1">
            <a:spLocks noChangeArrowheads="1"/>
          </p:cNvSpPr>
          <p:nvPr/>
        </p:nvSpPr>
        <p:spPr bwMode="auto">
          <a:xfrm rot="20869695">
            <a:off x="5942965" y="197294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3" name="Text Box 2"/>
          <p:cNvSpPr txBox="1">
            <a:spLocks noChangeArrowheads="1"/>
          </p:cNvSpPr>
          <p:nvPr/>
        </p:nvSpPr>
        <p:spPr bwMode="auto">
          <a:xfrm rot="1709045">
            <a:off x="6031865" y="566674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</a:t>
            </a:r>
          </a:p>
        </p:txBody>
      </p:sp>
      <p:sp>
        <p:nvSpPr>
          <p:cNvPr id="54" name="Text Box 2"/>
          <p:cNvSpPr txBox="1">
            <a:spLocks noChangeArrowheads="1"/>
          </p:cNvSpPr>
          <p:nvPr/>
        </p:nvSpPr>
        <p:spPr bwMode="auto">
          <a:xfrm rot="20499860">
            <a:off x="6106160" y="420116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 </a:t>
            </a:r>
          </a:p>
        </p:txBody>
      </p:sp>
      <p:sp>
        <p:nvSpPr>
          <p:cNvPr id="55" name="Text Box 2"/>
          <p:cNvSpPr txBox="1">
            <a:spLocks noChangeArrowheads="1"/>
          </p:cNvSpPr>
          <p:nvPr/>
        </p:nvSpPr>
        <p:spPr bwMode="auto">
          <a:xfrm rot="589471">
            <a:off x="5912485" y="249682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6" name="Text Box 2"/>
          <p:cNvSpPr txBox="1">
            <a:spLocks noChangeArrowheads="1"/>
          </p:cNvSpPr>
          <p:nvPr/>
        </p:nvSpPr>
        <p:spPr bwMode="auto">
          <a:xfrm rot="299940">
            <a:off x="6144260" y="5062220"/>
            <a:ext cx="1247140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7" name="Text Box 2"/>
          <p:cNvSpPr txBox="1">
            <a:spLocks noChangeArrowheads="1"/>
          </p:cNvSpPr>
          <p:nvPr/>
        </p:nvSpPr>
        <p:spPr bwMode="auto">
          <a:xfrm rot="313222">
            <a:off x="6012180" y="291147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Between</a:t>
            </a:r>
          </a:p>
        </p:txBody>
      </p:sp>
      <p:sp>
        <p:nvSpPr>
          <p:cNvPr id="58" name="Text Box 2"/>
          <p:cNvSpPr txBox="1">
            <a:spLocks noChangeArrowheads="1"/>
          </p:cNvSpPr>
          <p:nvPr/>
        </p:nvSpPr>
        <p:spPr bwMode="auto">
          <a:xfrm rot="1515435">
            <a:off x="5911215" y="342646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Within GP</a:t>
            </a:r>
          </a:p>
        </p:txBody>
      </p:sp>
      <p:sp>
        <p:nvSpPr>
          <p:cNvPr id="59" name="Rectangle 56"/>
          <p:cNvSpPr>
            <a:spLocks noChangeArrowheads="1"/>
          </p:cNvSpPr>
          <p:nvPr/>
        </p:nvSpPr>
        <p:spPr bwMode="auto">
          <a:xfrm>
            <a:off x="3630364" y="-63787"/>
            <a:ext cx="188327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Statistics Decision Tree</a:t>
            </a:r>
            <a:endParaRPr kumimoji="0" lang="en-GB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960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T-test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91512" cy="538137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b="1" dirty="0" smtClean="0">
                <a:solidFill>
                  <a:srgbClr val="0070C0"/>
                </a:solidFill>
              </a:rPr>
              <a:t>A T- test is used when you want to determine whether two sets of data are the same or different (compare the means).</a:t>
            </a:r>
          </a:p>
          <a:p>
            <a:pPr eaLnBrk="1" hangingPunct="1">
              <a:buFontTx/>
              <a:buNone/>
            </a:pPr>
            <a:endParaRPr lang="en-GB" altLang="en-US" sz="2800" dirty="0" smtClean="0"/>
          </a:p>
          <a:p>
            <a:pPr eaLnBrk="1" hangingPunct="1"/>
            <a:r>
              <a:rPr lang="en-GB" altLang="en-US" sz="2800" dirty="0" smtClean="0">
                <a:solidFill>
                  <a:srgbClr val="FF0000"/>
                </a:solidFill>
              </a:rPr>
              <a:t>However you can only use a t-test when the data is interval or ratio.</a:t>
            </a:r>
          </a:p>
          <a:p>
            <a:pPr eaLnBrk="1" hangingPunct="1"/>
            <a:endParaRPr lang="en-GB" altLang="en-US" sz="2800" dirty="0" smtClean="0"/>
          </a:p>
          <a:p>
            <a:pPr eaLnBrk="1" hangingPunct="1">
              <a:buFontTx/>
              <a:buAutoNum type="arabicPeriod"/>
            </a:pPr>
            <a:r>
              <a:rPr lang="en-GB" altLang="en-US" sz="2400" b="1" dirty="0" smtClean="0">
                <a:solidFill>
                  <a:srgbClr val="00B0F0"/>
                </a:solidFill>
              </a:rPr>
              <a:t>The effect of a certain diet on body fat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b="1" dirty="0" smtClean="0">
                <a:solidFill>
                  <a:srgbClr val="7030A0"/>
                </a:solidFill>
              </a:rPr>
              <a:t>The impact of plyometric training on leg power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dirty="0" smtClean="0">
                <a:solidFill>
                  <a:srgbClr val="00B050"/>
                </a:solidFill>
              </a:rPr>
              <a:t>The impact of providing playground equipment on children’s activity levels.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b="1" dirty="0" smtClean="0">
                <a:solidFill>
                  <a:srgbClr val="C00000"/>
                </a:solidFill>
              </a:rPr>
              <a:t>The impact of coaching on climbing skills development </a:t>
            </a:r>
          </a:p>
          <a:p>
            <a:pPr eaLnBrk="1" hangingPunct="1"/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148946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Types of T-test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2000" dirty="0" smtClean="0"/>
              <a:t>There are several type of t-test but you will only need 2 variations;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eaLnBrk="1" hangingPunct="1">
              <a:defRPr/>
            </a:pPr>
            <a:r>
              <a:rPr lang="en-GB" sz="2600" b="1" dirty="0" smtClean="0">
                <a:solidFill>
                  <a:srgbClr val="FF0000"/>
                </a:solidFill>
              </a:rPr>
              <a:t>Independent t-test</a:t>
            </a:r>
            <a:r>
              <a:rPr lang="en-GB" sz="2600" dirty="0" smtClean="0">
                <a:solidFill>
                  <a:srgbClr val="FF0000"/>
                </a:solidFill>
              </a:rPr>
              <a:t> </a:t>
            </a:r>
            <a:r>
              <a:rPr lang="en-GB" sz="2600" dirty="0" smtClean="0"/>
              <a:t>– when you compare the means of two distinct groups e.g. males and females, obese and not obese, old and young</a:t>
            </a:r>
            <a:r>
              <a:rPr lang="en-GB" sz="2000" dirty="0" smtClean="0"/>
              <a:t>. 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000" dirty="0" smtClean="0"/>
              <a:t> </a:t>
            </a:r>
          </a:p>
          <a:p>
            <a:pPr eaLnBrk="1" hangingPunct="1">
              <a:defRPr/>
            </a:pPr>
            <a:r>
              <a:rPr lang="en-GB" sz="2600" b="1" dirty="0" smtClean="0">
                <a:solidFill>
                  <a:srgbClr val="FF0000"/>
                </a:solidFill>
              </a:rPr>
              <a:t>A Paired sample (Student) T-test </a:t>
            </a:r>
            <a:r>
              <a:rPr lang="en-GB" sz="2600" dirty="0" smtClean="0"/>
              <a:t>– when you compare the means of one group that has been measure on 2 occasions </a:t>
            </a:r>
            <a:r>
              <a:rPr lang="en-GB" sz="2600" dirty="0" err="1" smtClean="0"/>
              <a:t>e.g</a:t>
            </a:r>
            <a:r>
              <a:rPr lang="en-GB" sz="2600" dirty="0" smtClean="0"/>
              <a:t> body weight before and after a diet, strength before and after a training programme.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endParaRPr lang="en-GB" sz="2000" dirty="0"/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marL="0" indent="0" eaLnBrk="1" hangingPunct="1">
              <a:buFontTx/>
              <a:buNone/>
              <a:defRPr/>
            </a:pPr>
            <a:endParaRPr lang="en-GB" sz="2000" dirty="0" smtClean="0"/>
          </a:p>
          <a:p>
            <a:pPr marL="0" indent="0" algn="ctr" eaLnBrk="1" hangingPunct="1">
              <a:buNone/>
              <a:defRPr/>
            </a:pPr>
            <a:r>
              <a:rPr lang="en-GB" sz="2000" dirty="0" smtClean="0">
                <a:solidFill>
                  <a:srgbClr val="0070C0"/>
                </a:solidFill>
              </a:rPr>
              <a:t>You will also be asked if it is one or two tailed.  To make life easy always use a two tailed test.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75352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mtClean="0"/>
              <a:t>Example data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7921311"/>
              </p:ext>
            </p:extLst>
          </p:nvPr>
        </p:nvGraphicFramePr>
        <p:xfrm>
          <a:off x="3373823" y="712742"/>
          <a:ext cx="5257800" cy="56165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91352"/>
                <a:gridCol w="1966448"/>
              </a:tblGrid>
              <a:tr h="18721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gender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energy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1725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1724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1442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1943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1726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1198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1853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2915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2420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1532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3416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2419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1045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2540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2800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2030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1600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1986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2135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2172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2359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2270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1734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2712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21942" y="777875"/>
            <a:ext cx="3027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men consume more calories than women?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929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611188" y="404813"/>
            <a:ext cx="8229600" cy="5032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smtClean="0"/>
              <a:t/>
            </a:r>
            <a:br>
              <a:rPr lang="en-GB" altLang="en-US" sz="3200" smtClean="0"/>
            </a:br>
            <a:r>
              <a:rPr lang="en-GB" altLang="en-US" sz="3200" smtClean="0"/>
              <a:t>Conducting an Independent sample t-test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16575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GB" sz="1800" dirty="0" smtClean="0">
                <a:solidFill>
                  <a:srgbClr val="0070C0"/>
                </a:solidFill>
              </a:rPr>
              <a:t>We may want to determine if there is a difference in calorific consumption  between men and women?</a:t>
            </a:r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>
                <a:solidFill>
                  <a:srgbClr val="FF0000"/>
                </a:solidFill>
              </a:rPr>
              <a:t>Therefore the H</a:t>
            </a:r>
            <a:r>
              <a:rPr lang="en-GB" sz="1800" baseline="-25000" dirty="0" smtClean="0">
                <a:solidFill>
                  <a:srgbClr val="FF0000"/>
                </a:solidFill>
              </a:rPr>
              <a:t>0</a:t>
            </a:r>
            <a:r>
              <a:rPr lang="en-GB" sz="1800" dirty="0" smtClean="0">
                <a:solidFill>
                  <a:srgbClr val="FF0000"/>
                </a:solidFill>
              </a:rPr>
              <a:t>  is that there no difference in calorie intake between men and women</a:t>
            </a:r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(1)	Set up your variable view information 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 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In </a:t>
            </a:r>
            <a:r>
              <a:rPr lang="en-GB" sz="1800" u="sng" dirty="0" smtClean="0">
                <a:ea typeface="+mn-ea"/>
                <a:cs typeface="+mn-cs"/>
              </a:rPr>
              <a:t>Name</a:t>
            </a:r>
            <a:r>
              <a:rPr lang="en-GB" sz="1800" dirty="0" smtClean="0">
                <a:ea typeface="+mn-ea"/>
                <a:cs typeface="+mn-cs"/>
              </a:rPr>
              <a:t> type in gender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In </a:t>
            </a:r>
            <a:r>
              <a:rPr lang="en-GB" sz="1800" u="sng" dirty="0" smtClean="0">
                <a:ea typeface="+mn-ea"/>
                <a:cs typeface="+mn-cs"/>
              </a:rPr>
              <a:t>Values</a:t>
            </a:r>
            <a:r>
              <a:rPr lang="en-GB" sz="1800" dirty="0" smtClean="0">
                <a:ea typeface="+mn-ea"/>
                <a:cs typeface="+mn-cs"/>
              </a:rPr>
              <a:t> type in 1=m; 2=f (this means that any value 1 read under hand refers to a male and any number 2 refers to female– thus we differential between our groups)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Second row enter strength</a:t>
            </a:r>
          </a:p>
          <a:p>
            <a:pPr marL="400050" lvl="1" indent="0" eaLnBrk="1" hangingPunct="1">
              <a:buFontTx/>
              <a:buNone/>
              <a:defRPr/>
            </a:pPr>
            <a:endParaRPr lang="en-GB" sz="14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(2)	Go back to data view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	</a:t>
            </a:r>
          </a:p>
          <a:p>
            <a:pPr eaLnBrk="1" hangingPunct="1">
              <a:buFontTx/>
              <a:buAutoNum type="arabicParenBoth" startAt="3"/>
              <a:defRPr/>
            </a:pPr>
            <a:r>
              <a:rPr lang="en-GB" sz="1800" dirty="0" smtClean="0"/>
              <a:t>Copy across from the data from excel spread sheet</a:t>
            </a:r>
          </a:p>
          <a:p>
            <a:pPr eaLnBrk="1" hangingPunct="1">
              <a:buFontTx/>
              <a:buAutoNum type="arabicParenBoth" startAt="3"/>
              <a:defRPr/>
            </a:pPr>
            <a:endParaRPr lang="en-GB" sz="1800" dirty="0" smtClean="0"/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578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sz="3600" smtClean="0"/>
              <a:t>Conducting the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25963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sz="2800" dirty="0" err="1" smtClean="0"/>
              <a:t>Analyse</a:t>
            </a:r>
            <a:endParaRPr lang="en-GB" sz="2800" dirty="0" smtClean="0"/>
          </a:p>
          <a:p>
            <a:pPr eaLnBrk="1" hangingPunct="1">
              <a:defRPr/>
            </a:pPr>
            <a:r>
              <a:rPr lang="en-US" sz="2800" dirty="0" smtClean="0"/>
              <a:t>Compare means</a:t>
            </a:r>
            <a:endParaRPr lang="en-GB" sz="2800" dirty="0" smtClean="0"/>
          </a:p>
          <a:p>
            <a:pPr eaLnBrk="1" hangingPunct="1">
              <a:defRPr/>
            </a:pPr>
            <a:r>
              <a:rPr lang="en-US" sz="2800" dirty="0" smtClean="0"/>
              <a:t>Independent t-test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You have two gender groups so move this to the grouping variable box – you then define the groups (in this example, group 1=m and group 2=f because in the data the genders are labeled 1 and 2)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Energy intake is your test variable to move this to the test variable box</a:t>
            </a:r>
          </a:p>
          <a:p>
            <a:pPr marL="0" indent="0" eaLnBrk="1" hangingPunct="1">
              <a:buFontTx/>
              <a:buNone/>
              <a:defRPr/>
            </a:pPr>
            <a:endParaRPr lang="en-US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Press Ok and you get descriptive stats and the t-test scores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7136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SPSS Output tables</a:t>
            </a:r>
          </a:p>
        </p:txBody>
      </p:sp>
      <p:sp>
        <p:nvSpPr>
          <p:cNvPr id="30778" name="Rectangle 4"/>
          <p:cNvSpPr>
            <a:spLocks noChangeArrowheads="1"/>
          </p:cNvSpPr>
          <p:nvPr/>
        </p:nvSpPr>
        <p:spPr bwMode="auto">
          <a:xfrm>
            <a:off x="457200" y="28289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0810" name="Rectangle 5"/>
          <p:cNvSpPr>
            <a:spLocks noChangeArrowheads="1"/>
          </p:cNvSpPr>
          <p:nvPr/>
        </p:nvSpPr>
        <p:spPr bwMode="auto">
          <a:xfrm>
            <a:off x="2381250" y="3354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897053"/>
              </p:ext>
            </p:extLst>
          </p:nvPr>
        </p:nvGraphicFramePr>
        <p:xfrm>
          <a:off x="430302" y="3092214"/>
          <a:ext cx="8114141" cy="33075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1950"/>
                <a:gridCol w="1211506"/>
                <a:gridCol w="726728"/>
                <a:gridCol w="726728"/>
                <a:gridCol w="507214"/>
                <a:gridCol w="696375"/>
                <a:gridCol w="726728"/>
                <a:gridCol w="726728"/>
                <a:gridCol w="726728"/>
                <a:gridCol w="726728"/>
                <a:gridCol w="726728"/>
              </a:tblGrid>
              <a:tr h="330455">
                <a:tc gridSpan="11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Independent Samples Test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13728">
                <a:tc rowSpan="3"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Levene's Test for Equality of Variances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t-test for Equality of Means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137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df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 (2-tailed)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Mean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Std. Error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95% Confidence Interval of the Difference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045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Lower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Upper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30455">
                <a:tc rowSpan="2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energy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Equal variances assumed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.263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.612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1.435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.163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281.94231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196.43997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-121.11921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685.00383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56703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not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1.466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26.993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.154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192.33709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-112.70543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676.59005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9462725"/>
              </p:ext>
            </p:extLst>
          </p:nvPr>
        </p:nvGraphicFramePr>
        <p:xfrm>
          <a:off x="647699" y="1257437"/>
          <a:ext cx="5797924" cy="14602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7602"/>
                <a:gridCol w="794099"/>
                <a:gridCol w="925291"/>
                <a:gridCol w="1114362"/>
                <a:gridCol w="1138285"/>
                <a:gridCol w="1138285"/>
              </a:tblGrid>
              <a:tr h="3512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Group Statistics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51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gender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Error 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5127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energy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16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2171.2500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569.36040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142.34010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512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13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1889.3077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466.39797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129.35552</a:t>
                      </a:r>
                      <a:endParaRPr lang="en-GB" sz="2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765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Reporting the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36320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1600" dirty="0" smtClean="0"/>
              <a:t>As the 2 tailed significance is 0.163 </a:t>
            </a:r>
            <a:r>
              <a:rPr lang="en-US" sz="1600" dirty="0" err="1" smtClean="0"/>
              <a:t>i.e</a:t>
            </a:r>
            <a:r>
              <a:rPr lang="en-US" sz="1600" dirty="0" smtClean="0"/>
              <a:t> greater than 0.05 then the two sets of data are not significantly different.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r>
              <a:rPr lang="en-US" sz="1600" dirty="0" smtClean="0"/>
              <a:t>This means that more than less than 95 time out of 100 men will eat a higher calorific diet than females and so we conclude there is no difference in calorific intake between men and women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1600" u="sng" dirty="0" smtClean="0"/>
              <a:t>The data would be reported;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1600" dirty="0" smtClean="0"/>
              <a:t> </a:t>
            </a:r>
            <a:endParaRPr lang="en-GB" sz="1600" dirty="0" smtClean="0"/>
          </a:p>
          <a:p>
            <a:pPr eaLnBrk="1" hangingPunct="1">
              <a:defRPr/>
            </a:pPr>
            <a:r>
              <a:rPr lang="en-US" sz="1600" dirty="0" smtClean="0"/>
              <a:t>A comparison of energy intake identified that men (n=16, 2171</a:t>
            </a:r>
            <a:r>
              <a:rPr lang="en-GB" sz="1600" dirty="0" smtClean="0"/>
              <a:t>±569 Kcals) </a:t>
            </a:r>
            <a:r>
              <a:rPr lang="en-US" sz="1600" dirty="0" smtClean="0"/>
              <a:t>consumed more calories than women (n= 13, 1889</a:t>
            </a:r>
            <a:r>
              <a:rPr lang="en-GB" sz="1600" dirty="0" smtClean="0"/>
              <a:t>±466 Kcals) though this was not statistically different </a:t>
            </a:r>
            <a:r>
              <a:rPr lang="en-US" sz="1600" dirty="0" smtClean="0"/>
              <a:t>(t(27)=1.435, p=0.163) 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1600" dirty="0" smtClean="0"/>
              <a:t> </a:t>
            </a:r>
          </a:p>
          <a:p>
            <a:pPr eaLnBrk="1" hangingPunct="1">
              <a:defRPr/>
            </a:pPr>
            <a:r>
              <a:rPr lang="en-GB" sz="1600" dirty="0" smtClean="0"/>
              <a:t>Where t(degrees of freedom)= score, p=value.</a:t>
            </a:r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1600" u="sng" dirty="0" smtClean="0"/>
              <a:t>Outcome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r>
              <a:rPr lang="en-GB" sz="1600" dirty="0" smtClean="0">
                <a:solidFill>
                  <a:srgbClr val="FF0000"/>
                </a:solidFill>
              </a:rPr>
              <a:t>The data therefore accepts the null hypothesis and concludes there is no difference in calorific consumption between men and women.</a:t>
            </a:r>
          </a:p>
          <a:p>
            <a:pPr eaLnBrk="1" hangingPunct="1">
              <a:defRPr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37675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Dependent T-test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GB" dirty="0" smtClean="0"/>
              <a:t>To compare two set of measures when one population is measure on two separate equations (the type of data must be exactly the same). </a:t>
            </a:r>
          </a:p>
          <a:p>
            <a:pPr marL="0" indent="0" eaLnBrk="1" hangingPunct="1">
              <a:buFontTx/>
              <a:buNone/>
              <a:defRPr/>
            </a:pPr>
            <a:endParaRPr lang="en-GB" dirty="0" smtClean="0"/>
          </a:p>
          <a:p>
            <a:pPr>
              <a:defRPr/>
            </a:pPr>
            <a:r>
              <a:rPr lang="en-GB" b="1" dirty="0" smtClean="0">
                <a:solidFill>
                  <a:srgbClr val="92D050"/>
                </a:solidFill>
              </a:rPr>
              <a:t>Strength before and after training</a:t>
            </a:r>
          </a:p>
          <a:p>
            <a:pPr>
              <a:defRPr/>
            </a:pPr>
            <a:r>
              <a:rPr lang="en-GB" b="1" dirty="0" smtClean="0">
                <a:solidFill>
                  <a:srgbClr val="0070C0"/>
                </a:solidFill>
              </a:rPr>
              <a:t>Mountain biking speed after coaching</a:t>
            </a:r>
          </a:p>
          <a:p>
            <a:pPr>
              <a:defRPr/>
            </a:pP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VO2max tested using bleep test and </a:t>
            </a:r>
            <a:r>
              <a:rPr lang="en-GB" b="1" dirty="0" err="1" smtClean="0">
                <a:solidFill>
                  <a:schemeClr val="accent2">
                    <a:lumMod val="75000"/>
                  </a:schemeClr>
                </a:solidFill>
              </a:rPr>
              <a:t>Metamax</a:t>
            </a:r>
            <a:endParaRPr lang="en-GB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eaLnBrk="1" hangingPunct="1"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17843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dirty="0" smtClean="0"/>
              <a:t>We are going to determine whether the measure of body fat by sum of skinfolds (</a:t>
            </a:r>
            <a:r>
              <a:rPr lang="en-GB" dirty="0" err="1" smtClean="0"/>
              <a:t>siri</a:t>
            </a:r>
            <a:r>
              <a:rPr lang="en-GB" dirty="0" smtClean="0"/>
              <a:t>) provides the same information as body fat measured by impedance?</a:t>
            </a:r>
          </a:p>
          <a:p>
            <a:pPr marL="0" indent="0" eaLnBrk="1" hangingPunct="1">
              <a:buFontTx/>
              <a:buNone/>
              <a:defRPr/>
            </a:pPr>
            <a:endParaRPr lang="en-GB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solidFill>
                  <a:srgbClr val="FF0000"/>
                </a:solidFill>
              </a:rPr>
              <a:t>H</a:t>
            </a:r>
            <a:r>
              <a:rPr lang="en-GB" sz="2800" baseline="-25000" dirty="0" smtClean="0">
                <a:solidFill>
                  <a:srgbClr val="FF0000"/>
                </a:solidFill>
              </a:rPr>
              <a:t>0</a:t>
            </a:r>
            <a:r>
              <a:rPr lang="en-GB" sz="2800" dirty="0" smtClean="0">
                <a:solidFill>
                  <a:srgbClr val="FF0000"/>
                </a:solidFill>
              </a:rPr>
              <a:t> there is no difference in body fat measured by impedance compared to using the </a:t>
            </a:r>
            <a:r>
              <a:rPr lang="en-GB" sz="2800" dirty="0" err="1" smtClean="0">
                <a:solidFill>
                  <a:srgbClr val="FF0000"/>
                </a:solidFill>
              </a:rPr>
              <a:t>siri</a:t>
            </a:r>
            <a:r>
              <a:rPr lang="en-GB" sz="2800" dirty="0" smtClean="0">
                <a:solidFill>
                  <a:srgbClr val="FF0000"/>
                </a:solidFill>
              </a:rPr>
              <a:t> equation method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36225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Setting up SPSS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dirty="0" smtClean="0"/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(1)	Set up your variable view information 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1314450" lvl="2" indent="-457200" eaLnBrk="1" hangingPunct="1">
              <a:buFontTx/>
              <a:buAutoNum type="arabicPeriod"/>
            </a:pPr>
            <a:r>
              <a:rPr lang="en-GB" altLang="en-US" sz="2000" dirty="0" smtClean="0"/>
              <a:t>skinfold</a:t>
            </a:r>
          </a:p>
          <a:p>
            <a:pPr marL="1314450" lvl="2" indent="-457200" eaLnBrk="1" hangingPunct="1">
              <a:buFontTx/>
              <a:buAutoNum type="arabicPeriod"/>
            </a:pPr>
            <a:r>
              <a:rPr lang="en-GB" altLang="en-US" sz="2000" dirty="0" smtClean="0"/>
              <a:t>Imped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(2)	Go back to data view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(3)	Copy across from the excel spread sheet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1235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Conducting the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(5)	</a:t>
            </a:r>
            <a:r>
              <a:rPr lang="en-US" sz="2800" dirty="0" err="1" smtClean="0"/>
              <a:t>Analyse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(6)	Compare means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(7)	Paired samples t-test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(8)	Move over skinfold to variable 1 and impedance 	to 	variable 2.</a:t>
            </a:r>
            <a:endParaRPr lang="en-GB" sz="2800" dirty="0" smtClean="0"/>
          </a:p>
          <a:p>
            <a:pPr eaLnBrk="1" hangingPunct="1">
              <a:defRPr/>
            </a:pPr>
            <a:endParaRPr lang="en-GB" sz="2800" dirty="0" smtClean="0"/>
          </a:p>
          <a:p>
            <a:pPr marL="514350" indent="-514350" eaLnBrk="1" hangingPunct="1">
              <a:buFontTx/>
              <a:buAutoNum type="arabicParenBoth" startAt="9"/>
              <a:defRPr/>
            </a:pPr>
            <a:r>
              <a:rPr lang="en-US" sz="2800" dirty="0" smtClean="0"/>
              <a:t>Press Ok and you get descriptive stats and the </a:t>
            </a:r>
          </a:p>
          <a:p>
            <a:pPr marL="0" indent="0" eaLnBrk="1" hangingPunct="1">
              <a:buNone/>
              <a:defRPr/>
            </a:pPr>
            <a:r>
              <a:rPr lang="en-US" sz="2800" dirty="0"/>
              <a:t>	</a:t>
            </a:r>
            <a:r>
              <a:rPr lang="en-US" sz="2800" dirty="0" smtClean="0"/>
              <a:t>t-test scores.</a:t>
            </a:r>
            <a:endParaRPr lang="en-GB" sz="28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22339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SPSS Outputs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We get 3 outputs now;</a:t>
            </a:r>
            <a:endParaRPr lang="en-GB" altLang="en-US" dirty="0" smtClean="0"/>
          </a:p>
          <a:p>
            <a:pPr marL="0" indent="0" eaLnBrk="1" hangingPunct="1">
              <a:buNone/>
            </a:pPr>
            <a:r>
              <a:rPr lang="en-US" altLang="en-US" dirty="0" smtClean="0"/>
              <a:t> 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Descriptive statistics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Correlations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T-test</a:t>
            </a:r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98007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80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SPSS Output Tables</a:t>
            </a:r>
          </a:p>
        </p:txBody>
      </p:sp>
      <p:sp>
        <p:nvSpPr>
          <p:cNvPr id="38966" name="Rectangle 4"/>
          <p:cNvSpPr>
            <a:spLocks noChangeArrowheads="1"/>
          </p:cNvSpPr>
          <p:nvPr/>
        </p:nvSpPr>
        <p:spPr bwMode="auto">
          <a:xfrm>
            <a:off x="2757488" y="3554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9007" name="Rectangle 5"/>
          <p:cNvSpPr>
            <a:spLocks noChangeArrowheads="1"/>
          </p:cNvSpPr>
          <p:nvPr/>
        </p:nvSpPr>
        <p:spPr bwMode="auto">
          <a:xfrm>
            <a:off x="552450" y="32527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401132"/>
              </p:ext>
            </p:extLst>
          </p:nvPr>
        </p:nvGraphicFramePr>
        <p:xfrm>
          <a:off x="2408984" y="1344706"/>
          <a:ext cx="4753818" cy="108752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1252"/>
                <a:gridCol w="658171"/>
                <a:gridCol w="658171"/>
                <a:gridCol w="929910"/>
                <a:gridCol w="948157"/>
                <a:gridCol w="948157"/>
              </a:tblGrid>
              <a:tr h="22704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Statistics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462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27042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skinfold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28.6037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5.91208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1.13778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270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imped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29.7926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6.02679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1.15986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272259"/>
              </p:ext>
            </p:extLst>
          </p:nvPr>
        </p:nvGraphicFramePr>
        <p:xfrm>
          <a:off x="2757488" y="2461131"/>
          <a:ext cx="4055689" cy="1020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0033"/>
                <a:gridCol w="1199228"/>
                <a:gridCol w="720536"/>
                <a:gridCol w="865356"/>
                <a:gridCol w="720536"/>
              </a:tblGrid>
              <a:tr h="330767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Correlations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587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Correlation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30767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&amp;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.992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4322585"/>
              </p:ext>
            </p:extLst>
          </p:nvPr>
        </p:nvGraphicFramePr>
        <p:xfrm>
          <a:off x="666747" y="3709988"/>
          <a:ext cx="8020053" cy="19669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49354"/>
                <a:gridCol w="945805"/>
                <a:gridCol w="832402"/>
                <a:gridCol w="849354"/>
                <a:gridCol w="849354"/>
                <a:gridCol w="849354"/>
                <a:gridCol w="849354"/>
                <a:gridCol w="589813"/>
                <a:gridCol w="589813"/>
                <a:gridCol w="815450"/>
              </a:tblGrid>
              <a:tr h="296571">
                <a:tc gridSpan="10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Test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96571"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Differences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df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Sig. (2-tailed)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62666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95% Confidence Interval of the Difference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40712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Upper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9657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-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-1.18889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.77872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.14987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-1.49694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-.88084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-7.933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26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3820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Reporting the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5157016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In a comparison of methods used to determine percentage body fat it was found that the skinfold method (28.4</a:t>
            </a:r>
            <a:r>
              <a:rPr lang="en-GB" sz="2800" dirty="0" smtClean="0"/>
              <a:t>±6%) resulted in significantly lower values (t(20)=-6.728, p&lt;0.01) than the impedance method </a:t>
            </a:r>
            <a:r>
              <a:rPr lang="en-US" sz="2800" dirty="0" smtClean="0"/>
              <a:t>(29.7</a:t>
            </a:r>
            <a:r>
              <a:rPr lang="en-GB" sz="2800" dirty="0" smtClean="0"/>
              <a:t>±6%). </a:t>
            </a:r>
          </a:p>
          <a:p>
            <a:pPr marL="0" indent="0" eaLnBrk="1" hangingPunct="1">
              <a:buFontTx/>
              <a:buNone/>
              <a:defRPr/>
            </a:pPr>
            <a:endParaRPr lang="en-GB" sz="2800" u="sng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800" u="sng" dirty="0" smtClean="0"/>
              <a:t>Outcome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400" dirty="0" smtClean="0">
                <a:solidFill>
                  <a:srgbClr val="FF0000"/>
                </a:solidFill>
              </a:rPr>
              <a:t>The null hypothesis is rejected and it is concluded that the skinfold method and impedance method provide different measures of body composition.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400" dirty="0" smtClean="0">
                <a:solidFill>
                  <a:srgbClr val="002060"/>
                </a:solidFill>
              </a:rPr>
              <a:t>However it should also be notes that the two sets of data are highly correlated!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26569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Mann-Whitney U-test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 compare two independent groups on an ordered response (non-Parametric)</a:t>
            </a:r>
          </a:p>
          <a:p>
            <a:pPr marL="0" indent="0" algn="ctr">
              <a:buNone/>
            </a:pPr>
            <a:r>
              <a:rPr lang="en-US" sz="2200" dirty="0" smtClean="0">
                <a:solidFill>
                  <a:srgbClr val="FF0000"/>
                </a:solidFill>
              </a:rPr>
              <a:t>Equivalent for an independent t-test for non-parametric data i.e. non-normal distribution, ordinal or lower data etc.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i.e. Gender v physical Activity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(see example data)</a:t>
            </a:r>
          </a:p>
        </p:txBody>
      </p:sp>
    </p:spTree>
    <p:extLst>
      <p:ext uri="{BB962C8B-B14F-4D97-AF65-F5344CB8AC3E}">
        <p14:creationId xmlns:p14="http://schemas.microsoft.com/office/powerpoint/2010/main" val="3836847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Set up the rows;</a:t>
            </a:r>
          </a:p>
          <a:p>
            <a:endParaRPr lang="en-US" dirty="0"/>
          </a:p>
          <a:p>
            <a:r>
              <a:rPr lang="en-US" sz="2400" dirty="0" smtClean="0"/>
              <a:t>Gender					normal scale (in the measure column)</a:t>
            </a:r>
          </a:p>
          <a:p>
            <a:pPr marL="457200" lvl="1" indent="0">
              <a:buNone/>
            </a:pPr>
            <a:r>
              <a:rPr lang="en-US" sz="2000" dirty="0" smtClean="0"/>
              <a:t>						Set up labels (1=male, 2=female)</a:t>
            </a:r>
          </a:p>
          <a:p>
            <a:endParaRPr lang="en-US" sz="2400" dirty="0" smtClean="0"/>
          </a:p>
          <a:p>
            <a:r>
              <a:rPr lang="en-US" sz="2400" dirty="0" smtClean="0"/>
              <a:t>Physical activity		ordinal scale (in the measure column)</a:t>
            </a:r>
          </a:p>
          <a:p>
            <a:pPr marL="0" indent="0">
              <a:buNone/>
            </a:pPr>
            <a:r>
              <a:rPr lang="en-US" sz="2400" dirty="0"/>
              <a:t>	</a:t>
            </a:r>
            <a:r>
              <a:rPr lang="en-US" sz="2400" dirty="0" smtClean="0"/>
              <a:t>						</a:t>
            </a:r>
            <a:r>
              <a:rPr lang="en-US" sz="2000" dirty="0" smtClean="0"/>
              <a:t>set up labels (1= none, 2= light, 3=moderate, 							4=heavy)</a:t>
            </a:r>
          </a:p>
        </p:txBody>
      </p:sp>
    </p:spTree>
    <p:extLst>
      <p:ext uri="{BB962C8B-B14F-4D97-AF65-F5344CB8AC3E}">
        <p14:creationId xmlns:p14="http://schemas.microsoft.com/office/powerpoint/2010/main" val="5428373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Copy data from excel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93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independent samples</a:t>
            </a:r>
          </a:p>
          <a:p>
            <a:r>
              <a:rPr lang="en-US" dirty="0" smtClean="0"/>
              <a:t>Group = gender (define groups : 1=1, 2=2)</a:t>
            </a:r>
          </a:p>
          <a:p>
            <a:r>
              <a:rPr lang="en-US" dirty="0" smtClean="0"/>
              <a:t>Test variable = activity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smtClean="0"/>
              <a:t>run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02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35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Presenting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730" y="955564"/>
            <a:ext cx="8229600" cy="231438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Check for significance</a:t>
            </a:r>
          </a:p>
          <a:p>
            <a:endParaRPr lang="en-US" sz="2400" dirty="0"/>
          </a:p>
          <a:p>
            <a:r>
              <a:rPr lang="en-US" sz="2400" b="1" dirty="0"/>
              <a:t>Mann-Whitney:</a:t>
            </a:r>
            <a:r>
              <a:rPr lang="en-US" sz="2400" dirty="0"/>
              <a:t> "U(</a:t>
            </a:r>
            <a:r>
              <a:rPr lang="en-US" sz="2400" dirty="0" err="1"/>
              <a:t>df</a:t>
            </a:r>
            <a:r>
              <a:rPr lang="en-US" sz="2400" dirty="0"/>
              <a:t>) = u value, Z = z value, p value" </a:t>
            </a:r>
            <a:r>
              <a:rPr lang="en-US" sz="2400" dirty="0" err="1" smtClean="0"/>
              <a:t>e.g</a:t>
            </a:r>
            <a:endParaRPr lang="en-US" sz="2400" dirty="0" smtClean="0"/>
          </a:p>
          <a:p>
            <a:pPr marL="0" indent="0">
              <a:buNone/>
            </a:pPr>
            <a:endParaRPr lang="en-US" dirty="0"/>
          </a:p>
          <a:p>
            <a:endParaRPr lang="en-US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771748" y="5151088"/>
            <a:ext cx="74855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Therefore in the example above the data is significantly different (U(87)=847.0, Z=-2.399, p=0.016)</a:t>
            </a:r>
          </a:p>
          <a:p>
            <a:endParaRPr lang="en-US" sz="2000" dirty="0"/>
          </a:p>
          <a:p>
            <a:r>
              <a:rPr lang="en-US" sz="2000" dirty="0" err="1" smtClean="0"/>
              <a:t>i.e</a:t>
            </a:r>
            <a:r>
              <a:rPr lang="en-US" sz="2000" dirty="0" smtClean="0"/>
              <a:t> </a:t>
            </a:r>
            <a:r>
              <a:rPr lang="en-US" sz="2800" b="1" dirty="0" smtClean="0">
                <a:solidFill>
                  <a:srgbClr val="0070C0"/>
                </a:solidFill>
              </a:rPr>
              <a:t>Men are significantly more active than women. </a:t>
            </a:r>
            <a:endParaRPr lang="en-US" sz="2000" b="1" dirty="0">
              <a:solidFill>
                <a:srgbClr val="0070C0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236756"/>
              </p:ext>
            </p:extLst>
          </p:nvPr>
        </p:nvGraphicFramePr>
        <p:xfrm>
          <a:off x="709604" y="2745554"/>
          <a:ext cx="3711476" cy="240553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23724"/>
                <a:gridCol w="1287752"/>
              </a:tblGrid>
              <a:tr h="299382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Test </a:t>
                      </a:r>
                      <a:r>
                        <a:rPr lang="en-GB" sz="1000" dirty="0" err="1">
                          <a:effectLst/>
                        </a:rPr>
                        <a:t>Statistics</a:t>
                      </a:r>
                      <a:r>
                        <a:rPr lang="en-GB" sz="1000" baseline="30000" dirty="0" err="1">
                          <a:effectLst/>
                        </a:rPr>
                        <a:t>a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098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activity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Mann-Whitney U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847.000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Wilcoxon W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2023.000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Z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-2.399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9938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solidFill>
                            <a:srgbClr val="FF0000"/>
                          </a:solidFill>
                          <a:effectLst/>
                        </a:rPr>
                        <a:t>Asymp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. Sig. (2-tailed)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.016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598763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a. Grouping Variable: gender</a:t>
                      </a:r>
                      <a:endParaRPr lang="en-GB" sz="32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256695"/>
              </p:ext>
            </p:extLst>
          </p:nvPr>
        </p:nvGraphicFramePr>
        <p:xfrm>
          <a:off x="4785065" y="2831978"/>
          <a:ext cx="3901735" cy="20763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70149"/>
                <a:gridCol w="653633"/>
                <a:gridCol w="794713"/>
                <a:gridCol w="941620"/>
                <a:gridCol w="941620"/>
              </a:tblGrid>
              <a:tr h="507622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Ranks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44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gender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Mean Rank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Sum of Ranks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63749"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activity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male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48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54.85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2633.00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374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female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48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42.15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2023.00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944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96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43760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97249"/>
            <a:ext cx="7772400" cy="1470025"/>
          </a:xfrm>
        </p:spPr>
        <p:txBody>
          <a:bodyPr/>
          <a:lstStyle/>
          <a:p>
            <a:r>
              <a:rPr lang="en-US" dirty="0" err="1" smtClean="0"/>
              <a:t>Wilcoxen</a:t>
            </a:r>
            <a:r>
              <a:rPr lang="en-US" dirty="0" smtClean="0"/>
              <a:t> Matched pairs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567765" y="1658471"/>
            <a:ext cx="8157882" cy="3980329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e.g. Compared ranks before and after an intervention.</a:t>
            </a: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rgbClr val="FF0000"/>
                </a:solidFill>
              </a:rPr>
              <a:t>Equivalent to a matched pairs t-test for non-parametric data</a:t>
            </a:r>
            <a:endParaRPr lang="en-US" dirty="0">
              <a:solidFill>
                <a:srgbClr val="FF0000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889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828417"/>
          </a:xfrm>
        </p:spPr>
        <p:txBody>
          <a:bodyPr>
            <a:normAutofit/>
          </a:bodyPr>
          <a:lstStyle/>
          <a:p>
            <a:r>
              <a:rPr lang="en-GB" dirty="0" smtClean="0"/>
              <a:t>Compare the impact of music on rate of perceived exertion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 smtClean="0"/>
              <a:t>Exp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Cycle at 85% max heart rate for 1 hour with music and then without. </a:t>
            </a:r>
          </a:p>
          <a:p>
            <a:pPr marL="0" indent="0">
              <a:buNone/>
            </a:pPr>
            <a:r>
              <a:rPr lang="en-GB" dirty="0" smtClean="0"/>
              <a:t>Measure RPE every 6 minutes and average score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2265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075732"/>
              </p:ext>
            </p:extLst>
          </p:nvPr>
        </p:nvGraphicFramePr>
        <p:xfrm>
          <a:off x="1955408" y="1237960"/>
          <a:ext cx="4628272" cy="5161562"/>
        </p:xfrm>
        <a:graphic>
          <a:graphicData uri="http://schemas.openxmlformats.org/drawingml/2006/table">
            <a:tbl>
              <a:tblPr/>
              <a:tblGrid>
                <a:gridCol w="2314136"/>
                <a:gridCol w="2314136"/>
              </a:tblGrid>
              <a:tr h="385696">
                <a:tc>
                  <a:txBody>
                    <a:bodyPr/>
                    <a:lstStyle/>
                    <a:p>
                      <a:pPr algn="ctr" fontAlgn="b"/>
                      <a:r>
                        <a:rPr lang="en-US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Music</a:t>
                      </a:r>
                      <a:endParaRPr lang="en-US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s-ES_tradnl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No-</a:t>
                      </a:r>
                      <a:r>
                        <a:rPr lang="es-ES_tradnl" sz="2800" b="0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Music</a:t>
                      </a:r>
                      <a:endParaRPr lang="es-ES_tradnl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569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85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9010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Row 1 – data tile e.g. music, ordinal data</a:t>
            </a:r>
          </a:p>
          <a:p>
            <a:r>
              <a:rPr lang="en-US" dirty="0" smtClean="0"/>
              <a:t>Row 2 – data tile e.g. no-music, ordinal data</a:t>
            </a:r>
          </a:p>
          <a:p>
            <a:endParaRPr lang="en-US" dirty="0"/>
          </a:p>
          <a:p>
            <a:pPr marL="0" indent="0" algn="ctr">
              <a:buNone/>
            </a:pPr>
            <a:r>
              <a:rPr lang="en-US" dirty="0" smtClean="0">
                <a:solidFill>
                  <a:srgbClr val="FF0000"/>
                </a:solidFill>
              </a:rPr>
              <a:t>Don’t forget to label if needed.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39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37304"/>
          </a:xfrm>
        </p:spPr>
        <p:txBody>
          <a:bodyPr>
            <a:normAutofit/>
          </a:bodyPr>
          <a:lstStyle/>
          <a:p>
            <a:r>
              <a:rPr lang="en-US" dirty="0" smtClean="0"/>
              <a:t>Insert data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095152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related samples</a:t>
            </a:r>
          </a:p>
          <a:p>
            <a:r>
              <a:rPr lang="en-US" dirty="0" smtClean="0"/>
              <a:t>Variable 1=music, variable 2=no music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err="1" smtClean="0"/>
              <a:t>Wicoxen</a:t>
            </a:r>
            <a:r>
              <a:rPr lang="en-US" dirty="0" smtClean="0"/>
              <a:t> ticked</a:t>
            </a:r>
          </a:p>
          <a:p>
            <a:r>
              <a:rPr lang="en-US" dirty="0" smtClean="0"/>
              <a:t>OK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2147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411"/>
            <a:ext cx="8229600" cy="444453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Output data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18128" y="4822403"/>
            <a:ext cx="68240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"</a:t>
            </a:r>
            <a:r>
              <a:rPr lang="fi-FI" dirty="0" err="1"/>
              <a:t>W(df</a:t>
            </a:r>
            <a:r>
              <a:rPr lang="fi-FI" dirty="0"/>
              <a:t>) = </a:t>
            </a:r>
            <a:r>
              <a:rPr lang="fi-FI" dirty="0" smtClean="0"/>
              <a:t> </a:t>
            </a:r>
            <a:r>
              <a:rPr lang="fi-FI" dirty="0"/>
              <a:t>Z </a:t>
            </a:r>
            <a:r>
              <a:rPr lang="fi-FI" dirty="0" err="1"/>
              <a:t>value</a:t>
            </a:r>
            <a:r>
              <a:rPr lang="fi-FI" dirty="0"/>
              <a:t>, p </a:t>
            </a:r>
            <a:r>
              <a:rPr lang="fi-FI" dirty="0" err="1" smtClean="0"/>
              <a:t>value</a:t>
            </a:r>
            <a:r>
              <a:rPr lang="fi-FI" dirty="0" smtClean="0"/>
              <a:t>” </a:t>
            </a:r>
            <a:r>
              <a:rPr lang="fi-FI" dirty="0" err="1" smtClean="0"/>
              <a:t>e.g</a:t>
            </a:r>
            <a:r>
              <a:rPr lang="fi-FI" dirty="0" smtClean="0"/>
              <a:t>. W(10)=Z=-1.933, P=.053)</a:t>
            </a:r>
          </a:p>
          <a:p>
            <a:endParaRPr lang="fi-FI" dirty="0"/>
          </a:p>
          <a:p>
            <a:r>
              <a:rPr lang="fi-FI" sz="2000" b="1" dirty="0" smtClean="0">
                <a:solidFill>
                  <a:srgbClr val="0070C0"/>
                </a:solidFill>
              </a:rPr>
              <a:t>i.e. Music does not affect percieved exertion during cycling</a:t>
            </a:r>
            <a:r>
              <a:rPr lang="fi-FI" dirty="0" smtClean="0"/>
              <a:t>. 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146988"/>
              </p:ext>
            </p:extLst>
          </p:nvPr>
        </p:nvGraphicFramePr>
        <p:xfrm>
          <a:off x="1326517" y="1011866"/>
          <a:ext cx="6706278" cy="16368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27837"/>
                <a:gridCol w="1023782"/>
                <a:gridCol w="1022768"/>
                <a:gridCol w="1446472"/>
                <a:gridCol w="1077505"/>
                <a:gridCol w="1107914"/>
              </a:tblGrid>
              <a:tr h="35867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Descriptive Statistics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889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Minimum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Maximum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5867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music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12.8000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2.04396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9.00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16.00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5867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nomusic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13.5000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2.06828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9.00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16.00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4176059"/>
              </p:ext>
            </p:extLst>
          </p:nvPr>
        </p:nvGraphicFramePr>
        <p:xfrm>
          <a:off x="1326517" y="2793318"/>
          <a:ext cx="3294253" cy="17636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24393"/>
                <a:gridCol w="1369860"/>
              </a:tblGrid>
              <a:tr h="204443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Test </a:t>
                      </a:r>
                      <a:r>
                        <a:rPr lang="en-GB" sz="1600" dirty="0" err="1">
                          <a:effectLst/>
                        </a:rPr>
                        <a:t>Statistics</a:t>
                      </a:r>
                      <a:r>
                        <a:rPr lang="en-GB" sz="1600" baseline="30000" dirty="0" err="1">
                          <a:effectLst/>
                        </a:rPr>
                        <a:t>b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172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</a:rPr>
                        <a:t>nomusic</a:t>
                      </a:r>
                      <a:r>
                        <a:rPr lang="en-GB" sz="1600" dirty="0">
                          <a:effectLst/>
                        </a:rPr>
                        <a:t> - music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04443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Z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-1.933</a:t>
                      </a:r>
                      <a:r>
                        <a:rPr lang="en-GB" sz="1600" baseline="30000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204443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</a:rPr>
                        <a:t>Asymp</a:t>
                      </a:r>
                      <a:r>
                        <a:rPr lang="en-GB" sz="1600" dirty="0">
                          <a:effectLst/>
                        </a:rPr>
                        <a:t>. Sig. (2-tailed)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.053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659548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a. Based on negative ranks.</a:t>
                      </a:r>
                      <a:endParaRPr lang="en-GB" sz="24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b. Wilcoxon Signed Ranks Test</a:t>
                      </a:r>
                      <a:endParaRPr lang="en-GB" sz="24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77402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1241</Words>
  <Application>Microsoft Office PowerPoint</Application>
  <PresentationFormat>On-screen Show (4:3)</PresentationFormat>
  <Paragraphs>458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Difference Tests</vt:lpstr>
      <vt:lpstr>PowerPoint Presentation</vt:lpstr>
      <vt:lpstr>T-test</vt:lpstr>
      <vt:lpstr>Types of T-test</vt:lpstr>
      <vt:lpstr>Example data</vt:lpstr>
      <vt:lpstr> Conducting an Independent sample t-test </vt:lpstr>
      <vt:lpstr>Conducting the assessment</vt:lpstr>
      <vt:lpstr>SPSS Output tables</vt:lpstr>
      <vt:lpstr>Reporting the Information</vt:lpstr>
      <vt:lpstr>Dependent T-test</vt:lpstr>
      <vt:lpstr>Research question</vt:lpstr>
      <vt:lpstr>Setting up SPSS </vt:lpstr>
      <vt:lpstr>Conducting the Analysis</vt:lpstr>
      <vt:lpstr>SPSS Outputs</vt:lpstr>
      <vt:lpstr>SPSS Output Tables</vt:lpstr>
      <vt:lpstr>Reporting the Data</vt:lpstr>
      <vt:lpstr>Mann-Whitney U-test</vt:lpstr>
      <vt:lpstr>Variable view</vt:lpstr>
      <vt:lpstr>Data view</vt:lpstr>
      <vt:lpstr>Conducting the test</vt:lpstr>
      <vt:lpstr>Presenting the data</vt:lpstr>
      <vt:lpstr>Wilcoxen Matched pairs</vt:lpstr>
      <vt:lpstr>Research Question</vt:lpstr>
      <vt:lpstr>Data</vt:lpstr>
      <vt:lpstr>Variable view</vt:lpstr>
      <vt:lpstr>Data view</vt:lpstr>
      <vt:lpstr>Conducting the test</vt:lpstr>
      <vt:lpstr>Output data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Non-parametric Statistics</dc:title>
  <dc:creator>SHOE2</dc:creator>
  <cp:lastModifiedBy>Administrator</cp:lastModifiedBy>
  <cp:revision>31</cp:revision>
  <dcterms:created xsi:type="dcterms:W3CDTF">2013-11-25T20:12:57Z</dcterms:created>
  <dcterms:modified xsi:type="dcterms:W3CDTF">2017-12-03T19:44:42Z</dcterms:modified>
</cp:coreProperties>
</file>