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9" r:id="rId6"/>
    <p:sldId id="300" r:id="rId7"/>
    <p:sldId id="302" r:id="rId8"/>
    <p:sldId id="303" r:id="rId9"/>
    <p:sldId id="304" r:id="rId10"/>
    <p:sldId id="312" r:id="rId11"/>
    <p:sldId id="330" r:id="rId12"/>
    <p:sldId id="314" r:id="rId13"/>
    <p:sldId id="322" r:id="rId14"/>
    <p:sldId id="315" r:id="rId15"/>
    <p:sldId id="320" r:id="rId16"/>
    <p:sldId id="321" r:id="rId17"/>
    <p:sldId id="326" r:id="rId18"/>
    <p:sldId id="329" r:id="rId19"/>
    <p:sldId id="327" r:id="rId20"/>
    <p:sldId id="328" r:id="rId21"/>
    <p:sldId id="291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0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 from: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432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35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from: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436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39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from: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441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175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402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</a:t>
            </a:r>
            <a:r>
              <a:rPr lang="en-GB" baseline="0" dirty="0" smtClean="0"/>
              <a:t>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https://docs.oracle.com/javase/tutorial/java/generics/types.html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https://www.javacodegeeks.com/2013/07/java-generics-tutorial-example-class-interface-methods-wildcards-and-much-more.html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178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android/os/MessageQueue.html" TargetMode="External"/><Relationship Id="rId2" Type="http://schemas.openxmlformats.org/officeDocument/2006/relationships/hyperlink" Target="https://developer.android.com/reference/android/os/Message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os/Looper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os/HandlerThread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os/Message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os/Handler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More Background </a:t>
            </a:r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15: </a:t>
            </a:r>
            <a:r>
              <a:rPr lang="en-GB" dirty="0"/>
              <a:t>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13-Mar-2017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Loopers</a:t>
            </a:r>
            <a:endParaRPr lang="en-GB" dirty="0" smtClean="0"/>
          </a:p>
          <a:p>
            <a:r>
              <a:rPr lang="en-GB" dirty="0" smtClean="0"/>
              <a:t>Handlers</a:t>
            </a:r>
          </a:p>
          <a:p>
            <a:r>
              <a:rPr lang="en-GB" dirty="0" smtClean="0"/>
              <a:t>Handler Thread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We are using an </a:t>
            </a:r>
            <a:r>
              <a:rPr lang="en-GB" dirty="0" err="1"/>
              <a:t>AsyncTask</a:t>
            </a:r>
            <a:r>
              <a:rPr lang="en-GB" dirty="0"/>
              <a:t> to retrieve the JSON data from Flickr.</a:t>
            </a:r>
          </a:p>
          <a:p>
            <a:r>
              <a:rPr lang="en-GB" dirty="0"/>
              <a:t>Each item retrieved has a URL for thumbnail photo.</a:t>
            </a:r>
          </a:p>
          <a:p>
            <a:r>
              <a:rPr lang="en-GB" dirty="0"/>
              <a:t>We need to retrieve the images at the thumbnail URLs.</a:t>
            </a:r>
          </a:p>
          <a:p>
            <a:r>
              <a:rPr lang="en-GB" dirty="0"/>
              <a:t>We need an on-demand approach that allows the app to only download the thumbnail images it needs to display on the screen.</a:t>
            </a:r>
          </a:p>
          <a:p>
            <a:pPr lvl="1"/>
            <a:r>
              <a:rPr lang="en-GB" dirty="0"/>
              <a:t>The adapter will be responsible for initiating the on-demand download request.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RecyclerView</a:t>
            </a:r>
            <a:r>
              <a:rPr lang="en-GB" dirty="0"/>
              <a:t> will update the display when done.</a:t>
            </a:r>
          </a:p>
        </p:txBody>
      </p:sp>
    </p:spTree>
    <p:extLst>
      <p:ext uri="{BB962C8B-B14F-4D97-AF65-F5344CB8AC3E}">
        <p14:creationId xmlns:p14="http://schemas.microsoft.com/office/powerpoint/2010/main" val="268221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Threads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AsyncTask</a:t>
            </a:r>
            <a:r>
              <a:rPr lang="en-GB" dirty="0"/>
              <a:t> provides an easy approach for </a:t>
            </a:r>
            <a:r>
              <a:rPr lang="en-GB" dirty="0" smtClean="0"/>
              <a:t>performing background operations.</a:t>
            </a:r>
            <a:endParaRPr lang="en-GB" dirty="0"/>
          </a:p>
          <a:p>
            <a:r>
              <a:rPr lang="en-GB" dirty="0"/>
              <a:t>However, it is not well-suited for repetitive and long-running work.</a:t>
            </a:r>
          </a:p>
          <a:p>
            <a:pPr lvl="1"/>
            <a:r>
              <a:rPr lang="en-GB" dirty="0"/>
              <a:t>It is designed for background work that is short-lived and not repeated often.</a:t>
            </a:r>
          </a:p>
          <a:p>
            <a:pPr lvl="1"/>
            <a:r>
              <a:rPr lang="en-GB" dirty="0"/>
              <a:t>Also, the implementation of </a:t>
            </a:r>
            <a:r>
              <a:rPr lang="en-GB" dirty="0" err="1"/>
              <a:t>AsyncTask</a:t>
            </a:r>
            <a:r>
              <a:rPr lang="en-GB" dirty="0"/>
              <a:t> changed in Android 3.2 and it does not create a thread for each instance. </a:t>
            </a:r>
          </a:p>
          <a:p>
            <a:r>
              <a:rPr lang="en-GB" dirty="0"/>
              <a:t>We need a dedicated background thread.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913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Thread Messages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is, however, an additional thing to consider when creating a background thread.</a:t>
            </a:r>
          </a:p>
          <a:p>
            <a:r>
              <a:rPr lang="en-GB" dirty="0"/>
              <a:t>The background thread cannot just interrupt the main thread when its done as the main thread may be busy with another task.</a:t>
            </a:r>
          </a:p>
          <a:p>
            <a:r>
              <a:rPr lang="en-GB" dirty="0"/>
              <a:t>The solution to this is to use </a:t>
            </a:r>
            <a:r>
              <a:rPr lang="en-GB" dirty="0">
                <a:hlinkClick r:id="rId2"/>
              </a:rPr>
              <a:t>Messages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Message Queues</a:t>
            </a:r>
            <a:r>
              <a:rPr lang="en-GB" dirty="0"/>
              <a:t>.</a:t>
            </a:r>
          </a:p>
          <a:p>
            <a:r>
              <a:rPr lang="en-GB" dirty="0"/>
              <a:t>Think of the Message Queue as a sort of inbox.</a:t>
            </a:r>
          </a:p>
          <a:p>
            <a:pPr lvl="1"/>
            <a:r>
              <a:rPr lang="en-GB" dirty="0"/>
              <a:t>The main thread adds a message to the </a:t>
            </a:r>
            <a:r>
              <a:rPr lang="en-GB" dirty="0"/>
              <a:t>background thread’s Message Queue whe</a:t>
            </a:r>
            <a:r>
              <a:rPr lang="en-GB" dirty="0"/>
              <a:t>n it wants something done.</a:t>
            </a:r>
          </a:p>
          <a:p>
            <a:pPr lvl="1"/>
            <a:r>
              <a:rPr lang="en-GB" dirty="0"/>
              <a:t>The background thread adds a message to the </a:t>
            </a:r>
            <a:r>
              <a:rPr lang="en-GB" dirty="0"/>
              <a:t>main thread’s Message Queue wh</a:t>
            </a:r>
            <a:r>
              <a:rPr lang="en-GB" dirty="0"/>
              <a:t>en it completes a task. </a:t>
            </a:r>
          </a:p>
        </p:txBody>
      </p:sp>
    </p:spTree>
    <p:extLst>
      <p:ext uri="{BB962C8B-B14F-4D97-AF65-F5344CB8AC3E}">
        <p14:creationId xmlns:p14="http://schemas.microsoft.com/office/powerpoint/2010/main" val="375568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 Loop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thread that works by using a message queue is called a Message Loop.</a:t>
            </a:r>
          </a:p>
          <a:p>
            <a:r>
              <a:rPr lang="en-GB" dirty="0"/>
              <a:t>It loops again and again looking for new messages on its loop.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043608" y="3645024"/>
            <a:ext cx="7200800" cy="2836004"/>
            <a:chOff x="1043608" y="3645024"/>
            <a:chExt cx="7200800" cy="2836004"/>
          </a:xfrm>
        </p:grpSpPr>
        <p:sp>
          <p:nvSpPr>
            <p:cNvPr id="4" name="Rectangle 3"/>
            <p:cNvSpPr/>
            <p:nvPr/>
          </p:nvSpPr>
          <p:spPr>
            <a:xfrm>
              <a:off x="3473112" y="3645024"/>
              <a:ext cx="1584176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Message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5974625" y="3645024"/>
              <a:ext cx="1584176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Message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6127025" y="3797424"/>
              <a:ext cx="1584176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Message</a:t>
              </a:r>
            </a:p>
          </p:txBody>
        </p:sp>
        <p:pic>
          <p:nvPicPr>
            <p:cNvPr id="1026" name="Picture 2" descr="C:\Users\Kemi\AppData\Local\Temp\SNAGHTML3c34922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3833" y="4745604"/>
              <a:ext cx="1604912" cy="11316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Rectangle 6"/>
            <p:cNvSpPr/>
            <p:nvPr/>
          </p:nvSpPr>
          <p:spPr>
            <a:xfrm>
              <a:off x="6279425" y="3949824"/>
              <a:ext cx="1584176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Message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6431825" y="4102224"/>
              <a:ext cx="1584176" cy="64807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Message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43608" y="364502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Main Thread</a:t>
              </a: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732240" y="5832956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Background  Thread</a:t>
              </a:r>
            </a:p>
          </p:txBody>
        </p:sp>
        <p:cxnSp>
          <p:nvCxnSpPr>
            <p:cNvPr id="16" name="Straight Arrow Connector 15"/>
            <p:cNvCxnSpPr>
              <a:stCxn id="12" idx="3"/>
              <a:endCxn id="4" idx="1"/>
            </p:cNvCxnSpPr>
            <p:nvPr/>
          </p:nvCxnSpPr>
          <p:spPr>
            <a:xfrm>
              <a:off x="2555776" y="3969060"/>
              <a:ext cx="91733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3"/>
              <a:endCxn id="5" idx="1"/>
            </p:cNvCxnSpPr>
            <p:nvPr/>
          </p:nvCxnSpPr>
          <p:spPr>
            <a:xfrm>
              <a:off x="5057288" y="3969060"/>
              <a:ext cx="91733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8852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 Loop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 message loop consists of a thread and a </a:t>
            </a:r>
            <a:r>
              <a:rPr lang="en-GB" dirty="0" err="1">
                <a:hlinkClick r:id="rId2"/>
              </a:rPr>
              <a:t>Looper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dirty="0" err="1"/>
              <a:t>Looper</a:t>
            </a:r>
            <a:r>
              <a:rPr lang="en-GB" dirty="0"/>
              <a:t> is the object that manages a thread’s message queue.</a:t>
            </a:r>
          </a:p>
          <a:p>
            <a:r>
              <a:rPr lang="en-GB" dirty="0"/>
              <a:t>The main thread is a message loop and has a </a:t>
            </a:r>
            <a:r>
              <a:rPr lang="en-GB" dirty="0" err="1"/>
              <a:t>looper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When a process is created for your app, its main thread is dedicated to running a message queue that takes care of managing top-level app objects.</a:t>
            </a:r>
          </a:p>
          <a:p>
            <a:r>
              <a:rPr lang="en-GB" dirty="0"/>
              <a:t>Additionally, you will create a background thread that is also a message loop.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91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HandlerThread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To create a background thread that is also a message loop, you </a:t>
            </a:r>
            <a:r>
              <a:rPr lang="en-GB" dirty="0" smtClean="0"/>
              <a:t>subclass </a:t>
            </a:r>
            <a:r>
              <a:rPr lang="en-GB" dirty="0" err="1" smtClean="0">
                <a:hlinkClick r:id="rId2"/>
              </a:rPr>
              <a:t>HandlerThread</a:t>
            </a:r>
            <a:r>
              <a:rPr lang="en-GB" dirty="0"/>
              <a:t>.</a:t>
            </a:r>
          </a:p>
          <a:p>
            <a:r>
              <a:rPr lang="en-GB" dirty="0"/>
              <a:t>It is a handy class for starting a new thread that has a </a:t>
            </a:r>
            <a:r>
              <a:rPr lang="en-GB" dirty="0" err="1"/>
              <a:t>Looper</a:t>
            </a:r>
            <a:r>
              <a:rPr lang="en-GB" dirty="0"/>
              <a:t>.</a:t>
            </a:r>
          </a:p>
          <a:p>
            <a:r>
              <a:rPr lang="en-GB" dirty="0"/>
              <a:t>In other words, it prepares a </a:t>
            </a:r>
            <a:r>
              <a:rPr lang="en-GB" dirty="0" err="1"/>
              <a:t>Looper</a:t>
            </a:r>
            <a:r>
              <a:rPr lang="en-GB" dirty="0"/>
              <a:t> for you.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59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</a:t>
            </a:r>
            <a:r>
              <a:rPr lang="en-GB" dirty="0" err="1" smtClean="0"/>
              <a:t>HandlerThread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use the </a:t>
            </a:r>
            <a:r>
              <a:rPr lang="en-GB" dirty="0" smtClean="0"/>
              <a:t>background thread</a:t>
            </a:r>
            <a:r>
              <a:rPr lang="en-GB" dirty="0"/>
              <a:t>, you </a:t>
            </a:r>
            <a:r>
              <a:rPr lang="en-GB" dirty="0" smtClean="0"/>
              <a:t>first create a new object instance and then use </a:t>
            </a:r>
            <a:r>
              <a:rPr lang="en-GB" dirty="0"/>
              <a:t>two of its </a:t>
            </a:r>
            <a:r>
              <a:rPr lang="en-GB" dirty="0" smtClean="0"/>
              <a:t>methods to start it:</a:t>
            </a:r>
            <a:endParaRPr lang="en-GB" dirty="0"/>
          </a:p>
          <a:p>
            <a:pPr lvl="1"/>
            <a:r>
              <a:rPr lang="en-GB" b="1" dirty="0"/>
              <a:t>start</a:t>
            </a:r>
            <a:r>
              <a:rPr lang="en-GB" dirty="0"/>
              <a:t>: to start the thread.</a:t>
            </a:r>
          </a:p>
          <a:p>
            <a:pPr lvl="1"/>
            <a:r>
              <a:rPr lang="en-GB" b="1" dirty="0" err="1"/>
              <a:t>getLooper</a:t>
            </a:r>
            <a:r>
              <a:rPr lang="en-GB" dirty="0"/>
              <a:t>: to get the </a:t>
            </a:r>
            <a:r>
              <a:rPr lang="en-GB" dirty="0" err="1"/>
              <a:t>Looper</a:t>
            </a:r>
            <a:r>
              <a:rPr lang="en-GB" dirty="0"/>
              <a:t> associated with the thread.</a:t>
            </a:r>
          </a:p>
          <a:p>
            <a:r>
              <a:rPr lang="en-GB" dirty="0"/>
              <a:t>Then you can add a background request to the thread.</a:t>
            </a:r>
          </a:p>
          <a:p>
            <a:r>
              <a:rPr lang="en-GB" dirty="0"/>
              <a:t>It is also good practice to tidy up – call the thread’s </a:t>
            </a:r>
            <a:r>
              <a:rPr lang="en-GB" b="1" dirty="0"/>
              <a:t>quit</a:t>
            </a:r>
            <a:r>
              <a:rPr lang="en-GB" dirty="0"/>
              <a:t>() method when no longer needed – in activity/fragment’s </a:t>
            </a:r>
            <a:r>
              <a:rPr lang="en-GB" dirty="0" err="1"/>
              <a:t>onDestroy</a:t>
            </a:r>
            <a:r>
              <a:rPr lang="en-GB" dirty="0"/>
              <a:t> event.</a:t>
            </a:r>
          </a:p>
        </p:txBody>
      </p:sp>
    </p:spTree>
    <p:extLst>
      <p:ext uri="{BB962C8B-B14F-4D97-AF65-F5344CB8AC3E}">
        <p14:creationId xmlns:p14="http://schemas.microsoft.com/office/powerpoint/2010/main" val="279271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Message</a:t>
            </a:r>
            <a:r>
              <a:rPr lang="en-GB" dirty="0"/>
              <a:t> object has several fields, but we will use the following:</a:t>
            </a:r>
          </a:p>
          <a:p>
            <a:pPr lvl="1"/>
            <a:r>
              <a:rPr lang="en-GB" b="1" dirty="0"/>
              <a:t>what</a:t>
            </a:r>
            <a:r>
              <a:rPr lang="en-GB" dirty="0"/>
              <a:t>: a user-defined integer that identifies the message.</a:t>
            </a:r>
          </a:p>
          <a:p>
            <a:pPr lvl="1"/>
            <a:r>
              <a:rPr lang="en-GB" b="1" dirty="0" err="1"/>
              <a:t>obj</a:t>
            </a:r>
            <a:r>
              <a:rPr lang="en-GB" dirty="0"/>
              <a:t>: a user-defined object to be sent with the message.</a:t>
            </a:r>
          </a:p>
          <a:p>
            <a:pPr lvl="1"/>
            <a:r>
              <a:rPr lang="en-GB" b="1" dirty="0"/>
              <a:t>target</a:t>
            </a:r>
            <a:r>
              <a:rPr lang="en-GB" dirty="0"/>
              <a:t>: the Handler that will handle the message.</a:t>
            </a:r>
          </a:p>
          <a:p>
            <a:r>
              <a:rPr lang="en-GB" dirty="0"/>
              <a:t>When you create a message it is automatically attached to a Handler.</a:t>
            </a:r>
          </a:p>
          <a:p>
            <a:r>
              <a:rPr lang="en-GB" dirty="0"/>
              <a:t>When your message is ready to be processed, it is the Handler’s responsibility.</a:t>
            </a:r>
          </a:p>
          <a:p>
            <a:r>
              <a:rPr lang="en-GB" dirty="0"/>
              <a:t>Thus, to do any real work with messages, you need an instance of Handler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5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Looper</a:t>
            </a:r>
            <a:r>
              <a:rPr lang="en-GB" dirty="0"/>
              <a:t>, Handler, </a:t>
            </a:r>
            <a:r>
              <a:rPr lang="en-GB" dirty="0" err="1"/>
              <a:t>HandlerThread</a:t>
            </a:r>
            <a:r>
              <a:rPr lang="en-GB" dirty="0"/>
              <a:t> and Messages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Messages are not added directly to a Message Queue, but rather through Handler objects associated with the </a:t>
            </a:r>
            <a:r>
              <a:rPr lang="en-GB" dirty="0" err="1"/>
              <a:t>Looper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They must </a:t>
            </a:r>
            <a:r>
              <a:rPr lang="en-GB" dirty="0"/>
              <a:t>be posted and consumed on a </a:t>
            </a:r>
            <a:r>
              <a:rPr lang="en-GB" dirty="0" err="1"/>
              <a:t>Looper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3524673"/>
            <a:ext cx="3551228" cy="33607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9348" y="3829599"/>
            <a:ext cx="4092295" cy="297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49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Looper</a:t>
            </a:r>
            <a:r>
              <a:rPr lang="en-GB" dirty="0"/>
              <a:t>, Handler, </a:t>
            </a:r>
            <a:r>
              <a:rPr lang="en-GB" dirty="0" err="1"/>
              <a:t>HandlerThread</a:t>
            </a:r>
            <a:r>
              <a:rPr lang="en-GB" dirty="0"/>
              <a:t> and Messages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Handler is attached to exactly one </a:t>
            </a:r>
            <a:r>
              <a:rPr lang="en-GB" dirty="0" err="1"/>
              <a:t>Looper</a:t>
            </a:r>
            <a:r>
              <a:rPr lang="en-GB" dirty="0"/>
              <a:t>,</a:t>
            </a:r>
          </a:p>
          <a:p>
            <a:r>
              <a:rPr lang="en-GB" dirty="0"/>
              <a:t>Also a Message is attached to exactly one target Handler, called its target.</a:t>
            </a:r>
          </a:p>
          <a:p>
            <a:r>
              <a:rPr lang="en-GB" dirty="0"/>
              <a:t>While multiple handlers can be attached to one </a:t>
            </a:r>
            <a:r>
              <a:rPr lang="en-GB" dirty="0" err="1"/>
              <a:t>Looper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dirty="0" err="1"/>
              <a:t>Looper</a:t>
            </a:r>
            <a:r>
              <a:rPr lang="en-GB" dirty="0"/>
              <a:t> has a whole queue of messages.</a:t>
            </a:r>
          </a:p>
        </p:txBody>
      </p:sp>
    </p:spTree>
    <p:extLst>
      <p:ext uri="{BB962C8B-B14F-4D97-AF65-F5344CB8AC3E}">
        <p14:creationId xmlns:p14="http://schemas.microsoft.com/office/powerpoint/2010/main" val="290939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 Handlers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Handler</a:t>
            </a:r>
            <a:r>
              <a:rPr lang="en-GB" dirty="0"/>
              <a:t> allows you to send and process Messages associated with a thread’s message queue.</a:t>
            </a:r>
          </a:p>
          <a:p>
            <a:r>
              <a:rPr lang="en-GB" dirty="0"/>
              <a:t>You communicate back with the main thread from your background thread through a Handler.</a:t>
            </a:r>
          </a:p>
          <a:p>
            <a:r>
              <a:rPr lang="en-GB" dirty="0"/>
              <a:t>Each handler is associated with a single thread and that thread’s message queue.</a:t>
            </a:r>
          </a:p>
          <a:p>
            <a:r>
              <a:rPr lang="en-GB" dirty="0"/>
              <a:t>It has two main uses:</a:t>
            </a:r>
          </a:p>
          <a:p>
            <a:pPr lvl="1"/>
            <a:r>
              <a:rPr lang="en-GB" dirty="0"/>
              <a:t>Schedule messages and </a:t>
            </a:r>
            <a:r>
              <a:rPr lang="en-GB" dirty="0" err="1"/>
              <a:t>runnables</a:t>
            </a:r>
            <a:r>
              <a:rPr lang="en-GB" dirty="0"/>
              <a:t> to be executed at some point in the future.</a:t>
            </a:r>
          </a:p>
          <a:p>
            <a:pPr lvl="1"/>
            <a:r>
              <a:rPr lang="en-GB" dirty="0" err="1"/>
              <a:t>Enqueue</a:t>
            </a:r>
            <a:r>
              <a:rPr lang="en-GB" dirty="0"/>
              <a:t> an action to be performed on a different thread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22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Handlers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best way to get a new message is to use </a:t>
            </a:r>
            <a:r>
              <a:rPr lang="en-GB" dirty="0" err="1"/>
              <a:t>Message.obtain</a:t>
            </a:r>
            <a:r>
              <a:rPr lang="en-GB" dirty="0"/>
              <a:t> or </a:t>
            </a:r>
            <a:r>
              <a:rPr lang="en-GB" dirty="0" err="1"/>
              <a:t>Handler.obtainMessage</a:t>
            </a:r>
            <a:r>
              <a:rPr lang="en-GB" dirty="0"/>
              <a:t>.</a:t>
            </a:r>
          </a:p>
          <a:p>
            <a:r>
              <a:rPr lang="en-GB" dirty="0"/>
              <a:t>These methods are more efficient and will pull a new message from </a:t>
            </a:r>
            <a:r>
              <a:rPr lang="en-GB" dirty="0" smtClean="0"/>
              <a:t>the </a:t>
            </a:r>
            <a:r>
              <a:rPr lang="en-GB" dirty="0"/>
              <a:t>global recycling pool.</a:t>
            </a:r>
          </a:p>
          <a:p>
            <a:r>
              <a:rPr lang="en-GB" dirty="0"/>
              <a:t>We will use the </a:t>
            </a:r>
            <a:r>
              <a:rPr lang="en-GB" b="1" dirty="0" err="1"/>
              <a:t>obtainMessage</a:t>
            </a:r>
            <a:r>
              <a:rPr lang="en-GB" dirty="0"/>
              <a:t>(what, </a:t>
            </a:r>
            <a:r>
              <a:rPr lang="en-GB" dirty="0" err="1"/>
              <a:t>obj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Returns a message that we are going to send to the target background </a:t>
            </a:r>
            <a:r>
              <a:rPr lang="en-GB" dirty="0" smtClean="0"/>
              <a:t>thread’s </a:t>
            </a:r>
            <a:r>
              <a:rPr lang="en-GB" dirty="0"/>
              <a:t>Handler.</a:t>
            </a:r>
          </a:p>
          <a:p>
            <a:r>
              <a:rPr lang="en-GB" dirty="0"/>
              <a:t>We will also use the </a:t>
            </a:r>
            <a:r>
              <a:rPr lang="en-GB" b="1" dirty="0"/>
              <a:t>post</a:t>
            </a:r>
            <a:r>
              <a:rPr lang="en-GB" dirty="0"/>
              <a:t>(Runnable): Causes the runnable to be added to the message queue.</a:t>
            </a:r>
          </a:p>
          <a:p>
            <a:pPr lvl="1"/>
            <a:r>
              <a:rPr lang="en-GB" dirty="0"/>
              <a:t>We are going to use it to send a message back to the main thread’s listener method when the thumbnail has been downloaded.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29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Handlers: Scheduling Messages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568" y="2060848"/>
            <a:ext cx="4105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Scheduling work on background thread, </a:t>
            </a:r>
            <a:r>
              <a:rPr lang="en-GB" dirty="0" err="1" smtClean="0"/>
              <a:t>ThumbnailDownloader</a:t>
            </a:r>
            <a:r>
              <a:rPr lang="en-GB" dirty="0" smtClean="0"/>
              <a:t>, from the main thread.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15300" y="4315388"/>
            <a:ext cx="4105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Scheduling work on the main thread from the background thread, </a:t>
            </a:r>
            <a:r>
              <a:rPr lang="en-GB" dirty="0" err="1" smtClean="0"/>
              <a:t>ThumbnailDownloader</a:t>
            </a:r>
            <a:r>
              <a:rPr lang="en-GB" dirty="0" smtClean="0"/>
              <a:t>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436" y="1700808"/>
            <a:ext cx="4285714" cy="2400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4340209"/>
            <a:ext cx="4323809" cy="22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6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Steps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09600" y="1700808"/>
            <a:ext cx="3816424" cy="48245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Photo Gallery Fragment</a:t>
            </a:r>
          </a:p>
          <a:p>
            <a:pPr algn="ctr"/>
            <a:endParaRPr lang="en-GB" dirty="0"/>
          </a:p>
          <a:p>
            <a:r>
              <a:rPr lang="en-GB" sz="1600" b="1" dirty="0" err="1" smtClean="0"/>
              <a:t>onCreate</a:t>
            </a:r>
            <a:r>
              <a:rPr lang="en-GB" sz="1600" dirty="0" smtClean="0"/>
              <a:t>() </a:t>
            </a:r>
            <a:r>
              <a:rPr lang="en-GB" sz="1600" dirty="0"/>
              <a:t>{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Creates a new response </a:t>
            </a:r>
            <a:r>
              <a:rPr lang="en-GB" sz="1600" dirty="0" smtClean="0"/>
              <a:t>Handler for its own  </a:t>
            </a:r>
            <a:r>
              <a:rPr lang="en-GB" sz="1600" dirty="0" err="1" smtClean="0"/>
              <a:t>mainthread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Creates a new Thumbnail Downloader Background </a:t>
            </a:r>
            <a:r>
              <a:rPr lang="en-GB" sz="1600" dirty="0" smtClean="0"/>
              <a:t>Thread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Calls its start() method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Calls its </a:t>
            </a:r>
            <a:r>
              <a:rPr lang="en-GB" sz="1600" dirty="0" err="1" smtClean="0"/>
              <a:t>getLooper</a:t>
            </a:r>
            <a:r>
              <a:rPr lang="en-GB" sz="1600" dirty="0" smtClean="0"/>
              <a:t>() method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Implements Thumbnail Downloader’s </a:t>
            </a:r>
            <a:r>
              <a:rPr lang="en-GB" sz="1600" dirty="0" err="1" smtClean="0"/>
              <a:t>onThumbnailDownloaded</a:t>
            </a:r>
            <a:r>
              <a:rPr lang="en-GB" sz="1600" dirty="0" smtClean="0"/>
              <a:t> { … }</a:t>
            </a:r>
            <a:endParaRPr lang="en-GB" sz="1600" dirty="0"/>
          </a:p>
          <a:p>
            <a:r>
              <a:rPr lang="en-GB" sz="1600" dirty="0" smtClean="0"/>
              <a:t>}</a:t>
            </a:r>
          </a:p>
          <a:p>
            <a:r>
              <a:rPr lang="en-GB" sz="1600" dirty="0" err="1" smtClean="0"/>
              <a:t>PhotoAdapter.onBindViewHolder</a:t>
            </a:r>
            <a:r>
              <a:rPr lang="en-GB" sz="1600" dirty="0" smtClean="0"/>
              <a:t> {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Sends the thumbnail download request to the background thread</a:t>
            </a:r>
          </a:p>
          <a:p>
            <a:r>
              <a:rPr lang="en-GB" sz="1600" dirty="0"/>
              <a:t>}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003347" y="1700808"/>
            <a:ext cx="3779912" cy="48245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 err="1"/>
              <a:t>ThumbnailDownloader</a:t>
            </a:r>
            <a:r>
              <a:rPr lang="en-GB" b="1" dirty="0"/>
              <a:t> Background Thread</a:t>
            </a:r>
          </a:p>
          <a:p>
            <a:pPr algn="ctr"/>
            <a:endParaRPr lang="en-GB" dirty="0"/>
          </a:p>
          <a:p>
            <a:r>
              <a:rPr lang="en-GB" sz="1600" dirty="0"/>
              <a:t>Handler </a:t>
            </a:r>
            <a:r>
              <a:rPr lang="en-GB" sz="1600" dirty="0" err="1" smtClean="0"/>
              <a:t>requestHandler</a:t>
            </a:r>
            <a:r>
              <a:rPr lang="en-GB" sz="1600" dirty="0" smtClean="0"/>
              <a:t>;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 err="1"/>
              <a:t>queueThumbnail</a:t>
            </a:r>
            <a:r>
              <a:rPr lang="en-GB" sz="1600" dirty="0"/>
              <a:t>() {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Sends thumbnail request to own </a:t>
            </a:r>
            <a:r>
              <a:rPr lang="en-GB" sz="1600" dirty="0" smtClean="0"/>
              <a:t>Handler to process.</a:t>
            </a:r>
            <a:endParaRPr lang="en-GB" sz="1600" dirty="0"/>
          </a:p>
          <a:p>
            <a:r>
              <a:rPr lang="en-GB" sz="1600" dirty="0" smtClean="0"/>
              <a:t>}</a:t>
            </a:r>
          </a:p>
          <a:p>
            <a:r>
              <a:rPr lang="en-GB" sz="1600" dirty="0" err="1" smtClean="0"/>
              <a:t>onLooperPrepared</a:t>
            </a:r>
            <a:r>
              <a:rPr lang="en-GB" sz="1600" dirty="0" smtClean="0"/>
              <a:t>() {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Looper</a:t>
            </a:r>
            <a:r>
              <a:rPr lang="en-GB" sz="1600" dirty="0" smtClean="0"/>
              <a:t> ready, call </a:t>
            </a:r>
            <a:r>
              <a:rPr lang="en-GB" sz="1600" dirty="0" err="1" smtClean="0"/>
              <a:t>handleRequest</a:t>
            </a:r>
            <a:r>
              <a:rPr lang="en-GB" sz="1600" dirty="0" smtClean="0"/>
              <a:t> </a:t>
            </a:r>
          </a:p>
          <a:p>
            <a:r>
              <a:rPr lang="en-GB" sz="1600" dirty="0"/>
              <a:t>}</a:t>
            </a:r>
            <a:endParaRPr lang="en-GB" sz="1600" dirty="0"/>
          </a:p>
          <a:p>
            <a:r>
              <a:rPr lang="en-GB" sz="1600" dirty="0" err="1" smtClean="0"/>
              <a:t>handleRequest</a:t>
            </a:r>
            <a:r>
              <a:rPr lang="en-GB" sz="1600" dirty="0"/>
              <a:t>() </a:t>
            </a:r>
            <a:r>
              <a:rPr lang="en-GB" sz="1600" dirty="0" smtClean="0"/>
              <a:t>{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Call Flickr Fetcher to download thumbnail.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Done downloading call </a:t>
            </a:r>
            <a:r>
              <a:rPr lang="en-GB" sz="1600" dirty="0" err="1" smtClean="0"/>
              <a:t>requestHandler.post</a:t>
            </a:r>
            <a:r>
              <a:rPr lang="en-GB" sz="1600" dirty="0" smtClean="0"/>
              <a:t>(runnable) to call </a:t>
            </a:r>
            <a:r>
              <a:rPr lang="en-GB" sz="1600" dirty="0" err="1" smtClean="0"/>
              <a:t>onThumbnailDownloaded</a:t>
            </a:r>
            <a:r>
              <a:rPr lang="en-GB" sz="1600" dirty="0" smtClean="0"/>
              <a:t> in main.</a:t>
            </a:r>
            <a:endParaRPr lang="en-GB" sz="1600" dirty="0"/>
          </a:p>
          <a:p>
            <a:r>
              <a:rPr lang="en-GB" sz="1600" dirty="0" smtClean="0"/>
              <a:t>}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923928" y="1916832"/>
            <a:ext cx="1728192" cy="12241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3707904" y="3212976"/>
            <a:ext cx="1440160" cy="20162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3707904" y="4437112"/>
            <a:ext cx="1656184" cy="1656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31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Note on Generic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object type is normally used when the type cannot be predetermined as everything is an object, but it does not provide compile-time safety.</a:t>
            </a:r>
          </a:p>
          <a:p>
            <a:pPr lvl="1"/>
            <a:r>
              <a:rPr lang="en-GB" dirty="0" smtClean="0"/>
              <a:t>You have to cast it to the type of interest.</a:t>
            </a:r>
          </a:p>
          <a:p>
            <a:r>
              <a:rPr lang="en-GB" dirty="0" smtClean="0"/>
              <a:t>Generics enable you to specify using: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single</a:t>
            </a:r>
            <a:r>
              <a:rPr lang="en-GB" dirty="0" smtClean="0"/>
              <a:t> method declaration, a set of related methods.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b="1" dirty="0" smtClean="0"/>
              <a:t>single</a:t>
            </a:r>
            <a:r>
              <a:rPr lang="en-GB" dirty="0" smtClean="0"/>
              <a:t> class declaration, a set of related types.</a:t>
            </a:r>
          </a:p>
          <a:p>
            <a:r>
              <a:rPr lang="en-GB" dirty="0" smtClean="0"/>
              <a:t>In other words, they make it possible to use a single method, or class, for different types, but at the same time providing compile-time safety.</a:t>
            </a:r>
          </a:p>
          <a:p>
            <a:r>
              <a:rPr lang="en-GB" dirty="0" smtClean="0"/>
              <a:t>You use &lt;T&gt; to specify a generic type.</a:t>
            </a:r>
          </a:p>
          <a:p>
            <a:pPr lvl="1"/>
            <a:r>
              <a:rPr lang="en-GB" dirty="0" smtClean="0"/>
              <a:t>A generic type is a generic class that is parameterised over types.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11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</a:t>
            </a:r>
            <a:r>
              <a:rPr lang="en-GB" dirty="0" smtClean="0"/>
              <a:t>Generic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/>
          </a:bodyPr>
          <a:lstStyle/>
          <a:p>
            <a:r>
              <a:rPr lang="en-GB" dirty="0" smtClean="0"/>
              <a:t>A non-generic Box class:</a:t>
            </a:r>
          </a:p>
          <a:p>
            <a:pPr marL="320040" lvl="1" indent="0">
              <a:buNone/>
            </a:pP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class 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Box {</a:t>
            </a:r>
            <a:b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private 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Object </a:t>
            </a:r>
            <a:r>
              <a:rPr lang="en-US" altLang="en-US" sz="1800" b="1" dirty="0" err="1" smtClean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object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</a:t>
            </a:r>
            <a:b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void 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set(Object object) { </a:t>
            </a:r>
            <a:r>
              <a:rPr lang="en-US" altLang="en-US" sz="1800" b="1" dirty="0" err="1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this</a:t>
            </a:r>
            <a:r>
              <a:rPr lang="en-US" altLang="en-US" sz="1800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1800" b="1" dirty="0" err="1" smtClean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object</a:t>
            </a:r>
            <a:r>
              <a:rPr lang="en-US" altLang="en-US" sz="1800" b="1" dirty="0" smtClean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 object; }</a:t>
            </a:r>
            <a:b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Object get() {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return </a:t>
            </a:r>
            <a:r>
              <a:rPr lang="en-US" altLang="en-US" sz="1800" b="1" dirty="0" smtClean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object</a:t>
            </a: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 }</a:t>
            </a:r>
            <a:b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lang="en-GB" sz="1800" dirty="0"/>
          </a:p>
          <a:p>
            <a:r>
              <a:rPr lang="en-GB" dirty="0" smtClean="0"/>
              <a:t>A generic implementation</a:t>
            </a:r>
          </a:p>
          <a:p>
            <a:pPr marL="320040" lvl="1" indent="0">
              <a:buNone/>
            </a:pPr>
            <a:r>
              <a:rPr lang="en-US" alt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US" altLang="en-US" sz="18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&lt;T&gt; is the type of the box to implement</a:t>
            </a:r>
            <a:endParaRPr lang="en-US" altLang="en-US" sz="1800" b="1" dirty="0" smtClean="0">
              <a:solidFill>
                <a:srgbClr val="00008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320040" lvl="1" indent="0">
              <a:buNone/>
            </a:pP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</a:t>
            </a:r>
            <a:r>
              <a:rPr lang="en-US" alt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class 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Box&lt;</a:t>
            </a:r>
            <a:r>
              <a:rPr lang="en-US" altLang="en-US" sz="1800" b="1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 {</a:t>
            </a:r>
            <a:b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i="1" dirty="0" smtClean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</a:t>
            </a:r>
            <a:r>
              <a:rPr lang="en-US" alt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 stands for "Type"</a:t>
            </a:r>
            <a:br>
              <a:rPr lang="en-US" alt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private </a:t>
            </a:r>
            <a:r>
              <a:rPr lang="en-US" altLang="en-US" sz="1800" b="1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</a:t>
            </a:r>
            <a:r>
              <a:rPr lang="en-US" altLang="en-US" sz="1800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</a:t>
            </a:r>
            <a:b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</a:t>
            </a:r>
            <a:r>
              <a:rPr lang="en-US" alt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void 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set(</a:t>
            </a:r>
            <a:r>
              <a:rPr lang="en-US" altLang="en-US" sz="1800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 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t) { </a:t>
            </a:r>
            <a:r>
              <a:rPr lang="en-US" alt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this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1800" b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 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 t; }</a:t>
            </a:r>
            <a:b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altLang="en-US" sz="1800" b="1" dirty="0" smtClean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public </a:t>
            </a:r>
            <a:r>
              <a:rPr lang="en-US" altLang="en-US" sz="1800" b="1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</a:t>
            </a:r>
            <a:r>
              <a:rPr lang="en-US" altLang="en-US" sz="1800" dirty="0">
                <a:solidFill>
                  <a:srgbClr val="20999D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get() { </a:t>
            </a:r>
            <a:r>
              <a:rPr lang="en-US" alt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return </a:t>
            </a:r>
            <a:r>
              <a:rPr lang="en-US" altLang="en-US" sz="1800" b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</a:t>
            </a:r>
            <a: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 }</a:t>
            </a:r>
            <a:br>
              <a:rPr lang="en-US" alt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8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lang="en-GB" sz="1800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83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21498</TotalTime>
  <Words>1214</Words>
  <Application>Microsoft Office PowerPoint</Application>
  <PresentationFormat>On-screen Show (4:3)</PresentationFormat>
  <Paragraphs>145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More Background Tasks</vt:lpstr>
      <vt:lpstr>Today’s Lecture</vt:lpstr>
      <vt:lpstr>The Problem</vt:lpstr>
      <vt:lpstr>Background Threads</vt:lpstr>
      <vt:lpstr>Background Thread Messages</vt:lpstr>
      <vt:lpstr>Message Loop</vt:lpstr>
      <vt:lpstr>Message Loop</vt:lpstr>
      <vt:lpstr>HandlerThread</vt:lpstr>
      <vt:lpstr>Using the HandlerThread</vt:lpstr>
      <vt:lpstr>Messages</vt:lpstr>
      <vt:lpstr>Looper, Handler, HandlerThread and Messages</vt:lpstr>
      <vt:lpstr>Looper, Handler, HandlerThread and Messages</vt:lpstr>
      <vt:lpstr>Message Handlers</vt:lpstr>
      <vt:lpstr>Using Handlers</vt:lpstr>
      <vt:lpstr>Handlers: Scheduling Messages</vt:lpstr>
      <vt:lpstr>Summary of Steps</vt:lpstr>
      <vt:lpstr>A Note on Generic Types</vt:lpstr>
      <vt:lpstr>A Note on Generic Types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2441</cp:revision>
  <cp:lastPrinted>2014-09-29T16:21:25Z</cp:lastPrinted>
  <dcterms:created xsi:type="dcterms:W3CDTF">2013-09-18T07:00:31Z</dcterms:created>
  <dcterms:modified xsi:type="dcterms:W3CDTF">2017-03-13T08:09:56Z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