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50" autoAdjust="0"/>
    <p:restoredTop sz="94660"/>
  </p:normalViewPr>
  <p:slideViewPr>
    <p:cSldViewPr snapToGrid="0">
      <p:cViewPr varScale="1">
        <p:scale>
          <a:sx n="69" d="100"/>
          <a:sy n="69" d="100"/>
        </p:scale>
        <p:origin x="57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presProps" Target="presProps.xml" /><Relationship Id="rId5" Type="http://schemas.openxmlformats.org/officeDocument/2006/relationships/slide" Target="slides/slide4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ableStyles" Target="tableStyles.xml" 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3BED8-34EA-4EC2-8032-027DFCABBF62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BEFA7A5C-6BDC-4886-81A0-B7C6EF24B8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2736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3BED8-34EA-4EC2-8032-027DFCABBF62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A7A5C-6BDC-4886-81A0-B7C6EF24B8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5202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3BED8-34EA-4EC2-8032-027DFCABBF62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BEFA7A5C-6BDC-4886-81A0-B7C6EF24B8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162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3BED8-34EA-4EC2-8032-027DFCABBF62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A7A5C-6BDC-4886-81A0-B7C6EF24B8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864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3BED8-34EA-4EC2-8032-027DFCABBF62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A7A5C-6BDC-4886-81A0-B7C6EF24B8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488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3BED8-34EA-4EC2-8032-027DFCABBF62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A7A5C-6BDC-4886-81A0-B7C6EF24B8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140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3BED8-34EA-4EC2-8032-027DFCABBF62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A7A5C-6BDC-4886-81A0-B7C6EF24B8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016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3BED8-34EA-4EC2-8032-027DFCABBF62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A7A5C-6BDC-4886-81A0-B7C6EF24B8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305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3BED8-34EA-4EC2-8032-027DFCABBF62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A7A5C-6BDC-4886-81A0-B7C6EF24B8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40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3BED8-34EA-4EC2-8032-027DFCABBF62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BEFA7A5C-6BDC-4886-81A0-B7C6EF24B8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058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3BED8-34EA-4EC2-8032-027DFCABBF62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BEFA7A5C-6BDC-4886-81A0-B7C6EF24B8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83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3BED8-34EA-4EC2-8032-027DFCABBF62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BEFA7A5C-6BDC-4886-81A0-B7C6EF24B833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92686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3BED8-34EA-4EC2-8032-027DFCABBF62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BEFA7A5C-6BDC-4886-81A0-B7C6EF24B8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8580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3BED8-34EA-4EC2-8032-027DFCABBF62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A7A5C-6BDC-4886-81A0-B7C6EF24B8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0906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3BED8-34EA-4EC2-8032-027DFCABBF62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A7A5C-6BDC-4886-81A0-B7C6EF24B8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4534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3BED8-34EA-4EC2-8032-027DFCABBF62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A7A5C-6BDC-4886-81A0-B7C6EF24B8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4777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C393BED8-34EA-4EC2-8032-027DFCABBF62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BEFA7A5C-6BDC-4886-81A0-B7C6EF24B8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617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1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93BED8-34EA-4EC2-8032-027DFCABBF62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FA7A5C-6BDC-4886-81A0-B7C6EF24B8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0425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BMIH4005 Marketing Essentials presentation </a:t>
            </a:r>
            <a:endParaRPr lang="en-US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9252892" cy="1988948"/>
          </a:xfrm>
        </p:spPr>
        <p:txBody>
          <a:bodyPr/>
          <a:lstStyle/>
          <a:p>
            <a:r>
              <a:rPr lang="en-US" b="1" dirty="0"/>
              <a:t>Name </a:t>
            </a:r>
            <a:r>
              <a:rPr lang="en-GB" b="1" dirty="0"/>
              <a:t>: Alexandra-Maria </a:t>
            </a:r>
            <a:r>
              <a:rPr lang="en-GB" b="1" dirty="0" err="1"/>
              <a:t>Ganea</a:t>
            </a:r>
            <a:endParaRPr lang="en-GB" b="1" dirty="0"/>
          </a:p>
          <a:p>
            <a:r>
              <a:rPr lang="en-GB" b="1" dirty="0"/>
              <a:t>Student number: 2022141</a:t>
            </a:r>
          </a:p>
          <a:p>
            <a:r>
              <a:rPr lang="en-GB" b="1" dirty="0"/>
              <a:t>Module: Marketing Essential(BMIH4005)</a:t>
            </a:r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7055249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Purpose of a Marketing Plan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In order to reach their target demographic, marketers intend to promote and sell recognizable brands to young people. </a:t>
            </a:r>
          </a:p>
          <a:p>
            <a:r>
              <a:rPr lang="en-US" dirty="0"/>
              <a:t>American teens and young adults between the ages of 14 and 35 make up the bulk of the market. </a:t>
            </a:r>
          </a:p>
          <a:p>
            <a:r>
              <a:rPr lang="en-US" dirty="0"/>
              <a:t>This demographic is ideal since they have a higher propensity to purchase high-quality, on-trend items (</a:t>
            </a:r>
            <a:r>
              <a:rPr lang="en-US" b="0" i="0" dirty="0" err="1">
                <a:effectLst/>
                <a:latin typeface="Arial" panose="020B0604020202020204" pitchFamily="34" charset="0"/>
              </a:rPr>
              <a:t>Chernev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b="0" i="0" dirty="0">
                <a:effectLst/>
                <a:latin typeface="Arial" panose="020B0604020202020204" pitchFamily="34" charset="0"/>
              </a:rPr>
              <a:t>2020)</a:t>
            </a:r>
            <a:r>
              <a:rPr lang="en-US" dirty="0"/>
              <a:t>. </a:t>
            </a:r>
          </a:p>
          <a:p>
            <a:r>
              <a:rPr lang="en-US" dirty="0"/>
              <a:t>Most of them are also </a:t>
            </a:r>
            <a:r>
              <a:rPr lang="en-US" dirty="0" err="1"/>
              <a:t>millennials</a:t>
            </a:r>
            <a:r>
              <a:rPr lang="en-US" dirty="0"/>
              <a:t>, a generation that values quality above quantity. </a:t>
            </a:r>
          </a:p>
          <a:p>
            <a:r>
              <a:rPr lang="en-US" dirty="0"/>
              <a:t>The proposal also calls for conducting boot camps for the youth to give them a positive experience so they'll want to come back.</a:t>
            </a:r>
          </a:p>
        </p:txBody>
      </p:sp>
    </p:spTree>
    <p:extLst>
      <p:ext uri="{BB962C8B-B14F-4D97-AF65-F5344CB8AC3E}">
        <p14:creationId xmlns:p14="http://schemas.microsoft.com/office/powerpoint/2010/main" val="1726131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600" y="-193675"/>
            <a:ext cx="10515600" cy="1325563"/>
          </a:xfrm>
        </p:spPr>
        <p:txBody>
          <a:bodyPr/>
          <a:lstStyle/>
          <a:p>
            <a:r>
              <a:rPr lang="en-GB" dirty="0"/>
              <a:t>Macro-environmental factors (pestle)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5600" y="1320800"/>
            <a:ext cx="11836400" cy="553720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b="1" dirty="0"/>
              <a:t>Political </a:t>
            </a:r>
          </a:p>
          <a:p>
            <a:pPr marL="0" indent="0">
              <a:buNone/>
            </a:pPr>
            <a:r>
              <a:rPr lang="en-US" dirty="0"/>
              <a:t>Guests are more likely to return if they are presented with deals that are tailored to their own interests and preferences (</a:t>
            </a:r>
            <a:r>
              <a:rPr lang="en-US" b="0" i="0" dirty="0" err="1">
                <a:effectLst/>
                <a:latin typeface="Arial" panose="020B0604020202020204" pitchFamily="34" charset="0"/>
              </a:rPr>
              <a:t>Chaleunsouk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b="0" i="0" dirty="0">
                <a:effectLst/>
                <a:latin typeface="Arial" panose="020B0604020202020204" pitchFamily="34" charset="0"/>
              </a:rPr>
              <a:t>2017)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US" b="1" dirty="0"/>
              <a:t>Social economic</a:t>
            </a:r>
          </a:p>
          <a:p>
            <a:pPr marL="0" indent="0">
              <a:buNone/>
            </a:pPr>
            <a:r>
              <a:rPr lang="en-US" dirty="0"/>
              <a:t>Changes in people's preferences and disposable income have an impact on the hotel industry.</a:t>
            </a:r>
          </a:p>
          <a:p>
            <a:pPr marL="0" indent="0">
              <a:buNone/>
            </a:pPr>
            <a:r>
              <a:rPr lang="en-US" b="1" dirty="0"/>
              <a:t>Technological </a:t>
            </a:r>
          </a:p>
          <a:p>
            <a:pPr marL="0" indent="0">
              <a:buNone/>
            </a:pPr>
            <a:r>
              <a:rPr lang="en-US" dirty="0"/>
              <a:t>Hotels can profit from technology developments in a number of ways, including the ability to provide seamless service and the best possible facilities for their guests.</a:t>
            </a:r>
          </a:p>
          <a:p>
            <a:pPr marL="0" indent="0">
              <a:buNone/>
            </a:pPr>
            <a:r>
              <a:rPr lang="en-US" b="1" dirty="0"/>
              <a:t>Environmental </a:t>
            </a:r>
          </a:p>
          <a:p>
            <a:pPr marL="0" indent="0">
              <a:buNone/>
            </a:pPr>
            <a:r>
              <a:rPr lang="en-US" dirty="0"/>
              <a:t>More people are likely to stay at a hotel if it has improved conveniences and a more secure environment.</a:t>
            </a:r>
          </a:p>
          <a:p>
            <a:pPr marL="0" indent="0">
              <a:buNone/>
            </a:pPr>
            <a:r>
              <a:rPr lang="en-US" dirty="0"/>
              <a:t>The growth of a hotel is highly sensitive to the local climate and other environmental conditions.</a:t>
            </a:r>
          </a:p>
          <a:p>
            <a:pPr marL="0" indent="0">
              <a:buNone/>
            </a:pPr>
            <a:r>
              <a:rPr lang="en-US" b="1" dirty="0"/>
              <a:t>Legal </a:t>
            </a:r>
          </a:p>
          <a:p>
            <a:pPr marL="0" indent="0">
              <a:buNone/>
            </a:pPr>
            <a:r>
              <a:rPr lang="en-US" dirty="0"/>
              <a:t>To what extent a country's legal structure influences the growth of its hotel industry is a matter of debate. Potential guests are very interested in the hotel because of its handy location (</a:t>
            </a:r>
            <a:r>
              <a:rPr lang="en-US" b="0" i="0" dirty="0" err="1">
                <a:effectLst/>
                <a:latin typeface="Arial" panose="020B0604020202020204" pitchFamily="34" charset="0"/>
              </a:rPr>
              <a:t>Perera</a:t>
            </a:r>
            <a:r>
              <a:rPr lang="en-US" b="0" i="0" dirty="0">
                <a:effectLst/>
                <a:latin typeface="Arial" panose="020B0604020202020204" pitchFamily="34" charset="0"/>
              </a:rPr>
              <a:t> 2017)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192637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b="1" dirty="0"/>
              <a:t>Strengths </a:t>
            </a:r>
          </a:p>
          <a:p>
            <a:pPr marL="0" indent="0">
              <a:buNone/>
            </a:pPr>
            <a:r>
              <a:rPr lang="en-US" dirty="0"/>
              <a:t>Marriott Group of Hotels has many young employees who can comprehend the market and what they want in their experiences. The staff is well-educated and professional, however they need more diversity training (</a:t>
            </a:r>
            <a:r>
              <a:rPr lang="en-US" b="0" i="0" dirty="0" err="1">
                <a:effectLst/>
                <a:latin typeface="Arial" panose="020B0604020202020204" pitchFamily="34" charset="0"/>
              </a:rPr>
              <a:t>Sarsby</a:t>
            </a:r>
            <a:r>
              <a:rPr lang="en-US" b="0" i="0" dirty="0">
                <a:effectLst/>
                <a:latin typeface="Arial" panose="020B0604020202020204" pitchFamily="34" charset="0"/>
              </a:rPr>
              <a:t> 2016)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US" b="1" dirty="0"/>
              <a:t>Weaknesses</a:t>
            </a:r>
            <a:r>
              <a:rPr lang="en-US" dirty="0"/>
              <a:t> </a:t>
            </a:r>
          </a:p>
          <a:p>
            <a:pPr marL="0" indent="0">
              <a:buNone/>
            </a:pPr>
            <a:r>
              <a:rPr lang="en-US" dirty="0"/>
              <a:t>To attract high-end customers willing to pay extra, the hotel should include AI into the rooms. Because the organization is entering a new market and area, it may be difficult to avoid advertising consistently (</a:t>
            </a:r>
            <a:r>
              <a:rPr lang="en-US" dirty="0" err="1"/>
              <a:t>Puyt</a:t>
            </a:r>
            <a:r>
              <a:rPr lang="en-US" dirty="0"/>
              <a:t>, et al., 2020).</a:t>
            </a:r>
          </a:p>
          <a:p>
            <a:pPr marL="0" indent="0">
              <a:buNone/>
            </a:pPr>
            <a:r>
              <a:rPr lang="en-US" b="1" dirty="0"/>
              <a:t>Opportunities</a:t>
            </a:r>
          </a:p>
          <a:p>
            <a:pPr marL="0" indent="0">
              <a:buNone/>
            </a:pPr>
            <a:r>
              <a:rPr lang="en-US" dirty="0"/>
              <a:t>Because of their new business, </a:t>
            </a:r>
            <a:r>
              <a:rPr lang="en-US" dirty="0" err="1"/>
              <a:t>millennials</a:t>
            </a:r>
            <a:r>
              <a:rPr lang="en-US" dirty="0"/>
              <a:t> are a new market for hospitality. Travel, technology, sustainability, and ecotourism inspire these possibilities. A large population is increasingly ascending travel and housing food chains.</a:t>
            </a:r>
          </a:p>
          <a:p>
            <a:pPr marL="0" indent="0">
              <a:buNone/>
            </a:pPr>
            <a:r>
              <a:rPr lang="en-US" b="1" dirty="0"/>
              <a:t>Threats</a:t>
            </a:r>
            <a:r>
              <a:rPr lang="en-US" dirty="0"/>
              <a:t> </a:t>
            </a:r>
          </a:p>
          <a:p>
            <a:pPr marL="0" indent="0">
              <a:buNone/>
            </a:pPr>
            <a:r>
              <a:rPr lang="en-US" dirty="0"/>
              <a:t>Existing enterprises in the new market make it competitive. They must know what their customers desire. The fast-changing market trends may threaten the company, but it should stay up (</a:t>
            </a:r>
            <a:r>
              <a:rPr lang="en-US" b="0" i="0" dirty="0">
                <a:effectLst/>
                <a:latin typeface="Arial" panose="020B0604020202020204" pitchFamily="34" charset="0"/>
              </a:rPr>
              <a:t>Martinez 2017)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315526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to current and potential customers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Marriott will discover market gaps and fill them with relevant services. </a:t>
            </a:r>
          </a:p>
          <a:p>
            <a:r>
              <a:rPr lang="en-US" dirty="0"/>
              <a:t>Artificial intelligence can improve customer service by making things convenient. </a:t>
            </a:r>
          </a:p>
          <a:p>
            <a:r>
              <a:rPr lang="en-US" dirty="0"/>
              <a:t>The corporation will market to more customers on Facebook, Twitter, and other social media platforms (</a:t>
            </a:r>
            <a:r>
              <a:rPr lang="en-US" b="0" i="0" dirty="0">
                <a:effectLst/>
                <a:latin typeface="Arial" panose="020B0604020202020204" pitchFamily="34" charset="0"/>
              </a:rPr>
              <a:t>Rahimi and Kozak 2017)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339440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Message to the client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objective will be to pack as much variety as possible into a single trip; guests will be encouraged to go swimming, camping, fishing, and mountain climbing, all of which will be enhanced by delicious, one-of-a-kind meals (</a:t>
            </a:r>
            <a:r>
              <a:rPr lang="en-US" b="0" i="0" dirty="0">
                <a:effectLst/>
                <a:latin typeface="Arial" panose="020B0604020202020204" pitchFamily="34" charset="0"/>
              </a:rPr>
              <a:t>Rahimi and </a:t>
            </a:r>
            <a:r>
              <a:rPr lang="en-US" b="0" i="0" dirty="0" err="1">
                <a:effectLst/>
                <a:latin typeface="Arial" panose="020B0604020202020204" pitchFamily="34" charset="0"/>
              </a:rPr>
              <a:t>Gunlu</a:t>
            </a:r>
            <a:r>
              <a:rPr lang="en-US" b="0" i="0" dirty="0">
                <a:effectLst/>
                <a:latin typeface="Arial" panose="020B0604020202020204" pitchFamily="34" charset="0"/>
              </a:rPr>
              <a:t> 2016)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052962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Marketing channels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Televisions</a:t>
            </a:r>
          </a:p>
          <a:p>
            <a:r>
              <a:rPr lang="en-US" dirty="0"/>
              <a:t>Facebook </a:t>
            </a:r>
          </a:p>
          <a:p>
            <a:r>
              <a:rPr lang="en-US" dirty="0" err="1"/>
              <a:t>Instagram</a:t>
            </a:r>
            <a:r>
              <a:rPr lang="en-US" dirty="0"/>
              <a:t> </a:t>
            </a:r>
          </a:p>
          <a:p>
            <a:r>
              <a:rPr lang="en-US" dirty="0"/>
              <a:t>Twitter </a:t>
            </a:r>
          </a:p>
          <a:p>
            <a:r>
              <a:rPr lang="en-US" dirty="0"/>
              <a:t>Brand ambassadors </a:t>
            </a:r>
          </a:p>
        </p:txBody>
      </p:sp>
    </p:spTree>
    <p:extLst>
      <p:ext uri="{BB962C8B-B14F-4D97-AF65-F5344CB8AC3E}">
        <p14:creationId xmlns:p14="http://schemas.microsoft.com/office/powerpoint/2010/main" val="26280635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Target Market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Youths and </a:t>
            </a:r>
            <a:r>
              <a:rPr lang="en-US" dirty="0" err="1"/>
              <a:t>millennials</a:t>
            </a:r>
            <a:r>
              <a:rPr lang="en-US" dirty="0"/>
              <a:t>; customers between fifteen an thirty five years. </a:t>
            </a:r>
          </a:p>
          <a:p>
            <a:r>
              <a:rPr lang="en-US" dirty="0"/>
              <a:t>Clients targeted are from the United States of America (</a:t>
            </a:r>
            <a:r>
              <a:rPr lang="en-US" b="0" i="0" dirty="0">
                <a:effectLst/>
                <a:latin typeface="Arial" panose="020B0604020202020204" pitchFamily="34" charset="0"/>
              </a:rPr>
              <a:t>Graham and Kennedy 2022)</a:t>
            </a:r>
            <a:r>
              <a:rPr lang="en-US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7492214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8AA4C-2206-2B81-2F92-0790343637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9FBD14-34B8-0663-C508-E518D18252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b="0" i="0" dirty="0" err="1">
                <a:effectLst/>
                <a:latin typeface="Arial" panose="020B0604020202020204" pitchFamily="34" charset="0"/>
              </a:rPr>
              <a:t>Chernev</a:t>
            </a:r>
            <a:r>
              <a:rPr lang="en-US" b="0" i="0" dirty="0">
                <a:effectLst/>
                <a:latin typeface="Arial" panose="020B0604020202020204" pitchFamily="34" charset="0"/>
              </a:rPr>
              <a:t>, A., 2020. </a:t>
            </a:r>
            <a:r>
              <a:rPr lang="en-US" b="0" i="1" dirty="0">
                <a:effectLst/>
                <a:latin typeface="Arial" panose="020B0604020202020204" pitchFamily="34" charset="0"/>
              </a:rPr>
              <a:t>The marketing plan handbook</a:t>
            </a:r>
            <a:r>
              <a:rPr lang="en-US" b="0" i="0" dirty="0">
                <a:effectLst/>
                <a:latin typeface="Arial" panose="020B0604020202020204" pitchFamily="34" charset="0"/>
              </a:rPr>
              <a:t>. Cerebellum Press.</a:t>
            </a:r>
          </a:p>
          <a:p>
            <a:r>
              <a:rPr lang="en-US" b="0" i="0" dirty="0" err="1">
                <a:effectLst/>
                <a:latin typeface="Arial" panose="020B0604020202020204" pitchFamily="34" charset="0"/>
              </a:rPr>
              <a:t>Perera</a:t>
            </a:r>
            <a:r>
              <a:rPr lang="en-US" b="0" i="0" dirty="0">
                <a:effectLst/>
                <a:latin typeface="Arial" panose="020B0604020202020204" pitchFamily="34" charset="0"/>
              </a:rPr>
              <a:t>, R., 2017. </a:t>
            </a:r>
            <a:r>
              <a:rPr lang="en-US" b="0" i="1" dirty="0">
                <a:effectLst/>
                <a:latin typeface="Arial" panose="020B0604020202020204" pitchFamily="34" charset="0"/>
              </a:rPr>
              <a:t>The PESTLE analysis</a:t>
            </a:r>
            <a:r>
              <a:rPr lang="en-US" b="0" i="0" dirty="0">
                <a:effectLst/>
                <a:latin typeface="Arial" panose="020B0604020202020204" pitchFamily="34" charset="0"/>
              </a:rPr>
              <a:t>. </a:t>
            </a:r>
            <a:r>
              <a:rPr lang="en-US" b="0" i="0" dirty="0" err="1">
                <a:effectLst/>
                <a:latin typeface="Arial" panose="020B0604020202020204" pitchFamily="34" charset="0"/>
              </a:rPr>
              <a:t>Nerdynaut</a:t>
            </a:r>
            <a:r>
              <a:rPr lang="en-US" b="0" i="0" dirty="0">
                <a:effectLst/>
                <a:latin typeface="Arial" panose="020B0604020202020204" pitchFamily="34" charset="0"/>
              </a:rPr>
              <a:t>.</a:t>
            </a:r>
            <a:endParaRPr lang="en-US" dirty="0">
              <a:latin typeface="Arial" panose="020B0604020202020204" pitchFamily="34" charset="0"/>
            </a:endParaRPr>
          </a:p>
          <a:p>
            <a:r>
              <a:rPr lang="en-US" b="0" i="0" dirty="0" err="1">
                <a:effectLst/>
                <a:latin typeface="Arial" panose="020B0604020202020204" pitchFamily="34" charset="0"/>
              </a:rPr>
              <a:t>Chaleunsouk</a:t>
            </a:r>
            <a:r>
              <a:rPr lang="en-US" b="0" i="0" dirty="0">
                <a:effectLst/>
                <a:latin typeface="Arial" panose="020B0604020202020204" pitchFamily="34" charset="0"/>
              </a:rPr>
              <a:t>, T., 2017. </a:t>
            </a:r>
            <a:r>
              <a:rPr lang="en-US" b="0" i="1" dirty="0">
                <a:effectLst/>
                <a:latin typeface="Arial" panose="020B0604020202020204" pitchFamily="34" charset="0"/>
              </a:rPr>
              <a:t>A study of business strategies applied by entrepreneurs in SMEs in the hotel industry in Vientiane to </a:t>
            </a:r>
            <a:r>
              <a:rPr lang="en-US" b="0" i="1" dirty="0" err="1">
                <a:effectLst/>
                <a:latin typeface="Arial" panose="020B0604020202020204" pitchFamily="34" charset="0"/>
              </a:rPr>
              <a:t>maximise</a:t>
            </a:r>
            <a:r>
              <a:rPr lang="en-US" b="0" i="1" dirty="0">
                <a:effectLst/>
                <a:latin typeface="Arial" panose="020B0604020202020204" pitchFamily="34" charset="0"/>
              </a:rPr>
              <a:t> competitive advantage</a:t>
            </a:r>
            <a:r>
              <a:rPr lang="en-US" b="0" i="0" dirty="0">
                <a:effectLst/>
                <a:latin typeface="Arial" panose="020B0604020202020204" pitchFamily="34" charset="0"/>
              </a:rPr>
              <a:t> (Master's thesis).</a:t>
            </a:r>
          </a:p>
          <a:p>
            <a:r>
              <a:rPr lang="en-US" b="0" i="0" dirty="0">
                <a:effectLst/>
                <a:latin typeface="Arial" panose="020B0604020202020204" pitchFamily="34" charset="0"/>
              </a:rPr>
              <a:t>Martinez, B., 2017. A SWOT analysis on Millennials in the workplace: increasing manager success with Millennial employees in the hotel industry.</a:t>
            </a:r>
            <a:endParaRPr lang="en-US" dirty="0">
              <a:latin typeface="Arial" panose="020B0604020202020204" pitchFamily="34" charset="0"/>
            </a:endParaRPr>
          </a:p>
          <a:p>
            <a:r>
              <a:rPr lang="en-US" b="0" i="0" dirty="0">
                <a:effectLst/>
                <a:latin typeface="Arial" panose="020B0604020202020204" pitchFamily="34" charset="0"/>
              </a:rPr>
              <a:t>Rahimi, R. and Kozak, M., 2017. Impact of customer relationship management on customer satisfaction: The case of a budget hotel chain. </a:t>
            </a:r>
            <a:r>
              <a:rPr lang="en-US" b="0" i="1" dirty="0">
                <a:effectLst/>
                <a:latin typeface="Arial" panose="020B0604020202020204" pitchFamily="34" charset="0"/>
              </a:rPr>
              <a:t>Journal of Travel &amp; Tourism Marketing</a:t>
            </a:r>
            <a:r>
              <a:rPr lang="en-US" b="0" i="0" dirty="0"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effectLst/>
                <a:latin typeface="Arial" panose="020B0604020202020204" pitchFamily="34" charset="0"/>
              </a:rPr>
              <a:t>34</a:t>
            </a:r>
            <a:r>
              <a:rPr lang="en-US" b="0" i="0" dirty="0">
                <a:effectLst/>
                <a:latin typeface="Arial" panose="020B0604020202020204" pitchFamily="34" charset="0"/>
              </a:rPr>
              <a:t>(1), pp.40-51.</a:t>
            </a:r>
          </a:p>
          <a:p>
            <a:r>
              <a:rPr lang="en-US" b="0" i="0" dirty="0">
                <a:effectLst/>
                <a:latin typeface="Arial" panose="020B0604020202020204" pitchFamily="34" charset="0"/>
              </a:rPr>
              <a:t>Rahimi, R. and </a:t>
            </a:r>
            <a:r>
              <a:rPr lang="en-US" b="0" i="0" dirty="0" err="1">
                <a:effectLst/>
                <a:latin typeface="Arial" panose="020B0604020202020204" pitchFamily="34" charset="0"/>
              </a:rPr>
              <a:t>Gunlu</a:t>
            </a:r>
            <a:r>
              <a:rPr lang="en-US" b="0" i="0" dirty="0">
                <a:effectLst/>
                <a:latin typeface="Arial" panose="020B0604020202020204" pitchFamily="34" charset="0"/>
              </a:rPr>
              <a:t>, E., 2016. Implementing customer relationship management (CRM) in hotel industry from organizational culture perspective: case of a chain hotel in the UK. </a:t>
            </a:r>
            <a:r>
              <a:rPr lang="en-US" b="0" i="1" dirty="0">
                <a:effectLst/>
                <a:latin typeface="Arial" panose="020B0604020202020204" pitchFamily="34" charset="0"/>
              </a:rPr>
              <a:t>International Journal of Contemporary Hospitality Management</a:t>
            </a:r>
            <a:r>
              <a:rPr lang="en-US" b="0" i="0" dirty="0">
                <a:effectLst/>
                <a:latin typeface="Arial" panose="020B0604020202020204" pitchFamily="34" charset="0"/>
              </a:rPr>
              <a:t>.</a:t>
            </a:r>
          </a:p>
          <a:p>
            <a:r>
              <a:rPr lang="en-US" b="0" i="0" dirty="0">
                <a:effectLst/>
                <a:latin typeface="Arial" panose="020B0604020202020204" pitchFamily="34" charset="0"/>
              </a:rPr>
              <a:t>Graham, C. and Kennedy, R., 2022. Quantifying the target market for advertisers. </a:t>
            </a:r>
            <a:r>
              <a:rPr lang="en-US" b="0" i="1" dirty="0">
                <a:effectLst/>
                <a:latin typeface="Arial" panose="020B0604020202020204" pitchFamily="34" charset="0"/>
              </a:rPr>
              <a:t>Journal of Consumer </a:t>
            </a:r>
            <a:r>
              <a:rPr lang="en-US" b="0" i="1" dirty="0" err="1">
                <a:effectLst/>
                <a:latin typeface="Arial" panose="020B0604020202020204" pitchFamily="34" charset="0"/>
              </a:rPr>
              <a:t>Behaviour</a:t>
            </a:r>
            <a:r>
              <a:rPr lang="en-US" b="0" i="0" dirty="0"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effectLst/>
                <a:latin typeface="Arial" panose="020B0604020202020204" pitchFamily="34" charset="0"/>
              </a:rPr>
              <a:t>21</a:t>
            </a:r>
            <a:r>
              <a:rPr lang="en-US" b="0" i="0" dirty="0">
                <a:effectLst/>
                <a:latin typeface="Arial" panose="020B0604020202020204" pitchFamily="34" charset="0"/>
              </a:rPr>
              <a:t>(1), pp.33-48.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9792661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46</TotalTime>
  <Words>763</Words>
  <Application>Microsoft Office PowerPoint</Application>
  <PresentationFormat>Widescreen</PresentationFormat>
  <Paragraphs>53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Berlin</vt:lpstr>
      <vt:lpstr>BMIH4005 Marketing Essentials presentation </vt:lpstr>
      <vt:lpstr>Purpose of a Marketing Plan </vt:lpstr>
      <vt:lpstr>Macro-environmental factors (pestle)</vt:lpstr>
      <vt:lpstr>SWOT ANALYSIS</vt:lpstr>
      <vt:lpstr>Benefits to current and potential customers </vt:lpstr>
      <vt:lpstr>Message to the client </vt:lpstr>
      <vt:lpstr>Marketing channels</vt:lpstr>
      <vt:lpstr>Target Market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 User</dc:creator>
  <cp:lastModifiedBy>roxana burlacu</cp:lastModifiedBy>
  <cp:revision>10</cp:revision>
  <dcterms:created xsi:type="dcterms:W3CDTF">2022-10-25T20:07:29Z</dcterms:created>
  <dcterms:modified xsi:type="dcterms:W3CDTF">2022-10-28T12:02:46Z</dcterms:modified>
</cp:coreProperties>
</file>